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9"/>
  </p:notesMasterIdLst>
  <p:sldIdLst>
    <p:sldId id="273" r:id="rId2"/>
    <p:sldId id="275" r:id="rId3"/>
    <p:sldId id="276" r:id="rId4"/>
    <p:sldId id="277" r:id="rId5"/>
    <p:sldId id="298" r:id="rId6"/>
    <p:sldId id="30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9" r:id="rId18"/>
    <p:sldId id="289" r:id="rId19"/>
    <p:sldId id="290" r:id="rId20"/>
    <p:sldId id="291" r:id="rId21"/>
    <p:sldId id="300" r:id="rId22"/>
    <p:sldId id="292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F001-CA0B-4CEC-B571-06B08E54926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5B82-3B1E-47A9-A3CA-C1D73315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5B82-3B1E-47A9-A3CA-C1D733152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D5A3501-E16D-423A-80CB-08CCAB794A3D}" type="slidenum">
              <a:rPr lang="he-IL" altLang="en-US" sz="11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6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CF76E44-85D5-4E45-91D1-C2EDBAEEC98E}" type="slidenum">
              <a:rPr lang="he-IL" altLang="en-US" sz="1100">
                <a:latin typeface="Times New Roman" panose="02020603050405020304" pitchFamily="18" charset="0"/>
              </a:rPr>
              <a:pPr algn="r"/>
              <a:t>12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21F4492-123E-4E23-A98B-E22CA8E3E0F6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7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C31BBAD-2F5E-4151-A9D9-F13573D28A72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14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3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1CC60D3-6F33-4629-B1D6-C792C802F85B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125" y="893763"/>
            <a:ext cx="6370638" cy="35845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3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2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46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EA3190C-AE63-47A4-BA69-20B72D615F26}" type="slidenum">
              <a:rPr lang="he-IL" altLang="en-US" sz="1100">
                <a:latin typeface="Times New Roman" panose="02020603050405020304" pitchFamily="18" charset="0"/>
              </a:rPr>
              <a:pPr algn="r"/>
              <a:t>18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18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3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37EC8D-6B41-43C7-B178-5B142F0CE658}" type="slidenum">
              <a:rPr lang="he-IL" altLang="en-US" sz="1100">
                <a:latin typeface="Times New Roman" panose="02020603050405020304" pitchFamily="18" charset="0"/>
              </a:rPr>
              <a:pPr algn="r"/>
              <a:t>20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1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78263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8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892731D-1B88-476C-9A85-237F4AAB0915}" type="slidenum">
              <a:rPr lang="he-IL" altLang="en-US" sz="1100">
                <a:latin typeface="Times New Roman" panose="02020603050405020304" pitchFamily="18" charset="0"/>
              </a:rPr>
              <a:pPr algn="r"/>
              <a:t>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56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37EC8D-6B41-43C7-B178-5B142F0CE658}" type="slidenum">
              <a:rPr lang="he-IL" altLang="en-US" sz="1100">
                <a:latin typeface="Times New Roman" panose="02020603050405020304" pitchFamily="18" charset="0"/>
              </a:rPr>
              <a:pPr algn="r"/>
              <a:t>21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8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759EB2-AC0E-4DBD-8E16-AF813F0E22D7}" type="slidenum">
              <a:rPr lang="he-IL" altLang="en-US" sz="1100">
                <a:latin typeface="Times New Roman" panose="02020603050405020304" pitchFamily="18" charset="0"/>
              </a:rPr>
              <a:pPr algn="r"/>
              <a:t>22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6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A83E352-E841-4D96-8133-C8CBB24E0733}" type="slidenum">
              <a:rPr lang="he-IL" altLang="en-US" sz="1100">
                <a:latin typeface="Times New Roman" panose="02020603050405020304" pitchFamily="18" charset="0"/>
              </a:rPr>
              <a:pPr algn="r"/>
              <a:t>24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73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8D1C6D2-7388-4FAF-AAA2-D3C36194F508}" type="slidenum">
              <a:rPr lang="he-IL" altLang="en-US" sz="1100">
                <a:latin typeface="Times New Roman" panose="02020603050405020304" pitchFamily="18" charset="0"/>
              </a:rPr>
              <a:pPr algn="r"/>
              <a:t>25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82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5058BDA-6AFA-4DCB-8493-ED0728DFF808}" type="slidenum">
              <a:rPr lang="he-IL" altLang="en-US" sz="1100">
                <a:latin typeface="Times New Roman" panose="02020603050405020304" pitchFamily="18" charset="0"/>
              </a:rPr>
              <a:pPr algn="r"/>
              <a:t>26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53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531B4C1-C2CF-443B-9499-0C26CE913CC8}" type="slidenum">
              <a:rPr lang="he-IL" altLang="en-US" sz="1100">
                <a:latin typeface="Times New Roman" panose="02020603050405020304" pitchFamily="18" charset="0"/>
              </a:rPr>
              <a:pPr algn="r"/>
              <a:t>27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FA8694-70AE-4C00-9D8E-39997F292A73}" type="slidenum">
              <a:rPr lang="he-IL" altLang="en-US" sz="1100">
                <a:latin typeface="Times New Roman" panose="02020603050405020304" pitchFamily="18" charset="0"/>
              </a:rPr>
              <a:pPr algn="r"/>
              <a:t>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0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cs typeface="Arial" panose="020B0604020202020204" pitchFamily="34" charset="0"/>
              </a:rPr>
              <a:t>In the example shown in green box, an</a:t>
            </a:r>
            <a:r>
              <a:rPr lang="en-US" altLang="en-US" baseline="0" dirty="0" smtClean="0">
                <a:cs typeface="Arial" panose="020B0604020202020204" pitchFamily="34" charset="0"/>
              </a:rPr>
              <a:t> assembler will extract the program semantics starting with the first line @sum which will bring the variable sum location (address) into A register. The instruction is syntactically correct and has a semantic meaning as aforementioned. However, the next statement D=55 (even though it appears semantically correct i.e. assign 55 to Register D is not syntactically correct since HACK assembly language requires any non0, non-+1 number to be indirectly coming from register A.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>
                <a:cs typeface="Arial" panose="020B0604020202020204" pitchFamily="34" charset="0"/>
              </a:rPr>
              <a:t>In the example shown in green box, an</a:t>
            </a:r>
            <a:r>
              <a:rPr lang="en-US" altLang="en-US" baseline="0" dirty="0" smtClean="0">
                <a:cs typeface="Arial" panose="020B0604020202020204" pitchFamily="34" charset="0"/>
              </a:rPr>
              <a:t> assembler will extract the program semantics starting with the first line @sum which will bring the variable sum location (address) into A register. The instruction is syntactically correct and has a semantic meaning as aforementioned. However, the next statement D=55 (even though it appears semantically correct i.e. assign 55 to Register D is not syntactically correct since HACK assembly language requires any non0, non-+1 number to be indirectly coming from register A.</a:t>
            </a:r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2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9F611AF-5A4D-4DCF-8852-A54E92EBDD9C}" type="slidenum">
              <a:rPr lang="he-IL" altLang="en-US" sz="11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8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 txBox="1">
            <a:spLocks noGrp="1" noChangeArrowheads="1"/>
          </p:cNvSpPr>
          <p:nvPr/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050" tIns="0" rIns="20050" bIns="0" anchor="b"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87021AC-E09F-4162-8442-434F32008836}" type="slidenum">
              <a:rPr lang="he-IL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en-US" altLang="en-US" sz="11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0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8855A19-B9FB-4410-B0DE-4499F903069A}" type="slidenum">
              <a:rPr lang="he-IL" altLang="en-US" sz="11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9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58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552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72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94228"/>
            <a:ext cx="10178322" cy="547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469815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3/7/2016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9815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469815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9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q"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 Narrow" panose="020B0606020202030204" pitchFamily="34" charset="0"/>
        <a:buChar char="—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2" y="1098388"/>
            <a:ext cx="11178471" cy="4394988"/>
          </a:xfrm>
        </p:spPr>
        <p:txBody>
          <a:bodyPr/>
          <a:lstStyle/>
          <a:p>
            <a:r>
              <a:rPr lang="en-US" altLang="en-US" sz="9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Assembler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/>
          <a:lstStyle/>
          <a:p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Building a Modern Computer From First Principles</a:t>
            </a:r>
          </a:p>
          <a:p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387884" y="4744010"/>
            <a:ext cx="3384550" cy="1296988"/>
            <a:chOff x="1383" y="1389"/>
            <a:chExt cx="2903" cy="131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383" y="1813"/>
              <a:ext cx="2903" cy="4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7" name="Picture 4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42"/>
            <a:stretch>
              <a:fillRect/>
            </a:stretch>
          </p:blipFill>
          <p:spPr bwMode="auto">
            <a:xfrm>
              <a:off x="3016" y="1434"/>
              <a:ext cx="1264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Ba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5"/>
            <a:stretch>
              <a:fillRect/>
            </a:stretch>
          </p:blipFill>
          <p:spPr bwMode="auto">
            <a:xfrm>
              <a:off x="1474" y="1389"/>
              <a:ext cx="1457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05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528" y="379212"/>
            <a:ext cx="10581734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Translating / assembling A-instructions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21913"/>
              </p:ext>
            </p:extLst>
          </p:nvPr>
        </p:nvGraphicFramePr>
        <p:xfrm>
          <a:off x="1251678" y="1947583"/>
          <a:ext cx="89820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VISIO" r:id="rId4" imgW="6339840" imgH="5919216" progId="Visio.Drawing.6">
                  <p:embed/>
                </p:oleObj>
              </mc:Choice>
              <mc:Fallback>
                <p:oleObj name="VISIO" r:id="rId4" imgW="6339840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59" t="6052" r="-153" b="72652"/>
                      <a:stretch>
                        <a:fillRect/>
                      </a:stretch>
                    </p:blipFill>
                    <p:spPr bwMode="auto">
                      <a:xfrm>
                        <a:off x="1251678" y="1947583"/>
                        <a:ext cx="898207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978957" y="4136923"/>
            <a:ext cx="8027823" cy="22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/>
              <a:t>Translation to binary:</a:t>
            </a:r>
          </a:p>
          <a:p>
            <a:pPr>
              <a:spcBef>
                <a:spcPct val="10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If </a:t>
            </a:r>
            <a:r>
              <a:rPr lang="en-US" altLang="en-US" sz="2400" i="1" dirty="0"/>
              <a:t>value</a:t>
            </a:r>
            <a:r>
              <a:rPr lang="en-US" altLang="en-US" sz="2400" dirty="0"/>
              <a:t> is a non-negative decimal number, simple</a:t>
            </a:r>
          </a:p>
          <a:p>
            <a:pPr>
              <a:spcBef>
                <a:spcPct val="10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2400" dirty="0"/>
              <a:t>If </a:t>
            </a:r>
            <a:r>
              <a:rPr lang="en-US" altLang="en-US" sz="2400" i="1" dirty="0"/>
              <a:t>value </a:t>
            </a:r>
            <a:r>
              <a:rPr lang="en-US" altLang="en-US" sz="2400" dirty="0"/>
              <a:t>is a symbol, </a:t>
            </a:r>
            <a:r>
              <a:rPr lang="en-US" altLang="en-US" sz="2400" dirty="0" smtClean="0"/>
              <a:t>refer to the symbol table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(more on this later)</a:t>
            </a:r>
            <a:endParaRPr lang="en-US" altLang="en-US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934" y="84680"/>
            <a:ext cx="10581734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Translating / assembling C-instructions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46825"/>
              </p:ext>
            </p:extLst>
          </p:nvPr>
        </p:nvGraphicFramePr>
        <p:xfrm>
          <a:off x="5026959" y="921311"/>
          <a:ext cx="6934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4" imgW="6339840" imgH="5919216" progId="Visio.Drawing.6">
                  <p:embed/>
                </p:oleObj>
              </mc:Choice>
              <mc:Fallback>
                <p:oleObj name="VISIO" r:id="rId4" imgW="6339840" imgH="59192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80" t="14563" r="-153" b="60727"/>
                      <a:stretch>
                        <a:fillRect/>
                      </a:stretch>
                    </p:blipFill>
                    <p:spPr bwMode="auto">
                      <a:xfrm>
                        <a:off x="5026959" y="921311"/>
                        <a:ext cx="69342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6772" name="Picture 4" descr="Bouqu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957" r="25000" b="41936"/>
          <a:stretch>
            <a:fillRect/>
          </a:stretch>
        </p:blipFill>
        <p:spPr bwMode="auto">
          <a:xfrm>
            <a:off x="5667936" y="2619935"/>
            <a:ext cx="4876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5000" t="27957" r="25000" b="4193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73" name="Picture 5" descr="Bouque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23117" r="28903" b="20982"/>
          <a:stretch>
            <a:fillRect/>
          </a:stretch>
        </p:blipFill>
        <p:spPr bwMode="auto">
          <a:xfrm>
            <a:off x="1551550" y="2697723"/>
            <a:ext cx="4040187" cy="396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9678" t="23117" r="28903" b="20982"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74" name="Picture 6" descr="Bouque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28465" r="27344" b="45694"/>
          <a:stretch>
            <a:fillRect/>
          </a:stretch>
        </p:blipFill>
        <p:spPr bwMode="auto">
          <a:xfrm>
            <a:off x="5667936" y="4829735"/>
            <a:ext cx="4648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7"/>
                  <a:srcRect l="27344" t="28465" r="27344" b="45694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7488" y="6580887"/>
            <a:ext cx="4114800" cy="345796"/>
          </a:xfrm>
        </p:spPr>
        <p:txBody>
          <a:bodyPr/>
          <a:lstStyle/>
          <a:p>
            <a:r>
              <a:rPr lang="en-US" smtClean="0"/>
              <a:t>CSCE-312 Fall 2016 Credit: www.nand2tetris.org</a:t>
            </a:r>
            <a:endParaRPr lang="en-US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881842" y="567534"/>
            <a:ext cx="7012082" cy="2052401"/>
          </a:xfrm>
          <a:prstGeom prst="roundRect">
            <a:avLst>
              <a:gd name="adj" fmla="val 16667"/>
            </a:avLst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995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overall assembly logic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9748" y="838199"/>
            <a:ext cx="6103664" cy="5631615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altLang="en-US" u="sng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(real) command</a:t>
            </a:r>
          </a:p>
          <a:p>
            <a:pPr marL="268288" indent="-268288">
              <a:buSzPct val="80000"/>
            </a:pP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Parse the command,</a:t>
            </a:r>
            <a:b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i.e. break it into its underlying fields </a:t>
            </a:r>
          </a:p>
          <a:p>
            <a:pPr marL="725488" lvl="1" indent="-268288">
              <a:buSzPct val="80000"/>
            </a:pPr>
            <a:r>
              <a:rPr lang="en-US" altLang="en-US" b="1" dirty="0" smtClean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</a:t>
            </a:r>
            <a:r>
              <a:rPr lang="en-US" altLang="en-US" b="1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-instruction</a:t>
            </a: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 replace the symbolic reference (if any) with the corresponding memory </a:t>
            </a: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address, </a:t>
            </a: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where the variable resides</a:t>
            </a:r>
            <a:endParaRPr lang="en-US" altLang="en-US" dirty="0" smtClean="0">
              <a:solidFill>
                <a:srgbClr val="0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25488" lvl="1" indent="-268288">
              <a:buSzPct val="80000"/>
            </a:pPr>
            <a:r>
              <a:rPr lang="en-US" altLang="en-US" b="1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b="1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-instruction</a:t>
            </a: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: for each field in the instruction, generate the corresponding binary code</a:t>
            </a:r>
          </a:p>
          <a:p>
            <a:pPr marL="725488" lvl="1" indent="-268288">
              <a:buSzPct val="80000"/>
            </a:pP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Assemble the translated binary codes into a complete 16-bit machine instruction</a:t>
            </a:r>
          </a:p>
          <a:p>
            <a:pPr marL="725488" lvl="1" indent="-268288">
              <a:buSzPct val="80000"/>
            </a:pPr>
            <a:r>
              <a:rPr lang="en-US" altLang="en-US" dirty="0" smtClean="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 the 16-bit instruction to the output file.</a:t>
            </a:r>
          </a:p>
        </p:txBody>
      </p:sp>
      <p:grpSp>
        <p:nvGrpSpPr>
          <p:cNvPr id="21508" name="Group 10"/>
          <p:cNvGrpSpPr>
            <a:grpSpLocks/>
          </p:cNvGrpSpPr>
          <p:nvPr/>
        </p:nvGrpSpPr>
        <p:grpSpPr bwMode="auto">
          <a:xfrm>
            <a:off x="1828800" y="685800"/>
            <a:ext cx="3657600" cy="5715000"/>
            <a:chOff x="192" y="432"/>
            <a:chExt cx="2304" cy="3600"/>
          </a:xfrm>
        </p:grpSpPr>
        <p:sp>
          <p:nvSpPr>
            <p:cNvPr id="21509" name="Text Box 9"/>
            <p:cNvSpPr txBox="1">
              <a:spLocks noChangeArrowheads="1"/>
            </p:cNvSpPr>
            <p:nvPr/>
          </p:nvSpPr>
          <p:spPr bwMode="auto">
            <a:xfrm>
              <a:off x="240" y="624"/>
              <a:ext cx="225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46800" rIns="0" bIns="46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Computes 1+...+RAM[0]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And stores the sum in RAM[1].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M=1   // i = 1                                    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M=0   // sum = 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(LOOP)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if i&gt;RAM[0] goto WRITE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D=D-M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@WRITE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D;JGT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sum += i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M=D+M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i++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M=M+1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@LOOP // goto LOOP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0;JMP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(WRITE)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@1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M=D  // RAM[1] = the 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(END)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@END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0;JMP</a:t>
              </a:r>
            </a:p>
          </p:txBody>
        </p:sp>
        <p:sp>
          <p:nvSpPr>
            <p:cNvPr id="21510" name="Rectangle 10"/>
            <p:cNvSpPr>
              <a:spLocks noChangeArrowheads="1"/>
            </p:cNvSpPr>
            <p:nvPr/>
          </p:nvSpPr>
          <p:spPr bwMode="auto">
            <a:xfrm>
              <a:off x="192" y="432"/>
              <a:ext cx="191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/>
                <a:t>Assembly program</a:t>
              </a:r>
              <a:endParaRPr lang="en-US" altLang="en-US" sz="14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9652" y="838200"/>
            <a:ext cx="5995147" cy="3505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Assembly programs typically have many symbols: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 smtClean="0"/>
              <a:t>Labels that mark </a:t>
            </a:r>
            <a:r>
              <a:rPr lang="en-US" altLang="en-US" sz="2400" dirty="0" smtClean="0"/>
              <a:t>special memory locations</a:t>
            </a:r>
            <a:endParaRPr lang="en-US" altLang="en-US" dirty="0" smtClean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 smtClean="0"/>
              <a:t>Labels that mark destinations of </a:t>
            </a:r>
            <a:r>
              <a:rPr lang="en-US" altLang="en-US" sz="2400" dirty="0" smtClean="0"/>
              <a:t>Jump commands</a:t>
            </a:r>
            <a:endParaRPr lang="en-US" altLang="en-US" dirty="0" smtClean="0"/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altLang="en-US" dirty="0" smtClean="0"/>
              <a:t>Variables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These symbols fall into two categories: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altLang="en-US" b="1" dirty="0" smtClean="0"/>
              <a:t>User–defined symbols </a:t>
            </a:r>
            <a:r>
              <a:rPr lang="en-US" altLang="en-US" sz="1400" b="1" dirty="0"/>
              <a:t>(created by programmers)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altLang="en-US" b="1" dirty="0" smtClean="0"/>
              <a:t>Pre-defined symbols </a:t>
            </a:r>
            <a:r>
              <a:rPr lang="en-US" altLang="en-US" sz="1400" b="1" dirty="0"/>
              <a:t>(used by the Hack platform).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004047" y="5603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663300"/>
                </a:solidFill>
                <a:latin typeface="Arial" panose="020B0604020202020204" pitchFamily="34" charset="0"/>
              </a:rPr>
              <a:t>Handling symbols </a:t>
            </a:r>
            <a:r>
              <a:rPr lang="en-US" altLang="en-US" sz="2800" dirty="0">
                <a:solidFill>
                  <a:srgbClr val="663300"/>
                </a:solidFill>
                <a:latin typeface="Arial" panose="020B0604020202020204" pitchFamily="34" charset="0"/>
              </a:rPr>
              <a:t>(aka </a:t>
            </a:r>
            <a:r>
              <a:rPr lang="en-US" altLang="en-US" sz="2800" i="1" dirty="0">
                <a:solidFill>
                  <a:srgbClr val="663300"/>
                </a:solidFill>
                <a:latin typeface="Arial" panose="020B0604020202020204" pitchFamily="34" charset="0"/>
              </a:rPr>
              <a:t>symbol resolution</a:t>
            </a:r>
            <a:r>
              <a:rPr lang="en-US" altLang="en-US" sz="2800" dirty="0">
                <a:solidFill>
                  <a:srgbClr val="6633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8382000" y="0"/>
            <a:ext cx="2057400" cy="6324600"/>
            <a:chOff x="4320" y="0"/>
            <a:chExt cx="1296" cy="3984"/>
          </a:xfrm>
        </p:grpSpPr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4416" y="336"/>
              <a:ext cx="960" cy="364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57600" tIns="46800" rIns="0" bIns="46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D;JLE 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SCREEN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A=M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@32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D=D+A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MD=M-1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D;JGT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0;JMP</a:t>
              </a:r>
            </a:p>
          </p:txBody>
        </p:sp>
        <p:sp>
          <p:nvSpPr>
            <p:cNvPr id="23558" name="Rectangle 8"/>
            <p:cNvSpPr>
              <a:spLocks noChangeArrowheads="1"/>
            </p:cNvSpPr>
            <p:nvPr/>
          </p:nvSpPr>
          <p:spPr bwMode="auto">
            <a:xfrm>
              <a:off x="4320" y="0"/>
              <a:ext cx="12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82550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3488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41475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99"/>
                  </a:solidFill>
                </a:rPr>
                <a:t>Typical symbolic Hack</a:t>
              </a:r>
              <a:br>
                <a:rPr lang="en-US" altLang="en-US" sz="1400">
                  <a:solidFill>
                    <a:srgbClr val="000099"/>
                  </a:solidFill>
                </a:rPr>
              </a:br>
              <a:r>
                <a:rPr lang="en-US" altLang="en-US" sz="1400">
                  <a:solidFill>
                    <a:srgbClr val="000099"/>
                  </a:solidFill>
                </a:rPr>
                <a:t>assembly code: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57247" y="2138082"/>
            <a:ext cx="977153" cy="5715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75612" y="699247"/>
            <a:ext cx="2319617" cy="867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34018" y="2460812"/>
            <a:ext cx="5715000" cy="551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5412" y="762000"/>
            <a:ext cx="6324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 smtClean="0">
                <a:solidFill>
                  <a:srgbClr val="990000"/>
                </a:solidFill>
              </a:rPr>
              <a:t>Label symbols</a:t>
            </a:r>
            <a:r>
              <a:rPr lang="en-US" altLang="en-US" dirty="0" smtClean="0"/>
              <a:t>:  Used to label destinations of Jump commands. Declared by the pseudo-command </a:t>
            </a:r>
            <a:r>
              <a:rPr lang="en-US" altLang="en-US" dirty="0" smtClean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(ABC)</a:t>
            </a:r>
            <a:r>
              <a:rPr lang="en-US" altLang="en-US" dirty="0" smtClean="0"/>
              <a:t>. This directive defines the symbol </a:t>
            </a:r>
            <a:r>
              <a:rPr lang="en-US" altLang="en-US" dirty="0" smtClean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ABC </a:t>
            </a:r>
            <a:r>
              <a:rPr lang="en-US" altLang="en-US" dirty="0" smtClean="0"/>
              <a:t>to refer to the instruction memory location holding the next command in the program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 dirty="0" smtClean="0">
                <a:solidFill>
                  <a:srgbClr val="990000"/>
                </a:solidFill>
              </a:rPr>
              <a:t>Variable symbols</a:t>
            </a:r>
            <a:r>
              <a:rPr lang="en-US" altLang="en-US" dirty="0" smtClean="0"/>
              <a:t>: Any user-defined symbol </a:t>
            </a:r>
            <a:r>
              <a:rPr lang="en-US" altLang="en-US" dirty="0" smtClean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xyz </a:t>
            </a:r>
            <a:r>
              <a:rPr lang="en-US" altLang="en-US" dirty="0" smtClean="0"/>
              <a:t>appearing in an assembly program that is not defined elsewhere using the </a:t>
            </a: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xyz)</a:t>
            </a: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directive is treated as a variable, and is automatically assigned a unique RAM address, starting at RAM address 16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/>
              <a:t>By convention, Hack programmers use lower-case and upper-case to represent variable and label names, respectively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394013" y="5968253"/>
            <a:ext cx="6324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As part of the program translation process, the assembler resolves all the symbols into RAM addresses.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000125" y="183315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663300"/>
                </a:solidFill>
                <a:latin typeface="Arial" panose="020B0604020202020204" pitchFamily="34" charset="0"/>
              </a:rPr>
              <a:t>Handling symbols: </a:t>
            </a:r>
            <a:r>
              <a:rPr lang="en-US" altLang="en-US" sz="2800" dirty="0">
                <a:solidFill>
                  <a:srgbClr val="663300"/>
                </a:solidFill>
                <a:latin typeface="Arial" panose="020B0604020202020204" pitchFamily="34" charset="0"/>
              </a:rPr>
              <a:t>user-defined symbols</a:t>
            </a:r>
          </a:p>
        </p:txBody>
      </p: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8382000" y="0"/>
            <a:ext cx="2057400" cy="6324600"/>
            <a:chOff x="4320" y="0"/>
            <a:chExt cx="1296" cy="3984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4416" y="336"/>
              <a:ext cx="960" cy="364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57600" tIns="46800" rIns="0" bIns="46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D;JLE 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SCREEN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A=M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@32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D=D+A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MD=M-1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D;JGT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0;JMP</a:t>
              </a:r>
            </a:p>
          </p:txBody>
        </p:sp>
        <p:sp>
          <p:nvSpPr>
            <p:cNvPr id="25607" name="Rectangle 8"/>
            <p:cNvSpPr>
              <a:spLocks noChangeArrowheads="1"/>
            </p:cNvSpPr>
            <p:nvPr/>
          </p:nvSpPr>
          <p:spPr bwMode="auto">
            <a:xfrm>
              <a:off x="4320" y="0"/>
              <a:ext cx="12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82550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3488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41475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99"/>
                  </a:solidFill>
                </a:rPr>
                <a:t>Typical symbolic Hack</a:t>
              </a:r>
              <a:br>
                <a:rPr lang="en-US" altLang="en-US" sz="1400">
                  <a:solidFill>
                    <a:srgbClr val="000099"/>
                  </a:solidFill>
                </a:rPr>
              </a:br>
              <a:r>
                <a:rPr lang="en-US" altLang="en-US" sz="1400">
                  <a:solidFill>
                    <a:srgbClr val="000099"/>
                  </a:solidFill>
                </a:rPr>
                <a:t>assembly code: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172497" y="914399"/>
            <a:ext cx="6828503" cy="531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990000"/>
                </a:solidFill>
              </a:rPr>
              <a:t>Virtual registers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>The symbols  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altLang="en-US" sz="2400" dirty="0"/>
              <a:t>,…, 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R15</a:t>
            </a:r>
            <a:r>
              <a:rPr lang="en-US" altLang="en-US" sz="2400" dirty="0"/>
              <a:t> are automatically predefined to refer to RAM addresses 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400" dirty="0"/>
              <a:t>,…,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990000"/>
                </a:solidFill>
              </a:rPr>
              <a:t>I/O pointers:</a:t>
            </a:r>
            <a:r>
              <a:rPr lang="en-US" altLang="en-US" sz="2400" dirty="0"/>
              <a:t> The symbols 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KBD</a:t>
            </a:r>
            <a:r>
              <a:rPr lang="en-US" altLang="en-US" sz="2400" dirty="0"/>
              <a:t> are automatically predefined to refer to RAM addresses 16384 and 24576, respectively (base addresses of the </a:t>
            </a:r>
            <a:r>
              <a:rPr lang="en-US" altLang="en-US" sz="2400" i="1" dirty="0"/>
              <a:t>screen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keyboard</a:t>
            </a:r>
            <a:r>
              <a:rPr lang="en-US" altLang="en-US" sz="2400" dirty="0"/>
              <a:t> memory maps)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990000"/>
                </a:solidFill>
              </a:rPr>
              <a:t>VM control pointers</a:t>
            </a:r>
            <a:r>
              <a:rPr lang="en-US" altLang="en-US" sz="2400" dirty="0"/>
              <a:t>: </a:t>
            </a:r>
            <a:r>
              <a:rPr lang="en-US" altLang="en-US" sz="2400" dirty="0" smtClean="0"/>
              <a:t>these are the virtual machine pointers that are assigned to R0..R4 but we will study them later in Chapters 7-8</a:t>
            </a:r>
            <a:endParaRPr lang="en-US" altLang="en-US" sz="2400" dirty="0"/>
          </a:p>
          <a:p>
            <a:pPr lvl="1">
              <a:spcBef>
                <a:spcPct val="10000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pSp>
        <p:nvGrpSpPr>
          <p:cNvPr id="27651" name="Group 13"/>
          <p:cNvGrpSpPr>
            <a:grpSpLocks/>
          </p:cNvGrpSpPr>
          <p:nvPr/>
        </p:nvGrpSpPr>
        <p:grpSpPr bwMode="auto">
          <a:xfrm>
            <a:off x="8382000" y="0"/>
            <a:ext cx="2057400" cy="6324600"/>
            <a:chOff x="4320" y="0"/>
            <a:chExt cx="1296" cy="3984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416" y="336"/>
              <a:ext cx="960" cy="364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57600" tIns="46800" rIns="0" bIns="46800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    </a:t>
              </a: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D;JLE 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rgbClr val="003399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SCREEN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A=M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D=M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@32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D=D+A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M=D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counter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MD=M-1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LOOP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D;JGT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@</a:t>
              </a:r>
              <a:r>
                <a:rPr lang="en-US" altLang="en-US" sz="1400">
                  <a:solidFill>
                    <a:schemeClr val="folHlink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END</a:t>
              </a:r>
            </a:p>
            <a:p>
              <a:pPr>
                <a:spcBef>
                  <a:spcPct val="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0;JMP</a:t>
              </a:r>
            </a:p>
          </p:txBody>
        </p:sp>
        <p:sp>
          <p:nvSpPr>
            <p:cNvPr id="27654" name="Rectangle 8"/>
            <p:cNvSpPr>
              <a:spLocks noChangeArrowheads="1"/>
            </p:cNvSpPr>
            <p:nvPr/>
          </p:nvSpPr>
          <p:spPr bwMode="auto">
            <a:xfrm>
              <a:off x="4320" y="0"/>
              <a:ext cx="129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82550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3488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41475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1400">
                  <a:solidFill>
                    <a:srgbClr val="000099"/>
                  </a:solidFill>
                </a:rPr>
                <a:t>Typical symbolic Hack</a:t>
              </a:r>
              <a:br>
                <a:rPr lang="en-US" altLang="en-US" sz="1400">
                  <a:solidFill>
                    <a:srgbClr val="000099"/>
                  </a:solidFill>
                </a:rPr>
              </a:br>
              <a:r>
                <a:rPr lang="en-US" altLang="en-US" sz="1400">
                  <a:solidFill>
                    <a:srgbClr val="000099"/>
                  </a:solidFill>
                </a:rPr>
                <a:t>assembly code:</a:t>
              </a:r>
            </a:p>
          </p:txBody>
        </p:sp>
      </p:grp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805143" y="381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663300"/>
                </a:solidFill>
                <a:latin typeface="Arial" panose="020B0604020202020204" pitchFamily="34" charset="0"/>
              </a:rPr>
              <a:t>Handling symbols: </a:t>
            </a:r>
            <a:r>
              <a:rPr lang="en-US" altLang="en-US" sz="2800" dirty="0">
                <a:solidFill>
                  <a:srgbClr val="663300"/>
                </a:solidFill>
                <a:latin typeface="Arial" panose="020B0604020202020204" pitchFamily="34" charset="0"/>
              </a:rPr>
              <a:t>pre-defined symbols (23)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9" name="Group 11"/>
          <p:cNvGrpSpPr>
            <a:grpSpLocks/>
          </p:cNvGrpSpPr>
          <p:nvPr/>
        </p:nvGrpSpPr>
        <p:grpSpPr bwMode="auto">
          <a:xfrm>
            <a:off x="1828800" y="685800"/>
            <a:ext cx="3657600" cy="5715000"/>
            <a:chOff x="192" y="432"/>
            <a:chExt cx="2304" cy="3600"/>
          </a:xfrm>
        </p:grpSpPr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240" y="624"/>
              <a:ext cx="225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46800" rIns="0" bIns="46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Computes 1+...+RAM[0]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And stored the sum in RAM[1]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M=1   // i = 1                                    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M=0   // sum = 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(LOOP)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if i&gt;RAM[0] goto WRITE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@R0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D=D-M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@WRITE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D;JGT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sum += i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M=D+M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@i    // i++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M=M+1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@LOOP // goto LOOP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0;JMP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(WRITE)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@R1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M=D  // RAM[1] = the sum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(END)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@END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0;JMP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92" y="432"/>
              <a:ext cx="191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/>
                <a:t>Source code </a:t>
              </a:r>
              <a:r>
                <a:rPr lang="en-US" altLang="en-US" sz="1400"/>
                <a:t>(example)</a:t>
              </a:r>
            </a:p>
          </p:txBody>
        </p:sp>
      </p:grpSp>
      <p:sp>
        <p:nvSpPr>
          <p:cNvPr id="63494" name="Rectangle 10"/>
          <p:cNvSpPr>
            <a:spLocks noChangeArrowheads="1"/>
          </p:cNvSpPr>
          <p:nvPr/>
        </p:nvSpPr>
        <p:spPr bwMode="auto">
          <a:xfrm>
            <a:off x="5867399" y="4666129"/>
            <a:ext cx="5798575" cy="180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2800" dirty="0"/>
              <a:t>This symbol table is generated by the assembler, and used to translate the symbolic code into binary code.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5943600" y="2209800"/>
            <a:ext cx="1447800" cy="914400"/>
          </a:xfrm>
          <a:prstGeom prst="rightArrow">
            <a:avLst>
              <a:gd name="adj1" fmla="val 50000"/>
              <a:gd name="adj2" fmla="val 39583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983876" y="381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663300"/>
                </a:solidFill>
                <a:latin typeface="Arial" panose="020B0604020202020204" pitchFamily="34" charset="0"/>
              </a:rPr>
              <a:t>Handling symbols: </a:t>
            </a:r>
            <a:r>
              <a:rPr lang="en-US" altLang="en-US" sz="3200" dirty="0">
                <a:solidFill>
                  <a:srgbClr val="663300"/>
                </a:solidFill>
                <a:latin typeface="Arial" panose="020B0604020202020204" pitchFamily="34" charset="0"/>
              </a:rPr>
              <a:t>symbol table</a:t>
            </a:r>
          </a:p>
        </p:txBody>
      </p:sp>
      <p:sp>
        <p:nvSpPr>
          <p:cNvPr id="63503" name="Text Box 9"/>
          <p:cNvSpPr txBox="1">
            <a:spLocks noChangeArrowheads="1"/>
          </p:cNvSpPr>
          <p:nvPr/>
        </p:nvSpPr>
        <p:spPr bwMode="auto">
          <a:xfrm>
            <a:off x="7772400" y="990600"/>
            <a:ext cx="2133600" cy="340658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R0                 0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R1                 1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R2                 2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...              ...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R15               15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SCREEN         16384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KBD            24576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SP                 0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LCL                1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ARG                2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THIS               3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THAT               4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LOOP               4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 smtClean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WRITE             18</a:t>
            </a:r>
            <a:endParaRPr lang="en-US" altLang="en-US" sz="1200" dirty="0"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END               </a:t>
            </a:r>
            <a:r>
              <a:rPr lang="en-US" altLang="en-US" sz="1200" dirty="0" smtClean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22</a:t>
            </a:r>
            <a:endParaRPr lang="en-US" altLang="en-US" sz="1200" dirty="0"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                 16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sum               17</a:t>
            </a:r>
          </a:p>
        </p:txBody>
      </p:sp>
      <p:sp>
        <p:nvSpPr>
          <p:cNvPr id="63504" name="Rectangle 10"/>
          <p:cNvSpPr>
            <a:spLocks noChangeArrowheads="1"/>
          </p:cNvSpPr>
          <p:nvPr/>
        </p:nvSpPr>
        <p:spPr bwMode="auto">
          <a:xfrm>
            <a:off x="7696201" y="685800"/>
            <a:ext cx="1897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dirty="0"/>
              <a:t>Symbol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9"/>
          <p:cNvSpPr txBox="1">
            <a:spLocks noChangeArrowheads="1"/>
          </p:cNvSpPr>
          <p:nvPr/>
        </p:nvSpPr>
        <p:spPr bwMode="auto">
          <a:xfrm>
            <a:off x="9112991" y="791686"/>
            <a:ext cx="2846439" cy="567812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R0                 0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R1                 1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R2                 2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R15               15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SCREEN         16384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KBD            24576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SP                 0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LCL                1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ARG                2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THIS               3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THAT               </a:t>
            </a:r>
            <a:r>
              <a:rPr lang="en-US" altLang="en-US" sz="1800" dirty="0" smtClean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4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LOOP		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4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WRITE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18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END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22</a:t>
            </a:r>
            <a:endParaRPr lang="en-US" altLang="en-US" sz="1800" dirty="0">
              <a:solidFill>
                <a:srgbClr val="00B05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                 16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sum               17</a:t>
            </a:r>
          </a:p>
        </p:txBody>
      </p:sp>
      <p:sp>
        <p:nvSpPr>
          <p:cNvPr id="31747" name="Rectangle 10"/>
          <p:cNvSpPr>
            <a:spLocks noChangeArrowheads="1"/>
          </p:cNvSpPr>
          <p:nvPr/>
        </p:nvSpPr>
        <p:spPr bwMode="auto">
          <a:xfrm>
            <a:off x="10062367" y="6088815"/>
            <a:ext cx="1897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dirty="0"/>
              <a:t>Symbol table</a:t>
            </a:r>
          </a:p>
        </p:txBody>
      </p:sp>
      <p:sp>
        <p:nvSpPr>
          <p:cNvPr id="31748" name="Text Box 9"/>
          <p:cNvSpPr txBox="1">
            <a:spLocks noChangeArrowheads="1"/>
          </p:cNvSpPr>
          <p:nvPr/>
        </p:nvSpPr>
        <p:spPr bwMode="auto">
          <a:xfrm>
            <a:off x="38101" y="938491"/>
            <a:ext cx="3581400" cy="5410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Computes 1+...+RAM[0]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And stored the sum in RAM[1]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M=1   // i = 1                                 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M=0   // sum =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(LOOP)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if i&gt;RAM[0] goto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@R0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D=D-M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@WRITE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D;JGT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sum += i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M=D+M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i++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M=M+1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@LOOP // goto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(WRITE)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@R1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  // RAM[1] = the 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(END)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77530" y="587138"/>
            <a:ext cx="3040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dirty="0"/>
              <a:t>Source code </a:t>
            </a:r>
            <a:r>
              <a:rPr lang="en-US" altLang="en-US" sz="1400" dirty="0"/>
              <a:t>(example)</a:t>
            </a:r>
          </a:p>
        </p:txBody>
      </p:sp>
      <p:sp>
        <p:nvSpPr>
          <p:cNvPr id="75782" name="Rectangle 10"/>
          <p:cNvSpPr>
            <a:spLocks noChangeArrowheads="1"/>
          </p:cNvSpPr>
          <p:nvPr/>
        </p:nvSpPr>
        <p:spPr bwMode="auto">
          <a:xfrm>
            <a:off x="3736258" y="962582"/>
            <a:ext cx="5533103" cy="54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2600" u="sng" dirty="0"/>
              <a:t>Initialization:</a:t>
            </a:r>
            <a:r>
              <a:rPr lang="en-US" altLang="en-US" sz="2600" dirty="0"/>
              <a:t> create an empty symbol table and populate it with all the pre-defined symbols 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00B050"/>
                </a:solidFill>
              </a:rPr>
              <a:t>First pass:</a:t>
            </a:r>
            <a:r>
              <a:rPr lang="en-US" altLang="en-US" sz="2600" dirty="0">
                <a:solidFill>
                  <a:srgbClr val="00B050"/>
                </a:solidFill>
              </a:rPr>
              <a:t> go through the entire source code, and add all the user-defined label symbols to the symbol table (without generating any code)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2600" u="sng" dirty="0">
                <a:solidFill>
                  <a:srgbClr val="FF0000"/>
                </a:solidFill>
              </a:rPr>
              <a:t>Second pass:</a:t>
            </a:r>
            <a:r>
              <a:rPr lang="en-US" altLang="en-US" sz="2600" dirty="0">
                <a:solidFill>
                  <a:srgbClr val="FF0000"/>
                </a:solidFill>
              </a:rPr>
              <a:t> go again through the source code, and use the symbol table to translate all the commands. In the process, handle all the user-defined variable symbols.</a:t>
            </a:r>
          </a:p>
        </p:txBody>
      </p:sp>
      <p:sp>
        <p:nvSpPr>
          <p:cNvPr id="31752" name="Rectangle 2"/>
          <p:cNvSpPr>
            <a:spLocks noChangeArrowheads="1"/>
          </p:cNvSpPr>
          <p:nvPr/>
        </p:nvSpPr>
        <p:spPr bwMode="auto">
          <a:xfrm>
            <a:off x="990600" y="83385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663300"/>
                </a:solidFill>
                <a:latin typeface="Arial" panose="020B0604020202020204" pitchFamily="34" charset="0"/>
              </a:rPr>
              <a:t>Handling symbols: </a:t>
            </a:r>
            <a:r>
              <a:rPr lang="en-US" altLang="en-US" sz="2800">
                <a:solidFill>
                  <a:srgbClr val="663300"/>
                </a:solidFill>
                <a:latin typeface="Arial" panose="020B0604020202020204" pitchFamily="34" charset="0"/>
              </a:rPr>
              <a:t>constructing the symbol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assembly process </a:t>
            </a:r>
            <a:r>
              <a:rPr lang="en-US" altLang="en-US" sz="2000"/>
              <a:t>(detailed)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149" y="683558"/>
            <a:ext cx="11120284" cy="6174442"/>
          </a:xfrm>
        </p:spPr>
        <p:txBody>
          <a:bodyPr>
            <a:noAutofit/>
          </a:bodyPr>
          <a:lstStyle/>
          <a:p>
            <a:pPr>
              <a:spcBef>
                <a:spcPct val="80000"/>
              </a:spcBef>
            </a:pPr>
            <a:r>
              <a:rPr lang="en-US" altLang="en-US" sz="2200" u="sng" dirty="0" smtClean="0"/>
              <a:t>Initialization:</a:t>
            </a:r>
            <a:r>
              <a:rPr lang="en-US" altLang="en-US" sz="2200" dirty="0" smtClean="0"/>
              <a:t> create the symbol table and initialize it with the pre-defined symbols</a:t>
            </a:r>
          </a:p>
          <a:p>
            <a:pPr>
              <a:spcBef>
                <a:spcPct val="80000"/>
              </a:spcBef>
            </a:pPr>
            <a:r>
              <a:rPr lang="en-US" altLang="en-US" sz="2200" u="sng" dirty="0" smtClean="0"/>
              <a:t>First pass:</a:t>
            </a:r>
            <a:r>
              <a:rPr lang="en-US" altLang="en-US" sz="2200" dirty="0" smtClean="0"/>
              <a:t> march through the source code without generating any </a:t>
            </a:r>
            <a:r>
              <a:rPr lang="en-US" altLang="en-US" sz="2200" dirty="0" smtClean="0"/>
              <a:t>code. For </a:t>
            </a:r>
            <a:r>
              <a:rPr lang="en-US" altLang="en-US" sz="2200" dirty="0" smtClean="0"/>
              <a:t>each label declaration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(LABEL)</a:t>
            </a:r>
            <a:r>
              <a:rPr lang="en-US" altLang="en-US" sz="2200" dirty="0" smtClean="0"/>
              <a:t> that appears in the source </a:t>
            </a:r>
            <a:r>
              <a:rPr lang="en-US" altLang="en-US" sz="2200" dirty="0" smtClean="0"/>
              <a:t>code, add </a:t>
            </a:r>
            <a:r>
              <a:rPr lang="en-US" altLang="en-US" sz="2200" dirty="0" smtClean="0"/>
              <a:t>the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pair &lt;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,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n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&gt; to the symbol table</a:t>
            </a:r>
            <a:endParaRPr lang="en-US" altLang="en-US" sz="2200" dirty="0" smtClean="0"/>
          </a:p>
          <a:p>
            <a:pPr>
              <a:spcBef>
                <a:spcPct val="80000"/>
              </a:spcBef>
            </a:pPr>
            <a:r>
              <a:rPr lang="en-US" altLang="en-US" sz="2200" u="sng" dirty="0" smtClean="0"/>
              <a:t>Second pass:</a:t>
            </a:r>
            <a:r>
              <a:rPr lang="en-US" altLang="en-US" sz="2200" dirty="0" smtClean="0"/>
              <a:t> march again through the source code, and process each line:</a:t>
            </a:r>
          </a:p>
          <a:p>
            <a:pPr lvl="1">
              <a:spcBef>
                <a:spcPct val="80000"/>
              </a:spcBef>
            </a:pPr>
            <a:r>
              <a:rPr lang="en-US" altLang="en-US" sz="2200" dirty="0" smtClean="0"/>
              <a:t>If the line is a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200" dirty="0" smtClean="0"/>
              <a:t>-instruction, simple</a:t>
            </a:r>
          </a:p>
          <a:p>
            <a:pPr lvl="1">
              <a:spcBef>
                <a:spcPct val="80000"/>
              </a:spcBef>
            </a:pPr>
            <a:r>
              <a:rPr lang="en-US" altLang="en-US" sz="2200" dirty="0" smtClean="0"/>
              <a:t>If the line is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@xyz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where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xyz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is a number, simple</a:t>
            </a:r>
            <a:endParaRPr lang="en-US" altLang="en-US" sz="2200" dirty="0" smtClean="0"/>
          </a:p>
          <a:p>
            <a:pPr lvl="1">
              <a:spcBef>
                <a:spcPct val="80000"/>
              </a:spcBef>
            </a:pPr>
            <a:r>
              <a:rPr lang="en-US" altLang="en-US" sz="2200" dirty="0" smtClean="0"/>
              <a:t>If the line is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@xyz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and 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xyz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is a symbol, look it up in the symbol table and proceed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as:</a:t>
            </a:r>
            <a:endParaRPr lang="en-US" altLang="en-US" sz="2200" dirty="0" smtClean="0">
              <a:cs typeface="Times New Roman" panose="02020603050405020304" pitchFamily="18" charset="0"/>
            </a:endParaRPr>
          </a:p>
          <a:p>
            <a:pPr lvl="2">
              <a:spcBef>
                <a:spcPct val="80000"/>
              </a:spcBef>
            </a:pPr>
            <a:r>
              <a:rPr lang="en-US" altLang="en-US" sz="2200" dirty="0" smtClean="0">
                <a:cs typeface="Times New Roman" panose="02020603050405020304" pitchFamily="18" charset="0"/>
              </a:rPr>
              <a:t>If the symbol is found, replace it with its numeric value and complete the command’s translation</a:t>
            </a:r>
          </a:p>
          <a:p>
            <a:pPr lvl="2">
              <a:spcBef>
                <a:spcPct val="80000"/>
              </a:spcBef>
            </a:pPr>
            <a:r>
              <a:rPr lang="en-US" altLang="en-US" sz="2200" dirty="0" smtClean="0">
                <a:cs typeface="Times New Roman" panose="02020603050405020304" pitchFamily="18" charset="0"/>
              </a:rPr>
              <a:t>If the symbol is not found, then it must represent a new variable:</a:t>
            </a:r>
            <a:br>
              <a:rPr lang="en-US" altLang="en-US" sz="2200" dirty="0" smtClean="0">
                <a:cs typeface="Times New Roman" panose="02020603050405020304" pitchFamily="18" charset="0"/>
              </a:rPr>
            </a:br>
            <a:r>
              <a:rPr lang="en-US" altLang="en-US" sz="2200" dirty="0" smtClean="0">
                <a:cs typeface="Times New Roman" panose="02020603050405020304" pitchFamily="18" charset="0"/>
              </a:rPr>
              <a:t>                          add the pair &lt;</a:t>
            </a:r>
            <a:r>
              <a:rPr lang="en-US" altLang="en-US" sz="2200" dirty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,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n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&gt; to the symbol table, where </a:t>
            </a:r>
            <a:r>
              <a:rPr lang="en-US" altLang="en-US" sz="2200" i="1" dirty="0" smtClean="0">
                <a:cs typeface="Times New Roman" panose="02020603050405020304" pitchFamily="18" charset="0"/>
              </a:rPr>
              <a:t>n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is the next available RAM</a:t>
            </a:r>
            <a:br>
              <a:rPr lang="en-US" altLang="en-US" sz="2200" dirty="0" smtClean="0">
                <a:cs typeface="Times New Roman" panose="02020603050405020304" pitchFamily="18" charset="0"/>
              </a:rPr>
            </a:br>
            <a:r>
              <a:rPr lang="en-US" altLang="en-US" sz="2200" dirty="0" smtClean="0">
                <a:cs typeface="Times New Roman" panose="02020603050405020304" pitchFamily="18" charset="0"/>
              </a:rPr>
              <a:t>                          address, and complete the command’s translation.</a:t>
            </a:r>
          </a:p>
        </p:txBody>
      </p:sp>
    </p:spTree>
    <p:extLst>
      <p:ext uri="{BB962C8B-B14F-4D97-AF65-F5344CB8AC3E}">
        <p14:creationId xmlns:p14="http://schemas.microsoft.com/office/powerpoint/2010/main" val="18065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ChangeArrowheads="1"/>
          </p:cNvSpPr>
          <p:nvPr/>
        </p:nvSpPr>
        <p:spPr bwMode="auto">
          <a:xfrm>
            <a:off x="5791200" y="57912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/>
              <a:t>Note that comment lines and pseudo-commands (label declarations) generate no code.</a:t>
            </a:r>
          </a:p>
        </p:txBody>
      </p: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7391400" y="990600"/>
            <a:ext cx="1752600" cy="45720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57600" tIns="82800" rIns="57600" bIns="82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1110111111001000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1110101010001000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1111110000010000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0000000000000000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1111010011010000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0000000000010010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1110001100000001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1111110000010000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1111000010001000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1111110111001000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0000000000000100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1110101010000111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0000000000010001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1111110000010000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0000000000000001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1110001100001000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0000000000010110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1110101010000111</a:t>
            </a: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7239001" y="685800"/>
            <a:ext cx="1363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/>
              <a:t>Target code</a:t>
            </a:r>
            <a:endParaRPr lang="en-US" altLang="en-US" sz="1400"/>
          </a:p>
        </p:txBody>
      </p:sp>
      <p:sp>
        <p:nvSpPr>
          <p:cNvPr id="35845" name="AutoShape 10"/>
          <p:cNvSpPr>
            <a:spLocks noChangeArrowheads="1"/>
          </p:cNvSpPr>
          <p:nvPr/>
        </p:nvSpPr>
        <p:spPr bwMode="auto">
          <a:xfrm>
            <a:off x="5867400" y="2743200"/>
            <a:ext cx="1447800" cy="914400"/>
          </a:xfrm>
          <a:prstGeom prst="rightArrow">
            <a:avLst>
              <a:gd name="adj1" fmla="val 50000"/>
              <a:gd name="adj2" fmla="val 39583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assemble</a:t>
            </a: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1676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663300"/>
                </a:solidFill>
                <a:latin typeface="Arial" panose="020B0604020202020204" pitchFamily="34" charset="0"/>
              </a:rPr>
              <a:t>The result ...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1905000" y="990600"/>
            <a:ext cx="3581400" cy="5410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Computes 1+...+RAM[0]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And stored the sum in RAM[1]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M=1   // i = 1                                 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M=0   // sum =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(LOOP)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if i&gt;RAM[0] goto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@R0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D=D-M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@WRITE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D;JGT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sum += i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M=D+M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i++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M=M+1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@LOOP // goto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(WRITE)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@R1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  // RAM[1] = the 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(END)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1828801" y="685800"/>
            <a:ext cx="3040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/>
              <a:t>Source code </a:t>
            </a:r>
            <a:r>
              <a:rPr lang="en-US" altLang="en-US" sz="1400"/>
              <a:t>(example)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The big picture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752600" y="1295401"/>
            <a:ext cx="8809038" cy="4867275"/>
            <a:chOff x="163" y="634"/>
            <a:chExt cx="5549" cy="3066"/>
          </a:xfrm>
        </p:grpSpPr>
        <p:grpSp>
          <p:nvGrpSpPr>
            <p:cNvPr id="6151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249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50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7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Assembler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51" name="Freeform 7"/>
              <p:cNvSpPr>
                <a:spLocks/>
              </p:cNvSpPr>
              <p:nvPr/>
            </p:nvSpPr>
            <p:spPr bwMode="auto">
              <a:xfrm>
                <a:off x="2522" y="220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83"/>
                  <a:gd name="T124" fmla="*/ 0 h 140"/>
                  <a:gd name="T125" fmla="*/ 483 w 483"/>
                  <a:gd name="T126" fmla="*/ 140 h 1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" name="Rectangle 8"/>
              <p:cNvSpPr>
                <a:spLocks noChangeArrowheads="1"/>
              </p:cNvSpPr>
              <p:nvPr/>
            </p:nvSpPr>
            <p:spPr bwMode="auto">
              <a:xfrm>
                <a:off x="2604" y="2225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 6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53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28"/>
                  <a:gd name="T13" fmla="*/ 0 h 404"/>
                  <a:gd name="T14" fmla="*/ 4028 w 4028"/>
                  <a:gd name="T15" fmla="*/ 404 h 4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2" name="Group 11"/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243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4" name="Rectangle 13"/>
              <p:cNvSpPr>
                <a:spLocks noChangeArrowheads="1"/>
              </p:cNvSpPr>
              <p:nvPr/>
            </p:nvSpPr>
            <p:spPr bwMode="auto">
              <a:xfrm>
                <a:off x="1819" y="984"/>
                <a:ext cx="6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5" name="Rectangle 14"/>
              <p:cNvSpPr>
                <a:spLocks noChangeArrowheads="1"/>
              </p:cNvSpPr>
              <p:nvPr/>
            </p:nvSpPr>
            <p:spPr bwMode="auto">
              <a:xfrm>
                <a:off x="2095" y="1115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6" name="Rectangle 15"/>
              <p:cNvSpPr>
                <a:spLocks noChangeArrowheads="1"/>
              </p:cNvSpPr>
              <p:nvPr/>
            </p:nvSpPr>
            <p:spPr bwMode="auto">
              <a:xfrm>
                <a:off x="1817" y="1247"/>
                <a:ext cx="64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7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8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3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238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9" name="Rectangle 20"/>
              <p:cNvSpPr>
                <a:spLocks noChangeArrowheads="1"/>
              </p:cNvSpPr>
              <p:nvPr/>
            </p:nvSpPr>
            <p:spPr bwMode="auto">
              <a:xfrm>
                <a:off x="2476" y="1488"/>
                <a:ext cx="38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Compiler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0" name="Rectangle 21"/>
              <p:cNvSpPr>
                <a:spLocks noChangeArrowheads="1"/>
              </p:cNvSpPr>
              <p:nvPr/>
            </p:nvSpPr>
            <p:spPr bwMode="auto">
              <a:xfrm>
                <a:off x="2389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10 - 11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41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4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232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3" name="Rectangle 26"/>
              <p:cNvSpPr>
                <a:spLocks noChangeArrowheads="1"/>
              </p:cNvSpPr>
              <p:nvPr/>
            </p:nvSpPr>
            <p:spPr bwMode="auto">
              <a:xfrm>
                <a:off x="4016" y="1337"/>
                <a:ext cx="60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VM Translator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4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8"/>
                  <a:gd name="T130" fmla="*/ 0 h 142"/>
                  <a:gd name="T131" fmla="*/ 558 w 558"/>
                  <a:gd name="T132" fmla="*/ 142 h 1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4002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7 - 8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6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8"/>
                  <a:gd name="T14" fmla="*/ 48 w 48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5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225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6" name="Rectangle 33"/>
              <p:cNvSpPr>
                <a:spLocks noChangeArrowheads="1"/>
              </p:cNvSpPr>
              <p:nvPr/>
            </p:nvSpPr>
            <p:spPr bwMode="auto">
              <a:xfrm>
                <a:off x="1369" y="2527"/>
                <a:ext cx="4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Computer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7" name="Rectangle 34"/>
              <p:cNvSpPr>
                <a:spLocks noChangeArrowheads="1"/>
              </p:cNvSpPr>
              <p:nvPr/>
            </p:nvSpPr>
            <p:spPr bwMode="auto">
              <a:xfrm>
                <a:off x="1379" y="2642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Architecture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8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80"/>
                  <a:gd name="T130" fmla="*/ 0 h 140"/>
                  <a:gd name="T131" fmla="*/ 580 w 580"/>
                  <a:gd name="T132" fmla="*/ 140 h 14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Rectangle 36"/>
              <p:cNvSpPr>
                <a:spLocks noChangeArrowheads="1"/>
              </p:cNvSpPr>
              <p:nvPr/>
            </p:nvSpPr>
            <p:spPr bwMode="auto">
              <a:xfrm>
                <a:off x="1357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 4 - 5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30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6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219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0" name="Rectangle 41"/>
              <p:cNvSpPr>
                <a:spLocks noChangeArrowheads="1"/>
              </p:cNvSpPr>
              <p:nvPr/>
            </p:nvSpPr>
            <p:spPr bwMode="auto">
              <a:xfrm>
                <a:off x="2856" y="2946"/>
                <a:ext cx="4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Gate Logic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1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02"/>
                  <a:gd name="T136" fmla="*/ 0 h 82"/>
                  <a:gd name="T137" fmla="*/ 602 w 602"/>
                  <a:gd name="T138" fmla="*/ 82 h 8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Rectangle 43"/>
              <p:cNvSpPr>
                <a:spLocks noChangeArrowheads="1"/>
              </p:cNvSpPr>
              <p:nvPr/>
            </p:nvSpPr>
            <p:spPr bwMode="auto">
              <a:xfrm>
                <a:off x="2849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 1 - 3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23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7"/>
                  <a:gd name="T14" fmla="*/ 48 w 48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7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210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1" name="Rectangle 48"/>
              <p:cNvSpPr>
                <a:spLocks noChangeArrowheads="1"/>
              </p:cNvSpPr>
              <p:nvPr/>
            </p:nvSpPr>
            <p:spPr bwMode="auto">
              <a:xfrm>
                <a:off x="4362" y="3175"/>
                <a:ext cx="39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Electrical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2" name="Rectangle 49"/>
              <p:cNvSpPr>
                <a:spLocks noChangeArrowheads="1"/>
              </p:cNvSpPr>
              <p:nvPr/>
            </p:nvSpPr>
            <p:spPr bwMode="auto">
              <a:xfrm>
                <a:off x="4366" y="3290"/>
                <a:ext cx="5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Engineering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3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5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7"/>
                  <a:gd name="T112" fmla="*/ 0 h 378"/>
                  <a:gd name="T113" fmla="*/ 697 w 697"/>
                  <a:gd name="T114" fmla="*/ 378 h 37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5155" y="3394"/>
                <a:ext cx="3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Physics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17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58" name="Group 56"/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205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6" name="Rectangle 58"/>
              <p:cNvSpPr>
                <a:spLocks noChangeArrowheads="1"/>
              </p:cNvSpPr>
              <p:nvPr/>
            </p:nvSpPr>
            <p:spPr bwMode="auto">
              <a:xfrm>
                <a:off x="3404" y="1372"/>
                <a:ext cx="27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7" name="Rectangle 59"/>
              <p:cNvSpPr>
                <a:spLocks noChangeArrowheads="1"/>
              </p:cNvSpPr>
              <p:nvPr/>
            </p:nvSpPr>
            <p:spPr bwMode="auto">
              <a:xfrm>
                <a:off x="3358" y="1503"/>
                <a:ext cx="3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8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209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9" name="Group 62"/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9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202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3" name="Rectangle 65"/>
                <p:cNvSpPr>
                  <a:spLocks noChangeArrowheads="1"/>
                </p:cNvSpPr>
                <p:nvPr/>
              </p:nvSpPr>
              <p:spPr bwMode="auto">
                <a:xfrm>
                  <a:off x="4070" y="713"/>
                  <a:ext cx="479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066" y="861"/>
                  <a:ext cx="500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96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97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8" name="Rectangle 69"/>
                <p:cNvSpPr>
                  <a:spLocks noChangeArrowheads="1"/>
                </p:cNvSpPr>
                <p:nvPr/>
              </p:nvSpPr>
              <p:spPr bwMode="auto">
                <a:xfrm>
                  <a:off x="4895" y="1692"/>
                  <a:ext cx="41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9" name="Rectangle 70"/>
                <p:cNvSpPr>
                  <a:spLocks noChangeArrowheads="1"/>
                </p:cNvSpPr>
                <p:nvPr/>
              </p:nvSpPr>
              <p:spPr bwMode="auto">
                <a:xfrm>
                  <a:off x="4891" y="1824"/>
                  <a:ext cx="42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0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01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abstract interface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60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85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92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3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4" name="Rectangle 77"/>
                <p:cNvSpPr>
                  <a:spLocks noChangeArrowheads="1"/>
                </p:cNvSpPr>
                <p:nvPr/>
              </p:nvSpPr>
              <p:spPr bwMode="auto">
                <a:xfrm>
                  <a:off x="1115" y="3484"/>
                  <a:ext cx="500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US" sz="2400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86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87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8" name="Rectangle 80"/>
                <p:cNvSpPr>
                  <a:spLocks noChangeArrowheads="1"/>
                </p:cNvSpPr>
                <p:nvPr/>
              </p:nvSpPr>
              <p:spPr bwMode="auto">
                <a:xfrm>
                  <a:off x="678" y="2672"/>
                  <a:ext cx="365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89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" y="2803"/>
                  <a:ext cx="42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0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91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60000"/>
                    </a:spcBef>
                    <a:buClr>
                      <a:srgbClr val="0066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6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00"/>
                    </a:buClr>
                    <a:buSzPct val="10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abstract interface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61" name="Group 84"/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80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1" name="Rectangle 86"/>
              <p:cNvSpPr>
                <a:spLocks noChangeArrowheads="1"/>
              </p:cNvSpPr>
              <p:nvPr/>
            </p:nvSpPr>
            <p:spPr bwMode="auto">
              <a:xfrm>
                <a:off x="2153" y="2992"/>
                <a:ext cx="41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2" name="Rectangle 87"/>
              <p:cNvSpPr>
                <a:spLocks noChangeArrowheads="1"/>
              </p:cNvSpPr>
              <p:nvPr/>
            </p:nvSpPr>
            <p:spPr bwMode="auto">
              <a:xfrm>
                <a:off x="2183" y="3124"/>
                <a:ext cx="3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3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84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2" name="Group 90"/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6" name="Rectangle 92"/>
              <p:cNvSpPr>
                <a:spLocks noChangeArrowheads="1"/>
              </p:cNvSpPr>
              <p:nvPr/>
            </p:nvSpPr>
            <p:spPr bwMode="auto">
              <a:xfrm>
                <a:off x="3689" y="3313"/>
                <a:ext cx="33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7" name="Rectangle 93"/>
              <p:cNvSpPr>
                <a:spLocks noChangeArrowheads="1"/>
              </p:cNvSpPr>
              <p:nvPr/>
            </p:nvSpPr>
            <p:spPr bwMode="auto">
              <a:xfrm>
                <a:off x="3605" y="3444"/>
                <a:ext cx="51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8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9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interface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3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64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4"/>
                  <a:gd name="T113" fmla="*/ 748 w 748"/>
                  <a:gd name="T114" fmla="*/ 444 h 4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8"/>
                  <a:gd name="T112" fmla="*/ 0 h 445"/>
                  <a:gd name="T113" fmla="*/ 748 w 748"/>
                  <a:gd name="T114" fmla="*/ 445 h 44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Rectangle 100"/>
              <p:cNvSpPr>
                <a:spLocks noChangeArrowheads="1"/>
              </p:cNvSpPr>
              <p:nvPr/>
            </p:nvSpPr>
            <p:spPr bwMode="auto">
              <a:xfrm>
                <a:off x="396" y="741"/>
                <a:ext cx="31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Human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68" name="Rectangle 101"/>
              <p:cNvSpPr>
                <a:spLocks noChangeArrowheads="1"/>
              </p:cNvSpPr>
              <p:nvPr/>
            </p:nvSpPr>
            <p:spPr bwMode="auto">
              <a:xfrm>
                <a:off x="379" y="856"/>
                <a:ext cx="3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Thought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0" name="Rectangle 103"/>
              <p:cNvSpPr>
                <a:spLocks noChangeArrowheads="1"/>
              </p:cNvSpPr>
              <p:nvPr/>
            </p:nvSpPr>
            <p:spPr bwMode="auto">
              <a:xfrm>
                <a:off x="1019" y="696"/>
                <a:ext cx="6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Abstract design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1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78"/>
                  <a:gd name="T130" fmla="*/ 0 h 95"/>
                  <a:gd name="T131" fmla="*/ 578 w 578"/>
                  <a:gd name="T132" fmla="*/ 95 h 9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Rectangle 105"/>
              <p:cNvSpPr>
                <a:spLocks noChangeArrowheads="1"/>
              </p:cNvSpPr>
              <p:nvPr/>
            </p:nvSpPr>
            <p:spPr bwMode="auto">
              <a:xfrm>
                <a:off x="1007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10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Chapters 9, 12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173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8"/>
                  <a:gd name="T14" fmla="*/ 47 w 47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4172" name="AutoShape 108"/>
          <p:cNvSpPr>
            <a:spLocks noChangeArrowheads="1"/>
          </p:cNvSpPr>
          <p:nvPr/>
        </p:nvSpPr>
        <p:spPr bwMode="auto">
          <a:xfrm>
            <a:off x="5693569" y="301812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0" name="Rounded Rectangle 109"/>
          <p:cNvSpPr>
            <a:spLocks noChangeArrowheads="1"/>
          </p:cNvSpPr>
          <p:nvPr/>
        </p:nvSpPr>
        <p:spPr bwMode="auto">
          <a:xfrm>
            <a:off x="1752601" y="4018715"/>
            <a:ext cx="6638926" cy="2285248"/>
          </a:xfrm>
          <a:prstGeom prst="roundRect">
            <a:avLst>
              <a:gd name="adj" fmla="val 16667"/>
            </a:avLst>
          </a:prstGeom>
          <a:solidFill>
            <a:srgbClr val="92D05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72" grpId="0" animBg="1"/>
      <p:bldP spid="1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437" y="59654"/>
            <a:ext cx="11126340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Proposed assembler implementation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437" y="786650"/>
            <a:ext cx="10559845" cy="5769007"/>
          </a:xfrm>
        </p:spPr>
        <p:txBody>
          <a:bodyPr>
            <a:noAutofit/>
          </a:bodyPr>
          <a:lstStyle/>
          <a:p>
            <a:pPr marL="268288" indent="-268288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dirty="0" smtClean="0"/>
              <a:t>An assembler program can be written in any high-level language.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dirty="0" smtClean="0"/>
              <a:t>We propose a language-independent design, as follows. 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None/>
            </a:pPr>
            <a:r>
              <a:rPr lang="en-US" altLang="en-US" u="sng" dirty="0" smtClean="0"/>
              <a:t>Software modules: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SzPct val="80000"/>
            </a:pP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Parser:</a:t>
            </a:r>
            <a:r>
              <a:rPr lang="en-US" altLang="en-US" dirty="0" smtClean="0"/>
              <a:t> Unpacks each command into its underlying fields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SzPct val="80000"/>
            </a:pP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Code:</a:t>
            </a:r>
            <a:r>
              <a:rPr lang="en-US" altLang="en-US" dirty="0" smtClean="0"/>
              <a:t> Translates each field into its corresponding binary value, </a:t>
            </a:r>
            <a:br>
              <a:rPr lang="en-US" altLang="en-US" dirty="0" smtClean="0"/>
            </a:br>
            <a:r>
              <a:rPr lang="en-US" altLang="en-US" dirty="0" smtClean="0"/>
              <a:t>            and assembles the resulting values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SzPct val="80000"/>
            </a:pPr>
            <a:r>
              <a:rPr lang="en-US" altLang="en-US" b="1" dirty="0" err="1" smtClean="0">
                <a:solidFill>
                  <a:srgbClr val="000099"/>
                </a:solidFill>
                <a:latin typeface="Courier New" panose="02070309020205020404" pitchFamily="49" charset="0"/>
              </a:rPr>
              <a:t>SymbolTable</a:t>
            </a: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dirty="0" smtClean="0"/>
              <a:t> Manages the symbol table</a:t>
            </a:r>
          </a:p>
          <a:p>
            <a:pPr marL="268288" indent="-268288">
              <a:lnSpc>
                <a:spcPct val="90000"/>
              </a:lnSpc>
              <a:spcBef>
                <a:spcPct val="100000"/>
              </a:spcBef>
              <a:buSzPct val="80000"/>
            </a:pPr>
            <a:r>
              <a:rPr lang="en-US" altLang="en-US" b="1" dirty="0" smtClean="0">
                <a:solidFill>
                  <a:srgbClr val="000099"/>
                </a:solidFill>
                <a:latin typeface="Courier New" panose="02070309020205020404" pitchFamily="49" charset="0"/>
              </a:rPr>
              <a:t>Main:</a:t>
            </a:r>
            <a:r>
              <a:rPr lang="en-US" altLang="en-US" dirty="0" smtClean="0"/>
              <a:t> Initializes I/O files and drives the show.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437" y="59654"/>
            <a:ext cx="11126340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Proposed assembler implementation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120877" y="1135626"/>
            <a:ext cx="9470923" cy="539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2800" u="sng" dirty="0"/>
              <a:t>Proposed implementation stages</a:t>
            </a:r>
          </a:p>
          <a:p>
            <a:pPr>
              <a:spcBef>
                <a:spcPct val="10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800" dirty="0"/>
              <a:t>Stage I: Build a basic assembler for programs with no symbols</a:t>
            </a:r>
          </a:p>
          <a:p>
            <a:pPr>
              <a:spcBef>
                <a:spcPct val="1000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altLang="en-US" sz="2800" dirty="0"/>
              <a:t>Stage II: Extend the basic assembler with symbol handling capabilities.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Perspective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516" y="1047324"/>
            <a:ext cx="10677832" cy="5422491"/>
          </a:xfrm>
        </p:spPr>
        <p:txBody>
          <a:bodyPr>
            <a:normAutofit/>
          </a:bodyPr>
          <a:lstStyle/>
          <a:p>
            <a:r>
              <a:rPr lang="en-US" altLang="en-US" dirty="0"/>
              <a:t>Simple machine language, simple assembler</a:t>
            </a:r>
          </a:p>
          <a:p>
            <a:r>
              <a:rPr lang="en-US" altLang="en-US" dirty="0"/>
              <a:t>Most assemblers are not stand-alone, but rather encapsulated in a translator of a higher order</a:t>
            </a:r>
          </a:p>
          <a:p>
            <a:r>
              <a:rPr lang="en-US" altLang="en-US" dirty="0" smtClean="0"/>
              <a:t>High-Level Language </a:t>
            </a:r>
            <a:r>
              <a:rPr lang="en-US" altLang="en-US" dirty="0"/>
              <a:t>programmers that understand the code generated by </a:t>
            </a:r>
            <a:r>
              <a:rPr lang="en-US" altLang="en-US" dirty="0" smtClean="0"/>
              <a:t>its </a:t>
            </a:r>
            <a:r>
              <a:rPr lang="en-US" altLang="en-US" dirty="0"/>
              <a:t>compiler can improve their code considerably</a:t>
            </a:r>
          </a:p>
          <a:p>
            <a:r>
              <a:rPr lang="en-US" altLang="en-US" dirty="0" smtClean="0"/>
              <a:t>C++ </a:t>
            </a:r>
            <a:r>
              <a:rPr lang="en-US" altLang="en-US" dirty="0"/>
              <a:t>programming (e.g. for real-time systems) may involve re-writing critical segments in assembly, for optimization</a:t>
            </a:r>
          </a:p>
          <a:p>
            <a:r>
              <a:rPr lang="en-US" altLang="en-US" dirty="0"/>
              <a:t>Writing an assembler is an excellent practice for writing more challenging translators, e.g. a VM Translator and a compiler, as we will do </a:t>
            </a:r>
            <a:r>
              <a:rPr lang="en-US" altLang="en-US" dirty="0" smtClean="0"/>
              <a:t>later. 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059949" y="2963785"/>
            <a:ext cx="10581734" cy="7269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BACKUP REFERENCE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Parser </a:t>
            </a:r>
            <a:r>
              <a:rPr lang="en-US" altLang="en-US" sz="2000"/>
              <a:t>(a software module in the assembler program)</a:t>
            </a:r>
          </a:p>
        </p:txBody>
      </p:sp>
      <p:pic>
        <p:nvPicPr>
          <p:cNvPr id="42701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957" r="17969" b="20430"/>
          <a:stretch>
            <a:fillRect/>
          </a:stretch>
        </p:blipFill>
        <p:spPr bwMode="auto">
          <a:xfrm>
            <a:off x="1752600" y="858838"/>
            <a:ext cx="868680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27957" r="17969" b="2043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059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4409" r="17969" b="29033"/>
          <a:stretch>
            <a:fillRect/>
          </a:stretch>
        </p:blipFill>
        <p:spPr bwMode="auto">
          <a:xfrm>
            <a:off x="1752600" y="914400"/>
            <a:ext cx="87630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34409" r="17969" b="29033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676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663300"/>
                </a:solidFill>
                <a:latin typeface="Arial" panose="020B0604020202020204" pitchFamily="34" charset="0"/>
              </a:rPr>
              <a:t>Parser </a:t>
            </a:r>
            <a:r>
              <a:rPr lang="en-US" altLang="en-US" sz="2000">
                <a:solidFill>
                  <a:srgbClr val="663300"/>
                </a:solidFill>
                <a:latin typeface="Arial" panose="020B0604020202020204" pitchFamily="34" charset="0"/>
              </a:rPr>
              <a:t>(a software module in the assembler program) / continued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Code </a:t>
            </a:r>
            <a:r>
              <a:rPr lang="en-US" altLang="en-US" sz="2000"/>
              <a:t>(a software module in the assembler program)</a:t>
            </a:r>
          </a:p>
        </p:txBody>
      </p:sp>
      <p:pic>
        <p:nvPicPr>
          <p:cNvPr id="431107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6559" r="23438" b="40860"/>
          <a:stretch>
            <a:fillRect/>
          </a:stretch>
        </p:blipFill>
        <p:spPr bwMode="auto">
          <a:xfrm>
            <a:off x="1752600" y="838200"/>
            <a:ext cx="86868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7969" t="36559" r="23438" b="4086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SymbolTable </a:t>
            </a:r>
            <a:r>
              <a:rPr lang="en-US" altLang="en-US" sz="2000"/>
              <a:t>(a software module in the assembler program)</a:t>
            </a:r>
          </a:p>
        </p:txBody>
      </p:sp>
      <p:pic>
        <p:nvPicPr>
          <p:cNvPr id="435203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5484" r="19531" b="25806"/>
          <a:stretch>
            <a:fillRect/>
          </a:stretch>
        </p:blipFill>
        <p:spPr bwMode="auto">
          <a:xfrm>
            <a:off x="1730188" y="1519519"/>
            <a:ext cx="8458200" cy="39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5484" r="19531" b="25806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Why care about assemblers?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altLang="en-US" dirty="0" smtClean="0"/>
              <a:t>Assemblers </a:t>
            </a:r>
            <a:r>
              <a:rPr lang="en-US" altLang="en-US" dirty="0"/>
              <a:t>are the first rung up the software hierarchy ladder</a:t>
            </a:r>
          </a:p>
          <a:p>
            <a:pPr>
              <a:spcBef>
                <a:spcPct val="100000"/>
              </a:spcBef>
            </a:pPr>
            <a:r>
              <a:rPr lang="en-US" altLang="en-US" dirty="0"/>
              <a:t>An assembler is a translator of a simple language</a:t>
            </a:r>
          </a:p>
          <a:p>
            <a:pPr>
              <a:spcBef>
                <a:spcPct val="100000"/>
              </a:spcBef>
            </a:pPr>
            <a:r>
              <a:rPr lang="en-US" altLang="en-US" dirty="0"/>
              <a:t>Writing an assembler = low-impact practice for writing compilers.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2"/>
          <p:cNvGrpSpPr>
            <a:grpSpLocks/>
          </p:cNvGrpSpPr>
          <p:nvPr/>
        </p:nvGrpSpPr>
        <p:grpSpPr bwMode="auto">
          <a:xfrm>
            <a:off x="5707626" y="1068652"/>
            <a:ext cx="4248150" cy="4656840"/>
            <a:chOff x="2640" y="432"/>
            <a:chExt cx="1968" cy="1968"/>
          </a:xfrm>
        </p:grpSpPr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3504" y="624"/>
              <a:ext cx="1104" cy="1776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57600" tIns="82800" rIns="57600" bIns="82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1110111111001000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1110101010001000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0000000000000000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1111010011010000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0000000000010010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1110001100000001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1111110000010000</a:t>
              </a:r>
            </a:p>
            <a:p>
              <a:pPr algn="ctr"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0000000000010001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...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3408" y="432"/>
              <a:ext cx="85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2000"/>
                <a:t>Target code</a:t>
              </a:r>
              <a:endParaRPr lang="en-US" altLang="en-US" sz="1800"/>
            </a:p>
          </p:txBody>
        </p:sp>
        <p:sp>
          <p:nvSpPr>
            <p:cNvPr id="10252" name="AutoShape 5"/>
            <p:cNvSpPr>
              <a:spLocks noChangeArrowheads="1"/>
            </p:cNvSpPr>
            <p:nvPr/>
          </p:nvSpPr>
          <p:spPr bwMode="auto">
            <a:xfrm>
              <a:off x="2640" y="1104"/>
              <a:ext cx="768" cy="48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assemble</a:t>
              </a:r>
            </a:p>
          </p:txBody>
        </p:sp>
      </p:grp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104900" y="26432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solidFill>
                  <a:srgbClr val="663300"/>
                </a:solidFill>
                <a:latin typeface="Arial" panose="020B0604020202020204" pitchFamily="34" charset="0"/>
              </a:rPr>
              <a:t>Assembly example</a:t>
            </a:r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774290" y="891064"/>
            <a:ext cx="4778477" cy="4674046"/>
            <a:chOff x="192" y="432"/>
            <a:chExt cx="2304" cy="1920"/>
          </a:xfrm>
        </p:grpSpPr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240" y="624"/>
              <a:ext cx="2256" cy="172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46800" rIns="0" bIns="46800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Computes 1+...+RAM[0]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// And stored the sum in RAM[1]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</a:t>
              </a:r>
              <a:r>
                <a:rPr lang="en-US" alt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M=1    // </a:t>
              </a:r>
              <a:r>
                <a:rPr lang="en-US" alt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= 1                                      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@sum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M=0    // sum = 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(LOOP)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</a:t>
              </a:r>
              <a:r>
                <a:rPr lang="en-US" alt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 // if </a:t>
              </a:r>
              <a:r>
                <a:rPr lang="en-US" alt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&gt;RAM[0] </a:t>
              </a:r>
              <a:r>
                <a:rPr lang="en-US" altLang="en-US" dirty="0" err="1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goto</a:t>
              </a: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WRITE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@R0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D=D-M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@WRITE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D;JGT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    ...    // Etc.</a:t>
              </a:r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192" y="432"/>
              <a:ext cx="191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sz="2000"/>
                <a:t>Source code </a:t>
              </a:r>
              <a:r>
                <a:rPr lang="en-US" altLang="en-US" sz="1800"/>
                <a:t>(example)</a:t>
              </a:r>
            </a:p>
          </p:txBody>
        </p:sp>
      </p:grp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0163002" y="2658792"/>
            <a:ext cx="1635708" cy="113581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execute</a:t>
            </a:r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9144000" y="152400"/>
            <a:ext cx="1079500" cy="738664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  <a:latin typeface="Arial" panose="020B0604020202020204" pitchFamily="34" charset="0"/>
              </a:rPr>
              <a:t>For now, ignore all details!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949887" y="1905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663300"/>
                </a:solidFill>
                <a:latin typeface="Arial" panose="020B0604020202020204" pitchFamily="34" charset="0"/>
              </a:rPr>
              <a:t>Assembly example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053125" y="3650225"/>
            <a:ext cx="10612848" cy="275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u="sng" dirty="0"/>
              <a:t>The program translation challenge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Extract the program’s </a:t>
            </a:r>
            <a:r>
              <a:rPr lang="en-US" altLang="en-US" sz="2800" dirty="0">
                <a:solidFill>
                  <a:srgbClr val="FF0000"/>
                </a:solidFill>
              </a:rPr>
              <a:t>semantics</a:t>
            </a:r>
            <a:r>
              <a:rPr lang="en-US" altLang="en-US" sz="2800" dirty="0"/>
              <a:t> from the source program, </a:t>
            </a:r>
            <a:br>
              <a:rPr lang="en-US" altLang="en-US" sz="2800" dirty="0"/>
            </a:br>
            <a:r>
              <a:rPr lang="en-US" altLang="en-US" sz="2800" dirty="0"/>
              <a:t>using the </a:t>
            </a:r>
            <a:r>
              <a:rPr lang="en-US" altLang="en-US" sz="2800" dirty="0">
                <a:solidFill>
                  <a:srgbClr val="FF0000"/>
                </a:solidFill>
              </a:rPr>
              <a:t>syntax rules</a:t>
            </a:r>
            <a:r>
              <a:rPr lang="en-US" altLang="en-US" sz="2800" dirty="0"/>
              <a:t> of the source language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Re-express the program’s semantics in the </a:t>
            </a:r>
            <a:r>
              <a:rPr lang="en-US" altLang="en-US" sz="2800" dirty="0">
                <a:solidFill>
                  <a:srgbClr val="FF0000"/>
                </a:solidFill>
              </a:rPr>
              <a:t>target language</a:t>
            </a:r>
            <a:r>
              <a:rPr lang="en-US" altLang="en-US" sz="2800" dirty="0"/>
              <a:t>,</a:t>
            </a:r>
            <a:br>
              <a:rPr lang="en-US" altLang="en-US" sz="2800" dirty="0"/>
            </a:br>
            <a:r>
              <a:rPr lang="en-US" altLang="en-US" sz="2800" dirty="0"/>
              <a:t>using the </a:t>
            </a:r>
            <a:r>
              <a:rPr lang="en-US" altLang="en-US" sz="2800" dirty="0">
                <a:solidFill>
                  <a:srgbClr val="FF0000"/>
                </a:solidFill>
              </a:rPr>
              <a:t>syntax rules of the target language</a:t>
            </a:r>
          </a:p>
          <a:p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5653" y="1504335"/>
            <a:ext cx="1932039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@ </a:t>
            </a:r>
            <a:r>
              <a:rPr lang="en-US" sz="3200" dirty="0" smtClean="0"/>
              <a:t>4</a:t>
            </a:r>
            <a:endParaRPr lang="en-US" sz="3200" dirty="0" smtClean="0"/>
          </a:p>
          <a:p>
            <a:r>
              <a:rPr lang="en-US" sz="3200" dirty="0" smtClean="0"/>
              <a:t>D = 55</a:t>
            </a:r>
          </a:p>
          <a:p>
            <a:r>
              <a:rPr lang="en-US" sz="3200" dirty="0" smtClean="0"/>
              <a:t>M = 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90535" y="1504336"/>
            <a:ext cx="5361039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000 </a:t>
            </a:r>
            <a:r>
              <a:rPr lang="en-US" sz="3200" dirty="0" smtClean="0"/>
              <a:t>0000000 000 100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?????????????????????????????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111 </a:t>
            </a:r>
            <a:r>
              <a:rPr lang="en-US" sz="3200" dirty="0" smtClean="0"/>
              <a:t>1001100 001 </a:t>
            </a:r>
            <a:r>
              <a:rPr lang="en-US" sz="3200" dirty="0" smtClean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0256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949887" y="1905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663300"/>
                </a:solidFill>
                <a:latin typeface="Arial" panose="020B0604020202020204" pitchFamily="34" charset="0"/>
              </a:rPr>
              <a:t>Assembly example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949887" y="914400"/>
            <a:ext cx="9042146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 u="sng" dirty="0" smtClean="0"/>
              <a:t>Assembler </a:t>
            </a:r>
            <a:r>
              <a:rPr lang="en-US" altLang="en-US" sz="2800" u="sng" dirty="0"/>
              <a:t>= simple translator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Translates each assembly command into </a:t>
            </a:r>
            <a:r>
              <a:rPr lang="en-US" altLang="en-US" sz="2800" dirty="0" smtClean="0"/>
              <a:t>binary </a:t>
            </a:r>
            <a:r>
              <a:rPr lang="en-US" altLang="en-US" sz="2800" dirty="0"/>
              <a:t>machine instructions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Handles symbols (e.g.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altLang="en-US" sz="2800" dirty="0"/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2800" dirty="0"/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en-US" sz="2800" dirty="0"/>
              <a:t>, …)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Handles Whitespace and Comments</a:t>
            </a:r>
          </a:p>
          <a:p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92033" y="0"/>
            <a:ext cx="1932039" cy="206210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@ sum</a:t>
            </a:r>
          </a:p>
          <a:p>
            <a:r>
              <a:rPr lang="en-US" sz="3200" dirty="0" smtClean="0"/>
              <a:t>D = </a:t>
            </a:r>
            <a:r>
              <a:rPr lang="en-US" sz="3200" dirty="0" smtClean="0"/>
              <a:t>M</a:t>
            </a:r>
          </a:p>
          <a:p>
            <a:r>
              <a:rPr lang="en-US" sz="3200" dirty="0" smtClean="0"/>
              <a:t>@ foo</a:t>
            </a:r>
            <a:endParaRPr lang="en-US" sz="3200" dirty="0" smtClean="0"/>
          </a:p>
          <a:p>
            <a:r>
              <a:rPr lang="en-US" sz="3200" dirty="0" smtClean="0"/>
              <a:t>M = 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08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Basic Assembler Logic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65676" y="800099"/>
            <a:ext cx="6503348" cy="601551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Repeat</a:t>
            </a:r>
          </a:p>
          <a:p>
            <a:pPr lvl="1"/>
            <a:r>
              <a:rPr lang="en-US" altLang="en-US" sz="3200" dirty="0"/>
              <a:t>Read the next assembly language command</a:t>
            </a:r>
          </a:p>
          <a:p>
            <a:pPr lvl="1"/>
            <a:r>
              <a:rPr lang="en-US" altLang="en-US" sz="3200" dirty="0"/>
              <a:t>Break it </a:t>
            </a:r>
            <a:r>
              <a:rPr lang="en-US" altLang="en-US" sz="3200" dirty="0" smtClean="0"/>
              <a:t>into its different fields</a:t>
            </a:r>
            <a:endParaRPr lang="en-US" altLang="en-US" sz="3200" dirty="0"/>
          </a:p>
          <a:p>
            <a:pPr lvl="1"/>
            <a:r>
              <a:rPr lang="en-US" altLang="en-US" sz="3200" dirty="0"/>
              <a:t>Lookup the binary code for every field</a:t>
            </a:r>
          </a:p>
          <a:p>
            <a:pPr lvl="1"/>
            <a:r>
              <a:rPr lang="en-US" altLang="en-US" sz="3200" dirty="0"/>
              <a:t>Combine these codes into a single machine language command</a:t>
            </a:r>
          </a:p>
          <a:p>
            <a:pPr lvl="1"/>
            <a:r>
              <a:rPr lang="en-US" altLang="en-US" sz="3200" dirty="0"/>
              <a:t>Output the machine language command</a:t>
            </a:r>
          </a:p>
          <a:p>
            <a:r>
              <a:rPr lang="en-US" altLang="en-US" sz="3200" dirty="0"/>
              <a:t>Until EOF reached</a:t>
            </a:r>
          </a:p>
          <a:p>
            <a:pPr lvl="1"/>
            <a:endParaRPr lang="en-US" alt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34994" y="1888507"/>
            <a:ext cx="1416602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@4</a:t>
            </a:r>
          </a:p>
          <a:p>
            <a:r>
              <a:rPr lang="en-US" sz="2800" dirty="0" smtClean="0"/>
              <a:t>D = 0</a:t>
            </a:r>
          </a:p>
          <a:p>
            <a:r>
              <a:rPr lang="en-US" sz="2800" dirty="0" smtClean="0"/>
              <a:t>M = 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17193" y="1888508"/>
            <a:ext cx="3413273" cy="138499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000 </a:t>
            </a:r>
            <a:r>
              <a:rPr lang="en-US" sz="2800" dirty="0" smtClean="0"/>
              <a:t>0000000 000 100 </a:t>
            </a:r>
          </a:p>
          <a:p>
            <a:r>
              <a:rPr lang="en-US" sz="2800" dirty="0" smtClean="0"/>
              <a:t>111 </a:t>
            </a:r>
            <a:r>
              <a:rPr lang="en-US" sz="2800" dirty="0" smtClean="0"/>
              <a:t>0101010 010 000</a:t>
            </a:r>
          </a:p>
          <a:p>
            <a:r>
              <a:rPr lang="en-US" sz="2800" dirty="0" smtClean="0"/>
              <a:t>111 </a:t>
            </a:r>
            <a:r>
              <a:rPr lang="en-US" sz="2800" dirty="0" smtClean="0"/>
              <a:t>1001100 001 </a:t>
            </a:r>
            <a:r>
              <a:rPr lang="en-US" sz="2800" dirty="0" smtClean="0"/>
              <a:t>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4476" y="815562"/>
            <a:ext cx="4416888" cy="95410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A: @&lt;number or variable&gt;</a:t>
            </a:r>
            <a:endParaRPr lang="en-US" sz="2800" dirty="0" smtClean="0"/>
          </a:p>
          <a:p>
            <a:r>
              <a:rPr lang="en-US" sz="2800" dirty="0" smtClean="0"/>
              <a:t>C: </a:t>
            </a:r>
            <a:r>
              <a:rPr lang="en-US" sz="2800" dirty="0" err="1" smtClean="0"/>
              <a:t>dest</a:t>
            </a:r>
            <a:r>
              <a:rPr lang="en-US" sz="2800" dirty="0" smtClean="0"/>
              <a:t> = comp ; jump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4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Hack low-level programming: </a:t>
            </a:r>
            <a:r>
              <a:rPr lang="en-US" altLang="en-US" sz="2000" dirty="0" smtClean="0"/>
              <a:t>example</a:t>
            </a:r>
            <a:endParaRPr lang="en-US" altLang="en-US" sz="2000" dirty="0"/>
          </a:p>
        </p:txBody>
      </p:sp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1363662" y="986309"/>
            <a:ext cx="3581400" cy="5410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Computes 1+...+RAM[0]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And stores the sum in RAM[1].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M=1   // i = 1                                 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M=0   // sum =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(LOOP)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if i&gt;RAM[0] goto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D=D-M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@WRITE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D;JGT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sum += i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M=D+M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i++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M=M+1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@LOOP // goto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(WRITE)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@1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  // RAM[1] = the 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(END)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</p:txBody>
      </p:sp>
      <p:sp>
        <p:nvSpPr>
          <p:cNvPr id="13316" name="Rectangle 10"/>
          <p:cNvSpPr>
            <a:spLocks noChangeArrowheads="1"/>
          </p:cNvSpPr>
          <p:nvPr/>
        </p:nvSpPr>
        <p:spPr bwMode="auto">
          <a:xfrm>
            <a:off x="1680368" y="646251"/>
            <a:ext cx="3040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dirty="0"/>
              <a:t>Assembly program </a:t>
            </a:r>
            <a:r>
              <a:rPr lang="en-US" altLang="en-US" sz="1200" dirty="0"/>
              <a:t>(</a:t>
            </a:r>
            <a:r>
              <a:rPr lang="en-US" altLang="en-US" sz="14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sum.asm</a:t>
            </a:r>
            <a:r>
              <a:rPr lang="en-US" altLang="en-US" sz="1200" dirty="0"/>
              <a:t>)</a:t>
            </a:r>
            <a:endParaRPr lang="en-US" altLang="en-US" sz="1000" dirty="0"/>
          </a:p>
        </p:txBody>
      </p:sp>
      <p:grpSp>
        <p:nvGrpSpPr>
          <p:cNvPr id="13317" name="Group 30"/>
          <p:cNvGrpSpPr>
            <a:grpSpLocks/>
          </p:cNvGrpSpPr>
          <p:nvPr/>
        </p:nvGrpSpPr>
        <p:grpSpPr bwMode="auto">
          <a:xfrm>
            <a:off x="5368131" y="779602"/>
            <a:ext cx="3429000" cy="5010150"/>
            <a:chOff x="2830" y="193"/>
            <a:chExt cx="2160" cy="3156"/>
          </a:xfrm>
        </p:grpSpPr>
        <p:pic>
          <p:nvPicPr>
            <p:cNvPr id="1332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4" r="4581" b="15659"/>
            <a:stretch>
              <a:fillRect/>
            </a:stretch>
          </p:blipFill>
          <p:spPr bwMode="auto">
            <a:xfrm>
              <a:off x="2830" y="564"/>
              <a:ext cx="2160" cy="27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9" name="Rectangle 10"/>
            <p:cNvSpPr>
              <a:spLocks noChangeArrowheads="1"/>
            </p:cNvSpPr>
            <p:nvPr/>
          </p:nvSpPr>
          <p:spPr bwMode="auto">
            <a:xfrm>
              <a:off x="2830" y="193"/>
              <a:ext cx="19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823913" indent="-285750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231900" indent="-228600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anose="05000000000000000000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39888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Aft>
                  <a:spcPct val="70000"/>
                </a:spcAft>
                <a:buSzPct val="85000"/>
                <a:buFont typeface="Wingdings" panose="05000000000000000000" pitchFamily="2" charset="2"/>
                <a:buNone/>
              </a:pPr>
              <a:r>
                <a:rPr lang="en-US" altLang="en-US" dirty="0"/>
                <a:t>CPU emulator screen shot</a:t>
              </a:r>
              <a:br>
                <a:rPr lang="en-US" altLang="en-US" dirty="0"/>
              </a:br>
              <a:r>
                <a:rPr lang="en-US" altLang="en-US" dirty="0"/>
                <a:t>after running this program</a:t>
              </a:r>
              <a:endParaRPr lang="en-US" altLang="en-US" sz="1400" dirty="0"/>
            </a:p>
          </p:txBody>
        </p:sp>
      </p:grp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5098163" y="5871146"/>
            <a:ext cx="6635936" cy="55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ct val="70000"/>
              </a:spcAft>
              <a:buSzPct val="85000"/>
              <a:buFont typeface="Wingdings" panose="05000000000000000000" pitchFamily="2" charset="2"/>
              <a:buNone/>
            </a:pPr>
            <a:r>
              <a:rPr lang="en-US" altLang="en-US" sz="1400" dirty="0"/>
              <a:t>The CPU emulator allows loading and executing symbolic Hack code. It resolves all the symbolic symbols to memory locations, and executes the code. </a:t>
            </a:r>
            <a:endParaRPr lang="en-US" altLang="en-US" sz="1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319" name="Group 29"/>
          <p:cNvGrpSpPr>
            <a:grpSpLocks/>
          </p:cNvGrpSpPr>
          <p:nvPr/>
        </p:nvGrpSpPr>
        <p:grpSpPr bwMode="auto">
          <a:xfrm>
            <a:off x="8572500" y="2733676"/>
            <a:ext cx="1295400" cy="685800"/>
            <a:chOff x="4848" y="1680"/>
            <a:chExt cx="816" cy="432"/>
          </a:xfrm>
        </p:grpSpPr>
        <p:cxnSp>
          <p:nvCxnSpPr>
            <p:cNvPr id="13325" name="AutoShape 21"/>
            <p:cNvCxnSpPr>
              <a:cxnSpLocks noChangeShapeType="1"/>
            </p:cNvCxnSpPr>
            <p:nvPr/>
          </p:nvCxnSpPr>
          <p:spPr bwMode="auto">
            <a:xfrm flipH="1" flipV="1">
              <a:off x="4944" y="1728"/>
              <a:ext cx="288" cy="19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6" name="Rectangle 22"/>
            <p:cNvSpPr>
              <a:spLocks noChangeArrowheads="1"/>
            </p:cNvSpPr>
            <p:nvPr/>
          </p:nvSpPr>
          <p:spPr bwMode="auto">
            <a:xfrm>
              <a:off x="4848" y="1680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327" name="AutoShape 20"/>
            <p:cNvSpPr>
              <a:spLocks noChangeArrowheads="1"/>
            </p:cNvSpPr>
            <p:nvPr/>
          </p:nvSpPr>
          <p:spPr bwMode="auto">
            <a:xfrm>
              <a:off x="5136" y="1728"/>
              <a:ext cx="528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program  generated output</a:t>
              </a:r>
            </a:p>
          </p:txBody>
        </p:sp>
      </p:grpSp>
      <p:grpSp>
        <p:nvGrpSpPr>
          <p:cNvPr id="13320" name="Group 28"/>
          <p:cNvGrpSpPr>
            <a:grpSpLocks/>
          </p:cNvGrpSpPr>
          <p:nvPr/>
        </p:nvGrpSpPr>
        <p:grpSpPr bwMode="auto">
          <a:xfrm>
            <a:off x="8526462" y="2036763"/>
            <a:ext cx="1311275" cy="609600"/>
            <a:chOff x="4838" y="1248"/>
            <a:chExt cx="826" cy="384"/>
          </a:xfrm>
        </p:grpSpPr>
        <p:sp>
          <p:nvSpPr>
            <p:cNvPr id="13321" name="AutoShape 24"/>
            <p:cNvSpPr>
              <a:spLocks noChangeArrowheads="1"/>
            </p:cNvSpPr>
            <p:nvPr/>
          </p:nvSpPr>
          <p:spPr bwMode="auto">
            <a:xfrm>
              <a:off x="5136" y="1248"/>
              <a:ext cx="528" cy="384"/>
            </a:xfrm>
            <a:prstGeom prst="roundRect">
              <a:avLst>
                <a:gd name="adj" fmla="val 16667"/>
              </a:avLst>
            </a:prstGeom>
            <a:solidFill>
              <a:srgbClr val="FFFFC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0"/>
                </a:spcBef>
                <a:buClr>
                  <a:srgbClr val="006600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en-US" sz="1200">
                  <a:latin typeface="Comic Sans MS" panose="030F0702030302020204" pitchFamily="66" charset="0"/>
                </a:rPr>
                <a:t>user supplied input</a:t>
              </a:r>
            </a:p>
          </p:txBody>
        </p:sp>
        <p:cxnSp>
          <p:nvCxnSpPr>
            <p:cNvPr id="13322" name="AutoShape 25"/>
            <p:cNvCxnSpPr>
              <a:cxnSpLocks noChangeShapeType="1"/>
              <a:stCxn id="13321" idx="1"/>
            </p:cNvCxnSpPr>
            <p:nvPr/>
          </p:nvCxnSpPr>
          <p:spPr bwMode="auto">
            <a:xfrm flipH="1">
              <a:off x="4944" y="1440"/>
              <a:ext cx="192" cy="192"/>
            </a:xfrm>
            <a:prstGeom prst="straightConnector1">
              <a:avLst/>
            </a:prstGeom>
            <a:noFill/>
            <a:ln w="19050">
              <a:solidFill>
                <a:srgbClr val="BD520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3" name="Rectangle 26"/>
            <p:cNvSpPr>
              <a:spLocks noChangeArrowheads="1"/>
            </p:cNvSpPr>
            <p:nvPr/>
          </p:nvSpPr>
          <p:spPr bwMode="auto">
            <a:xfrm>
              <a:off x="4838" y="1488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324" name="Rectangle 27"/>
            <p:cNvSpPr>
              <a:spLocks noChangeArrowheads="1"/>
            </p:cNvSpPr>
            <p:nvPr/>
          </p:nvSpPr>
          <p:spPr bwMode="auto">
            <a:xfrm>
              <a:off x="5424" y="1344"/>
              <a:ext cx="20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 Credit: www.nand2tetris.org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5478" y="140691"/>
            <a:ext cx="10581734" cy="72699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assembler’s view of an assembly program</a:t>
            </a: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1643155" y="1377949"/>
            <a:ext cx="3581400" cy="543766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46800" rIns="0" bIns="46800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Computes 1+...+RAM[0]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// And stores the sum in RAM[1].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M=1   // i = 1                                 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M=0   // sum =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(LOOP)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if i&gt;RAM[0] goto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@0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D=D-M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@WRITE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D;JGT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sum += i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M=D+M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@i    // i++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M=M+1 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@LOOP // goto LOOP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(WRITE)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D=M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@1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M=D  // RAM[1] = the sum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(END)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@END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85000"/>
              <a:buFont typeface="Wingdings" panose="05000000000000000000" pitchFamily="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0;JMP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6254750" y="1765299"/>
            <a:ext cx="396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u="sng" dirty="0"/>
              <a:t>Assembly program = </a:t>
            </a:r>
            <a:br>
              <a:rPr lang="en-US" altLang="en-US" u="sng" dirty="0"/>
            </a:br>
            <a:r>
              <a:rPr lang="en-US" altLang="en-US" dirty="0"/>
              <a:t>a stream of text lines, each being one of the following: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altLang="en-US" dirty="0"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C-</a:t>
            </a:r>
            <a:r>
              <a:rPr lang="en-US" altLang="en-US" dirty="0"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dirty="0"/>
              <a:t>Symbol declaration: </a:t>
            </a: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(SYMBOL)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dirty="0"/>
              <a:t>Comment or white space: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comment</a:t>
            </a:r>
            <a:endParaRPr lang="en-US" altLang="en-US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5852652" y="4464424"/>
            <a:ext cx="54326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75000"/>
              <a:buFont typeface="Wingdings" panose="05000000000000000000" pitchFamily="2" charset="2"/>
              <a:buChar char="q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/>
              <a:t>The challenge: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Translate the program into a sequence of 16-bit instructions that can be executed by the target hardware platform.</a:t>
            </a:r>
            <a:endParaRPr lang="en-US" altLang="en-US" sz="2400" b="1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CSCE-312 Fall 2016 Credit: www.nand2tetris.org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07024" y="1855694"/>
            <a:ext cx="3847726" cy="9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365" idx="1"/>
          </p:cNvCxnSpPr>
          <p:nvPr/>
        </p:nvCxnSpPr>
        <p:spPr>
          <a:xfrm flipH="1" flipV="1">
            <a:off x="2494429" y="2057400"/>
            <a:ext cx="3760321" cy="10413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407024" y="2615453"/>
            <a:ext cx="3847726" cy="9614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28979" y="2259106"/>
            <a:ext cx="3691219" cy="1243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45306" y="3402106"/>
            <a:ext cx="179294" cy="275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671047" y="3906371"/>
            <a:ext cx="2583703" cy="87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647</TotalTime>
  <Words>2484</Words>
  <Application>Microsoft Office PowerPoint</Application>
  <PresentationFormat>Widescreen</PresentationFormat>
  <Paragraphs>570</Paragraphs>
  <Slides>27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Narrow</vt:lpstr>
      <vt:lpstr>Arial Unicode MS</vt:lpstr>
      <vt:lpstr>Calibri</vt:lpstr>
      <vt:lpstr>Comic Sans MS</vt:lpstr>
      <vt:lpstr>Consolas</vt:lpstr>
      <vt:lpstr>Courier New</vt:lpstr>
      <vt:lpstr>Gill Sans MT</vt:lpstr>
      <vt:lpstr>Times New Roman</vt:lpstr>
      <vt:lpstr>Wingdings</vt:lpstr>
      <vt:lpstr>Badge</vt:lpstr>
      <vt:lpstr>VISIO</vt:lpstr>
      <vt:lpstr>Assembler</vt:lpstr>
      <vt:lpstr>The big picture</vt:lpstr>
      <vt:lpstr>Why care about assemblers?</vt:lpstr>
      <vt:lpstr>PowerPoint Presentation</vt:lpstr>
      <vt:lpstr>PowerPoint Presentation</vt:lpstr>
      <vt:lpstr>PowerPoint Presentation</vt:lpstr>
      <vt:lpstr>Basic Assembler Logic</vt:lpstr>
      <vt:lpstr>Hack low-level programming: example</vt:lpstr>
      <vt:lpstr>The assembler’s view of an assembly program</vt:lpstr>
      <vt:lpstr>Translating / assembling A-instructions</vt:lpstr>
      <vt:lpstr>Translating / assembling C-instructions</vt:lpstr>
      <vt:lpstr>The overall assembly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assembly process (detailed)</vt:lpstr>
      <vt:lpstr>PowerPoint Presentation</vt:lpstr>
      <vt:lpstr>Proposed assembler implementation</vt:lpstr>
      <vt:lpstr>Proposed assembler implementation</vt:lpstr>
      <vt:lpstr>Perspective</vt:lpstr>
      <vt:lpstr>BACKUP REFERENCE</vt:lpstr>
      <vt:lpstr>Parser (a software module in the assembler program)</vt:lpstr>
      <vt:lpstr>PowerPoint Presentation</vt:lpstr>
      <vt:lpstr>Code (a software module in the assembler program)</vt:lpstr>
      <vt:lpstr>SymbolTable (a software module in the assembler program)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CSCE-312</dc:title>
  <dc:creator>Aakash Tyagi</dc:creator>
  <cp:lastModifiedBy>Tyagi, Aakash</cp:lastModifiedBy>
  <cp:revision>41</cp:revision>
  <dcterms:created xsi:type="dcterms:W3CDTF">2015-12-26T21:20:53Z</dcterms:created>
  <dcterms:modified xsi:type="dcterms:W3CDTF">2016-10-13T18:31:20Z</dcterms:modified>
</cp:coreProperties>
</file>