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9" r:id="rId9"/>
    <p:sldId id="285" r:id="rId10"/>
    <p:sldId id="292" r:id="rId11"/>
    <p:sldId id="286" r:id="rId12"/>
    <p:sldId id="287" r:id="rId13"/>
    <p:sldId id="288" r:id="rId14"/>
    <p:sldId id="290" r:id="rId15"/>
    <p:sldId id="291" r:id="rId16"/>
    <p:sldId id="294" r:id="rId17"/>
    <p:sldId id="306" r:id="rId18"/>
    <p:sldId id="293" r:id="rId19"/>
    <p:sldId id="307" r:id="rId20"/>
    <p:sldId id="308" r:id="rId21"/>
    <p:sldId id="296" r:id="rId22"/>
    <p:sldId id="297" r:id="rId23"/>
    <p:sldId id="309" r:id="rId24"/>
    <p:sldId id="311" r:id="rId25"/>
    <p:sldId id="310" r:id="rId26"/>
    <p:sldId id="312" r:id="rId27"/>
    <p:sldId id="300" r:id="rId28"/>
    <p:sldId id="301" r:id="rId29"/>
    <p:sldId id="302" r:id="rId30"/>
    <p:sldId id="313" r:id="rId31"/>
    <p:sldId id="314" r:id="rId32"/>
    <p:sldId id="304" r:id="rId33"/>
    <p:sldId id="30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515" autoAdjust="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7CDF2-9BD8-408D-838B-E24F1D16D061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0DAEE-30BB-49CC-B232-DAA401D0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decoder pictures</a:t>
            </a:r>
            <a:r>
              <a:rPr lang="en-US" baseline="0" dirty="0" smtClean="0"/>
              <a:t> are for illustration only – they illustrate that the larger the memory gets, the deeper the levels of decoding to address a specific location in the memory. There are other reasons for a large memory to have slower access time, but this is just one example to illustrate why access gets slower for larger </a:t>
            </a:r>
            <a:r>
              <a:rPr lang="en-US" baseline="0" smtClean="0"/>
              <a:t>memory structures.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DAEE-30BB-49CC-B232-DAA401D00E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j&lt;1000;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sum = sum + </a:t>
            </a:r>
            <a:r>
              <a:rPr lang="en-US" dirty="0" err="1" smtClean="0"/>
              <a:t>arr</a:t>
            </a:r>
            <a:r>
              <a:rPr lang="en-US" dirty="0" smtClean="0"/>
              <a:t>[j];</a:t>
            </a:r>
          </a:p>
          <a:p>
            <a:pPr lvl="1"/>
            <a:r>
              <a:rPr lang="en-US" dirty="0" smtClean="0"/>
              <a:t> What portion of this code shows temporal locality? Answer:</a:t>
            </a:r>
            <a:r>
              <a:rPr lang="en-US" baseline="0" dirty="0" smtClean="0"/>
              <a:t> variables j and sum</a:t>
            </a:r>
            <a:endParaRPr lang="en-US" dirty="0" smtClean="0"/>
          </a:p>
          <a:p>
            <a:pPr lvl="1"/>
            <a:r>
              <a:rPr lang="en-US" dirty="0" smtClean="0"/>
              <a:t> What portion of this code shows spatial locality? Answer: variable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DAEE-30BB-49CC-B232-DAA401D00E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baseline="0" dirty="0" smtClean="0"/>
              <a:t> caches are implemented as set associative caches (ranging from 2-way SA to 16-way SA). The tradeoff is always including the key parameters like access time, hit rate and area complexity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DAEE-30BB-49CC-B232-DAA401D00E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for looking to kick out the oldest</a:t>
            </a:r>
            <a:r>
              <a:rPr lang="en-US" baseline="0" dirty="0" smtClean="0"/>
              <a:t> line is because it shows the least probability of access based on the principle of temporal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DAEE-30BB-49CC-B232-DAA401D00E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When updating LRU counter</a:t>
            </a:r>
            <a:r>
              <a:rPr lang="en-US" baseline="0" dirty="0" smtClean="0"/>
              <a:t> values</a:t>
            </a:r>
            <a:r>
              <a:rPr lang="en-US" dirty="0" smtClean="0"/>
              <a:t>, only update the count value of the ways that are</a:t>
            </a:r>
            <a:r>
              <a:rPr lang="en-US" baseline="0" dirty="0" smtClean="0"/>
              <a:t> higher than the one accessed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DAEE-30BB-49CC-B232-DAA401D00E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width of LRU counters is determined by the number of ways in a set (so an 8-way would require a 3-bit counter)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does not make sense to implement LRU mechanism for direct-mapped cache because there is only 1 fixed location for a given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DAEE-30BB-49CC-B232-DAA401D00E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TAG = A, </a:t>
            </a:r>
            <a:r>
              <a:rPr lang="en-US" dirty="0" smtClean="0">
                <a:sym typeface="Wingdings" panose="05000000000000000000" pitchFamily="2" charset="2"/>
              </a:rPr>
              <a:t>Valid=1, D=0, Miss = 1 (since V=0 initially), WB = 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READ B  TAG = B, Valid = 1, D = 0, Miss = 2, WB = 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WRITE B  TAG = B, Valid = 1, D=1 (since write occurred), Miss = 2, WB = 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READ</a:t>
            </a:r>
            <a:r>
              <a:rPr lang="en-US" baseline="0" dirty="0" smtClean="0">
                <a:sym typeface="Wingdings" panose="05000000000000000000" pitchFamily="2" charset="2"/>
              </a:rPr>
              <a:t> C  TAG = C, Valid = 1, D=0, Miss = 3, WB=1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READ D  TAG = D, Valid = 1, D=0, Miss = 4, WB =1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WRITE D  TAG = D, VALID = 1, D=1, Miss = 4, WB=1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DAEE-30BB-49CC-B232-DAA401D00E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E566FF-7379-4C9D-8063-704F262BEE35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8662-F97C-49A0-88F9-4C8D9194C0FD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8CDFD1-C5FA-476B-A5F3-0529BF397FD5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E0F260-436C-4503-BF91-81B8674118A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C33E87-25E8-4F84-9DF6-3B85050AAC14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7521-6AF1-4225-9631-9DE3653D3C01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C1E-AF7D-467D-8155-D997606965B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E80-9EEB-4C36-854B-23A6D641BD09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FF5D45-CA09-4120-A665-4F83DC2F406F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q"/>
              <a:defRPr sz="3200"/>
            </a:lvl1pPr>
            <a:lvl2pPr marL="685800" indent="-228600">
              <a:buFont typeface="Wingdings" panose="05000000000000000000" pitchFamily="2" charset="2"/>
              <a:buChar char="q"/>
              <a:defRPr sz="3200"/>
            </a:lvl2pPr>
            <a:lvl3pPr marL="1143000" indent="-228600">
              <a:buFont typeface="Wingdings" panose="05000000000000000000" pitchFamily="2" charset="2"/>
              <a:buChar char="q"/>
              <a:defRPr sz="2800"/>
            </a:lvl3pPr>
            <a:lvl4pPr marL="1600200" indent="-228600">
              <a:buFont typeface="Wingdings" panose="05000000000000000000" pitchFamily="2" charset="2"/>
              <a:buChar char="q"/>
              <a:defRPr sz="2400"/>
            </a:lvl4pPr>
            <a:lvl5pPr marL="2057400" indent="-228600">
              <a:buFont typeface="Wingdings" panose="05000000000000000000" pitchFamily="2" charset="2"/>
              <a:buChar char="q"/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76F8-B268-4ED0-A5B8-9264C7B9B439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B95AB-9209-46B4-8B04-A03A874D3211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C90B-76A4-4EE7-A33A-95B4F0912C80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F8E-EDAF-4443-8BFC-F0EB3A2DD51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F4D-2F0B-43ED-B11B-E2496434F8C9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DD5-333F-427F-9B19-0C9D019DDCD4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03C8-10EF-4889-ACE5-DC4A9A446456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1F0B-11C1-4720-B294-4FA1901A6191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F5AD-4990-4694-9C3C-233082C98220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11 – memory </a:t>
            </a:r>
            <a:r>
              <a:rPr lang="en-US" dirty="0" smtClean="0"/>
              <a:t>hierarchy and cache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does cache access work?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a cache stores a subset of memory during program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When a program generates access to a memory location, the CPU first looks in the cache</a:t>
            </a:r>
          </a:p>
          <a:p>
            <a:pPr lvl="1"/>
            <a:r>
              <a:rPr lang="en-US" dirty="0" smtClean="0"/>
              <a:t>If it finds the location is ‘cached’, we call it a ‘cache hit’</a:t>
            </a:r>
          </a:p>
          <a:p>
            <a:pPr lvl="1"/>
            <a:r>
              <a:rPr lang="en-US" dirty="0" smtClean="0"/>
              <a:t>Otherwise, we call it a ‘cache </a:t>
            </a:r>
            <a:r>
              <a:rPr lang="en-US" dirty="0" err="1" smtClean="0"/>
              <a:t>miss’</a:t>
            </a:r>
            <a:r>
              <a:rPr lang="en-US" dirty="0" smtClean="0"/>
              <a:t> and the CPU goes to the memory to access the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Illusion from locality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memory facilitates the illusion of the fastest, infinite memory</a:t>
            </a:r>
          </a:p>
          <a:p>
            <a:pPr lvl="1"/>
            <a:r>
              <a:rPr lang="en-US" dirty="0" smtClean="0"/>
              <a:t>This illusion is a reality ‘most of the time’</a:t>
            </a:r>
          </a:p>
          <a:p>
            <a:pPr lvl="1"/>
            <a:r>
              <a:rPr lang="en-US" dirty="0" smtClean="0"/>
              <a:t>i.e. the principles of locality </a:t>
            </a:r>
            <a:r>
              <a:rPr lang="en-US" dirty="0" smtClean="0"/>
              <a:t>imply that what </a:t>
            </a:r>
            <a:r>
              <a:rPr lang="en-US" dirty="0" smtClean="0"/>
              <a:t>we are looking for </a:t>
            </a:r>
            <a:r>
              <a:rPr lang="en-US" dirty="0" smtClean="0"/>
              <a:t>will be found in</a:t>
            </a:r>
            <a:r>
              <a:rPr lang="en-US" dirty="0" smtClean="0"/>
              <a:t> </a:t>
            </a:r>
            <a:r>
              <a:rPr lang="en-US" dirty="0" smtClean="0"/>
              <a:t>the cache </a:t>
            </a:r>
            <a:r>
              <a:rPr lang="en-US" dirty="0" smtClean="0">
                <a:solidFill>
                  <a:schemeClr val="accent4"/>
                </a:solidFill>
              </a:rPr>
              <a:t>most of the time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81" y="311048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Example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9" y="1632649"/>
            <a:ext cx="10820400" cy="1536782"/>
          </a:xfrm>
        </p:spPr>
        <p:txBody>
          <a:bodyPr/>
          <a:lstStyle/>
          <a:p>
            <a:r>
              <a:rPr lang="en-US" dirty="0" smtClean="0"/>
              <a:t>Let’s assume a 256 Byte memory organized as 64 blocks and 4 Bytes per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2716" y="3274142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2716" y="629018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2715" y="607633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52715" y="367972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52714" y="346587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9808" y="6219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9806" y="5990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8190" y="34303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8188" y="320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1929" y="327414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5386" y="327414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84154" y="327414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1528" y="293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1965" y="293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8441" y="2940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3947" y="2948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02" y="2974358"/>
            <a:ext cx="7265978" cy="69956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62720" y="65000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4295" y="3717381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ADDRESS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5" y="4488435"/>
            <a:ext cx="8066305" cy="18017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40151" y="6404177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ADDRESS EXAMPLES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52712" y="468536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68378" y="494701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37046" y="522801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52712" y="548966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21380" y="409969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37046" y="436133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686" y="40317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75686" y="46217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9672" y="51435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81" y="311048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Example (contd.)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9" y="1632649"/>
            <a:ext cx="10820400" cy="1536782"/>
          </a:xfrm>
        </p:spPr>
        <p:txBody>
          <a:bodyPr/>
          <a:lstStyle/>
          <a:p>
            <a:r>
              <a:rPr lang="en-US" dirty="0" smtClean="0"/>
              <a:t>Now let’s assume a 16 Byte cache organized as 4 Lines and 4 Bytes per 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2716" y="3274142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23217" y="394433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52715" y="367972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52714" y="346587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7686" y="39578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5562" y="36913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8190" y="3430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8188" y="320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1929" y="3274142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5386" y="3274142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84154" y="3274142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1528" y="293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1965" y="293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8441" y="2940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3947" y="2948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9478" y="431982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CACHE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073750" y="2712518"/>
            <a:ext cx="6125386" cy="152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Now, let’s say we access blocks 26, 31, 48, and 63 in the memory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62817" y="3168382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362817" y="618442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62816" y="597057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62816" y="357396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62815" y="336011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9909" y="6113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49907" y="5884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8291" y="33246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98289" y="30957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702030" y="316838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5487" y="316838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94255" y="316838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01629" y="2827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02066" y="2827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08542" y="2835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64048" y="2842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72821" y="639428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362813" y="457960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78479" y="484125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47147" y="512225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62813" y="538390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31481" y="399393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47147" y="425557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85787" y="39260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5787" y="45159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89773" y="50377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006343" y="4548053"/>
            <a:ext cx="6125386" cy="1521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How do we decide </a:t>
            </a:r>
            <a:r>
              <a:rPr lang="en-US" b="1" dirty="0" smtClean="0">
                <a:solidFill>
                  <a:srgbClr val="FFC000"/>
                </a:solidFill>
              </a:rPr>
              <a:t>which block</a:t>
            </a:r>
            <a:r>
              <a:rPr lang="en-US" b="1" dirty="0" smtClean="0"/>
              <a:t> in memory gets </a:t>
            </a:r>
            <a:r>
              <a:rPr lang="en-US" b="1" dirty="0" smtClean="0"/>
              <a:t>‘placed’ </a:t>
            </a: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FFC000"/>
                </a:solidFill>
              </a:rPr>
              <a:t>which line </a:t>
            </a:r>
            <a:r>
              <a:rPr lang="en-US" b="1" dirty="0" smtClean="0"/>
              <a:t>in the cache?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7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/>
      <p:bldP spid="35" grpId="0"/>
      <p:bldP spid="36" grpId="0"/>
      <p:bldP spid="37" grpId="0"/>
      <p:bldP spid="41" grpId="0"/>
      <p:bldP spid="42" grpId="0"/>
      <p:bldP spid="43" grpId="0"/>
      <p:bldP spid="44" grpId="0"/>
      <p:bldP spid="45" grpId="0"/>
      <p:bldP spid="52" grpId="0"/>
      <p:bldP spid="53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06" y="180860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Fully Associative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1344236"/>
            <a:ext cx="10820400" cy="10441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Any to Any</a:t>
            </a:r>
            <a:r>
              <a:rPr lang="en-US" dirty="0" smtClean="0"/>
              <a:t>: </a:t>
            </a:r>
            <a:r>
              <a:rPr lang="en-US" u="sng" dirty="0" smtClean="0"/>
              <a:t>Any block </a:t>
            </a:r>
            <a:r>
              <a:rPr lang="en-US" dirty="0" smtClean="0"/>
              <a:t>in memory </a:t>
            </a:r>
            <a:r>
              <a:rPr lang="en-US" dirty="0" smtClean="0"/>
              <a:t>can go to</a:t>
            </a:r>
            <a:r>
              <a:rPr lang="en-US" dirty="0" smtClean="0"/>
              <a:t> </a:t>
            </a:r>
            <a:r>
              <a:rPr lang="en-US" u="sng" dirty="0" smtClean="0"/>
              <a:t>any line </a:t>
            </a:r>
            <a:r>
              <a:rPr lang="en-US" dirty="0" smtClean="0"/>
              <a:t>in the cache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82190" y="3826784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952691" y="449698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82189" y="423236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82188" y="401851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47160" y="4510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5036" y="4243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17664" y="3983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17662" y="3754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321403" y="3826784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04860" y="3826784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13628" y="3826784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21002" y="348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21439" y="348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27915" y="349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83421" y="3500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98952" y="4872462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CACHE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202807" y="2353923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10202807" y="536996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202806" y="515611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202806" y="275950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202805" y="2545651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89899" y="5299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889897" y="5070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838281" y="2510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38279" y="22812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542020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925477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334245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341619" y="2013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942056" y="2013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548532" y="20206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204038" y="2028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12811" y="5579821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MEMORY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202803" y="376515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218469" y="402679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187137" y="430779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202803" y="456944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171471" y="317947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187137" y="344112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825777" y="31115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825777" y="37015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29763" y="42233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403727" y="327675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524318" y="17968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155829" y="41141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9284293" y="360406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210665" y="3855552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445229" y="3998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45229" y="45418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460891" y="42632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429559" y="37541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210665" y="488591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TAG (6 bits)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560439" y="2368379"/>
            <a:ext cx="9231796" cy="9395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 smtClean="0"/>
              <a:t>capture and remember the </a:t>
            </a:r>
            <a:r>
              <a:rPr lang="en-US" dirty="0" smtClean="0"/>
              <a:t>mapping, we </a:t>
            </a:r>
            <a:r>
              <a:rPr lang="en-US" dirty="0" smtClean="0"/>
              <a:t>attach </a:t>
            </a:r>
            <a:r>
              <a:rPr lang="en-US" dirty="0" smtClean="0">
                <a:solidFill>
                  <a:srgbClr val="FFC000"/>
                </a:solidFill>
              </a:rPr>
              <a:t>TAGS</a:t>
            </a:r>
            <a:r>
              <a:rPr lang="en-US" dirty="0" smtClean="0"/>
              <a:t> to every line in </a:t>
            </a:r>
            <a:r>
              <a:rPr lang="en-US" dirty="0" smtClean="0"/>
              <a:t>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3775" y="3796550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6273723" y="3354155"/>
            <a:ext cx="5170047" cy="2314469"/>
          </a:xfrm>
          <a:prstGeom prst="bentArrow">
            <a:avLst/>
          </a:prstGeom>
          <a:solidFill>
            <a:schemeClr val="accent5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99" y="5701466"/>
            <a:ext cx="7080700" cy="1024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338" y="376515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31, Byte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4" grpId="0"/>
      <p:bldP spid="105" grpId="0"/>
      <p:bldP spid="106" grpId="0"/>
      <p:bldP spid="107" grpId="0"/>
      <p:bldP spid="108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06" y="180860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example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2448" y="3237364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012949" y="390756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42447" y="364294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42446" y="342909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07418" y="3921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85294" y="3654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77922" y="339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77920" y="3164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381661" y="3237364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65118" y="3237364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73886" y="3237364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81260" y="289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81697" y="289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88173" y="2904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43679" y="2911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59210" y="4283042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CACHE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521716" y="3129758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10521716" y="614580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521715" y="5931951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521715" y="353533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521714" y="332148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208808" y="6075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08806" y="5846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157190" y="32859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157188" y="3057084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860929" y="3129758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244386" y="3129758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653154" y="3129758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660528" y="2789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260965" y="2789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867441" y="279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22947" y="2803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631720" y="6355656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MEMORY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521712" y="454098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537378" y="480263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506046" y="508363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521712" y="534528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490380" y="395530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506046" y="421695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144686" y="3887398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44686" y="4477341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148672" y="4999139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63985" y="26873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843227" y="257265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2216087" y="35247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9603202" y="437989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270923" y="3266132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4" name="TextBox 103"/>
          <p:cNvSpPr txBox="1"/>
          <p:nvPr/>
        </p:nvSpPr>
        <p:spPr>
          <a:xfrm>
            <a:off x="5505487" y="34089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05487" y="3952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21149" y="36738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89817" y="3164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70923" y="429649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TAG (6 bits)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241131" y="1351732"/>
            <a:ext cx="10820400" cy="1477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Let’s say a program generates access to memory </a:t>
            </a:r>
            <a:r>
              <a:rPr lang="en-US" dirty="0" smtClean="0"/>
              <a:t>addresses </a:t>
            </a:r>
            <a:r>
              <a:rPr lang="en-US" dirty="0" smtClean="0"/>
              <a:t>as follows: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011111</a:t>
            </a:r>
            <a:r>
              <a:rPr lang="en-US" dirty="0" smtClean="0"/>
              <a:t>00, </a:t>
            </a:r>
            <a:r>
              <a:rPr lang="en-US" dirty="0" smtClean="0">
                <a:solidFill>
                  <a:srgbClr val="FFC000"/>
                </a:solidFill>
              </a:rPr>
              <a:t>011111</a:t>
            </a:r>
            <a:r>
              <a:rPr lang="en-US" dirty="0" smtClean="0"/>
              <a:t>10, </a:t>
            </a:r>
            <a:r>
              <a:rPr lang="en-US" dirty="0" smtClean="0">
                <a:solidFill>
                  <a:srgbClr val="FFC000"/>
                </a:solidFill>
              </a:rPr>
              <a:t>111111</a:t>
            </a:r>
            <a:r>
              <a:rPr lang="en-US" dirty="0" smtClean="0"/>
              <a:t>00, </a:t>
            </a:r>
            <a:r>
              <a:rPr lang="en-US" dirty="0" smtClean="0">
                <a:solidFill>
                  <a:srgbClr val="FFC000"/>
                </a:solidFill>
              </a:rPr>
              <a:t>110000</a:t>
            </a:r>
            <a:r>
              <a:rPr lang="en-US" dirty="0" smtClean="0"/>
              <a:t>00, </a:t>
            </a:r>
            <a:r>
              <a:rPr lang="en-US" dirty="0" smtClean="0">
                <a:solidFill>
                  <a:srgbClr val="FFC000"/>
                </a:solidFill>
              </a:rPr>
              <a:t>011010</a:t>
            </a:r>
            <a:r>
              <a:rPr lang="en-US" dirty="0" smtClean="0"/>
              <a:t>11, </a:t>
            </a:r>
            <a:r>
              <a:rPr lang="en-US" dirty="0" smtClean="0">
                <a:solidFill>
                  <a:srgbClr val="FFC000"/>
                </a:solidFill>
              </a:rPr>
              <a:t>101010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22328" y="3698572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65230" y="3694665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304669" y="3448382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>
            <a:off x="2299572" y="2834109"/>
            <a:ext cx="2199574" cy="922933"/>
          </a:xfrm>
          <a:prstGeom prst="bentConnector3">
            <a:avLst>
              <a:gd name="adj1" fmla="val 110393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95" idx="3"/>
          </p:cNvCxnSpPr>
          <p:nvPr/>
        </p:nvCxnSpPr>
        <p:spPr>
          <a:xfrm rot="5400000">
            <a:off x="3302802" y="2898688"/>
            <a:ext cx="1217869" cy="52430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96" idx="3"/>
          </p:cNvCxnSpPr>
          <p:nvPr/>
        </p:nvCxnSpPr>
        <p:spPr>
          <a:xfrm rot="10800000" flipV="1">
            <a:off x="4489025" y="2707594"/>
            <a:ext cx="1473271" cy="815895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9614009" y="2823048"/>
            <a:ext cx="460982" cy="2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72769" y="3035640"/>
            <a:ext cx="57362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??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-276734" y="5200558"/>
            <a:ext cx="10275770" cy="7313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5 addresses get assigned or matched just fine</a:t>
            </a:r>
          </a:p>
          <a:p>
            <a:pPr lvl="1"/>
            <a:r>
              <a:rPr lang="en-US" dirty="0" smtClean="0"/>
              <a:t>The 6</a:t>
            </a:r>
            <a:r>
              <a:rPr lang="en-US" baseline="30000" dirty="0" smtClean="0"/>
              <a:t>th</a:t>
            </a:r>
            <a:r>
              <a:rPr lang="en-US" dirty="0" smtClean="0"/>
              <a:t> address (Block 42) does not result in a MATCH!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18289" y="3984265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4534287" y="2693983"/>
            <a:ext cx="3067163" cy="1372077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145684" y="3243264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3337413" y="2721233"/>
            <a:ext cx="5718202" cy="650660"/>
          </a:xfrm>
          <a:prstGeom prst="bentConnector3">
            <a:avLst>
              <a:gd name="adj1" fmla="val 21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2"/>
          <p:cNvSpPr txBox="1">
            <a:spLocks/>
          </p:cNvSpPr>
          <p:nvPr/>
        </p:nvSpPr>
        <p:spPr>
          <a:xfrm>
            <a:off x="-276734" y="5889296"/>
            <a:ext cx="10275770" cy="1477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For every address, it </a:t>
            </a:r>
            <a:r>
              <a:rPr lang="en-US" sz="2800" dirty="0">
                <a:solidFill>
                  <a:srgbClr val="FF0000"/>
                </a:solidFill>
              </a:rPr>
              <a:t>is clear that we </a:t>
            </a:r>
            <a:r>
              <a:rPr lang="en-US" sz="2800" dirty="0" smtClean="0">
                <a:solidFill>
                  <a:srgbClr val="FF0000"/>
                </a:solidFill>
              </a:rPr>
              <a:t>‘check’ </a:t>
            </a:r>
            <a:r>
              <a:rPr lang="en-US" sz="2800" dirty="0">
                <a:solidFill>
                  <a:srgbClr val="FF0000"/>
                </a:solidFill>
              </a:rPr>
              <a:t>the block bits </a:t>
            </a:r>
            <a:r>
              <a:rPr lang="en-US" sz="2800" dirty="0" smtClean="0">
                <a:solidFill>
                  <a:srgbClr val="FF0000"/>
                </a:solidFill>
              </a:rPr>
              <a:t>against </a:t>
            </a:r>
            <a:r>
              <a:rPr lang="en-US" sz="2800" u="sng" dirty="0">
                <a:solidFill>
                  <a:srgbClr val="FF0000"/>
                </a:solidFill>
              </a:rPr>
              <a:t>every</a:t>
            </a:r>
            <a:r>
              <a:rPr lang="en-US" sz="2800" dirty="0">
                <a:solidFill>
                  <a:srgbClr val="FF0000"/>
                </a:solidFill>
              </a:rPr>
              <a:t> line’s TAG </a:t>
            </a:r>
            <a:r>
              <a:rPr lang="en-US" sz="2800" dirty="0" smtClean="0">
                <a:solidFill>
                  <a:srgbClr val="FF0000"/>
                </a:solidFill>
              </a:rPr>
              <a:t>bits and that is costly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06" y="180860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Direct mapped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1344236"/>
            <a:ext cx="10820400" cy="10441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Fixed location</a:t>
            </a:r>
            <a:r>
              <a:rPr lang="en-US" dirty="0" smtClean="0"/>
              <a:t>: A </a:t>
            </a:r>
            <a:r>
              <a:rPr lang="en-US" dirty="0" smtClean="0"/>
              <a:t>block in memory </a:t>
            </a:r>
            <a:r>
              <a:rPr lang="en-US" dirty="0" smtClean="0"/>
              <a:t>can only be ‘cached</a:t>
            </a:r>
            <a:r>
              <a:rPr lang="en-US" dirty="0" smtClean="0"/>
              <a:t>’ in </a:t>
            </a:r>
            <a:r>
              <a:rPr lang="en-US" dirty="0" smtClean="0"/>
              <a:t>one location in </a:t>
            </a:r>
            <a:r>
              <a:rPr lang="en-US" dirty="0" smtClean="0"/>
              <a:t>the cache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82190" y="3826784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952691" y="449698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82189" y="423236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82188" y="401851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47160" y="4510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5036" y="4243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17664" y="3983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17662" y="3754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321403" y="3826784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04860" y="3826784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13628" y="3826784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21002" y="348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21439" y="348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27915" y="349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83421" y="3500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98952" y="4872462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CACHE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202807" y="2353923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10202807" y="536996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202806" y="515611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202806" y="275950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202805" y="2545651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89899" y="5299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889897" y="5070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838281" y="2510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38279" y="22812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542020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925477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334245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341619" y="2013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942056" y="2013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548532" y="20206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204038" y="2028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12811" y="5579821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MEMORY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202803" y="376515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218469" y="402679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187137" y="430779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202803" y="456944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171471" y="317947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187137" y="344112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825777" y="31115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825777" y="3701506"/>
            <a:ext cx="44114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29763" y="42233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403727" y="327675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524318" y="17968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155829" y="41141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9284293" y="360406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210665" y="3855552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08475" y="4881401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TAG </a:t>
            </a:r>
            <a:r>
              <a:rPr lang="en-US" sz="2400" b="1" dirty="0" smtClean="0">
                <a:solidFill>
                  <a:srgbClr val="FFC000"/>
                </a:solidFill>
              </a:rPr>
              <a:t>(4 </a:t>
            </a:r>
            <a:r>
              <a:rPr lang="en-US" sz="2400" b="1" dirty="0" smtClean="0">
                <a:solidFill>
                  <a:srgbClr val="FFC000"/>
                </a:solidFill>
              </a:rPr>
              <a:t>bits)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560439" y="2368379"/>
            <a:ext cx="9231796" cy="9395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 smtClean="0"/>
              <a:t>capture </a:t>
            </a:r>
            <a:r>
              <a:rPr lang="en-US" dirty="0" smtClean="0"/>
              <a:t>the mapping, </a:t>
            </a:r>
            <a:r>
              <a:rPr lang="en-US" dirty="0" smtClean="0"/>
              <a:t>we split the block # into TAG and index bits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3775" y="3796550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58" y="5668624"/>
            <a:ext cx="6112443" cy="930729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flipH="1">
            <a:off x="5241457" y="3701506"/>
            <a:ext cx="1200901" cy="2534393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1191"/>
            </a:avLst>
          </a:prstGeom>
          <a:solidFill>
            <a:schemeClr val="accent5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45" y="4597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924821" y="4331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17449" y="40701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17447" y="3841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9203" y="383305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0 1 1 1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32520" y="3870196"/>
            <a:ext cx="2648319" cy="20962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184768" y="3823923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5658051" y="4603521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Index=11 &amp;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TAG=0111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/>
      <p:bldP spid="53" grpId="0"/>
      <p:bldP spid="54" grpId="0"/>
      <p:bldP spid="55" grpId="0"/>
      <p:bldP spid="59" grpId="0"/>
      <p:bldP spid="60" grpId="0"/>
      <p:bldP spid="61" grpId="0"/>
      <p:bldP spid="62" grpId="0"/>
      <p:bldP spid="63" grpId="0"/>
      <p:bldP spid="88" grpId="0" animBg="1"/>
      <p:bldP spid="90" grpId="0"/>
      <p:bldP spid="92" grpId="0"/>
      <p:bldP spid="94" grpId="0" animBg="1"/>
      <p:bldP spid="108" grpId="0"/>
      <p:bldP spid="111" grpId="0"/>
      <p:bldP spid="6" grpId="0" animBg="1"/>
      <p:bldP spid="5" grpId="0" animBg="1"/>
      <p:bldP spid="95" grpId="0"/>
      <p:bldP spid="96" grpId="0"/>
      <p:bldP spid="97" grpId="0"/>
      <p:bldP spid="98" grpId="0"/>
      <p:bldP spid="7" grpId="0"/>
      <p:bldP spid="100" grpId="0" animBg="1"/>
      <p:bldP spid="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70" y="4347807"/>
            <a:ext cx="5937234" cy="86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06" y="180860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Direct mapped - example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8076" y="2739586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28577" y="340978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358075" y="314516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58074" y="293131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3046" y="3423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0922" y="3156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3550" y="2895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93548" y="266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697289" y="2739586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80746" y="2739586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89514" y="2739586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96888" y="2399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97325" y="2399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03801" y="2406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59307" y="2413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74838" y="378526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CACHE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202807" y="2353923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10202807" y="536996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202806" y="515611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202806" y="275950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202805" y="2545651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89899" y="5299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889897" y="5070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838281" y="2510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38279" y="2281249"/>
            <a:ext cx="44114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542020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925477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334245" y="2353923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341619" y="2013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942056" y="2013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548532" y="20206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204038" y="2028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12811" y="5579821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MEMORY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202803" y="376515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218469" y="402679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187137" y="430779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202803" y="456944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171471" y="317947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187137" y="344112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825777" y="31115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825777" y="37015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29763" y="42233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779613" y="218955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524318" y="17968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531715" y="302694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9284293" y="360406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586551" y="2768354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184361" y="3794203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TAG </a:t>
            </a:r>
            <a:r>
              <a:rPr lang="en-US" sz="2400" b="1" dirty="0" smtClean="0">
                <a:solidFill>
                  <a:srgbClr val="FFC000"/>
                </a:solidFill>
              </a:rPr>
              <a:t>(4 </a:t>
            </a:r>
            <a:r>
              <a:rPr lang="en-US" sz="2400" b="1" dirty="0" smtClean="0">
                <a:solidFill>
                  <a:srgbClr val="FFC000"/>
                </a:solidFill>
              </a:rPr>
              <a:t>bits)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302405" y="1347251"/>
            <a:ext cx="9231796" cy="9395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FFC000"/>
                </a:solidFill>
              </a:rPr>
              <a:t>Assuming block 31 is placed in line 3, now what happens if we access block 63?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23136" y="2343071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4095815" y="2425934"/>
            <a:ext cx="1722429" cy="2477905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chemeClr val="accent5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22831" y="351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300707" y="3243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93335" y="2982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293333" y="2754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5089" y="274585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0 1 1 1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78059" y="2607257"/>
            <a:ext cx="3871280" cy="16720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811404" y="2749263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865573" y="3419704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Index=11 &amp;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TAG=1111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07" y="5198975"/>
            <a:ext cx="10844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OOPS!! Houston we have a problem….both block 31 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and 63 want to go to the same location in the cache!!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But we also realize that we had to go looking at only one location 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(defined by index bits) unlike fully associative with “any to any” flexibility</a:t>
            </a:r>
          </a:p>
        </p:txBody>
      </p:sp>
    </p:spTree>
    <p:extLst>
      <p:ext uri="{BB962C8B-B14F-4D97-AF65-F5344CB8AC3E}">
        <p14:creationId xmlns:p14="http://schemas.microsoft.com/office/powerpoint/2010/main" val="13916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associative cache gives maximum flexibility for block placement but is also the most expensive to require comparison against every stored tag to find match</a:t>
            </a:r>
          </a:p>
          <a:p>
            <a:r>
              <a:rPr lang="en-US" dirty="0" smtClean="0"/>
              <a:t>Direct mapped cache is simpler since index bits tell us exactly where to look, but it is also the most rigid since there is only one place that a block could reside </a:t>
            </a:r>
          </a:p>
        </p:txBody>
      </p:sp>
    </p:spTree>
    <p:extLst>
      <p:ext uri="{BB962C8B-B14F-4D97-AF65-F5344CB8AC3E}">
        <p14:creationId xmlns:p14="http://schemas.microsoft.com/office/powerpoint/2010/main" val="31250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968" y="344044"/>
            <a:ext cx="9552039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Middle ground: set associative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7" y="1479263"/>
            <a:ext cx="10820400" cy="20972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Main points</a:t>
            </a:r>
          </a:p>
          <a:p>
            <a:pPr lvl="1"/>
            <a:r>
              <a:rPr lang="en-US" dirty="0" smtClean="0"/>
              <a:t>Compile the cache as a collection of sets</a:t>
            </a:r>
          </a:p>
          <a:p>
            <a:pPr lvl="1"/>
            <a:r>
              <a:rPr lang="en-US" dirty="0" smtClean="0"/>
              <a:t>Each set has ≥ 1 lines</a:t>
            </a:r>
          </a:p>
          <a:p>
            <a:pPr lvl="1"/>
            <a:r>
              <a:rPr lang="en-US" dirty="0" smtClean="0"/>
              <a:t>Sets are assigned in direct mapped scheme</a:t>
            </a:r>
          </a:p>
          <a:p>
            <a:pPr lvl="1"/>
            <a:r>
              <a:rPr lang="en-US" dirty="0" smtClean="0"/>
              <a:t>But implement fully associative within a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2431" y="4037444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30122" y="475576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42430" y="4504905"/>
            <a:ext cx="1548581" cy="73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42429" y="424292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81644" y="4037444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5101" y="4037444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73869" y="4037444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81243" y="3696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1680" y="3696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88156" y="370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43662" y="3711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193" y="5083122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CACHE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3968" y="348741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52296" y="458713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56038" y="4025211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92281" y="5083122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TAG(5 bits) 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042228" y="40239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cxnSp>
        <p:nvCxnSpPr>
          <p:cNvPr id="35" name="Straight Connector 34"/>
          <p:cNvCxnSpPr>
            <a:stCxn id="22" idx="1"/>
            <a:endCxn id="22" idx="3"/>
          </p:cNvCxnSpPr>
          <p:nvPr/>
        </p:nvCxnSpPr>
        <p:spPr>
          <a:xfrm>
            <a:off x="3756038" y="4537358"/>
            <a:ext cx="9733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56038" y="4266608"/>
            <a:ext cx="9733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56036" y="4771800"/>
            <a:ext cx="9733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3248171" y="464516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238103" y="408194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51545" y="396677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0 1 1 1 1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8261" y="420858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1</a:t>
            </a:r>
            <a:r>
              <a:rPr lang="en-US" b="1" dirty="0" smtClean="0">
                <a:solidFill>
                  <a:schemeClr val="accent5"/>
                </a:solidFill>
              </a:rPr>
              <a:t> 1 1 1 1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16" y="5544787"/>
            <a:ext cx="8035184" cy="1126170"/>
          </a:xfrm>
          <a:prstGeom prst="rect">
            <a:avLst/>
          </a:prstGeom>
        </p:spPr>
      </p:pic>
      <p:sp>
        <p:nvSpPr>
          <p:cNvPr id="44" name="Bent Arrow 43"/>
          <p:cNvSpPr/>
          <p:nvPr/>
        </p:nvSpPr>
        <p:spPr>
          <a:xfrm flipH="1">
            <a:off x="4758179" y="3957714"/>
            <a:ext cx="1722429" cy="2713243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chemeClr val="accent5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5024379" y="4577041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Index=1 &amp;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TAG=11111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flipH="1">
            <a:off x="6095327" y="3662259"/>
            <a:ext cx="1722429" cy="2713243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6361527" y="428158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Index=1 &amp;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TAG=01111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1168" y="6150077"/>
            <a:ext cx="4667864" cy="225425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81168" y="6410870"/>
            <a:ext cx="4667864" cy="225425"/>
          </a:xfrm>
          <a:prstGeom prst="rect">
            <a:avLst/>
          </a:prstGeom>
          <a:solidFill>
            <a:schemeClr val="accent5">
              <a:lumMod val="75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iped Right Arrow 49"/>
          <p:cNvSpPr/>
          <p:nvPr/>
        </p:nvSpPr>
        <p:spPr>
          <a:xfrm rot="10800000">
            <a:off x="4725668" y="3708754"/>
            <a:ext cx="1485900" cy="788990"/>
          </a:xfrm>
          <a:prstGeom prst="striped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435130" y="1804361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10435130" y="482040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435129" y="460655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435129" y="2209941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435128" y="199608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22222" y="47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122220" y="4520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0604" y="19605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0602" y="1731687"/>
            <a:ext cx="44114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774343" y="1804361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157800" y="1804361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566568" y="1804361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573942" y="1463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174379" y="1463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80855" y="1471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436361" y="1478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545134" y="5030259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MEMORY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435126" y="321558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450792" y="347723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419460" y="375823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35126" y="401988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403794" y="2629911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419460" y="289155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058100" y="2562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058100" y="3151944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062086" y="36737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756641" y="124725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9516616" y="30545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0855459" y="1793509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946611" y="4254503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685056" y="3233732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790018" y="4049910"/>
            <a:ext cx="221226" cy="229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30" grpId="0"/>
      <p:bldP spid="39" grpId="0"/>
      <p:bldP spid="40" grpId="0"/>
      <p:bldP spid="41" grpId="0"/>
      <p:bldP spid="42" grpId="0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6" grpId="0"/>
      <p:bldP spid="57" grpId="0"/>
      <p:bldP spid="58" grpId="0"/>
      <p:bldP spid="59" grpId="0" animBg="1"/>
      <p:bldP spid="63" grpId="0"/>
      <p:bldP spid="64" grpId="0"/>
      <p:bldP spid="65" grpId="0"/>
      <p:bldP spid="66" grpId="0"/>
      <p:bldP spid="67" grpId="0"/>
      <p:bldP spid="74" grpId="0"/>
      <p:bldP spid="75" grpId="0" animBg="1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342" y="218683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Memory addressing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1194026" cy="37557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Memory of capacity “X Bytes” can be addressed using log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X bits</a:t>
            </a:r>
          </a:p>
          <a:p>
            <a:pPr lvl="1"/>
            <a:r>
              <a:rPr lang="en-US" sz="3600" dirty="0" smtClean="0"/>
              <a:t>Example: Any unique byte location in a 4 MB (2</a:t>
            </a:r>
            <a:r>
              <a:rPr lang="en-US" sz="3600" baseline="30000" dirty="0" smtClean="0"/>
              <a:t>22 </a:t>
            </a:r>
            <a:r>
              <a:rPr lang="en-US" sz="3600" dirty="0" smtClean="0"/>
              <a:t>Bytes) memory can be identified by its 22-bit address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27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06" y="180860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Remember this example for FA cache?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2448" y="3237364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012949" y="390756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42447" y="364294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42446" y="342909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07418" y="3921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85294" y="3654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77922" y="339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77920" y="3164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381661" y="3237364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65118" y="3237364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73886" y="3237364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81260" y="289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81697" y="289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88173" y="2904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43679" y="2911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59210" y="4283042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CACHE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521716" y="3129758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10521716" y="614580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521715" y="5931951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521715" y="353533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521714" y="332148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208808" y="6075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08806" y="5846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157190" y="32859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157188" y="3057084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860929" y="3129758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244386" y="3129758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653154" y="3129758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660528" y="2789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260965" y="2789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867441" y="279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22947" y="2803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631720" y="6355656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MEMORY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521712" y="454098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537378" y="480263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506046" y="508363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521712" y="534528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490380" y="3955308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506046" y="421695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144686" y="3887398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44686" y="4477341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148672" y="4999139"/>
            <a:ext cx="4411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63985" y="26873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843227" y="257265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2216087" y="35247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9603202" y="437989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270923" y="3266132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4" name="TextBox 103"/>
          <p:cNvSpPr txBox="1"/>
          <p:nvPr/>
        </p:nvSpPr>
        <p:spPr>
          <a:xfrm>
            <a:off x="5505487" y="34089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05487" y="3952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21149" y="36738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89817" y="3164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70923" y="429649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TAG (6 bits)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241131" y="1351732"/>
            <a:ext cx="10820400" cy="1477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Let’s say a program generates access to memory </a:t>
            </a:r>
            <a:r>
              <a:rPr lang="en-US" dirty="0" smtClean="0"/>
              <a:t>addresses </a:t>
            </a:r>
            <a:r>
              <a:rPr lang="en-US" dirty="0" smtClean="0"/>
              <a:t>as follows: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011111</a:t>
            </a:r>
            <a:r>
              <a:rPr lang="en-US" dirty="0" smtClean="0"/>
              <a:t>00, </a:t>
            </a:r>
            <a:r>
              <a:rPr lang="en-US" dirty="0" smtClean="0">
                <a:solidFill>
                  <a:srgbClr val="FFC000"/>
                </a:solidFill>
              </a:rPr>
              <a:t>011111</a:t>
            </a:r>
            <a:r>
              <a:rPr lang="en-US" dirty="0" smtClean="0"/>
              <a:t>10, </a:t>
            </a:r>
            <a:r>
              <a:rPr lang="en-US" dirty="0" smtClean="0">
                <a:solidFill>
                  <a:srgbClr val="FFC000"/>
                </a:solidFill>
              </a:rPr>
              <a:t>111111</a:t>
            </a:r>
            <a:r>
              <a:rPr lang="en-US" dirty="0" smtClean="0"/>
              <a:t>00, </a:t>
            </a:r>
            <a:r>
              <a:rPr lang="en-US" dirty="0" smtClean="0">
                <a:solidFill>
                  <a:srgbClr val="FFC000"/>
                </a:solidFill>
              </a:rPr>
              <a:t>110000</a:t>
            </a:r>
            <a:r>
              <a:rPr lang="en-US" dirty="0" smtClean="0"/>
              <a:t>00, </a:t>
            </a:r>
            <a:r>
              <a:rPr lang="en-US" dirty="0" smtClean="0">
                <a:solidFill>
                  <a:srgbClr val="FFC000"/>
                </a:solidFill>
              </a:rPr>
              <a:t>011010</a:t>
            </a:r>
            <a:r>
              <a:rPr lang="en-US" dirty="0" smtClean="0"/>
              <a:t>11, </a:t>
            </a:r>
            <a:r>
              <a:rPr lang="en-US" dirty="0" smtClean="0">
                <a:solidFill>
                  <a:srgbClr val="FFC000"/>
                </a:solidFill>
              </a:rPr>
              <a:t>101010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22328" y="3698572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65230" y="3694665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304669" y="3448382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>
            <a:off x="2299572" y="2834109"/>
            <a:ext cx="2199574" cy="922933"/>
          </a:xfrm>
          <a:prstGeom prst="bentConnector3">
            <a:avLst>
              <a:gd name="adj1" fmla="val 110393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95" idx="3"/>
          </p:cNvCxnSpPr>
          <p:nvPr/>
        </p:nvCxnSpPr>
        <p:spPr>
          <a:xfrm rot="5400000">
            <a:off x="3302802" y="2898688"/>
            <a:ext cx="1217869" cy="52430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96" idx="3"/>
          </p:cNvCxnSpPr>
          <p:nvPr/>
        </p:nvCxnSpPr>
        <p:spPr>
          <a:xfrm rot="10800000" flipV="1">
            <a:off x="4489025" y="2707594"/>
            <a:ext cx="1473271" cy="815895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9614009" y="2823048"/>
            <a:ext cx="460982" cy="2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72769" y="3035640"/>
            <a:ext cx="57362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??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-276734" y="5200558"/>
            <a:ext cx="10275770" cy="7313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5 addresses get assigned or matched just fine</a:t>
            </a:r>
          </a:p>
          <a:p>
            <a:pPr lvl="1"/>
            <a:r>
              <a:rPr lang="en-US" dirty="0" smtClean="0"/>
              <a:t>The 6</a:t>
            </a:r>
            <a:r>
              <a:rPr lang="en-US" baseline="30000" dirty="0" smtClean="0"/>
              <a:t>th</a:t>
            </a:r>
            <a:r>
              <a:rPr lang="en-US" dirty="0" smtClean="0"/>
              <a:t> address (Block 42) does not result in a MATCH!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18289" y="3984265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4534287" y="2693983"/>
            <a:ext cx="3067163" cy="1372077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145684" y="3243264"/>
            <a:ext cx="184355" cy="150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3337413" y="2721233"/>
            <a:ext cx="5718202" cy="650660"/>
          </a:xfrm>
          <a:prstGeom prst="bentConnector3">
            <a:avLst>
              <a:gd name="adj1" fmla="val 21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2"/>
          <p:cNvSpPr txBox="1">
            <a:spLocks/>
          </p:cNvSpPr>
          <p:nvPr/>
        </p:nvSpPr>
        <p:spPr>
          <a:xfrm>
            <a:off x="-276734" y="5889296"/>
            <a:ext cx="10275770" cy="8130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How do we respond to the 6</a:t>
            </a:r>
            <a:r>
              <a:rPr lang="en-US" sz="2800" baseline="30000" dirty="0" smtClean="0">
                <a:solidFill>
                  <a:srgbClr val="FF0000"/>
                </a:solidFill>
              </a:rPr>
              <a:t>th</a:t>
            </a:r>
            <a:r>
              <a:rPr lang="en-US" sz="2800" dirty="0" smtClean="0">
                <a:solidFill>
                  <a:srgbClr val="FF0000"/>
                </a:solidFill>
              </a:rPr>
              <a:t> address which is not in the cache and the cache is full?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4089" y="6319093"/>
            <a:ext cx="410080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SOMETHING’s GOTTA GIVE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4680" y="0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Cache Line Replacement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64" y="1475879"/>
            <a:ext cx="11130116" cy="5162217"/>
          </a:xfrm>
        </p:spPr>
        <p:txBody>
          <a:bodyPr>
            <a:noAutofit/>
          </a:bodyPr>
          <a:lstStyle/>
          <a:p>
            <a:r>
              <a:rPr lang="en-US" sz="3600" dirty="0" smtClean="0"/>
              <a:t>Let’s say a Set is full </a:t>
            </a:r>
            <a:r>
              <a:rPr lang="en-US" sz="3600" dirty="0" smtClean="0"/>
              <a:t>and a </a:t>
            </a:r>
            <a:r>
              <a:rPr lang="en-US" sz="3600" dirty="0" smtClean="0"/>
              <a:t>new address request goes to the Set resulting in a Miss</a:t>
            </a:r>
          </a:p>
          <a:p>
            <a:r>
              <a:rPr lang="en-US" sz="3600" dirty="0" smtClean="0"/>
              <a:t>Miss </a:t>
            </a:r>
            <a:r>
              <a:rPr lang="en-US" sz="3600" dirty="0" smtClean="0">
                <a:sym typeface="Wingdings" panose="05000000000000000000" pitchFamily="2" charset="2"/>
              </a:rPr>
              <a:t> Need to bring a new block in the Cache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Which line in the set do we kick out?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Common techniques are</a:t>
            </a:r>
          </a:p>
          <a:p>
            <a:pPr lvl="1"/>
            <a:r>
              <a:rPr lang="en-US" sz="3200" dirty="0" smtClean="0">
                <a:sym typeface="Wingdings" panose="05000000000000000000" pitchFamily="2" charset="2"/>
              </a:rPr>
              <a:t>Random</a:t>
            </a:r>
          </a:p>
          <a:p>
            <a:pPr lvl="1"/>
            <a:r>
              <a:rPr lang="en-US" sz="3200" dirty="0" smtClean="0">
                <a:sym typeface="Wingdings" panose="05000000000000000000" pitchFamily="2" charset="2"/>
              </a:rPr>
              <a:t>First in First out </a:t>
            </a:r>
          </a:p>
          <a:p>
            <a:pPr lvl="1"/>
            <a:r>
              <a:rPr lang="en-US" sz="3200" dirty="0" smtClean="0">
                <a:sym typeface="Wingdings" panose="05000000000000000000" pitchFamily="2" charset="2"/>
              </a:rPr>
              <a:t>Least Recently Used (LRU)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1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Basic Idea is to look for the oldest accessed line to kick out? </a:t>
            </a:r>
            <a:r>
              <a:rPr lang="en-US" sz="4000" dirty="0" smtClean="0">
                <a:solidFill>
                  <a:srgbClr val="FFC000"/>
                </a:solidFill>
              </a:rPr>
              <a:t>Why?</a:t>
            </a:r>
          </a:p>
          <a:p>
            <a:r>
              <a:rPr lang="en-US" sz="4000" dirty="0" smtClean="0"/>
              <a:t>Implementation: Attach a counter to each line. Line with the </a:t>
            </a:r>
            <a:r>
              <a:rPr lang="en-US" sz="4000" dirty="0" smtClean="0">
                <a:solidFill>
                  <a:srgbClr val="FF0000"/>
                </a:solidFill>
              </a:rPr>
              <a:t>lowest count </a:t>
            </a:r>
            <a:r>
              <a:rPr lang="en-US" sz="4000" dirty="0" smtClean="0"/>
              <a:t>is the eviction candidate.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97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95450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Example: How does LRU work?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3" y="2180491"/>
            <a:ext cx="10992522" cy="455673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12000" y="1483166"/>
            <a:ext cx="10820400" cy="634803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Suppose we have an 8-way set. </a:t>
            </a:r>
            <a:r>
              <a:rPr lang="en-US" sz="4000" dirty="0" smtClean="0"/>
              <a:t>Initial tags and access patterns are shown in the table below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discussion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determines the bit-width of the LRU counter?</a:t>
            </a:r>
          </a:p>
          <a:p>
            <a:r>
              <a:rPr lang="en-US" dirty="0" smtClean="0"/>
              <a:t>Does it make sense to implement LRU mechanism for a direct-mapped cache?</a:t>
            </a:r>
          </a:p>
          <a:p>
            <a:r>
              <a:rPr lang="en-US" dirty="0" smtClean="0"/>
              <a:t>Also remember,</a:t>
            </a:r>
          </a:p>
          <a:p>
            <a:pPr lvl="1"/>
            <a:r>
              <a:rPr lang="en-US" dirty="0" smtClean="0"/>
              <a:t>1-way set associative cache is really a direct-mapped cache</a:t>
            </a:r>
          </a:p>
          <a:p>
            <a:pPr lvl="1"/>
            <a:r>
              <a:rPr lang="en-US" dirty="0" smtClean="0"/>
              <a:t>N-way cache where N is also equal to the number of lines in the cache implies a fully-associative cache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Case for a valid bit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46" y="4373957"/>
            <a:ext cx="10820400" cy="233945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Why Valid bit?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Because when a chip is powered up, any readout from caches must be trustworthy. To distinguish and prevent stale bits and/or un-initialized bits in the cache from being read, we install a valid bit for every line in the cache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4836" y="2607429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95337" y="327762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24835" y="301300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24834" y="279915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9806" y="3291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7682" y="302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0310" y="2763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60308" y="253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64049" y="2607429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47506" y="2607429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6274" y="2607429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63648" y="2266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4085" y="2266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0561" y="2274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6067" y="2281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6373" y="205740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398475" y="289478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7223" y="21706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52461" y="2688160"/>
            <a:ext cx="328579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59477" y="225328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456956" y="2650841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1"/>
            <a:endCxn id="31" idx="3"/>
          </p:cNvCxnSpPr>
          <p:nvPr/>
        </p:nvCxnSpPr>
        <p:spPr>
          <a:xfrm>
            <a:off x="5456956" y="3162988"/>
            <a:ext cx="9733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56956" y="2892238"/>
            <a:ext cx="9733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56954" y="3397430"/>
            <a:ext cx="9733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4949089" y="327079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939021" y="27075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84913" y="22028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lru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03459" y="2650841"/>
            <a:ext cx="604059" cy="109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1"/>
            <a:endCxn id="40" idx="3"/>
          </p:cNvCxnSpPr>
          <p:nvPr/>
        </p:nvCxnSpPr>
        <p:spPr>
          <a:xfrm>
            <a:off x="7203459" y="3199007"/>
            <a:ext cx="60405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03459" y="2892238"/>
            <a:ext cx="60405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03457" y="3397430"/>
            <a:ext cx="60405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6695592" y="327079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685524" y="27075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What about writes to a cache?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handle write MISS?</a:t>
            </a:r>
          </a:p>
          <a:p>
            <a:r>
              <a:rPr lang="en-US" dirty="0" smtClean="0"/>
              <a:t>How should we handle write HIT?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Write Policy for Write Miss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Do we cache the blocks we write?</a:t>
            </a:r>
          </a:p>
          <a:p>
            <a:pPr lvl="1"/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No-Write-Allocate</a:t>
            </a:r>
            <a:r>
              <a:rPr lang="en-US" sz="3600" dirty="0" smtClean="0"/>
              <a:t>: On write miss, just write to the memory and not cache the block.</a:t>
            </a:r>
          </a:p>
          <a:p>
            <a:pPr lvl="1"/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Write Allocate: </a:t>
            </a:r>
            <a:r>
              <a:rPr lang="en-US" sz="3600" dirty="0" smtClean="0"/>
              <a:t>Every time there is a write miss, bring the block to the cache as well. Why? </a:t>
            </a:r>
          </a:p>
          <a:p>
            <a:pPr lvl="2"/>
            <a:r>
              <a:rPr lang="en-US" sz="3200" dirty="0" smtClean="0"/>
              <a:t>To take advantage of locality between writes and read i.e. cache the block with the expectation that it will be read again soon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0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Write Policy for Write Hits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Do we write just to the cache or also to memory?</a:t>
            </a:r>
          </a:p>
          <a:p>
            <a:pPr lvl="1"/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Write-Through</a:t>
            </a:r>
            <a:r>
              <a:rPr lang="en-US" sz="4000" dirty="0" smtClean="0"/>
              <a:t>: Update memory every time a write to cache occurs</a:t>
            </a:r>
          </a:p>
          <a:p>
            <a:pPr lvl="1"/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Write-Back: </a:t>
            </a:r>
            <a:r>
              <a:rPr lang="en-US" sz="4000" dirty="0" smtClean="0"/>
              <a:t>Update memory only when a written entry (line) in cache is getting evicted or replaced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7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Write-Back Cache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To implement this, we append a “Dirty” bit to every cache line</a:t>
            </a:r>
          </a:p>
          <a:p>
            <a:pPr lvl="1"/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Dirty Bit =1 </a:t>
            </a:r>
            <a:r>
              <a:rPr lang="en-US" sz="3600" dirty="0" smtClean="0"/>
              <a:t>indicates the line was written to and therefore needs to be updated in the main memory at replacement</a:t>
            </a:r>
          </a:p>
          <a:p>
            <a:pPr lvl="1"/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Dirty Bit = 0 </a:t>
            </a:r>
            <a:r>
              <a:rPr lang="en-US" sz="3600" dirty="0" smtClean="0"/>
              <a:t>indicates the line was not written to and can be simply replaced without any updates to the main memory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49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79" y="93321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Memory organization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0" y="1368149"/>
            <a:ext cx="11636477" cy="2170963"/>
          </a:xfrm>
        </p:spPr>
        <p:txBody>
          <a:bodyPr>
            <a:normAutofit/>
          </a:bodyPr>
          <a:lstStyle/>
          <a:p>
            <a:r>
              <a:rPr lang="en-US" dirty="0" smtClean="0"/>
              <a:t>Memory can be organized as </a:t>
            </a:r>
            <a:r>
              <a:rPr lang="en-US" dirty="0" smtClean="0">
                <a:solidFill>
                  <a:srgbClr val="FFC000"/>
                </a:solidFill>
              </a:rPr>
              <a:t>Blocks</a:t>
            </a:r>
            <a:r>
              <a:rPr lang="en-US" dirty="0" smtClean="0"/>
              <a:t> (rows) </a:t>
            </a:r>
            <a:r>
              <a:rPr lang="en-US" dirty="0" smtClean="0"/>
              <a:t>of </a:t>
            </a:r>
            <a:r>
              <a:rPr lang="en-US" dirty="0" smtClean="0"/>
              <a:t>BYTES or a 2D </a:t>
            </a:r>
            <a:r>
              <a:rPr lang="en-US" dirty="0" smtClean="0"/>
              <a:t>matrix with </a:t>
            </a:r>
            <a:r>
              <a:rPr lang="en-US" dirty="0" smtClean="0">
                <a:solidFill>
                  <a:srgbClr val="FFC000"/>
                </a:solidFill>
              </a:rPr>
              <a:t>BLOCKS </a:t>
            </a:r>
            <a:r>
              <a:rPr lang="en-US" dirty="0"/>
              <a:t>in rows and </a:t>
            </a:r>
            <a:r>
              <a:rPr lang="en-US" dirty="0" smtClean="0">
                <a:solidFill>
                  <a:srgbClr val="FFC000"/>
                </a:solidFill>
              </a:rPr>
              <a:t>Bytes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columns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For example: An 8 Byte memory can be organized in any of these forms: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3842" y="4140610"/>
            <a:ext cx="486697" cy="21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128891" y="4140610"/>
            <a:ext cx="553065" cy="2168013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23" y="4701396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 Bytes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64911" y="4148044"/>
            <a:ext cx="1012722" cy="1139313"/>
            <a:chOff x="4569543" y="4339712"/>
            <a:chExt cx="1012722" cy="1139313"/>
          </a:xfrm>
        </p:grpSpPr>
        <p:sp>
          <p:nvSpPr>
            <p:cNvPr id="6" name="Rectangle 5"/>
            <p:cNvSpPr/>
            <p:nvPr/>
          </p:nvSpPr>
          <p:spPr>
            <a:xfrm>
              <a:off x="4569543" y="4339712"/>
              <a:ext cx="1012722" cy="1139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0"/>
              <a:endCxn id="6" idx="2"/>
            </p:cNvCxnSpPr>
            <p:nvPr/>
          </p:nvCxnSpPr>
          <p:spPr>
            <a:xfrm>
              <a:off x="5075904" y="4339712"/>
              <a:ext cx="0" cy="11393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Left Brace 11"/>
          <p:cNvSpPr/>
          <p:nvPr/>
        </p:nvSpPr>
        <p:spPr>
          <a:xfrm>
            <a:off x="3622127" y="4136576"/>
            <a:ext cx="553065" cy="1150781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99293" y="422285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 Blocks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75192" y="593280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Bytes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4494740" y="5149909"/>
            <a:ext cx="553065" cy="1012722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7648549" y="4101200"/>
            <a:ext cx="553065" cy="620963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48837" y="4112668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Blocks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17439" y="3138947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 Bytes</a:t>
            </a:r>
            <a:endParaRPr lang="en-US" sz="2800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9046451" y="2796231"/>
            <a:ext cx="553065" cy="2044374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291333" y="4101200"/>
            <a:ext cx="2044373" cy="627213"/>
            <a:chOff x="8488484" y="4239755"/>
            <a:chExt cx="2044373" cy="1150781"/>
          </a:xfrm>
        </p:grpSpPr>
        <p:grpSp>
          <p:nvGrpSpPr>
            <p:cNvPr id="24" name="Group 23"/>
            <p:cNvGrpSpPr/>
            <p:nvPr/>
          </p:nvGrpSpPr>
          <p:grpSpPr>
            <a:xfrm>
              <a:off x="9520135" y="4247943"/>
              <a:ext cx="1012722" cy="1139313"/>
              <a:chOff x="4569543" y="4339712"/>
              <a:chExt cx="1012722" cy="11393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569543" y="4339712"/>
                <a:ext cx="1012722" cy="1139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5075904" y="4339712"/>
                <a:ext cx="0" cy="11393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8488484" y="4251223"/>
              <a:ext cx="1012722" cy="1139313"/>
              <a:chOff x="4569543" y="4339712"/>
              <a:chExt cx="1012722" cy="113931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569543" y="4339712"/>
                <a:ext cx="1012722" cy="1139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>
                <a:off x="5075904" y="4339712"/>
                <a:ext cx="0" cy="11393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9520135" y="4239755"/>
              <a:ext cx="0" cy="11393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633801" y="6199964"/>
            <a:ext cx="4088746" cy="318108"/>
            <a:chOff x="7376578" y="6044324"/>
            <a:chExt cx="4088746" cy="630339"/>
          </a:xfrm>
        </p:grpSpPr>
        <p:grpSp>
          <p:nvGrpSpPr>
            <p:cNvPr id="28" name="Group 27"/>
            <p:cNvGrpSpPr/>
            <p:nvPr/>
          </p:nvGrpSpPr>
          <p:grpSpPr>
            <a:xfrm>
              <a:off x="7376578" y="6047450"/>
              <a:ext cx="2044373" cy="627213"/>
              <a:chOff x="8488484" y="4239755"/>
              <a:chExt cx="2044373" cy="115078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9520135" y="4247943"/>
                <a:ext cx="1012722" cy="1139313"/>
                <a:chOff x="4569543" y="4339712"/>
                <a:chExt cx="1012722" cy="1139313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569543" y="4339712"/>
                  <a:ext cx="1012722" cy="11393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/>
                <p:cNvCxnSpPr>
                  <a:stCxn id="34" idx="0"/>
                  <a:endCxn id="34" idx="2"/>
                </p:cNvCxnSpPr>
                <p:nvPr/>
              </p:nvCxnSpPr>
              <p:spPr>
                <a:xfrm>
                  <a:off x="5075904" y="4339712"/>
                  <a:ext cx="0" cy="113931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8488484" y="4251223"/>
                <a:ext cx="1012722" cy="1139313"/>
                <a:chOff x="4569543" y="4339712"/>
                <a:chExt cx="1012722" cy="1139313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4569543" y="4339712"/>
                  <a:ext cx="1012722" cy="11393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2" idx="0"/>
                  <a:endCxn id="32" idx="2"/>
                </p:cNvCxnSpPr>
                <p:nvPr/>
              </p:nvCxnSpPr>
              <p:spPr>
                <a:xfrm>
                  <a:off x="5075904" y="4339712"/>
                  <a:ext cx="0" cy="113931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9520135" y="4239755"/>
                <a:ext cx="0" cy="11393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9420951" y="6044324"/>
              <a:ext cx="2044373" cy="627213"/>
              <a:chOff x="8488484" y="4239755"/>
              <a:chExt cx="2044373" cy="115078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520135" y="4247943"/>
                <a:ext cx="1012722" cy="1139313"/>
                <a:chOff x="4569543" y="4339712"/>
                <a:chExt cx="1012722" cy="113931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569543" y="4339712"/>
                  <a:ext cx="1012722" cy="11393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stCxn id="42" idx="0"/>
                  <a:endCxn id="42" idx="2"/>
                </p:cNvCxnSpPr>
                <p:nvPr/>
              </p:nvCxnSpPr>
              <p:spPr>
                <a:xfrm>
                  <a:off x="5075904" y="4339712"/>
                  <a:ext cx="0" cy="113931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8488484" y="4251223"/>
                <a:ext cx="1012722" cy="1139313"/>
                <a:chOff x="4569543" y="4339712"/>
                <a:chExt cx="1012722" cy="1139313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569543" y="4339712"/>
                  <a:ext cx="1012722" cy="11393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40" idx="0"/>
                  <a:endCxn id="40" idx="2"/>
                </p:cNvCxnSpPr>
                <p:nvPr/>
              </p:nvCxnSpPr>
              <p:spPr>
                <a:xfrm>
                  <a:off x="5075904" y="4339712"/>
                  <a:ext cx="0" cy="113931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9520135" y="4239755"/>
                <a:ext cx="0" cy="11393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>
              <a:off x="9420951" y="6051913"/>
              <a:ext cx="14750" cy="6133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948230" y="6082485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Block</a:t>
            </a:r>
            <a:endParaRPr lang="en-US" sz="2800" dirty="0"/>
          </a:p>
        </p:txBody>
      </p:sp>
      <p:sp>
        <p:nvSpPr>
          <p:cNvPr id="48" name="Left Brace 47"/>
          <p:cNvSpPr/>
          <p:nvPr/>
        </p:nvSpPr>
        <p:spPr>
          <a:xfrm rot="5400000">
            <a:off x="9409015" y="3881762"/>
            <a:ext cx="553065" cy="4073997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171813" y="520944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 Bytes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1428988" y="3658488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dirty="0" smtClean="0"/>
              <a:t> Byte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5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2" grpId="0" animBg="1"/>
      <p:bldP spid="13" grpId="0"/>
      <p:bldP spid="14" grpId="0"/>
      <p:bldP spid="15" grpId="0" animBg="1"/>
      <p:bldP spid="19" grpId="0" animBg="1"/>
      <p:bldP spid="20" grpId="0"/>
      <p:bldP spid="21" grpId="0"/>
      <p:bldP spid="22" grpId="0" animBg="1"/>
      <p:bldP spid="47" grpId="0"/>
      <p:bldP spid="48" grpId="0" animBg="1"/>
      <p:bldP spid="49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topographical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5952" y="3271107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" name="Straight Connector 4"/>
          <p:cNvCxnSpPr/>
          <p:nvPr/>
        </p:nvCxnSpPr>
        <p:spPr>
          <a:xfrm>
            <a:off x="3276453" y="3941303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05951" y="367668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05950" y="346283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0922" y="39548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48798" y="3688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1426" y="3427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41424" y="31984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45165" y="3271107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8622" y="3271107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37390" y="3271107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4764" y="29305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5201" y="29305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1677" y="29378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7183" y="29451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7489" y="2721079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391426" y="3512301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88339" y="283437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tags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433577" y="3351838"/>
            <a:ext cx="328579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8240593" y="2916964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valid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538072" y="3314519"/>
            <a:ext cx="973393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Connector 24"/>
          <p:cNvCxnSpPr>
            <a:stCxn id="24" idx="1"/>
            <a:endCxn id="24" idx="3"/>
          </p:cNvCxnSpPr>
          <p:nvPr/>
        </p:nvCxnSpPr>
        <p:spPr>
          <a:xfrm>
            <a:off x="5538072" y="3826666"/>
            <a:ext cx="9733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38072" y="3555916"/>
            <a:ext cx="9733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38070" y="4061108"/>
            <a:ext cx="9733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030205" y="39344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20137" y="33712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66029" y="286654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lru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7284575" y="3314519"/>
            <a:ext cx="604059" cy="109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Connector 31"/>
          <p:cNvCxnSpPr>
            <a:stCxn id="31" idx="1"/>
            <a:endCxn id="31" idx="3"/>
          </p:cNvCxnSpPr>
          <p:nvPr/>
        </p:nvCxnSpPr>
        <p:spPr>
          <a:xfrm>
            <a:off x="7284575" y="3862685"/>
            <a:ext cx="60405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84575" y="3555916"/>
            <a:ext cx="60405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4573" y="4061108"/>
            <a:ext cx="60405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6776708" y="39344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6766640" y="33712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231393" y="3358012"/>
            <a:ext cx="328579" cy="10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9038409" y="292313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dirty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0748" y="5350717"/>
            <a:ext cx="10496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There are some other arrays as well for modern caches but </a:t>
            </a:r>
          </a:p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ones above are the primary ones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28969" y="4566521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Example: a 16B 2-way set associative cache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448714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Write-back practice question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67" y="1541525"/>
            <a:ext cx="10820400" cy="556014"/>
          </a:xfrm>
        </p:spPr>
        <p:txBody>
          <a:bodyPr/>
          <a:lstStyle/>
          <a:p>
            <a:r>
              <a:rPr lang="en-US" dirty="0" smtClean="0"/>
              <a:t>Consider a single-line cache initialized as follows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57610" y="3147632"/>
            <a:ext cx="4712109" cy="346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are the final values of V, D, TAG?</a:t>
            </a:r>
          </a:p>
          <a:p>
            <a:r>
              <a:rPr lang="en-US" dirty="0" smtClean="0"/>
              <a:t>How many misses occurred in total?</a:t>
            </a:r>
          </a:p>
          <a:p>
            <a:r>
              <a:rPr lang="en-US" dirty="0" smtClean="0"/>
              <a:t>How many write-backs occurred in total?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54708" y="2243312"/>
            <a:ext cx="2654710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6566" y="2243311"/>
            <a:ext cx="614517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0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3760" y="2243311"/>
            <a:ext cx="614517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4088" y="27783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06156" y="27783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Valid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44227" y="277830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Dirty</a:t>
            </a:r>
            <a:endParaRPr lang="en-US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8962"/>
              </p:ext>
            </p:extLst>
          </p:nvPr>
        </p:nvGraphicFramePr>
        <p:xfrm>
          <a:off x="771796" y="3336823"/>
          <a:ext cx="1587946" cy="2954658"/>
        </p:xfrm>
        <a:graphic>
          <a:graphicData uri="http://schemas.openxmlformats.org/drawingml/2006/table">
            <a:tbl>
              <a:tblPr/>
              <a:tblGrid>
                <a:gridCol w="1587946">
                  <a:extLst>
                    <a:ext uri="{9D8B030D-6E8A-4147-A177-3AD203B41FA5}">
                      <a16:colId xmlns:a16="http://schemas.microsoft.com/office/drawing/2014/main" val="45872992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READ 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5503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READ B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9239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WRITE B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5204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READ 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3006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READ 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240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WRITE 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63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8651" y="2828643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FFC000"/>
                </a:solidFill>
              </a:rPr>
              <a:t>ACCESS PATTERN</a:t>
            </a:r>
            <a:endParaRPr lang="en-US" sz="2400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Summary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Memory Hierarchy is needed to assist in the creation and maintenance of the illusion of infinite and fastest storage</a:t>
            </a:r>
          </a:p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Caching is the most critical concept behind this illusion and relies on principles of locality</a:t>
            </a:r>
          </a:p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Caches are organized as direct mapped or fully associative or set associative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8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452" y="16706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Summary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1710"/>
            <a:ext cx="10820400" cy="523567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Handling misses are time consuming therefore miss rate must be minimized</a:t>
            </a: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size of cache, number of ways and line size are important parameters designed to maximize the chances of finding the address i.e. ‘hit rate’</a:t>
            </a: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LRU is a popular algorithm used to determine which cache line to evict in the event of an address conflict</a:t>
            </a: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Cache write policies can be ‘write back’ or ‘write through’ depending on traffic</a:t>
            </a:r>
          </a:p>
          <a:p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6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Addressing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306596" cy="1567797"/>
          </a:xfrm>
        </p:spPr>
        <p:txBody>
          <a:bodyPr/>
          <a:lstStyle/>
          <a:p>
            <a:r>
              <a:rPr lang="en-US" dirty="0" smtClean="0"/>
              <a:t>Show two different schemes of organizing and addressing a 4MB memory</a:t>
            </a:r>
          </a:p>
          <a:p>
            <a:pPr lvl="1"/>
            <a:r>
              <a:rPr lang="en-US" dirty="0" smtClean="0"/>
              <a:t>Version 1: 4M blocks, each block being </a:t>
            </a:r>
            <a:r>
              <a:rPr lang="en-US" dirty="0" smtClean="0"/>
              <a:t>1B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75568" y="3892269"/>
            <a:ext cx="6886322" cy="57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5437" y="450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995" y="4466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5568" y="5819052"/>
            <a:ext cx="6886322" cy="57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05437" y="6409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4995" y="64016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01239" y="5827144"/>
            <a:ext cx="0" cy="5826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01239" y="640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00" y="6409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33606" y="5792181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Byte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offset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2326" y="39537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2326" y="593068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8050" y="399487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# (22 bits)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8049" y="589434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# (20 bits)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58084" y="4906843"/>
            <a:ext cx="11306596" cy="66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Version 1: 4M blocks, each block being 1B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5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06" y="404289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larger the memory, the slower it is to access….why?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69" y="1840599"/>
            <a:ext cx="11341511" cy="1433543"/>
          </a:xfrm>
        </p:spPr>
        <p:txBody>
          <a:bodyPr>
            <a:normAutofit/>
          </a:bodyPr>
          <a:lstStyle/>
          <a:p>
            <a:r>
              <a:rPr lang="en-US" dirty="0" smtClean="0"/>
              <a:t>The larger the memory, the longer its address and therefore the wider (and slower) the decoder circuit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89" y="3274142"/>
            <a:ext cx="3448972" cy="2399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8" y="2874968"/>
            <a:ext cx="4388897" cy="3610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5167" y="5751871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to 4 decoder for a 4 Block Memory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7998" y="6488668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to 16 decoder for a 16 Block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larger the memory, the slower it is to access….why?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59" y="2218836"/>
            <a:ext cx="10651141" cy="42547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larger the memory, the higher its likelihood of being further </a:t>
            </a:r>
            <a:r>
              <a:rPr lang="en-US" sz="3600" b="1" dirty="0" smtClean="0">
                <a:solidFill>
                  <a:srgbClr val="FF0000"/>
                </a:solidFill>
              </a:rPr>
              <a:t>away</a:t>
            </a:r>
            <a:r>
              <a:rPr lang="en-US" sz="3600" dirty="0" smtClean="0"/>
              <a:t> from the CPU and therefore </a:t>
            </a:r>
            <a:r>
              <a:rPr lang="en-US" sz="3600" b="1" dirty="0" smtClean="0">
                <a:solidFill>
                  <a:srgbClr val="FF0000"/>
                </a:solidFill>
              </a:rPr>
              <a:t>longer</a:t>
            </a:r>
            <a:r>
              <a:rPr lang="en-US" sz="3600" dirty="0" smtClean="0"/>
              <a:t> to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330245" y="4092677"/>
            <a:ext cx="2433484" cy="20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CPU CHIP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6941" y="4092677"/>
            <a:ext cx="2433484" cy="20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MEMORY CHIP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4763729" y="4660490"/>
            <a:ext cx="1863212" cy="442451"/>
          </a:xfrm>
          <a:prstGeom prst="striped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 rot="10800000">
            <a:off x="4763729" y="5264376"/>
            <a:ext cx="1863212" cy="442451"/>
          </a:xfrm>
          <a:prstGeom prst="striped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51008" y="4693317"/>
            <a:ext cx="2061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cross-chip </a:t>
            </a:r>
          </a:p>
          <a:p>
            <a:r>
              <a:rPr lang="en-US" dirty="0" smtClean="0"/>
              <a:t>wires have long </a:t>
            </a:r>
          </a:p>
          <a:p>
            <a:r>
              <a:rPr lang="en-US" dirty="0" smtClean="0"/>
              <a:t>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Smaller memory on chip?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We look for hosting </a:t>
            </a:r>
            <a:r>
              <a:rPr lang="en-US" sz="3600" dirty="0" smtClean="0"/>
              <a:t>some memory </a:t>
            </a:r>
            <a:r>
              <a:rPr lang="en-US" sz="3600" dirty="0" smtClean="0"/>
              <a:t>on the same chip as the CPU since it will be </a:t>
            </a:r>
            <a:r>
              <a:rPr lang="en-US" sz="3600" dirty="0" smtClean="0"/>
              <a:t>faster</a:t>
            </a:r>
          </a:p>
          <a:p>
            <a:pPr lvl="1"/>
            <a:r>
              <a:rPr lang="en-US" sz="3600" dirty="0" smtClean="0"/>
              <a:t>both </a:t>
            </a:r>
            <a:r>
              <a:rPr lang="en-US" sz="3600" dirty="0" smtClean="0"/>
              <a:t>because of the size and also because of its co-location with the CPU)</a:t>
            </a:r>
          </a:p>
          <a:p>
            <a:r>
              <a:rPr lang="en-US" sz="3600" dirty="0" smtClean="0"/>
              <a:t>Such a memory is called “Cache Memory” or simply “</a:t>
            </a:r>
            <a:r>
              <a:rPr lang="en-US" sz="3600" dirty="0" smtClean="0">
                <a:solidFill>
                  <a:srgbClr val="FF0000"/>
                </a:solidFill>
              </a:rPr>
              <a:t>Cache</a:t>
            </a:r>
            <a:r>
              <a:rPr lang="en-US" sz="3600" dirty="0" smtClean="0"/>
              <a:t>”</a:t>
            </a:r>
          </a:p>
          <a:p>
            <a:r>
              <a:rPr lang="en-US" sz="3600" dirty="0" smtClean="0"/>
              <a:t>By definition, a cache </a:t>
            </a:r>
            <a:r>
              <a:rPr lang="en-US" sz="3600" dirty="0" smtClean="0"/>
              <a:t>can only store </a:t>
            </a: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FFC000"/>
                </a:solidFill>
              </a:rPr>
              <a:t>subset</a:t>
            </a:r>
            <a:r>
              <a:rPr lang="en-US" sz="3600" dirty="0" smtClean="0"/>
              <a:t> of memory during program execution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48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95864" y="2694555"/>
            <a:ext cx="3664974" cy="20428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431" y="307221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Example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67442" y="3126236"/>
            <a:ext cx="1548581" cy="9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37943" y="379643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67441" y="353181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67440" y="331796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32412" y="38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10288" y="3543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02916" y="3282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02914" y="3053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306655" y="3126236"/>
            <a:ext cx="1769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0112" y="3126236"/>
            <a:ext cx="5518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98880" y="3126236"/>
            <a:ext cx="7372" cy="98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06254" y="2785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06691" y="2785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13167" y="2792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68673" y="2800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84204" y="41719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CACHE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51577" y="2328322"/>
            <a:ext cx="1548581" cy="322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4951577" y="534436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51576" y="5130515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51576" y="273390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51575" y="2520050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38669" y="5273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38667" y="5044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87051" y="24845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87049" y="2255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290790" y="232832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74247" y="232832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83015" y="2328322"/>
            <a:ext cx="14748" cy="322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90389" y="19877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90826" y="19877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97302" y="1995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2808" y="20024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61581" y="555422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MEMORY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951573" y="373954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67239" y="4001196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35907" y="4282197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951573" y="4543844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20241" y="3153872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35907" y="3415519"/>
            <a:ext cx="1548581" cy="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74547" y="30859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74547" y="3675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78533" y="41977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6981981" y="2286910"/>
            <a:ext cx="5021826" cy="3692658"/>
          </a:xfrm>
        </p:spPr>
        <p:txBody>
          <a:bodyPr>
            <a:normAutofit/>
          </a:bodyPr>
          <a:lstStyle/>
          <a:p>
            <a:r>
              <a:rPr lang="en-US" dirty="0"/>
              <a:t>256 Byte </a:t>
            </a:r>
            <a:r>
              <a:rPr lang="en-US" dirty="0">
                <a:solidFill>
                  <a:srgbClr val="FFC000"/>
                </a:solidFill>
              </a:rPr>
              <a:t>memory</a:t>
            </a:r>
            <a:r>
              <a:rPr lang="en-US" dirty="0"/>
              <a:t> organized as 64 </a:t>
            </a:r>
            <a:r>
              <a:rPr lang="en-US" dirty="0" smtClean="0"/>
              <a:t>BLOCKS </a:t>
            </a:r>
            <a:r>
              <a:rPr lang="en-US" dirty="0"/>
              <a:t>and 4 Bytes per </a:t>
            </a:r>
            <a:r>
              <a:rPr lang="en-US" dirty="0" smtClean="0"/>
              <a:t>BLOCK </a:t>
            </a:r>
          </a:p>
          <a:p>
            <a:r>
              <a:rPr lang="en-US" dirty="0" smtClean="0"/>
              <a:t>16 Byte </a:t>
            </a:r>
            <a:r>
              <a:rPr lang="en-US" dirty="0" smtClean="0">
                <a:solidFill>
                  <a:srgbClr val="FFC000"/>
                </a:solidFill>
              </a:rPr>
              <a:t>cache</a:t>
            </a:r>
            <a:r>
              <a:rPr lang="en-US" dirty="0" smtClean="0"/>
              <a:t> organized as 4 LINES and 4 Bytes per LINE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95711" y="3282472"/>
            <a:ext cx="818536" cy="759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CPU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8979" y="257620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Bytes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73088" y="177121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Bytes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137074" y="341359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Lines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4033063" y="357846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Blocks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does a cache help?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Principles of locality come to the rescue</a:t>
            </a:r>
          </a:p>
          <a:p>
            <a:pPr lvl="1"/>
            <a:r>
              <a:rPr lang="en-US" sz="3600" dirty="0">
                <a:solidFill>
                  <a:srgbClr val="FFC000"/>
                </a:solidFill>
              </a:rPr>
              <a:t>Temporal Locality</a:t>
            </a:r>
            <a:r>
              <a:rPr lang="en-US" sz="3600" dirty="0"/>
              <a:t>: If </a:t>
            </a:r>
            <a:r>
              <a:rPr lang="en-US" sz="3600" dirty="0" smtClean="0"/>
              <a:t>a memory </a:t>
            </a:r>
            <a:r>
              <a:rPr lang="en-US" sz="3600" dirty="0"/>
              <a:t>address has been accessed recently, it will likely be accessed again.</a:t>
            </a:r>
          </a:p>
          <a:p>
            <a:pPr lvl="1"/>
            <a:r>
              <a:rPr lang="en-US" sz="3600" dirty="0">
                <a:solidFill>
                  <a:srgbClr val="FFC000"/>
                </a:solidFill>
              </a:rPr>
              <a:t>Spatial Locality</a:t>
            </a:r>
            <a:r>
              <a:rPr lang="en-US" sz="3600" dirty="0"/>
              <a:t>: If </a:t>
            </a:r>
            <a:r>
              <a:rPr lang="en-US" sz="3600" dirty="0" smtClean="0"/>
              <a:t>a memory </a:t>
            </a:r>
            <a:r>
              <a:rPr lang="en-US" sz="3600" dirty="0"/>
              <a:t>address has been accessed, it is likely addresses close to it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27742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7348</TotalTime>
  <Words>2346</Words>
  <Application>Microsoft Office PowerPoint</Application>
  <PresentationFormat>Widescreen</PresentationFormat>
  <Paragraphs>482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Bradley Hand ITC</vt:lpstr>
      <vt:lpstr>Calibri</vt:lpstr>
      <vt:lpstr>Century Gothic</vt:lpstr>
      <vt:lpstr>Wingdings</vt:lpstr>
      <vt:lpstr>Vapor Trail</vt:lpstr>
      <vt:lpstr>Topic 11 – memory hierarchy and cache memory</vt:lpstr>
      <vt:lpstr>Memory addressing</vt:lpstr>
      <vt:lpstr>Memory organization</vt:lpstr>
      <vt:lpstr>Addressing</vt:lpstr>
      <vt:lpstr>The larger the memory, the slower it is to access….why?</vt:lpstr>
      <vt:lpstr>The larger the memory, the slower it is to access….why?</vt:lpstr>
      <vt:lpstr>Smaller memory on chip?</vt:lpstr>
      <vt:lpstr>Example</vt:lpstr>
      <vt:lpstr>How does a cache help?</vt:lpstr>
      <vt:lpstr>How does cache access work?</vt:lpstr>
      <vt:lpstr>Illusion from locality</vt:lpstr>
      <vt:lpstr>Example</vt:lpstr>
      <vt:lpstr>Example (contd.)</vt:lpstr>
      <vt:lpstr>Fully Associative</vt:lpstr>
      <vt:lpstr>example</vt:lpstr>
      <vt:lpstr>Direct mapped</vt:lpstr>
      <vt:lpstr>Direct mapped - example</vt:lpstr>
      <vt:lpstr>To summarize….</vt:lpstr>
      <vt:lpstr>Middle ground: set associative</vt:lpstr>
      <vt:lpstr>Remember this example for FA cache?</vt:lpstr>
      <vt:lpstr>Cache Line Replacement</vt:lpstr>
      <vt:lpstr>LRU Implementation</vt:lpstr>
      <vt:lpstr>Example: How does LRU work?</vt:lpstr>
      <vt:lpstr>discussion</vt:lpstr>
      <vt:lpstr>Case for a valid bit</vt:lpstr>
      <vt:lpstr>What about writes to a cache?</vt:lpstr>
      <vt:lpstr>Write Policy for Write Miss</vt:lpstr>
      <vt:lpstr>Write Policy for Write Hits</vt:lpstr>
      <vt:lpstr>Write-Back Cache</vt:lpstr>
      <vt:lpstr>Cache topographical elements</vt:lpstr>
      <vt:lpstr>Write-back practice question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L9 - Cloud computing</dc:title>
  <dc:creator>Tyagi, Aakash</dc:creator>
  <cp:lastModifiedBy>Tyagi, Aakash</cp:lastModifiedBy>
  <cp:revision>90</cp:revision>
  <dcterms:created xsi:type="dcterms:W3CDTF">2016-10-23T15:03:08Z</dcterms:created>
  <dcterms:modified xsi:type="dcterms:W3CDTF">2016-11-10T19:47:41Z</dcterms:modified>
</cp:coreProperties>
</file>