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media/image3.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4.jpeg" ContentType="image/jpeg"/>
  <Override PartName="/ppt/media/image5.jpeg" ContentType="image/jpeg"/>
  <Override PartName="/ppt/notesSlides/notesSlide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w Cen MT"/>
          <a:ea typeface="Tw Cen MT"/>
          <a:cs typeface="Tw Cen MT"/>
        </a:font>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CFD8CD"/>
          </a:solidFill>
        </a:fill>
      </a:tcStyle>
    </a:wholeTbl>
    <a:band2H>
      <a:tcTxStyle b="def" i="def"/>
      <a:tcStyle>
        <a:tcBdr/>
        <a:fill>
          <a:solidFill>
            <a:srgbClr val="E8EDE8"/>
          </a:solidFill>
        </a:fill>
      </a:tcStyle>
    </a:band2H>
    <a:firstCol>
      <a:tcTxStyle b="on" i="off">
        <a:font>
          <a:latin typeface="Tw Cen MT"/>
          <a:ea typeface="Tw Cen MT"/>
          <a:cs typeface="Tw Cen MT"/>
        </a:font>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CFD8CD"/>
          </a:solidFill>
        </a:fill>
      </a:tcStyle>
    </a:firstCol>
    <a:lastRow>
      <a:tcTxStyle b="on" i="off">
        <a:font>
          <a:latin typeface="Tw Cen MT"/>
          <a:ea typeface="Tw Cen MT"/>
          <a:cs typeface="Tw Cen MT"/>
        </a:font>
        <a:srgbClr val="000000"/>
      </a:tcTxStyle>
      <a:tcStyle>
        <a:tcBdr>
          <a:left>
            <a:ln w="12700" cap="flat">
              <a:solidFill>
                <a:schemeClr val="accent4"/>
              </a:solidFill>
              <a:prstDash val="solid"/>
              <a:round/>
            </a:ln>
          </a:left>
          <a:right>
            <a:ln w="12700" cap="flat">
              <a:solidFill>
                <a:schemeClr val="accent4"/>
              </a:solidFill>
              <a:prstDash val="solid"/>
              <a:round/>
            </a:ln>
          </a:right>
          <a:top>
            <a:ln w="254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E8EDE8"/>
          </a:solidFill>
        </a:fill>
      </a:tcStyle>
    </a:lastRow>
    <a:firstRow>
      <a:tcTxStyle b="on" i="off">
        <a:font>
          <a:latin typeface="Tw Cen MT"/>
          <a:ea typeface="Tw Cen MT"/>
          <a:cs typeface="Tw Cen MT"/>
        </a:font>
        <a:srgbClr val="000000"/>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rgbClr val="E8EDE8"/>
          </a:solidFill>
        </a:fill>
      </a:tcStyle>
    </a:firstRow>
  </a:tblStyle>
  <a:tblStyle styleId="{C7B018BB-80A7-4F77-B60F-C8B233D01FF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7CA"/>
          </a:solidFill>
        </a:fill>
      </a:tcStyle>
    </a:wholeTbl>
    <a:band2H>
      <a:tcTxStyle b="def" i="def"/>
      <a:tcStyle>
        <a:tcBdr/>
        <a:fill>
          <a:solidFill>
            <a:srgbClr val="FCECE6"/>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0D6"/>
          </a:solidFill>
        </a:fill>
      </a:tcStyle>
    </a:wholeTbl>
    <a:band2H>
      <a:tcTxStyle b="def" i="def"/>
      <a:tcStyle>
        <a:tcBdr/>
        <a:fill>
          <a:solidFill>
            <a:srgbClr val="E7E9EC"/>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DD0"/>
          </a:solidFill>
        </a:fill>
      </a:tcStyle>
    </a:wholeTbl>
    <a:band2H>
      <a:tcTxStyle b="def" i="def"/>
      <a:tcStyle>
        <a:tcBdr/>
        <a:fill>
          <a:solidFill>
            <a:srgbClr val="F4EFE9"/>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Tw Cen MT"/>
          <a:ea typeface="Tw Cen MT"/>
          <a:cs typeface="Tw Cen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w Cen MT"/>
          <a:ea typeface="Tw Cen MT"/>
          <a:cs typeface="Tw Cen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sldImg"/>
          </p:nvPr>
        </p:nvSpPr>
        <p:spPr>
          <a:prstGeom prst="rect">
            <a:avLst/>
          </a:prstGeom>
        </p:spPr>
        <p:txBody>
          <a:bodyPr/>
          <a:lstStyle/>
          <a:p>
            <a:pPr/>
          </a:p>
        </p:txBody>
      </p:sp>
      <p:sp>
        <p:nvSpPr>
          <p:cNvPr id="284" name="Shape 284"/>
          <p:cNvSpPr/>
          <p:nvPr>
            <p:ph type="body" sz="quarter" idx="1"/>
          </p:nvPr>
        </p:nvSpPr>
        <p:spPr>
          <a:prstGeom prst="rect">
            <a:avLst/>
          </a:prstGeom>
        </p:spPr>
        <p:txBody>
          <a:bodyPr/>
          <a:lstStyle/>
          <a:p>
            <a:pPr/>
            <a:r>
              <a:t>Imagine if you are placing an order at a counter and ask for an item NOT on the Menu. Or if you ask for the Manager. Or if you are checking out groceries and decide to pay in Canadian Dollars </a:t>
            </a:r>
            <a:r>
              <a:rPr>
                <a:latin typeface="Wingdings"/>
                <a:ea typeface="Wingdings"/>
                <a:cs typeface="Wingdings"/>
                <a:sym typeface="Wingdings"/>
              </a:rPr>
              <a:t>☺</a:t>
            </a:r>
            <a:r>
              <a:t>. All of these will create some sort of exception requiring the attention of special procedures.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8" name="Shape 458"/>
          <p:cNvSpPr/>
          <p:nvPr>
            <p:ph type="sldImg"/>
          </p:nvPr>
        </p:nvSpPr>
        <p:spPr>
          <a:prstGeom prst="rect">
            <a:avLst/>
          </a:prstGeom>
        </p:spPr>
        <p:txBody>
          <a:bodyPr/>
          <a:lstStyle/>
          <a:p>
            <a:pPr/>
          </a:p>
        </p:txBody>
      </p:sp>
      <p:sp>
        <p:nvSpPr>
          <p:cNvPr id="459" name="Shape 459"/>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In multiprocessor systems, only one processor has to service the interrupt from an external device.</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An alternative to Interrupt would be “polling” where the Kernel would go in a round-robin fashion to check the status of each device to see if they have an interrupt.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9" name="Shape 529"/>
          <p:cNvSpPr/>
          <p:nvPr>
            <p:ph type="sldImg"/>
          </p:nvPr>
        </p:nvSpPr>
        <p:spPr>
          <a:prstGeom prst="rect">
            <a:avLst/>
          </a:prstGeom>
        </p:spPr>
        <p:txBody>
          <a:bodyPr/>
          <a:lstStyle/>
          <a:p>
            <a:pPr/>
          </a:p>
        </p:txBody>
      </p:sp>
      <p:sp>
        <p:nvSpPr>
          <p:cNvPr id="530" name="Shape 530"/>
          <p:cNvSpPr/>
          <p:nvPr>
            <p:ph type="body" sz="quarter" idx="1"/>
          </p:nvPr>
        </p:nvSpPr>
        <p:spPr>
          <a:prstGeom prst="rect">
            <a:avLst/>
          </a:prstGeom>
        </p:spPr>
        <p:txBody>
          <a:bodyPr/>
          <a:lstStyle/>
          <a:p>
            <a:pPr/>
            <a:r>
              <a:t>Obviously, you need the part that has full rights to be really reliable!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3" name="Shape 673"/>
          <p:cNvSpPr/>
          <p:nvPr>
            <p:ph type="sldImg"/>
          </p:nvPr>
        </p:nvSpPr>
        <p:spPr>
          <a:prstGeom prst="rect">
            <a:avLst/>
          </a:prstGeom>
        </p:spPr>
        <p:txBody>
          <a:bodyPr/>
          <a:lstStyle/>
          <a:p>
            <a:pPr/>
          </a:p>
        </p:txBody>
      </p:sp>
      <p:sp>
        <p:nvSpPr>
          <p:cNvPr id="674" name="Shape 674"/>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Processor routinely checks for interrupts and if one is logged, it goes back to save the state of the process it is executing and enters the kernel to service the interrupt. The service is done by entering a interrupt vector table which contains the address of the specific interrupt service routine. Once the routine is serviced the kernel gives control back to the user process. </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In multiprocessor systems, only one processor has to service the interrupt from an external device.</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What happens when you move a mouse pointer? Each move or point or click registers as an interrupt which is noticed by the processor which moves the control back to the Kernel to service the interrupt routine and that shows up as an action to its associated process (e.g. move of mouse pointer in the active window, or highlight of a word selected, etc.)</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An alternative to Interrupt would be “polling” where the Kernel would go in a round-robin fashion to check the status of each device to see if they have an interrupt.</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spTree>
      <p:nvGrpSpPr>
        <p:cNvPr id="1" name=""/>
        <p:cNvGrpSpPr/>
        <p:nvPr/>
      </p:nvGrpSpPr>
      <p:grpSpPr>
        <a:xfrm>
          <a:off x="0" y="0"/>
          <a:ext cx="0" cy="0"/>
          <a:chOff x="0" y="0"/>
          <a:chExt cx="0" cy="0"/>
        </a:xfrm>
      </p:grpSpPr>
      <p:sp>
        <p:nvSpPr>
          <p:cNvPr id="14" name="Shape 14"/>
          <p:cNvSpPr/>
          <p:nvPr/>
        </p:nvSpPr>
        <p:spPr>
          <a:xfrm>
            <a:off x="0" y="5971032"/>
            <a:ext cx="9144000" cy="886968"/>
          </a:xfrm>
          <a:prstGeom prst="rect">
            <a:avLst/>
          </a:prstGeom>
          <a:solidFill>
            <a:srgbClr val="FFFFFF"/>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5" name="Shape 15"/>
          <p:cNvSpPr/>
          <p:nvPr/>
        </p:nvSpPr>
        <p:spPr>
          <a:xfrm>
            <a:off x="-9144" y="6053328"/>
            <a:ext cx="2249424" cy="713233"/>
          </a:xfrm>
          <a:prstGeom prst="rect">
            <a:avLst/>
          </a:prstGeom>
          <a:solidFill>
            <a:schemeClr val="accent2"/>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6" name="Shape 16"/>
          <p:cNvSpPr/>
          <p:nvPr/>
        </p:nvSpPr>
        <p:spPr>
          <a:xfrm>
            <a:off x="2359151" y="6044184"/>
            <a:ext cx="6784849" cy="713233"/>
          </a:xfrm>
          <a:prstGeom prst="rect">
            <a:avLst/>
          </a:prstGeom>
          <a:solidFill>
            <a:schemeClr val="accent1"/>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7" name="Shape 17"/>
          <p:cNvSpPr/>
          <p:nvPr>
            <p:ph type="title"/>
          </p:nvPr>
        </p:nvSpPr>
        <p:spPr>
          <a:xfrm>
            <a:off x="2362200" y="4038600"/>
            <a:ext cx="6477000" cy="1828800"/>
          </a:xfrm>
          <a:prstGeom prst="rect">
            <a:avLst/>
          </a:prstGeom>
        </p:spPr>
        <p:txBody>
          <a:bodyPr anchor="b"/>
          <a:lstStyle>
            <a:lvl1pPr>
              <a:defRPr cap="all"/>
            </a:lvl1pPr>
          </a:lstStyle>
          <a:p>
            <a:pPr/>
            <a:r>
              <a:t>Title Text</a:t>
            </a:r>
          </a:p>
        </p:txBody>
      </p:sp>
      <p:sp>
        <p:nvSpPr>
          <p:cNvPr id="18" name="Shape 18"/>
          <p:cNvSpPr/>
          <p:nvPr>
            <p:ph type="body" sz="quarter" idx="1"/>
          </p:nvPr>
        </p:nvSpPr>
        <p:spPr>
          <a:xfrm>
            <a:off x="2362200" y="6050036"/>
            <a:ext cx="6705600" cy="685801"/>
          </a:xfrm>
          <a:prstGeom prst="rect">
            <a:avLst/>
          </a:prstGeom>
        </p:spPr>
        <p:txBody>
          <a:bodyPr anchor="ctr"/>
          <a:lstStyle>
            <a:lvl1pPr marL="0" indent="0">
              <a:buClrTx/>
              <a:buSzTx/>
              <a:buFontTx/>
              <a:buNone/>
              <a:defRPr sz="2600">
                <a:solidFill>
                  <a:srgbClr val="FFFFFF"/>
                </a:solidFill>
              </a:defRPr>
            </a:lvl1pPr>
            <a:lvl2pPr marL="0" indent="457200">
              <a:buClrTx/>
              <a:buSzTx/>
              <a:buFontTx/>
              <a:buNone/>
              <a:defRPr sz="2600">
                <a:solidFill>
                  <a:srgbClr val="FFFFFF"/>
                </a:solidFill>
              </a:defRPr>
            </a:lvl2pPr>
            <a:lvl3pPr marL="0" indent="914400">
              <a:buClrTx/>
              <a:buSzTx/>
              <a:buFontTx/>
              <a:buNone/>
              <a:defRPr sz="2600">
                <a:solidFill>
                  <a:srgbClr val="FFFFFF"/>
                </a:solidFill>
              </a:defRPr>
            </a:lvl3pPr>
            <a:lvl4pPr marL="0" indent="1371600">
              <a:buClrTx/>
              <a:buSzTx/>
              <a:buFontTx/>
              <a:buNone/>
              <a:defRPr sz="2600">
                <a:solidFill>
                  <a:srgbClr val="FFFFFF"/>
                </a:solidFill>
              </a:defRPr>
            </a:lvl4pPr>
            <a:lvl5pPr marL="0" indent="1828800">
              <a:buClrTx/>
              <a:buSzTx/>
              <a:buFont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Shape 19"/>
          <p:cNvSpPr/>
          <p:nvPr>
            <p:ph type="sldNum" sz="quarter" idx="2"/>
          </p:nvPr>
        </p:nvSpPr>
        <p:spPr>
          <a:xfrm>
            <a:off x="8283295" y="284480"/>
            <a:ext cx="273610" cy="269240"/>
          </a:xfrm>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06" name="Shape 106"/>
          <p:cNvSpPr/>
          <p:nvPr>
            <p:ph type="title"/>
          </p:nvPr>
        </p:nvSpPr>
        <p:spPr>
          <a:xfrm>
            <a:off x="609600" y="228600"/>
            <a:ext cx="8153400" cy="990600"/>
          </a:xfrm>
          <a:prstGeom prst="rect">
            <a:avLst/>
          </a:prstGeom>
        </p:spPr>
        <p:txBody>
          <a:bodyPr/>
          <a:lstStyle/>
          <a:p>
            <a:pPr/>
            <a:r>
              <a:t>Title Text</a:t>
            </a:r>
          </a:p>
        </p:txBody>
      </p:sp>
      <p:sp>
        <p:nvSpPr>
          <p:cNvPr id="107" name="Shape 107"/>
          <p:cNvSpPr/>
          <p:nvPr>
            <p:ph type="body" idx="1"/>
          </p:nvPr>
        </p:nvSpPr>
        <p:spPr>
          <a:xfrm>
            <a:off x="612648" y="1600200"/>
            <a:ext cx="8153401" cy="452628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8" name="Shape 108"/>
          <p:cNvSpPr/>
          <p:nvPr>
            <p:ph type="sldNum" sz="quarter" idx="2"/>
          </p:nvPr>
        </p:nvSpPr>
        <p:spPr>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15" name="Shape 115"/>
          <p:cNvSpPr/>
          <p:nvPr>
            <p:ph type="title"/>
          </p:nvPr>
        </p:nvSpPr>
        <p:spPr>
          <a:xfrm>
            <a:off x="6553200" y="609600"/>
            <a:ext cx="2057400" cy="5516563"/>
          </a:xfrm>
          <a:prstGeom prst="rect">
            <a:avLst/>
          </a:prstGeom>
        </p:spPr>
        <p:txBody>
          <a:bodyPr/>
          <a:lstStyle/>
          <a:p>
            <a:pPr/>
            <a:r>
              <a:t>Title Text</a:t>
            </a:r>
          </a:p>
        </p:txBody>
      </p:sp>
      <p:sp>
        <p:nvSpPr>
          <p:cNvPr id="116" name="Shape 116"/>
          <p:cNvSpPr/>
          <p:nvPr>
            <p:ph type="body" idx="1"/>
          </p:nvPr>
        </p:nvSpPr>
        <p:spPr>
          <a:xfrm>
            <a:off x="457200" y="609600"/>
            <a:ext cx="5562600" cy="551656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7" name="Shape 117"/>
          <p:cNvSpPr/>
          <p:nvPr/>
        </p:nvSpPr>
        <p:spPr>
          <a:xfrm>
            <a:off x="6096317" y="0"/>
            <a:ext cx="320041" cy="6858000"/>
          </a:xfrm>
          <a:prstGeom prst="rect">
            <a:avLst/>
          </a:prstGeom>
          <a:solidFill>
            <a:srgbClr val="FFFFFF"/>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18" name="Shape 118"/>
          <p:cNvSpPr/>
          <p:nvPr/>
        </p:nvSpPr>
        <p:spPr>
          <a:xfrm>
            <a:off x="6142037" y="609600"/>
            <a:ext cx="228601" cy="6248400"/>
          </a:xfrm>
          <a:prstGeom prst="rect">
            <a:avLst/>
          </a:prstGeom>
          <a:solidFill>
            <a:schemeClr val="accent1"/>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19" name="Shape 119"/>
          <p:cNvSpPr/>
          <p:nvPr/>
        </p:nvSpPr>
        <p:spPr>
          <a:xfrm>
            <a:off x="6142037" y="0"/>
            <a:ext cx="228601" cy="533400"/>
          </a:xfrm>
          <a:prstGeom prst="rect">
            <a:avLst/>
          </a:prstGeom>
          <a:solidFill>
            <a:schemeClr val="accent2"/>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120" name="Shape 120"/>
          <p:cNvSpPr/>
          <p:nvPr>
            <p:ph type="sldNum" sz="quarter" idx="2"/>
          </p:nvPr>
        </p:nvSpPr>
        <p:spPr>
          <a:xfrm rot="5400000">
            <a:off x="6119533" y="132079"/>
            <a:ext cx="273610" cy="269241"/>
          </a:xfrm>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Shape 127"/>
          <p:cNvSpPr/>
          <p:nvPr>
            <p:ph type="title"/>
          </p:nvPr>
        </p:nvSpPr>
        <p:spPr>
          <a:xfrm>
            <a:off x="457200" y="274638"/>
            <a:ext cx="8229600" cy="1143001"/>
          </a:xfrm>
          <a:prstGeom prst="rect">
            <a:avLst/>
          </a:prstGeom>
        </p:spPr>
        <p:txBody>
          <a:bodyPr lIns="45718" tIns="45718" rIns="45718" bIns="45718"/>
          <a:lstStyle>
            <a:lvl1pPr algn="ctr">
              <a:lnSpc>
                <a:spcPct val="90000"/>
              </a:lnSpc>
              <a:defRPr sz="3400">
                <a:solidFill>
                  <a:srgbClr val="FFFFFF"/>
                </a:solidFill>
                <a:effectLst>
                  <a:outerShdw sx="100000" sy="100000" kx="0" ky="0" algn="b" rotWithShape="0" blurRad="38100" dist="38100" dir="2700000">
                    <a:srgbClr val="000000">
                      <a:alpha val="43137"/>
                    </a:srgbClr>
                  </a:outerShdw>
                </a:effectLst>
                <a:latin typeface="Neo Sans Intel Medium"/>
                <a:ea typeface="Neo Sans Intel Medium"/>
                <a:cs typeface="Neo Sans Intel Medium"/>
                <a:sym typeface="Neo Sans Intel Medium"/>
              </a:defRPr>
            </a:lvl1pPr>
          </a:lstStyle>
          <a:p>
            <a:pPr/>
            <a:r>
              <a:t>Title Text</a:t>
            </a:r>
          </a:p>
        </p:txBody>
      </p:sp>
      <p:sp>
        <p:nvSpPr>
          <p:cNvPr id="128" name="Shape 128"/>
          <p:cNvSpPr/>
          <p:nvPr>
            <p:ph type="body" idx="1"/>
          </p:nvPr>
        </p:nvSpPr>
        <p:spPr>
          <a:xfrm>
            <a:off x="457200" y="1600200"/>
            <a:ext cx="8229600" cy="4279900"/>
          </a:xfrm>
          <a:prstGeom prst="rect">
            <a:avLst/>
          </a:prstGeom>
        </p:spPr>
        <p:txBody>
          <a:bodyPr lIns="45718" tIns="45718" rIns="45718" bIns="45718"/>
          <a:lstStyle>
            <a:lvl1pPr marL="223838" indent="-223838">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1pPr>
            <a:lvl2pPr marL="605631" indent="-261144">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2pPr>
            <a:lvl3pPr marL="950119" indent="-261144">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3pPr>
            <a:lvl4pPr marL="1476375" indent="-333375">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4pPr>
            <a:lvl5pPr marL="1817053" indent="-320039">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5pPr>
          </a:lstStyle>
          <a:p>
            <a:pPr/>
            <a:r>
              <a:t>Body Level One</a:t>
            </a:r>
          </a:p>
          <a:p>
            <a:pPr lvl="1"/>
            <a:r>
              <a:t>Body Level Two</a:t>
            </a:r>
          </a:p>
          <a:p>
            <a:pPr lvl="2"/>
            <a:r>
              <a:t>Body Level Three</a:t>
            </a:r>
          </a:p>
          <a:p>
            <a:pPr lvl="3"/>
            <a:r>
              <a:t>Body Level Four</a:t>
            </a:r>
          </a:p>
          <a:p>
            <a:pPr lvl="4"/>
            <a:r>
              <a:t>Body Level Five</a:t>
            </a:r>
          </a:p>
        </p:txBody>
      </p:sp>
      <p:sp>
        <p:nvSpPr>
          <p:cNvPr id="129" name="Shape 129"/>
          <p:cNvSpPr/>
          <p:nvPr>
            <p:ph type="sldNum" sz="quarter" idx="2"/>
          </p:nvPr>
        </p:nvSpPr>
        <p:spPr>
          <a:xfrm>
            <a:off x="5486400" y="6172200"/>
            <a:ext cx="2133600" cy="368301"/>
          </a:xfrm>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Two Cont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6" name="Shape 136"/>
          <p:cNvSpPr/>
          <p:nvPr>
            <p:ph type="title"/>
          </p:nvPr>
        </p:nvSpPr>
        <p:spPr>
          <a:xfrm>
            <a:off x="457200" y="274638"/>
            <a:ext cx="8229600" cy="1143001"/>
          </a:xfrm>
          <a:prstGeom prst="rect">
            <a:avLst/>
          </a:prstGeom>
        </p:spPr>
        <p:txBody>
          <a:bodyPr lIns="45718" tIns="45718" rIns="45718" bIns="45718"/>
          <a:lstStyle>
            <a:lvl1pPr algn="ctr">
              <a:lnSpc>
                <a:spcPct val="90000"/>
              </a:lnSpc>
              <a:defRPr sz="3400">
                <a:solidFill>
                  <a:srgbClr val="FFFFFF"/>
                </a:solidFill>
                <a:effectLst>
                  <a:outerShdw sx="100000" sy="100000" kx="0" ky="0" algn="b" rotWithShape="0" blurRad="38100" dist="38100" dir="2700000">
                    <a:srgbClr val="000000">
                      <a:alpha val="43137"/>
                    </a:srgbClr>
                  </a:outerShdw>
                </a:effectLst>
                <a:latin typeface="Neo Sans Intel Medium"/>
                <a:ea typeface="Neo Sans Intel Medium"/>
                <a:cs typeface="Neo Sans Intel Medium"/>
                <a:sym typeface="Neo Sans Intel Medium"/>
              </a:defRPr>
            </a:lvl1pPr>
          </a:lstStyle>
          <a:p>
            <a:pPr/>
            <a:r>
              <a:t>Title Text</a:t>
            </a:r>
          </a:p>
        </p:txBody>
      </p:sp>
      <p:sp>
        <p:nvSpPr>
          <p:cNvPr id="137" name="Shape 137"/>
          <p:cNvSpPr/>
          <p:nvPr>
            <p:ph type="body" sz="half" idx="1"/>
          </p:nvPr>
        </p:nvSpPr>
        <p:spPr>
          <a:xfrm>
            <a:off x="457200" y="1600200"/>
            <a:ext cx="4038600" cy="4525963"/>
          </a:xfrm>
          <a:prstGeom prst="rect">
            <a:avLst/>
          </a:prstGeom>
        </p:spPr>
        <p:txBody>
          <a:bodyPr lIns="45718" tIns="45718" rIns="45718" bIns="45718"/>
          <a:lstStyle>
            <a:lvl1pPr marL="223838" indent="-223838">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1pPr>
            <a:lvl2pPr marL="605631" indent="-261144">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2pPr>
            <a:lvl3pPr marL="1002348" indent="-313373">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3pPr>
            <a:lvl4pPr marL="1513416" indent="-370416">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4pPr>
            <a:lvl5pPr marL="1852613" indent="-355600">
              <a:lnSpc>
                <a:spcPct val="95000"/>
              </a:lnSpc>
              <a:spcBef>
                <a:spcPts val="1000"/>
              </a:spcBef>
              <a:buClr>
                <a:srgbClr val="FFFFFF"/>
              </a:buClr>
              <a:buSzPct val="100000"/>
              <a:buFont typeface="Arial"/>
              <a:buChar char="•"/>
              <a:defRPr sz="2800">
                <a:solidFill>
                  <a:srgbClr val="FFFFFF"/>
                </a:solidFill>
                <a:effectLst>
                  <a:outerShdw sx="100000" sy="100000" kx="0" ky="0" algn="b" rotWithShape="0" blurRad="38100" dist="38100" dir="2700000">
                    <a:srgbClr val="000000">
                      <a:alpha val="43137"/>
                    </a:srgbClr>
                  </a:outerShdw>
                </a:effectLst>
                <a:latin typeface="Neo Sans Intel"/>
                <a:ea typeface="Neo Sans Intel"/>
                <a:cs typeface="Neo Sans Intel"/>
                <a:sym typeface="Neo Sans Intel"/>
              </a:defRPr>
            </a:lvl5pPr>
          </a:lstStyle>
          <a:p>
            <a:pPr/>
            <a:r>
              <a:t>Body Level One</a:t>
            </a:r>
          </a:p>
          <a:p>
            <a:pPr lvl="1"/>
            <a:r>
              <a:t>Body Level Two</a:t>
            </a:r>
          </a:p>
          <a:p>
            <a:pPr lvl="2"/>
            <a:r>
              <a:t>Body Level Three</a:t>
            </a:r>
          </a:p>
          <a:p>
            <a:pPr lvl="3"/>
            <a:r>
              <a:t>Body Level Four</a:t>
            </a:r>
          </a:p>
          <a:p>
            <a:pPr lvl="4"/>
            <a:r>
              <a:t>Body Level Five</a:t>
            </a:r>
          </a:p>
        </p:txBody>
      </p:sp>
      <p:sp>
        <p:nvSpPr>
          <p:cNvPr id="138" name="Shape 138"/>
          <p:cNvSpPr/>
          <p:nvPr>
            <p:ph type="sldNum" sz="quarter" idx="2"/>
          </p:nvPr>
        </p:nvSpPr>
        <p:spPr>
          <a:xfrm>
            <a:off x="5486400" y="6172200"/>
            <a:ext cx="2133600" cy="368301"/>
          </a:xfrm>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Title Only">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5" name="Shape 145"/>
          <p:cNvSpPr/>
          <p:nvPr>
            <p:ph type="title"/>
          </p:nvPr>
        </p:nvSpPr>
        <p:spPr>
          <a:xfrm>
            <a:off x="457200" y="274638"/>
            <a:ext cx="8229600" cy="1143001"/>
          </a:xfrm>
          <a:prstGeom prst="rect">
            <a:avLst/>
          </a:prstGeom>
        </p:spPr>
        <p:txBody>
          <a:bodyPr lIns="45718" tIns="45718" rIns="45718" bIns="45718"/>
          <a:lstStyle>
            <a:lvl1pPr algn="ctr">
              <a:lnSpc>
                <a:spcPct val="90000"/>
              </a:lnSpc>
              <a:defRPr sz="3400">
                <a:solidFill>
                  <a:srgbClr val="FFFFFF"/>
                </a:solidFill>
                <a:effectLst>
                  <a:outerShdw sx="100000" sy="100000" kx="0" ky="0" algn="b" rotWithShape="0" blurRad="38100" dist="38100" dir="2700000">
                    <a:srgbClr val="000000">
                      <a:alpha val="43137"/>
                    </a:srgbClr>
                  </a:outerShdw>
                </a:effectLst>
                <a:latin typeface="Neo Sans Intel Medium"/>
                <a:ea typeface="Neo Sans Intel Medium"/>
                <a:cs typeface="Neo Sans Intel Medium"/>
                <a:sym typeface="Neo Sans Intel Medium"/>
              </a:defRPr>
            </a:lvl1pPr>
          </a:lstStyle>
          <a:p>
            <a:pPr/>
            <a:r>
              <a:t>Title Text</a:t>
            </a:r>
          </a:p>
        </p:txBody>
      </p:sp>
      <p:sp>
        <p:nvSpPr>
          <p:cNvPr id="146" name="Shape 146"/>
          <p:cNvSpPr/>
          <p:nvPr>
            <p:ph type="sldNum" sz="quarter" idx="2"/>
          </p:nvPr>
        </p:nvSpPr>
        <p:spPr>
          <a:xfrm>
            <a:off x="5486400" y="6172200"/>
            <a:ext cx="2133600" cy="368301"/>
          </a:xfrm>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3" name="Shape 153"/>
          <p:cNvSpPr/>
          <p:nvPr>
            <p:ph type="sldNum" sz="quarter" idx="2"/>
          </p:nvPr>
        </p:nvSpPr>
        <p:spPr>
          <a:xfrm>
            <a:off x="5486400" y="6172200"/>
            <a:ext cx="2133600" cy="368301"/>
          </a:xfrm>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0" name="Shape 160"/>
          <p:cNvSpPr/>
          <p:nvPr>
            <p:ph type="title"/>
          </p:nvPr>
        </p:nvSpPr>
        <p:spPr>
          <a:xfrm>
            <a:off x="685907" y="2129725"/>
            <a:ext cx="7772187" cy="1470798"/>
          </a:xfrm>
          <a:prstGeom prst="rect">
            <a:avLst/>
          </a:prstGeom>
        </p:spPr>
        <p:txBody>
          <a:bodyPr lIns="45718" tIns="45718" rIns="45718" bIns="45718"/>
          <a:lstStyle>
            <a:lvl1pPr algn="ctr">
              <a:lnSpc>
                <a:spcPct val="90000"/>
              </a:lnSpc>
              <a:defRPr sz="4300">
                <a:solidFill>
                  <a:srgbClr val="FFFFFF"/>
                </a:solidFill>
                <a:effectLst>
                  <a:outerShdw sx="100000" sy="100000" kx="0" ky="0" algn="b" rotWithShape="0" blurRad="38100" dist="38100" dir="2700000">
                    <a:srgbClr val="000000">
                      <a:alpha val="43137"/>
                    </a:srgbClr>
                  </a:outerShdw>
                </a:effectLst>
                <a:latin typeface="Impact"/>
                <a:ea typeface="Impact"/>
                <a:cs typeface="Impact"/>
                <a:sym typeface="Impact"/>
              </a:defRPr>
            </a:lvl1pPr>
          </a:lstStyle>
          <a:p>
            <a:pPr/>
            <a:r>
              <a:t>Title Text</a:t>
            </a:r>
          </a:p>
        </p:txBody>
      </p:sp>
      <p:sp>
        <p:nvSpPr>
          <p:cNvPr id="161" name="Shape 161"/>
          <p:cNvSpPr/>
          <p:nvPr>
            <p:ph type="body" sz="quarter" idx="1"/>
          </p:nvPr>
        </p:nvSpPr>
        <p:spPr>
          <a:xfrm>
            <a:off x="1371815" y="3886391"/>
            <a:ext cx="6400371" cy="1752378"/>
          </a:xfrm>
          <a:prstGeom prst="rect">
            <a:avLst/>
          </a:prstGeom>
        </p:spPr>
        <p:txBody>
          <a:bodyPr lIns="45718" tIns="45718" rIns="45718" bIns="45718"/>
          <a:lstStyle>
            <a:lvl1pPr marL="0" indent="0" algn="ctr">
              <a:lnSpc>
                <a:spcPct val="95000"/>
              </a:lnSpc>
              <a:spcBef>
                <a:spcPts val="1100"/>
              </a:spcBef>
              <a:buClrTx/>
              <a:buSzTx/>
              <a:buFontTx/>
              <a:buNone/>
              <a:defRPr sz="3200">
                <a:solidFill>
                  <a:srgbClr val="FFFFFF"/>
                </a:solidFill>
                <a:effectLst>
                  <a:outerShdw sx="100000" sy="100000" kx="0" ky="0" algn="b" rotWithShape="0" blurRad="38100" dist="38100" dir="2700000">
                    <a:srgbClr val="000000">
                      <a:alpha val="43137"/>
                    </a:srgbClr>
                  </a:outerShdw>
                </a:effectLst>
                <a:latin typeface="Arial Narrow"/>
                <a:ea typeface="Arial Narrow"/>
                <a:cs typeface="Arial Narrow"/>
                <a:sym typeface="Arial Narrow"/>
              </a:defRPr>
            </a:lvl1pPr>
            <a:lvl2pPr marL="0" indent="411571" algn="ctr">
              <a:lnSpc>
                <a:spcPct val="95000"/>
              </a:lnSpc>
              <a:spcBef>
                <a:spcPts val="1100"/>
              </a:spcBef>
              <a:buClrTx/>
              <a:buSzTx/>
              <a:buFontTx/>
              <a:buNone/>
              <a:defRPr sz="3200">
                <a:solidFill>
                  <a:srgbClr val="FFFFFF"/>
                </a:solidFill>
                <a:effectLst>
                  <a:outerShdw sx="100000" sy="100000" kx="0" ky="0" algn="b" rotWithShape="0" blurRad="38100" dist="38100" dir="2700000">
                    <a:srgbClr val="000000">
                      <a:alpha val="43137"/>
                    </a:srgbClr>
                  </a:outerShdw>
                </a:effectLst>
                <a:latin typeface="Arial Narrow"/>
                <a:ea typeface="Arial Narrow"/>
                <a:cs typeface="Arial Narrow"/>
                <a:sym typeface="Arial Narrow"/>
              </a:defRPr>
            </a:lvl2pPr>
            <a:lvl3pPr marL="0" indent="823142" algn="ctr">
              <a:lnSpc>
                <a:spcPct val="95000"/>
              </a:lnSpc>
              <a:spcBef>
                <a:spcPts val="1100"/>
              </a:spcBef>
              <a:buClrTx/>
              <a:buSzTx/>
              <a:buFontTx/>
              <a:buNone/>
              <a:defRPr sz="3200">
                <a:solidFill>
                  <a:srgbClr val="FFFFFF"/>
                </a:solidFill>
                <a:effectLst>
                  <a:outerShdw sx="100000" sy="100000" kx="0" ky="0" algn="b" rotWithShape="0" blurRad="38100" dist="38100" dir="2700000">
                    <a:srgbClr val="000000">
                      <a:alpha val="43137"/>
                    </a:srgbClr>
                  </a:outerShdw>
                </a:effectLst>
                <a:latin typeface="Arial Narrow"/>
                <a:ea typeface="Arial Narrow"/>
                <a:cs typeface="Arial Narrow"/>
                <a:sym typeface="Arial Narrow"/>
              </a:defRPr>
            </a:lvl3pPr>
            <a:lvl4pPr marL="0" indent="1234713" algn="ctr">
              <a:lnSpc>
                <a:spcPct val="95000"/>
              </a:lnSpc>
              <a:spcBef>
                <a:spcPts val="1100"/>
              </a:spcBef>
              <a:buClrTx/>
              <a:buSzTx/>
              <a:buFontTx/>
              <a:buNone/>
              <a:defRPr sz="3200">
                <a:solidFill>
                  <a:srgbClr val="FFFFFF"/>
                </a:solidFill>
                <a:effectLst>
                  <a:outerShdw sx="100000" sy="100000" kx="0" ky="0" algn="b" rotWithShape="0" blurRad="38100" dist="38100" dir="2700000">
                    <a:srgbClr val="000000">
                      <a:alpha val="43137"/>
                    </a:srgbClr>
                  </a:outerShdw>
                </a:effectLst>
                <a:latin typeface="Arial Narrow"/>
                <a:ea typeface="Arial Narrow"/>
                <a:cs typeface="Arial Narrow"/>
                <a:sym typeface="Arial Narrow"/>
              </a:defRPr>
            </a:lvl4pPr>
            <a:lvl5pPr marL="0" indent="1646285" algn="ctr">
              <a:lnSpc>
                <a:spcPct val="95000"/>
              </a:lnSpc>
              <a:spcBef>
                <a:spcPts val="1100"/>
              </a:spcBef>
              <a:buClrTx/>
              <a:buSzTx/>
              <a:buFontTx/>
              <a:buNone/>
              <a:defRPr sz="3200">
                <a:solidFill>
                  <a:srgbClr val="FFFFFF"/>
                </a:solidFill>
                <a:effectLst>
                  <a:outerShdw sx="100000" sy="100000" kx="0" ky="0" algn="b" rotWithShape="0" blurRad="38100" dist="38100" dir="2700000">
                    <a:srgbClr val="000000">
                      <a:alpha val="43137"/>
                    </a:srgbClr>
                  </a:outerShdw>
                </a:effectLst>
                <a:latin typeface="Arial Narrow"/>
                <a:ea typeface="Arial Narrow"/>
                <a:cs typeface="Arial Narrow"/>
                <a:sym typeface="Arial Narrow"/>
              </a:defRPr>
            </a:lvl5pPr>
          </a:lstStyle>
          <a:p>
            <a:pPr/>
            <a:r>
              <a:t>Body Level One</a:t>
            </a:r>
          </a:p>
          <a:p>
            <a:pPr lvl="1"/>
            <a:r>
              <a:t>Body Level Two</a:t>
            </a:r>
          </a:p>
          <a:p>
            <a:pPr lvl="2"/>
            <a:r>
              <a:t>Body Level Three</a:t>
            </a:r>
          </a:p>
          <a:p>
            <a:pPr lvl="3"/>
            <a:r>
              <a:t>Body Level Four</a:t>
            </a:r>
          </a:p>
          <a:p>
            <a:pPr lvl="4"/>
            <a:r>
              <a:t>Body Level Five</a:t>
            </a:r>
          </a:p>
        </p:txBody>
      </p:sp>
      <p:sp>
        <p:nvSpPr>
          <p:cNvPr id="162" name="Shape 162"/>
          <p:cNvSpPr/>
          <p:nvPr>
            <p:ph type="sldNum" sz="quarter" idx="2"/>
          </p:nvPr>
        </p:nvSpPr>
        <p:spPr>
          <a:xfrm>
            <a:off x="5486400" y="6172200"/>
            <a:ext cx="2133600" cy="368301"/>
          </a:xfrm>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6" name="Shape 26"/>
          <p:cNvSpPr/>
          <p:nvPr>
            <p:ph type="title"/>
          </p:nvPr>
        </p:nvSpPr>
        <p:spPr>
          <a:prstGeom prst="rect">
            <a:avLst/>
          </a:prstGeom>
        </p:spPr>
        <p:txBody>
          <a:bodyPr/>
          <a:lstStyle/>
          <a:p>
            <a:pPr/>
            <a:r>
              <a:t>Title Text</a:t>
            </a:r>
          </a:p>
        </p:txBody>
      </p:sp>
      <p:sp>
        <p:nvSpPr>
          <p:cNvPr id="27" name="Shape 27"/>
          <p:cNvSpPr/>
          <p:nvPr>
            <p:ph type="sldNum" sz="quarter" idx="2"/>
          </p:nvPr>
        </p:nvSpPr>
        <p:spPr>
          <a:prstGeom prst="rect">
            <a:avLst/>
          </a:prstGeom>
        </p:spPr>
        <p:txBody>
          <a:bodyPr/>
          <a:lstStyle/>
          <a:p>
            <a:pPr/>
            <a:fld id="{86CB4B4D-7CA3-9044-876B-883B54F8677D}" type="slidenum"/>
          </a:p>
        </p:txBody>
      </p:sp>
      <p:sp>
        <p:nvSpPr>
          <p:cNvPr id="28" name="Shape 28"/>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5" name="Shape 35"/>
          <p:cNvSpPr/>
          <p:nvPr>
            <p:ph type="body" sz="quarter" idx="1"/>
          </p:nvPr>
        </p:nvSpPr>
        <p:spPr>
          <a:xfrm>
            <a:off x="1371600" y="2743200"/>
            <a:ext cx="7123114" cy="1673225"/>
          </a:xfrm>
          <a:prstGeom prst="rect">
            <a:avLst/>
          </a:prstGeom>
        </p:spPr>
        <p:txBody>
          <a:bodyPr/>
          <a:lstStyle>
            <a:lvl1pPr>
              <a:buClrTx/>
              <a:buSzTx/>
              <a:buFontTx/>
              <a:buNone/>
              <a:defRPr sz="2800">
                <a:solidFill>
                  <a:srgbClr val="323232"/>
                </a:solidFill>
              </a:defRPr>
            </a:lvl1pPr>
            <a:lvl2pPr marL="320040" indent="45720">
              <a:buClrTx/>
              <a:buSzTx/>
              <a:buFontTx/>
              <a:buNone/>
              <a:defRPr sz="2800">
                <a:solidFill>
                  <a:srgbClr val="323232"/>
                </a:solidFill>
              </a:defRPr>
            </a:lvl2pPr>
            <a:lvl3pPr marL="320040" indent="365759">
              <a:buClrTx/>
              <a:buSzTx/>
              <a:buFontTx/>
              <a:buNone/>
              <a:defRPr sz="2800">
                <a:solidFill>
                  <a:srgbClr val="323232"/>
                </a:solidFill>
              </a:defRPr>
            </a:lvl3pPr>
            <a:lvl4pPr marL="320040" indent="822960">
              <a:buClrTx/>
              <a:buSzTx/>
              <a:buFontTx/>
              <a:buNone/>
              <a:defRPr sz="2800">
                <a:solidFill>
                  <a:srgbClr val="323232"/>
                </a:solidFill>
              </a:defRPr>
            </a:lvl4pPr>
            <a:lvl5pPr marL="320040" indent="1280160">
              <a:buClrTx/>
              <a:buSzTx/>
              <a:buFontTx/>
              <a:buNone/>
              <a:defRPr sz="2800">
                <a:solidFill>
                  <a:srgbClr val="323232"/>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Shape 36"/>
          <p:cNvSpPr/>
          <p:nvPr/>
        </p:nvSpPr>
        <p:spPr>
          <a:xfrm>
            <a:off x="0" y="1524000"/>
            <a:ext cx="9144000" cy="1143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Shape 37"/>
          <p:cNvSpPr/>
          <p:nvPr/>
        </p:nvSpPr>
        <p:spPr>
          <a:xfrm>
            <a:off x="0" y="1600200"/>
            <a:ext cx="1295400" cy="9906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8" name="Shape 38"/>
          <p:cNvSpPr/>
          <p:nvPr/>
        </p:nvSpPr>
        <p:spPr>
          <a:xfrm>
            <a:off x="1371600" y="1600200"/>
            <a:ext cx="7772400" cy="9906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9" name="Shape 39"/>
          <p:cNvSpPr/>
          <p:nvPr>
            <p:ph type="title"/>
          </p:nvPr>
        </p:nvSpPr>
        <p:spPr>
          <a:xfrm>
            <a:off x="1371600" y="1600200"/>
            <a:ext cx="7620000" cy="990600"/>
          </a:xfrm>
          <a:prstGeom prst="rect">
            <a:avLst/>
          </a:prstGeom>
        </p:spPr>
        <p:txBody>
          <a:bodyPr/>
          <a:lstStyle>
            <a:lvl1pPr>
              <a:defRPr>
                <a:solidFill>
                  <a:srgbClr val="FFFFFF"/>
                </a:solidFill>
              </a:defRPr>
            </a:lvl1pPr>
          </a:lstStyle>
          <a:p>
            <a:pPr/>
            <a:r>
              <a:t>Title Text</a:t>
            </a:r>
          </a:p>
        </p:txBody>
      </p:sp>
      <p:sp>
        <p:nvSpPr>
          <p:cNvPr id="40" name="Shape 40"/>
          <p:cNvSpPr/>
          <p:nvPr>
            <p:ph type="sldNum" sz="quarter" idx="2"/>
          </p:nvPr>
        </p:nvSpPr>
        <p:spPr>
          <a:xfrm>
            <a:off x="426161" y="1873568"/>
            <a:ext cx="443078" cy="459741"/>
          </a:xfrm>
          <a:prstGeom prst="rect">
            <a:avLst/>
          </a:prstGeom>
        </p:spPr>
        <p:txBody>
          <a:bodyPr>
            <a:spAutoFit/>
          </a:bodyPr>
          <a:lstStyle>
            <a:lvl1pPr>
              <a:defRPr sz="2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47" name="Shape 47"/>
          <p:cNvSpPr/>
          <p:nvPr>
            <p:ph type="title"/>
          </p:nvPr>
        </p:nvSpPr>
        <p:spPr>
          <a:xfrm>
            <a:off x="609600" y="228600"/>
            <a:ext cx="8153400" cy="990600"/>
          </a:xfrm>
          <a:prstGeom prst="rect">
            <a:avLst/>
          </a:prstGeom>
        </p:spPr>
        <p:txBody>
          <a:bodyPr/>
          <a:lstStyle/>
          <a:p>
            <a:pPr/>
            <a:r>
              <a:t>Title Text</a:t>
            </a:r>
          </a:p>
        </p:txBody>
      </p:sp>
      <p:sp>
        <p:nvSpPr>
          <p:cNvPr id="48" name="Shape 48"/>
          <p:cNvSpPr/>
          <p:nvPr>
            <p:ph type="body" sz="half" idx="1"/>
          </p:nvPr>
        </p:nvSpPr>
        <p:spPr>
          <a:xfrm>
            <a:off x="609600" y="1589567"/>
            <a:ext cx="3886200" cy="4572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hape 49"/>
          <p:cNvSpPr/>
          <p:nvPr>
            <p:ph type="sldNum" sz="quarter" idx="2"/>
          </p:nvPr>
        </p:nvSpPr>
        <p:spPr>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56" name="Shape 56"/>
          <p:cNvSpPr/>
          <p:nvPr>
            <p:ph type="title"/>
          </p:nvPr>
        </p:nvSpPr>
        <p:spPr>
          <a:xfrm>
            <a:off x="533400" y="273050"/>
            <a:ext cx="8153400" cy="869950"/>
          </a:xfrm>
          <a:prstGeom prst="rect">
            <a:avLst/>
          </a:prstGeom>
        </p:spPr>
        <p:txBody>
          <a:bodyPr/>
          <a:lstStyle/>
          <a:p>
            <a:pPr/>
            <a:r>
              <a:t>Title Text</a:t>
            </a:r>
          </a:p>
        </p:txBody>
      </p:sp>
      <p:sp>
        <p:nvSpPr>
          <p:cNvPr id="57" name="Shape 57"/>
          <p:cNvSpPr/>
          <p:nvPr>
            <p:ph type="body" sz="half" idx="1"/>
          </p:nvPr>
        </p:nvSpPr>
        <p:spPr>
          <a:xfrm>
            <a:off x="609600" y="2438400"/>
            <a:ext cx="3886200" cy="3581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lvl1pPr>
              <a:defRPr>
                <a:solidFill>
                  <a:srgbClr val="323232"/>
                </a:solidFill>
              </a:defRPr>
            </a:lvl1pPr>
          </a:lstStyle>
          <a:p>
            <a:pPr/>
            <a:fld id="{86CB4B4D-7CA3-9044-876B-883B54F8677D}" type="slidenum"/>
          </a:p>
        </p:txBody>
      </p:sp>
      <p:sp>
        <p:nvSpPr>
          <p:cNvPr id="59" name="Shape 59"/>
          <p:cNvSpPr/>
          <p:nvPr>
            <p:ph type="body" sz="quarter" idx="13"/>
          </p:nvPr>
        </p:nvSpPr>
        <p:spPr>
          <a:xfrm>
            <a:off x="609600" y="1752599"/>
            <a:ext cx="3886200" cy="640082"/>
          </a:xfrm>
          <a:prstGeom prst="rect">
            <a:avLst/>
          </a:prstGeom>
          <a:solidFill>
            <a:schemeClr val="accent2"/>
          </a:solidFill>
        </p:spPr>
        <p:txBody>
          <a:bodyPr anchor="ctr"/>
          <a:lstStyle/>
          <a:p>
            <a:pPr marL="0" indent="0">
              <a:buClrTx/>
              <a:buSzTx/>
              <a:buFontTx/>
              <a:buNone/>
              <a:defRPr sz="2000">
                <a:solidFill>
                  <a:srgbClr val="FFFFFF"/>
                </a:solidFill>
              </a:defRPr>
            </a:pPr>
          </a:p>
        </p:txBody>
      </p:sp>
      <p:sp>
        <p:nvSpPr>
          <p:cNvPr id="60" name="Shape 60"/>
          <p:cNvSpPr/>
          <p:nvPr>
            <p:ph type="body" sz="quarter" idx="14"/>
          </p:nvPr>
        </p:nvSpPr>
        <p:spPr>
          <a:xfrm>
            <a:off x="4800600" y="1752599"/>
            <a:ext cx="3886200" cy="640082"/>
          </a:xfrm>
          <a:prstGeom prst="rect">
            <a:avLst/>
          </a:prstGeom>
          <a:solidFill>
            <a:schemeClr val="accent4"/>
          </a:solidFill>
        </p:spPr>
        <p:txBody>
          <a:bodyPr anchor="ctr"/>
          <a:lstStyle/>
          <a:p>
            <a:pPr marL="0" indent="0">
              <a:buClrTx/>
              <a:buSzTx/>
              <a:buFontTx/>
              <a:buNone/>
              <a:defRPr sz="2000">
                <a:solidFill>
                  <a:srgbClr val="FFFFFF"/>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67" name="Shape 67"/>
          <p:cNvSpPr/>
          <p:nvPr>
            <p:ph type="title"/>
          </p:nvPr>
        </p:nvSpPr>
        <p:spPr>
          <a:xfrm>
            <a:off x="609600" y="228600"/>
            <a:ext cx="8153400" cy="990600"/>
          </a:xfrm>
          <a:prstGeom prst="rect">
            <a:avLst/>
          </a:prstGeom>
        </p:spPr>
        <p:txBody>
          <a:bodyPr/>
          <a:lstStyle/>
          <a:p>
            <a:pPr/>
            <a:r>
              <a:t>Title Text</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75" name="Shape 75"/>
          <p:cNvSpPr/>
          <p:nvPr>
            <p:ph type="sldNum" sz="quarter" idx="2"/>
          </p:nvPr>
        </p:nvSpPr>
        <p:spPr>
          <a:xfrm>
            <a:off x="129895" y="6304280"/>
            <a:ext cx="273610" cy="269240"/>
          </a:xfrm>
          <a:prstGeom prst="rect">
            <a:avLst/>
          </a:prstGeom>
        </p:spPr>
        <p:txBody>
          <a:bodyPr/>
          <a:lstStyle>
            <a:lvl1pPr>
              <a:defRPr>
                <a:solidFill>
                  <a:srgbClr val="323232"/>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82" name="Shape 82"/>
          <p:cNvSpPr/>
          <p:nvPr>
            <p:ph type="title"/>
          </p:nvPr>
        </p:nvSpPr>
        <p:spPr>
          <a:xfrm>
            <a:off x="609600" y="273050"/>
            <a:ext cx="8077200" cy="869950"/>
          </a:xfrm>
          <a:prstGeom prst="rect">
            <a:avLst/>
          </a:prstGeom>
        </p:spPr>
        <p:txBody>
          <a:bodyPr/>
          <a:lstStyle/>
          <a:p>
            <a:pPr/>
            <a:r>
              <a:t>Title Text</a:t>
            </a:r>
          </a:p>
        </p:txBody>
      </p:sp>
      <p:sp>
        <p:nvSpPr>
          <p:cNvPr id="83" name="Shape 83"/>
          <p:cNvSpPr/>
          <p:nvPr>
            <p:ph type="sldNum" sz="quarter" idx="2"/>
          </p:nvPr>
        </p:nvSpPr>
        <p:spPr>
          <a:prstGeom prst="rect">
            <a:avLst/>
          </a:prstGeom>
        </p:spPr>
        <p:txBody>
          <a:bodyPr/>
          <a:lstStyle/>
          <a:p>
            <a:pPr/>
            <a:fld id="{86CB4B4D-7CA3-9044-876B-883B54F8677D}" type="slidenum"/>
          </a:p>
        </p:txBody>
      </p:sp>
      <p:sp>
        <p:nvSpPr>
          <p:cNvPr id="84" name="Shape 84"/>
          <p:cNvSpPr/>
          <p:nvPr>
            <p:ph type="body" idx="1"/>
          </p:nvPr>
        </p:nvSpPr>
        <p:spPr>
          <a:xfrm>
            <a:off x="2362200" y="1752600"/>
            <a:ext cx="6400800" cy="4419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85" name="image3.png" descr="sm_pencil.png"/>
          <p:cNvPicPr>
            <a:picLocks noChangeAspect="1"/>
          </p:cNvPicPr>
          <p:nvPr/>
        </p:nvPicPr>
        <p:blipFill>
          <a:blip r:embed="rId3">
            <a:extLst/>
          </a:blip>
          <a:stretch>
            <a:fillRect/>
          </a:stretch>
        </p:blipFill>
        <p:spPr>
          <a:xfrm>
            <a:off x="612648" y="1755648"/>
            <a:ext cx="1615308" cy="2145616"/>
          </a:xfrm>
          <a:prstGeom prst="rect">
            <a:avLst/>
          </a:prstGeom>
          <a:ln w="50800" cap="sq">
            <a:solidFill>
              <a:schemeClr val="accent2"/>
            </a:solidFill>
            <a:miter/>
          </a:ln>
        </p:spPr>
      </p:pic>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92" name="Shape 92"/>
          <p:cNvSpPr/>
          <p:nvPr>
            <p:ph type="body" sz="quarter" idx="1"/>
          </p:nvPr>
        </p:nvSpPr>
        <p:spPr>
          <a:xfrm>
            <a:off x="1600200" y="5486400"/>
            <a:ext cx="7315200" cy="685800"/>
          </a:xfrm>
          <a:prstGeom prst="rect">
            <a:avLst/>
          </a:prstGeom>
        </p:spPr>
        <p:txBody>
          <a:bodyPr/>
          <a:lstStyle>
            <a:lvl1pPr marL="0" indent="0">
              <a:buClrTx/>
              <a:buSzTx/>
              <a:buFontTx/>
              <a:buNone/>
              <a:defRPr sz="1700"/>
            </a:lvl1pPr>
            <a:lvl2pPr marL="0" indent="365760">
              <a:buClrTx/>
              <a:buSzTx/>
              <a:buFontTx/>
              <a:buNone/>
              <a:defRPr sz="1700"/>
            </a:lvl2pPr>
            <a:lvl3pPr marL="0" indent="685800">
              <a:buClrTx/>
              <a:buSzTx/>
              <a:buFontTx/>
              <a:buNone/>
              <a:defRPr sz="1700"/>
            </a:lvl3pPr>
            <a:lvl4pPr marL="0" indent="1143000">
              <a:buClrTx/>
              <a:buSzTx/>
              <a:buFontTx/>
              <a:buNone/>
              <a:defRPr sz="1700"/>
            </a:lvl4pPr>
            <a:lvl5pPr marL="0" indent="1600200">
              <a:buClrTx/>
              <a:buSzTx/>
              <a:buFontTx/>
              <a:buNone/>
              <a:defRPr sz="1700"/>
            </a:lvl5pPr>
          </a:lstStyle>
          <a:p>
            <a:pPr/>
            <a:r>
              <a:t>Body Level One</a:t>
            </a:r>
          </a:p>
          <a:p>
            <a:pPr lvl="1"/>
            <a:r>
              <a:t>Body Level Two</a:t>
            </a:r>
          </a:p>
          <a:p>
            <a:pPr lvl="2"/>
            <a:r>
              <a:t>Body Level Three</a:t>
            </a:r>
          </a:p>
          <a:p>
            <a:pPr lvl="3"/>
            <a:r>
              <a:t>Body Level Four</a:t>
            </a:r>
          </a:p>
          <a:p>
            <a:pPr lvl="4"/>
            <a:r>
              <a:t>Body Level Five</a:t>
            </a:r>
          </a:p>
        </p:txBody>
      </p:sp>
      <p:sp>
        <p:nvSpPr>
          <p:cNvPr id="93" name="Shape 93"/>
          <p:cNvSpPr/>
          <p:nvPr/>
        </p:nvSpPr>
        <p:spPr>
          <a:xfrm>
            <a:off x="-9145" y="4572000"/>
            <a:ext cx="9144001" cy="886967"/>
          </a:xfrm>
          <a:prstGeom prst="rect">
            <a:avLst/>
          </a:prstGeom>
          <a:solidFill>
            <a:srgbClr val="FFFFFF"/>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94" name="Shape 94"/>
          <p:cNvSpPr/>
          <p:nvPr/>
        </p:nvSpPr>
        <p:spPr>
          <a:xfrm>
            <a:off x="-9145" y="4663440"/>
            <a:ext cx="1463042" cy="713233"/>
          </a:xfrm>
          <a:prstGeom prst="rect">
            <a:avLst/>
          </a:prstGeom>
          <a:solidFill>
            <a:schemeClr val="accent2"/>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95" name="Shape 95"/>
          <p:cNvSpPr/>
          <p:nvPr/>
        </p:nvSpPr>
        <p:spPr>
          <a:xfrm>
            <a:off x="1545335" y="4654296"/>
            <a:ext cx="7598666" cy="713233"/>
          </a:xfrm>
          <a:prstGeom prst="rect">
            <a:avLst/>
          </a:prstGeom>
          <a:solidFill>
            <a:schemeClr val="accent1"/>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96" name="Shape 96"/>
          <p:cNvSpPr/>
          <p:nvPr>
            <p:ph type="title"/>
          </p:nvPr>
        </p:nvSpPr>
        <p:spPr>
          <a:xfrm>
            <a:off x="1600200" y="4648200"/>
            <a:ext cx="7315200" cy="685800"/>
          </a:xfrm>
          <a:prstGeom prst="rect">
            <a:avLst/>
          </a:prstGeom>
        </p:spPr>
        <p:txBody>
          <a:bodyPr/>
          <a:lstStyle>
            <a:lvl1pPr>
              <a:defRPr sz="2800">
                <a:solidFill>
                  <a:srgbClr val="FFFFFF"/>
                </a:solidFill>
              </a:defRPr>
            </a:lvl1pPr>
          </a:lstStyle>
          <a:p>
            <a:pPr/>
            <a:r>
              <a:t>Title Text</a:t>
            </a:r>
          </a:p>
        </p:txBody>
      </p:sp>
      <p:sp>
        <p:nvSpPr>
          <p:cNvPr id="97" name="Shape 97"/>
          <p:cNvSpPr/>
          <p:nvPr/>
        </p:nvSpPr>
        <p:spPr>
          <a:xfrm>
            <a:off x="1447799" y="0"/>
            <a:ext cx="100586" cy="686714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8" name="Shape 98"/>
          <p:cNvSpPr/>
          <p:nvPr>
            <p:ph type="sldNum" sz="quarter" idx="2"/>
          </p:nvPr>
        </p:nvSpPr>
        <p:spPr>
          <a:xfrm>
            <a:off x="474116" y="4737417"/>
            <a:ext cx="499568" cy="523241"/>
          </a:xfrm>
          <a:prstGeom prst="rect">
            <a:avLst/>
          </a:prstGeom>
        </p:spPr>
        <p:txBody>
          <a:bodyPr/>
          <a:lstStyle>
            <a:lvl1pPr>
              <a:defRPr sz="2800">
                <a:solidFill>
                  <a:srgbClr val="323232"/>
                </a:solidFill>
              </a:defRPr>
            </a:lvl1pPr>
          </a:lstStyle>
          <a:p>
            <a:pPr/>
            <a:fld id="{86CB4B4D-7CA3-9044-876B-883B54F8677D}" type="slidenum"/>
          </a:p>
        </p:txBody>
      </p:sp>
      <p:sp>
        <p:nvSpPr>
          <p:cNvPr id="99" name="Shape 99"/>
          <p:cNvSpPr/>
          <p:nvPr>
            <p:ph type="pic" idx="13"/>
          </p:nvPr>
        </p:nvSpPr>
        <p:spPr>
          <a:xfrm>
            <a:off x="1560575" y="0"/>
            <a:ext cx="7583425" cy="4568953"/>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3" name="Shape 3"/>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4" name="Shape 4"/>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latin typeface="Calibri Light"/>
                <a:ea typeface="Calibri Light"/>
                <a:cs typeface="Calibri Light"/>
                <a:sym typeface="Calibri Light"/>
              </a:defRPr>
            </a:pPr>
          </a:p>
        </p:txBody>
      </p:sp>
      <p:sp>
        <p:nvSpPr>
          <p:cNvPr id="5" name="Shape 5"/>
          <p:cNvSpPr/>
          <p:nvPr>
            <p:ph type="title"/>
          </p:nvPr>
        </p:nvSpPr>
        <p:spPr>
          <a:xfrm>
            <a:off x="612648" y="228600"/>
            <a:ext cx="8153401" cy="9906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6" name="Shape 6"/>
          <p:cNvSpPr/>
          <p:nvPr>
            <p:ph type="sldNum" sz="quarter" idx="2"/>
          </p:nvPr>
        </p:nvSpPr>
        <p:spPr>
          <a:xfrm>
            <a:off x="129895" y="1259839"/>
            <a:ext cx="273610" cy="269241"/>
          </a:xfrm>
          <a:prstGeom prst="rect">
            <a:avLst/>
          </a:prstGeom>
          <a:ln w="12700">
            <a:miter lim="400000"/>
          </a:ln>
        </p:spPr>
        <p:txBody>
          <a:bodyPr wrap="none" lIns="45719" rIns="45719" anchor="ctr">
            <a:normAutofit fontScale="100000" lnSpcReduction="0"/>
          </a:bodyPr>
          <a:lstStyle>
            <a:lvl1pPr algn="ctr">
              <a:defRPr sz="1200">
                <a:solidFill>
                  <a:srgbClr val="FFFFFF"/>
                </a:solidFill>
                <a:latin typeface="Calibri Light"/>
                <a:ea typeface="Calibri Light"/>
                <a:cs typeface="Calibri Light"/>
                <a:sym typeface="Calibri Light"/>
              </a:defRPr>
            </a:lvl1pPr>
          </a:lstStyle>
          <a:p>
            <a:pPr/>
            <a:fld id="{86CB4B4D-7CA3-9044-876B-883B54F8677D}" type="slidenum"/>
          </a:p>
        </p:txBody>
      </p:sp>
      <p:sp>
        <p:nvSpPr>
          <p:cNvPr id="7" name="Shape 7"/>
          <p:cNvSpPr/>
          <p:nvPr>
            <p:ph type="body" idx="1"/>
          </p:nvPr>
        </p:nvSpPr>
        <p:spPr>
          <a:xfrm>
            <a:off x="612648" y="1600200"/>
            <a:ext cx="8153401" cy="4724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323232"/>
          </a:solidFill>
          <a:uFillTx/>
          <a:latin typeface="Calibri Light"/>
          <a:ea typeface="Calibri Light"/>
          <a:cs typeface="Calibri Light"/>
          <a:sym typeface="Calibri Light"/>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323232"/>
          </a:solidFill>
          <a:uFillTx/>
          <a:latin typeface="Calibri Light"/>
          <a:ea typeface="Calibri Light"/>
          <a:cs typeface="Calibri Light"/>
          <a:sym typeface="Calibri Light"/>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323232"/>
          </a:solidFill>
          <a:uFillTx/>
          <a:latin typeface="Calibri Light"/>
          <a:ea typeface="Calibri Light"/>
          <a:cs typeface="Calibri Light"/>
          <a:sym typeface="Calibri Light"/>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323232"/>
          </a:solidFill>
          <a:uFillTx/>
          <a:latin typeface="Calibri Light"/>
          <a:ea typeface="Calibri Light"/>
          <a:cs typeface="Calibri Light"/>
          <a:sym typeface="Calibri Light"/>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323232"/>
          </a:solidFill>
          <a:uFillTx/>
          <a:latin typeface="Calibri Light"/>
          <a:ea typeface="Calibri Light"/>
          <a:cs typeface="Calibri Light"/>
          <a:sym typeface="Calibri Light"/>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323232"/>
          </a:solidFill>
          <a:uFillTx/>
          <a:latin typeface="Calibri Light"/>
          <a:ea typeface="Calibri Light"/>
          <a:cs typeface="Calibri Light"/>
          <a:sym typeface="Calibri Light"/>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323232"/>
          </a:solidFill>
          <a:uFillTx/>
          <a:latin typeface="Calibri Light"/>
          <a:ea typeface="Calibri Light"/>
          <a:cs typeface="Calibri Light"/>
          <a:sym typeface="Calibri Light"/>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323232"/>
          </a:solidFill>
          <a:uFillTx/>
          <a:latin typeface="Calibri Light"/>
          <a:ea typeface="Calibri Light"/>
          <a:cs typeface="Calibri Light"/>
          <a:sym typeface="Calibri Light"/>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323232"/>
          </a:solidFill>
          <a:uFillTx/>
          <a:latin typeface="Calibri Light"/>
          <a:ea typeface="Calibri Light"/>
          <a:cs typeface="Calibri Light"/>
          <a:sym typeface="Calibri Light"/>
        </a:defRPr>
      </a:lvl9pPr>
    </p:titleStyle>
    <p:bodyStyle>
      <a:lvl1pPr marL="320040" marR="0" indent="-320040" algn="l" defTabSz="914400" rtl="0" latinLnBrk="0">
        <a:lnSpc>
          <a:spcPct val="100000"/>
        </a:lnSpc>
        <a:spcBef>
          <a:spcPts val="700"/>
        </a:spcBef>
        <a:spcAft>
          <a:spcPts val="0"/>
        </a:spcAft>
        <a:buClr>
          <a:schemeClr val="accent2"/>
        </a:buClr>
        <a:buSzPct val="60000"/>
        <a:buFont typeface="Wingdings"/>
        <a:buChar char="◻"/>
        <a:tabLst/>
        <a:defRPr b="0" baseline="0" cap="none" i="0" spc="0" strike="noStrike" sz="2900" u="none">
          <a:ln>
            <a:noFill/>
          </a:ln>
          <a:solidFill>
            <a:srgbClr val="000000"/>
          </a:solidFill>
          <a:uFillTx/>
          <a:latin typeface="Calibri Light"/>
          <a:ea typeface="Calibri Light"/>
          <a:cs typeface="Calibri Light"/>
          <a:sym typeface="Calibri Light"/>
        </a:defRPr>
      </a:lvl1pPr>
      <a:lvl2pPr marL="671732" marR="0" indent="-305972" algn="l" defTabSz="914400" rtl="0" latinLnBrk="0">
        <a:lnSpc>
          <a:spcPct val="100000"/>
        </a:lnSpc>
        <a:spcBef>
          <a:spcPts val="700"/>
        </a:spcBef>
        <a:spcAft>
          <a:spcPts val="0"/>
        </a:spcAft>
        <a:buClr>
          <a:schemeClr val="accent2"/>
        </a:buClr>
        <a:buSzPct val="70000"/>
        <a:buFont typeface="Wingdings"/>
        <a:buChar char=""/>
        <a:tabLst/>
        <a:defRPr b="0" baseline="0" cap="none" i="0" spc="0" strike="noStrike" sz="2900" u="none">
          <a:ln>
            <a:noFill/>
          </a:ln>
          <a:solidFill>
            <a:srgbClr val="000000"/>
          </a:solidFill>
          <a:uFillTx/>
          <a:latin typeface="Calibri Light"/>
          <a:ea typeface="Calibri Light"/>
          <a:cs typeface="Calibri Light"/>
          <a:sym typeface="Calibri Light"/>
        </a:defRPr>
      </a:lvl2pPr>
      <a:lvl3pPr marL="974034" marR="0" indent="-288234" algn="l" defTabSz="914400" rtl="0" latinLnBrk="0">
        <a:lnSpc>
          <a:spcPct val="100000"/>
        </a:lnSpc>
        <a:spcBef>
          <a:spcPts val="700"/>
        </a:spcBef>
        <a:spcAft>
          <a:spcPts val="0"/>
        </a:spcAft>
        <a:buClr>
          <a:schemeClr val="accent2"/>
        </a:buClr>
        <a:buSzPct val="75000"/>
        <a:buFont typeface="Wingdings"/>
        <a:buChar char="■"/>
        <a:tabLst/>
        <a:defRPr b="0" baseline="0" cap="none" i="0" spc="0" strike="noStrike" sz="2900" u="none">
          <a:ln>
            <a:noFill/>
          </a:ln>
          <a:solidFill>
            <a:srgbClr val="000000"/>
          </a:solidFill>
          <a:uFillTx/>
          <a:latin typeface="Calibri Light"/>
          <a:ea typeface="Calibri Light"/>
          <a:cs typeface="Calibri Light"/>
          <a:sym typeface="Calibri Light"/>
        </a:defRPr>
      </a:lvl3pPr>
      <a:lvl4pPr marL="1474469" marR="0" indent="-331469" algn="l" defTabSz="914400" rtl="0" latinLnBrk="0">
        <a:lnSpc>
          <a:spcPct val="100000"/>
        </a:lnSpc>
        <a:spcBef>
          <a:spcPts val="700"/>
        </a:spcBef>
        <a:spcAft>
          <a:spcPts val="0"/>
        </a:spcAft>
        <a:buClr>
          <a:schemeClr val="accent2"/>
        </a:buClr>
        <a:buSzPct val="75000"/>
        <a:buFont typeface="Wingdings"/>
        <a:buChar char="■"/>
        <a:tabLst/>
        <a:defRPr b="0" baseline="0" cap="none" i="0" spc="0" strike="noStrike" sz="2900" u="none">
          <a:ln>
            <a:noFill/>
          </a:ln>
          <a:solidFill>
            <a:srgbClr val="000000"/>
          </a:solidFill>
          <a:uFillTx/>
          <a:latin typeface="Calibri Light"/>
          <a:ea typeface="Calibri Light"/>
          <a:cs typeface="Calibri Light"/>
          <a:sym typeface="Calibri Light"/>
        </a:defRPr>
      </a:lvl4pPr>
      <a:lvl5pPr marL="1931670" marR="0" indent="-331470" algn="l" defTabSz="914400" rtl="0" latinLnBrk="0">
        <a:lnSpc>
          <a:spcPct val="100000"/>
        </a:lnSpc>
        <a:spcBef>
          <a:spcPts val="700"/>
        </a:spcBef>
        <a:spcAft>
          <a:spcPts val="0"/>
        </a:spcAft>
        <a:buClr>
          <a:schemeClr val="accent2"/>
        </a:buClr>
        <a:buSzPct val="65000"/>
        <a:buFont typeface="Wingdings"/>
        <a:buChar char="■"/>
        <a:tabLst/>
        <a:defRPr b="0" baseline="0" cap="none" i="0" spc="0" strike="noStrike" sz="2900" u="none">
          <a:ln>
            <a:noFill/>
          </a:ln>
          <a:solidFill>
            <a:srgbClr val="000000"/>
          </a:solidFill>
          <a:uFillTx/>
          <a:latin typeface="Calibri Light"/>
          <a:ea typeface="Calibri Light"/>
          <a:cs typeface="Calibri Light"/>
          <a:sym typeface="Calibri Light"/>
        </a:defRPr>
      </a:lvl5pPr>
      <a:lvl6pPr marL="2242820" marR="0" indent="-368300" algn="l" defTabSz="914400" rtl="0" latinLnBrk="0">
        <a:lnSpc>
          <a:spcPct val="100000"/>
        </a:lnSpc>
        <a:spcBef>
          <a:spcPts val="700"/>
        </a:spcBef>
        <a:spcAft>
          <a:spcPts val="0"/>
        </a:spcAft>
        <a:buClr>
          <a:schemeClr val="accent2"/>
        </a:buClr>
        <a:buSzPct val="100000"/>
        <a:buFont typeface="Wingdings"/>
        <a:buChar char="▪"/>
        <a:tabLst/>
        <a:defRPr b="0" baseline="0" cap="none" i="0" spc="0" strike="noStrike" sz="2900" u="none">
          <a:ln>
            <a:noFill/>
          </a:ln>
          <a:solidFill>
            <a:srgbClr val="000000"/>
          </a:solidFill>
          <a:uFillTx/>
          <a:latin typeface="Calibri Light"/>
          <a:ea typeface="Calibri Light"/>
          <a:cs typeface="Calibri Light"/>
          <a:sym typeface="Calibri Light"/>
        </a:defRPr>
      </a:lvl6pPr>
      <a:lvl7pPr marL="2517139" marR="0" indent="-368300" algn="l" defTabSz="914400" rtl="0" latinLnBrk="0">
        <a:lnSpc>
          <a:spcPct val="100000"/>
        </a:lnSpc>
        <a:spcBef>
          <a:spcPts val="700"/>
        </a:spcBef>
        <a:spcAft>
          <a:spcPts val="0"/>
        </a:spcAft>
        <a:buClr>
          <a:schemeClr val="accent2"/>
        </a:buClr>
        <a:buSzPct val="100000"/>
        <a:buFont typeface="Wingdings"/>
        <a:buChar char="▪"/>
        <a:tabLst/>
        <a:defRPr b="0" baseline="0" cap="none" i="0" spc="0" strike="noStrike" sz="2900" u="none">
          <a:ln>
            <a:noFill/>
          </a:ln>
          <a:solidFill>
            <a:srgbClr val="000000"/>
          </a:solidFill>
          <a:uFillTx/>
          <a:latin typeface="Calibri Light"/>
          <a:ea typeface="Calibri Light"/>
          <a:cs typeface="Calibri Light"/>
          <a:sym typeface="Calibri Light"/>
        </a:defRPr>
      </a:lvl7pPr>
      <a:lvl8pPr marL="2791460" marR="0" indent="-368300" algn="l" defTabSz="914400" rtl="0" latinLnBrk="0">
        <a:lnSpc>
          <a:spcPct val="100000"/>
        </a:lnSpc>
        <a:spcBef>
          <a:spcPts val="700"/>
        </a:spcBef>
        <a:spcAft>
          <a:spcPts val="0"/>
        </a:spcAft>
        <a:buClr>
          <a:schemeClr val="accent2"/>
        </a:buClr>
        <a:buSzPct val="100000"/>
        <a:buFont typeface="Wingdings"/>
        <a:buChar char="▪"/>
        <a:tabLst/>
        <a:defRPr b="0" baseline="0" cap="none" i="0" spc="0" strike="noStrike" sz="2900" u="none">
          <a:ln>
            <a:noFill/>
          </a:ln>
          <a:solidFill>
            <a:srgbClr val="000000"/>
          </a:solidFill>
          <a:uFillTx/>
          <a:latin typeface="Calibri Light"/>
          <a:ea typeface="Calibri Light"/>
          <a:cs typeface="Calibri Light"/>
          <a:sym typeface="Calibri Light"/>
        </a:defRPr>
      </a:lvl8pPr>
      <a:lvl9pPr marL="3065779" marR="0" indent="-368300" algn="l" defTabSz="914400" rtl="0" latinLnBrk="0">
        <a:lnSpc>
          <a:spcPct val="100000"/>
        </a:lnSpc>
        <a:spcBef>
          <a:spcPts val="700"/>
        </a:spcBef>
        <a:spcAft>
          <a:spcPts val="0"/>
        </a:spcAft>
        <a:buClr>
          <a:schemeClr val="accent2"/>
        </a:buClr>
        <a:buSzPct val="100000"/>
        <a:buFont typeface="Wingdings"/>
        <a:buChar char="▪"/>
        <a:tabLst/>
        <a:defRPr b="0" baseline="0" cap="none" i="0" spc="0" strike="noStrike" sz="2900" u="none">
          <a:ln>
            <a:noFill/>
          </a:ln>
          <a:solidFill>
            <a:srgbClr val="000000"/>
          </a:solidFill>
          <a:uFillTx/>
          <a:latin typeface="Calibri Light"/>
          <a:ea typeface="Calibri Light"/>
          <a:cs typeface="Calibri Light"/>
          <a:sym typeface="Calibri Ligh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bmp"/></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3.jpe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bmp"/></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ctrTitle"/>
          </p:nvPr>
        </p:nvSpPr>
        <p:spPr>
          <a:xfrm>
            <a:off x="2286000" y="3124200"/>
            <a:ext cx="6781800" cy="2667000"/>
          </a:xfrm>
          <a:prstGeom prst="rect">
            <a:avLst/>
          </a:prstGeom>
        </p:spPr>
        <p:txBody>
          <a:bodyPr/>
          <a:lstStyle>
            <a:lvl1pPr defTabSz="868680">
              <a:defRPr sz="4180">
                <a:solidFill>
                  <a:srgbClr val="B45F07"/>
                </a:solidFill>
              </a:defRPr>
            </a:lvl1pPr>
          </a:lstStyle>
          <a:p>
            <a:pPr/>
            <a:r>
              <a:t>W2– Operating Systems Architectural Interface, Exception Control flow</a:t>
            </a:r>
          </a:p>
        </p:txBody>
      </p:sp>
      <p:sp>
        <p:nvSpPr>
          <p:cNvPr id="172" name="Shape 172"/>
          <p:cNvSpPr/>
          <p:nvPr>
            <p:ph type="subTitle" sz="quarter" idx="1"/>
          </p:nvPr>
        </p:nvSpPr>
        <p:spPr>
          <a:prstGeom prst="rect">
            <a:avLst/>
          </a:prstGeom>
          <a:solidFill>
            <a:schemeClr val="accent2"/>
          </a:solidFill>
        </p:spPr>
        <p:txBody>
          <a:bodyPr/>
          <a:lstStyle/>
          <a:p>
            <a:pPr/>
            <a:r>
              <a:t>CSCE 313 Spring 2017</a:t>
            </a:r>
          </a:p>
        </p:txBody>
      </p:sp>
      <p:sp>
        <p:nvSpPr>
          <p:cNvPr id="173" name="Shape 173"/>
          <p:cNvSpPr/>
          <p:nvPr/>
        </p:nvSpPr>
        <p:spPr>
          <a:xfrm>
            <a:off x="429908" y="380999"/>
            <a:ext cx="3990675"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Reading Reference: Textbook Chapter 1, 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xfrm>
            <a:off x="460248" y="304800"/>
            <a:ext cx="8458201" cy="685800"/>
          </a:xfrm>
          <a:prstGeom prst="rect">
            <a:avLst/>
          </a:prstGeom>
        </p:spPr>
        <p:txBody>
          <a:bodyPr/>
          <a:lstStyle>
            <a:lvl1pPr defTabSz="822959">
              <a:defRPr sz="3959"/>
            </a:lvl1pPr>
          </a:lstStyle>
          <a:p>
            <a:pPr/>
            <a:r>
              <a:t>Challenges in Modern OSs</a:t>
            </a:r>
          </a:p>
        </p:txBody>
      </p:sp>
      <p:sp>
        <p:nvSpPr>
          <p:cNvPr id="251" name="Shape 251"/>
          <p:cNvSpPr/>
          <p:nvPr>
            <p:ph type="body" idx="1"/>
          </p:nvPr>
        </p:nvSpPr>
        <p:spPr>
          <a:prstGeom prst="rect">
            <a:avLst/>
          </a:prstGeom>
        </p:spPr>
        <p:txBody>
          <a:bodyPr/>
          <a:lstStyle/>
          <a:p>
            <a:pPr marL="307238" indent="-307238" defTabSz="877823">
              <a:lnSpc>
                <a:spcPct val="90000"/>
              </a:lnSpc>
              <a:spcBef>
                <a:spcPts val="600"/>
              </a:spcBef>
              <a:defRPr sz="2784"/>
            </a:pPr>
            <a:r>
              <a:t>Smart Phones</a:t>
            </a:r>
          </a:p>
          <a:p>
            <a:pPr lvl="1" marL="614476" indent="-263347" defTabSz="877823">
              <a:lnSpc>
                <a:spcPct val="90000"/>
              </a:lnSpc>
              <a:spcBef>
                <a:spcPts val="400"/>
              </a:spcBef>
              <a:buClr>
                <a:schemeClr val="accent1"/>
              </a:buClr>
              <a:buFont typeface="Wingdings 2"/>
              <a:defRPr sz="2496"/>
            </a:pPr>
            <a:r>
              <a:t>Responsiveness, security </a:t>
            </a:r>
          </a:p>
          <a:p>
            <a:pPr marL="307238" indent="-307238" defTabSz="877823">
              <a:lnSpc>
                <a:spcPct val="90000"/>
              </a:lnSpc>
              <a:spcBef>
                <a:spcPts val="600"/>
              </a:spcBef>
              <a:defRPr sz="2784"/>
            </a:pPr>
            <a:r>
              <a:t>Embedded Systems</a:t>
            </a:r>
          </a:p>
          <a:p>
            <a:pPr lvl="1" marL="614476" indent="-263347" defTabSz="877823">
              <a:lnSpc>
                <a:spcPct val="90000"/>
              </a:lnSpc>
              <a:spcBef>
                <a:spcPts val="400"/>
              </a:spcBef>
              <a:buClr>
                <a:schemeClr val="accent1"/>
              </a:buClr>
              <a:buFont typeface="Wingdings 2"/>
              <a:defRPr sz="2496"/>
            </a:pPr>
            <a:r>
              <a:t>Reliable</a:t>
            </a:r>
          </a:p>
          <a:p>
            <a:pPr marL="307238" indent="-307238" defTabSz="877823">
              <a:lnSpc>
                <a:spcPct val="90000"/>
              </a:lnSpc>
              <a:spcBef>
                <a:spcPts val="600"/>
              </a:spcBef>
              <a:defRPr sz="2784"/>
            </a:pPr>
            <a:r>
              <a:t>Web Servers</a:t>
            </a:r>
          </a:p>
          <a:p>
            <a:pPr lvl="1" marL="614476" indent="-263347" defTabSz="877823">
              <a:lnSpc>
                <a:spcPct val="90000"/>
              </a:lnSpc>
              <a:spcBef>
                <a:spcPts val="400"/>
              </a:spcBef>
              <a:buClr>
                <a:schemeClr val="accent1"/>
              </a:buClr>
              <a:buFont typeface="Wingdings 2"/>
              <a:defRPr sz="2496"/>
            </a:pPr>
            <a:r>
              <a:t>Supporting billions of requests/sec efficiently</a:t>
            </a:r>
          </a:p>
          <a:p>
            <a:pPr marL="307238" indent="-307238" defTabSz="877823">
              <a:lnSpc>
                <a:spcPct val="90000"/>
              </a:lnSpc>
              <a:spcBef>
                <a:spcPts val="600"/>
              </a:spcBef>
              <a:defRPr sz="2784"/>
            </a:pPr>
            <a:r>
              <a:t>Virtual Machines</a:t>
            </a:r>
          </a:p>
          <a:p>
            <a:pPr lvl="1" marL="614476" indent="-263347" defTabSz="877823">
              <a:lnSpc>
                <a:spcPct val="90000"/>
              </a:lnSpc>
              <a:spcBef>
                <a:spcPts val="400"/>
              </a:spcBef>
              <a:buClr>
                <a:schemeClr val="accent1"/>
              </a:buClr>
              <a:buFont typeface="Wingdings 2"/>
              <a:defRPr sz="2496"/>
            </a:pPr>
            <a:r>
              <a:t>Low overhead and also proper h/w virtualization</a:t>
            </a:r>
          </a:p>
          <a:p>
            <a:pPr marL="307238" indent="-307238" defTabSz="877823">
              <a:lnSpc>
                <a:spcPct val="90000"/>
              </a:lnSpc>
              <a:spcBef>
                <a:spcPts val="600"/>
              </a:spcBef>
              <a:defRPr sz="2784"/>
            </a:pPr>
            <a:r>
              <a:t>Server Clusters</a:t>
            </a:r>
          </a:p>
          <a:p>
            <a:pPr lvl="1" marL="614476" indent="-263347" defTabSz="877823">
              <a:lnSpc>
                <a:spcPct val="90000"/>
              </a:lnSpc>
              <a:spcBef>
                <a:spcPts val="400"/>
              </a:spcBef>
              <a:buClr>
                <a:schemeClr val="accent1"/>
              </a:buClr>
              <a:buFont typeface="Wingdings 2"/>
              <a:defRPr sz="2496"/>
            </a:pPr>
            <a:r>
              <a:t>Hide the clustering details from application programs</a:t>
            </a:r>
          </a:p>
        </p:txBody>
      </p:sp>
      <p:sp>
        <p:nvSpPr>
          <p:cNvPr id="252" name="Shape 252"/>
          <p:cNvSpPr/>
          <p:nvPr/>
        </p:nvSpPr>
        <p:spPr>
          <a:xfrm>
            <a:off x="6096000" y="6347142"/>
            <a:ext cx="2667000" cy="167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80000"/>
              </a:lnSpc>
              <a:defRPr sz="500">
                <a:solidFill>
                  <a:srgbClr val="323232"/>
                </a:solidFill>
                <a:latin typeface="Calibri Light"/>
                <a:ea typeface="Calibri Light"/>
                <a:cs typeface="Calibri Light"/>
                <a:sym typeface="Calibri Light"/>
              </a:defRPr>
            </a:lvl1pPr>
          </a:lstStyle>
          <a:p>
            <a:pPr/>
            <a:r>
              <a:t>1/23/2017</a:t>
            </a:r>
          </a:p>
        </p:txBody>
      </p:sp>
      <p:sp>
        <p:nvSpPr>
          <p:cNvPr id="253" name="Shape 253"/>
          <p:cNvSpPr/>
          <p:nvPr>
            <p:ph type="sldNum" sz="quarter" idx="2"/>
          </p:nvPr>
        </p:nvSpPr>
        <p:spPr>
          <a:xfrm>
            <a:off x="136240" y="1235450"/>
            <a:ext cx="260920"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prstGeom prst="rect">
            <a:avLst/>
          </a:prstGeom>
        </p:spPr>
        <p:txBody>
          <a:bodyPr/>
          <a:lstStyle/>
          <a:p>
            <a:pPr/>
            <a:r>
              <a:t>Challenges in Tomorrow’s OSs</a:t>
            </a:r>
          </a:p>
        </p:txBody>
      </p:sp>
      <p:sp>
        <p:nvSpPr>
          <p:cNvPr id="256" name="Shape 256"/>
          <p:cNvSpPr/>
          <p:nvPr>
            <p:ph type="body" idx="1"/>
          </p:nvPr>
        </p:nvSpPr>
        <p:spPr>
          <a:prstGeom prst="rect">
            <a:avLst/>
          </a:prstGeom>
        </p:spPr>
        <p:txBody>
          <a:bodyPr/>
          <a:lstStyle/>
          <a:p>
            <a:pPr>
              <a:defRPr sz="2800"/>
            </a:pPr>
            <a:r>
              <a:t>Existing challenges would be more critical</a:t>
            </a:r>
          </a:p>
          <a:p>
            <a:pPr lvl="1" marL="640080" indent="-274320">
              <a:spcBef>
                <a:spcPts val="500"/>
              </a:spcBef>
              <a:buClr>
                <a:schemeClr val="accent1"/>
              </a:buClr>
              <a:buFont typeface="Wingdings 2"/>
              <a:defRPr sz="2500"/>
            </a:pPr>
            <a:r>
              <a:t>OSs controlling future self driving cars, or traffic lights need to be absolutely </a:t>
            </a:r>
            <a:r>
              <a:rPr i="1"/>
              <a:t>reliable, secure, and efficient</a:t>
            </a:r>
            <a:r>
              <a:t> </a:t>
            </a:r>
            <a:endParaRPr sz="2600"/>
          </a:p>
          <a:p>
            <a:pPr>
              <a:defRPr sz="2800"/>
            </a:pPr>
            <a:r>
              <a:t>The future of OSs is intertwined with that of emerging computing hardware</a:t>
            </a:r>
          </a:p>
          <a:p>
            <a:pPr lvl="1" marL="640080" indent="-274320">
              <a:spcBef>
                <a:spcPts val="500"/>
              </a:spcBef>
              <a:buClr>
                <a:schemeClr val="accent1"/>
              </a:buClr>
              <a:buFont typeface="Wingdings 2"/>
              <a:defRPr sz="2500"/>
            </a:pPr>
            <a:r>
              <a:t>Giant-scale data centers</a:t>
            </a:r>
            <a:endParaRPr sz="2600"/>
          </a:p>
          <a:p>
            <a:pPr lvl="1" marL="640080" indent="-274320">
              <a:spcBef>
                <a:spcPts val="500"/>
              </a:spcBef>
              <a:buClr>
                <a:schemeClr val="accent1"/>
              </a:buClr>
              <a:buFont typeface="Wingdings 2"/>
              <a:defRPr sz="2500"/>
            </a:pPr>
            <a:r>
              <a:t>Increasing numbers of processors per computer</a:t>
            </a:r>
            <a:endParaRPr sz="2600"/>
          </a:p>
          <a:p>
            <a:pPr lvl="1" marL="640080" indent="-274320">
              <a:spcBef>
                <a:spcPts val="500"/>
              </a:spcBef>
              <a:buClr>
                <a:schemeClr val="accent1"/>
              </a:buClr>
              <a:buFont typeface="Wingdings 2"/>
              <a:defRPr sz="2500"/>
            </a:pPr>
            <a:r>
              <a:t>Newer portable devices</a:t>
            </a:r>
            <a:endParaRPr sz="2600"/>
          </a:p>
          <a:p>
            <a:pPr lvl="1" marL="640080" indent="-274320">
              <a:spcBef>
                <a:spcPts val="500"/>
              </a:spcBef>
              <a:buClr>
                <a:schemeClr val="accent1"/>
              </a:buClr>
              <a:buFont typeface="Wingdings 2"/>
              <a:defRPr sz="2500"/>
            </a:pPr>
            <a:r>
              <a:t>Very large scale storage</a:t>
            </a:r>
          </a:p>
        </p:txBody>
      </p:sp>
      <p:sp>
        <p:nvSpPr>
          <p:cNvPr id="257" name="Shape 257"/>
          <p:cNvSpPr/>
          <p:nvPr/>
        </p:nvSpPr>
        <p:spPr>
          <a:xfrm>
            <a:off x="6096000" y="6347142"/>
            <a:ext cx="2667000" cy="1676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nSpc>
                <a:spcPct val="80000"/>
              </a:lnSpc>
              <a:defRPr sz="500">
                <a:solidFill>
                  <a:srgbClr val="323232"/>
                </a:solidFill>
                <a:latin typeface="Calibri Light"/>
                <a:ea typeface="Calibri Light"/>
                <a:cs typeface="Calibri Light"/>
                <a:sym typeface="Calibri Light"/>
              </a:defRPr>
            </a:lvl1pPr>
          </a:lstStyle>
          <a:p>
            <a:pPr/>
            <a:r>
              <a:t>1/23/2017</a:t>
            </a:r>
          </a:p>
        </p:txBody>
      </p:sp>
      <p:sp>
        <p:nvSpPr>
          <p:cNvPr id="258" name="Shape 258"/>
          <p:cNvSpPr/>
          <p:nvPr>
            <p:ph type="sldNum" sz="quarter" idx="2"/>
          </p:nvPr>
        </p:nvSpPr>
        <p:spPr>
          <a:xfrm>
            <a:off x="151312" y="1235450"/>
            <a:ext cx="230776"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261" name="Shape 261"/>
          <p:cNvSpPr/>
          <p:nvPr>
            <p:ph type="title"/>
          </p:nvPr>
        </p:nvSpPr>
        <p:spPr>
          <a:prstGeom prst="rect">
            <a:avLst/>
          </a:prstGeom>
        </p:spPr>
        <p:txBody>
          <a:bodyPr/>
          <a:lstStyle/>
          <a:p>
            <a:pPr/>
            <a:r>
              <a:t>Content for this week</a:t>
            </a:r>
          </a:p>
        </p:txBody>
      </p:sp>
      <p:sp>
        <p:nvSpPr>
          <p:cNvPr id="262" name="Shape 262"/>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263" name="Shape 263"/>
          <p:cNvSpPr/>
          <p:nvPr>
            <p:ph type="body" idx="1"/>
          </p:nvPr>
        </p:nvSpPr>
        <p:spPr>
          <a:xfrm>
            <a:off x="612647" y="1600200"/>
            <a:ext cx="8378954" cy="4724400"/>
          </a:xfrm>
          <a:prstGeom prst="rect">
            <a:avLst/>
          </a:prstGeom>
        </p:spPr>
        <p:txBody>
          <a:bodyPr/>
          <a:lstStyle/>
          <a:p>
            <a:pPr marL="294436" indent="-294436" defTabSz="841247">
              <a:spcBef>
                <a:spcPts val="600"/>
              </a:spcBef>
              <a:defRPr sz="2944">
                <a:solidFill>
                  <a:srgbClr val="A6A6A6"/>
                </a:solidFill>
              </a:defRPr>
            </a:pPr>
            <a:r>
              <a:t>OS roles and its key challenges (Text: Chap. 1)</a:t>
            </a:r>
          </a:p>
          <a:p>
            <a:pPr marL="294436" indent="-294436" defTabSz="841247">
              <a:spcBef>
                <a:spcPts val="600"/>
              </a:spcBef>
              <a:defRPr sz="2944"/>
            </a:pPr>
            <a:r>
              <a:t>Control Flow in a modern computer system (Text: Chap. 2) </a:t>
            </a:r>
          </a:p>
          <a:p>
            <a:pPr lvl="1" marL="588873" indent="-252374" defTabSz="841247">
              <a:spcBef>
                <a:spcPts val="400"/>
              </a:spcBef>
              <a:buClr>
                <a:schemeClr val="accent1"/>
              </a:buClr>
              <a:buFont typeface="Wingdings 2"/>
              <a:defRPr sz="2668"/>
            </a:pPr>
            <a:r>
              <a:t>Normal flow of commands and data versus anything that happens “out of the ordinary” .. how do we handle that?</a:t>
            </a:r>
            <a:endParaRPr sz="2392"/>
          </a:p>
          <a:p>
            <a:pPr marL="294436" indent="-294436" defTabSz="841247">
              <a:spcBef>
                <a:spcPts val="600"/>
              </a:spcBef>
              <a:defRPr sz="2944">
                <a:solidFill>
                  <a:srgbClr val="A6A6A6"/>
                </a:solidFill>
              </a:defRPr>
            </a:pPr>
            <a:r>
              <a:t>Architectural Interface to the OS (Text: Chap. 2)</a:t>
            </a:r>
          </a:p>
          <a:p>
            <a:pPr lvl="1" marL="588873" indent="-252374" defTabSz="841247">
              <a:spcBef>
                <a:spcPts val="400"/>
              </a:spcBef>
              <a:buClr>
                <a:schemeClr val="accent1"/>
              </a:buClr>
              <a:buFont typeface="Wingdings 2"/>
              <a:defRPr sz="2944">
                <a:solidFill>
                  <a:srgbClr val="A6A6A6"/>
                </a:solidFill>
              </a:defRPr>
            </a:pPr>
            <a:r>
              <a:t>features we design in HW to facilitate the OS to meet some key challenges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266" name="Shape 266"/>
          <p:cNvSpPr/>
          <p:nvPr>
            <p:ph type="title"/>
          </p:nvPr>
        </p:nvSpPr>
        <p:spPr>
          <a:prstGeom prst="rect">
            <a:avLst/>
          </a:prstGeom>
        </p:spPr>
        <p:txBody>
          <a:bodyPr/>
          <a:lstStyle>
            <a:lvl1pPr>
              <a:defRPr sz="3900">
                <a:latin typeface="Arial"/>
                <a:ea typeface="Arial"/>
                <a:cs typeface="Arial"/>
                <a:sym typeface="Arial"/>
              </a:defRPr>
            </a:lvl1pPr>
          </a:lstStyle>
          <a:p>
            <a:pPr/>
            <a:r>
              <a:t>Traditional UNIX System Structure</a:t>
            </a:r>
          </a:p>
        </p:txBody>
      </p:sp>
      <p:sp>
        <p:nvSpPr>
          <p:cNvPr id="267" name="Shape 267"/>
          <p:cNvSpPr/>
          <p:nvPr>
            <p:ph type="sldNum" sz="quarter" idx="2"/>
          </p:nvPr>
        </p:nvSpPr>
        <p:spPr>
          <a:xfrm>
            <a:off x="136240" y="1235450"/>
            <a:ext cx="260920"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pic>
        <p:nvPicPr>
          <p:cNvPr id="268" name="image13.png"/>
          <p:cNvPicPr>
            <a:picLocks noChangeAspect="1"/>
          </p:cNvPicPr>
          <p:nvPr/>
        </p:nvPicPr>
        <p:blipFill>
          <a:blip r:embed="rId2">
            <a:extLst/>
          </a:blip>
          <a:stretch>
            <a:fillRect/>
          </a:stretch>
        </p:blipFill>
        <p:spPr>
          <a:xfrm>
            <a:off x="533400" y="1752600"/>
            <a:ext cx="7543800" cy="458405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271" name="Shape 271"/>
          <p:cNvSpPr/>
          <p:nvPr>
            <p:ph type="title"/>
          </p:nvPr>
        </p:nvSpPr>
        <p:spPr>
          <a:xfrm>
            <a:off x="538839" y="228600"/>
            <a:ext cx="6319161" cy="896810"/>
          </a:xfrm>
          <a:prstGeom prst="rect">
            <a:avLst/>
          </a:prstGeom>
        </p:spPr>
        <p:txBody>
          <a:bodyPr/>
          <a:lstStyle/>
          <a:p>
            <a:pPr/>
            <a:r>
              <a:t>Control Flow</a:t>
            </a:r>
          </a:p>
        </p:txBody>
      </p:sp>
      <p:sp>
        <p:nvSpPr>
          <p:cNvPr id="272" name="Shape 272"/>
          <p:cNvSpPr/>
          <p:nvPr/>
        </p:nvSpPr>
        <p:spPr>
          <a:xfrm>
            <a:off x="3611848" y="3624262"/>
            <a:ext cx="1450403" cy="22209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a:latin typeface="+mn-lt"/>
                <a:ea typeface="+mn-ea"/>
                <a:cs typeface="+mn-cs"/>
                <a:sym typeface="Helvetica"/>
              </a:defRPr>
            </a:pPr>
            <a:r>
              <a:t>&lt;startup&gt;</a:t>
            </a:r>
            <a:endParaRPr sz="2000">
              <a:latin typeface="Chalkboard"/>
              <a:ea typeface="Chalkboard"/>
              <a:cs typeface="Chalkboard"/>
              <a:sym typeface="Chalkboard"/>
            </a:endParaRPr>
          </a:p>
          <a:p>
            <a:pPr algn="ctr">
              <a:defRPr b="1">
                <a:latin typeface="+mn-lt"/>
                <a:ea typeface="+mn-ea"/>
                <a:cs typeface="+mn-cs"/>
                <a:sym typeface="Helvetica"/>
              </a:defRPr>
            </a:pPr>
            <a:r>
              <a:t>inst</a:t>
            </a:r>
            <a:r>
              <a:rPr baseline="-25000"/>
              <a:t>1</a:t>
            </a:r>
          </a:p>
          <a:p>
            <a:pPr algn="ctr">
              <a:defRPr b="1">
                <a:latin typeface="+mn-lt"/>
                <a:ea typeface="+mn-ea"/>
                <a:cs typeface="+mn-cs"/>
                <a:sym typeface="Helvetica"/>
              </a:defRPr>
            </a:pPr>
            <a:r>
              <a:t>inst</a:t>
            </a:r>
            <a:r>
              <a:rPr baseline="-25000"/>
              <a:t>2</a:t>
            </a:r>
          </a:p>
          <a:p>
            <a:pPr algn="ctr">
              <a:defRPr b="1">
                <a:latin typeface="+mn-lt"/>
                <a:ea typeface="+mn-ea"/>
                <a:cs typeface="+mn-cs"/>
                <a:sym typeface="Helvetica"/>
              </a:defRPr>
            </a:pPr>
            <a:r>
              <a:t>inst</a:t>
            </a:r>
            <a:r>
              <a:rPr baseline="-25000"/>
              <a:t>3</a:t>
            </a:r>
          </a:p>
          <a:p>
            <a:pPr algn="ctr">
              <a:defRPr b="1">
                <a:latin typeface="+mn-lt"/>
                <a:ea typeface="+mn-ea"/>
                <a:cs typeface="+mn-cs"/>
                <a:sym typeface="Helvetica"/>
              </a:defRPr>
            </a:pPr>
            <a:r>
              <a:t>…</a:t>
            </a:r>
            <a:endParaRPr sz="2000">
              <a:latin typeface="Chalkboard"/>
              <a:ea typeface="Chalkboard"/>
              <a:cs typeface="Chalkboard"/>
              <a:sym typeface="Chalkboard"/>
            </a:endParaRPr>
          </a:p>
          <a:p>
            <a:pPr algn="ctr">
              <a:defRPr b="1">
                <a:latin typeface="+mn-lt"/>
                <a:ea typeface="+mn-ea"/>
                <a:cs typeface="+mn-cs"/>
                <a:sym typeface="Helvetica"/>
              </a:defRPr>
            </a:pPr>
            <a:r>
              <a:t>inst</a:t>
            </a:r>
            <a:r>
              <a:rPr baseline="-25000"/>
              <a:t>n</a:t>
            </a:r>
          </a:p>
          <a:p>
            <a:pPr algn="ctr">
              <a:defRPr b="1">
                <a:latin typeface="+mn-lt"/>
                <a:ea typeface="+mn-ea"/>
                <a:cs typeface="+mn-cs"/>
                <a:sym typeface="Helvetica"/>
              </a:defRPr>
            </a:pPr>
            <a:r>
              <a:t>&lt;shutdown&gt;</a:t>
            </a:r>
          </a:p>
        </p:txBody>
      </p:sp>
      <p:sp>
        <p:nvSpPr>
          <p:cNvPr id="273" name="Shape 273"/>
          <p:cNvSpPr/>
          <p:nvPr>
            <p:ph type="body" sz="half" idx="1"/>
          </p:nvPr>
        </p:nvSpPr>
        <p:spPr>
          <a:xfrm>
            <a:off x="524656" y="1646079"/>
            <a:ext cx="8294686" cy="1741486"/>
          </a:xfrm>
          <a:prstGeom prst="rect">
            <a:avLst/>
          </a:prstGeom>
        </p:spPr>
        <p:txBody>
          <a:bodyPr lIns="44450" tIns="44450" rIns="44450" bIns="44450"/>
          <a:lstStyle/>
          <a:p>
            <a:pPr marL="291236" indent="-291236" defTabSz="832104">
              <a:lnSpc>
                <a:spcPct val="80000"/>
              </a:lnSpc>
              <a:spcBef>
                <a:spcPts val="600"/>
              </a:spcBef>
              <a:defRPr sz="2366"/>
            </a:pPr>
            <a:r>
              <a:t>Computers do only one thing</a:t>
            </a:r>
          </a:p>
          <a:p>
            <a:pPr lvl="1" marL="582472" indent="-249631" defTabSz="832104">
              <a:lnSpc>
                <a:spcPct val="80000"/>
              </a:lnSpc>
              <a:spcBef>
                <a:spcPts val="400"/>
              </a:spcBef>
              <a:buClr>
                <a:schemeClr val="accent1"/>
              </a:buClr>
              <a:buFont typeface="Wingdings 2"/>
              <a:defRPr sz="2184"/>
            </a:pPr>
            <a:r>
              <a:t>From startup to shutdown, a CPU simply reads and executes (interprets) a sequence of instructions, one at a time</a:t>
            </a:r>
          </a:p>
          <a:p>
            <a:pPr lvl="1" marL="582472" indent="-249631" defTabSz="832104">
              <a:lnSpc>
                <a:spcPct val="80000"/>
              </a:lnSpc>
              <a:spcBef>
                <a:spcPts val="400"/>
              </a:spcBef>
              <a:buClr>
                <a:schemeClr val="accent1"/>
              </a:buClr>
              <a:buFont typeface="Wingdings 2"/>
              <a:defRPr sz="2184"/>
            </a:pPr>
            <a:r>
              <a:t>This sequence is the system’s physical </a:t>
            </a:r>
            <a:r>
              <a:rPr i="1"/>
              <a:t>control flow</a:t>
            </a:r>
            <a:r>
              <a:t> (or </a:t>
            </a:r>
            <a:r>
              <a:rPr i="1"/>
              <a:t>flow of control</a:t>
            </a:r>
            <a:r>
              <a:t>)</a:t>
            </a:r>
          </a:p>
        </p:txBody>
      </p:sp>
      <p:sp>
        <p:nvSpPr>
          <p:cNvPr id="274" name="Shape 274"/>
          <p:cNvSpPr/>
          <p:nvPr/>
        </p:nvSpPr>
        <p:spPr>
          <a:xfrm>
            <a:off x="3190875" y="3244849"/>
            <a:ext cx="2390587"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atin typeface="+mn-lt"/>
                <a:ea typeface="+mn-ea"/>
                <a:cs typeface="+mn-cs"/>
                <a:sym typeface="Helvetica"/>
              </a:defRPr>
            </a:lvl1pPr>
          </a:lstStyle>
          <a:p>
            <a:pPr/>
            <a:r>
              <a:t>Physical control flow</a:t>
            </a:r>
          </a:p>
        </p:txBody>
      </p:sp>
      <p:sp>
        <p:nvSpPr>
          <p:cNvPr id="275" name="Shape 275"/>
          <p:cNvSpPr/>
          <p:nvPr/>
        </p:nvSpPr>
        <p:spPr>
          <a:xfrm flipH="1">
            <a:off x="3005138" y="3454400"/>
            <a:ext cx="1" cy="1828801"/>
          </a:xfrm>
          <a:prstGeom prst="line">
            <a:avLst/>
          </a:prstGeom>
          <a:ln w="25400">
            <a:solidFill>
              <a:srgbClr val="000000"/>
            </a:solidFill>
            <a:tailEnd type="triangle"/>
          </a:ln>
        </p:spPr>
        <p:txBody>
          <a:bodyPr lIns="45719" rIns="45719"/>
          <a:lstStyle/>
          <a:p>
            <a:pPr/>
          </a:p>
        </p:txBody>
      </p:sp>
      <p:sp>
        <p:nvSpPr>
          <p:cNvPr id="276" name="Shape 276"/>
          <p:cNvSpPr/>
          <p:nvPr/>
        </p:nvSpPr>
        <p:spPr>
          <a:xfrm>
            <a:off x="2286000" y="3962399"/>
            <a:ext cx="63367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a:latin typeface="+mn-lt"/>
                <a:ea typeface="+mn-ea"/>
                <a:cs typeface="+mn-cs"/>
                <a:sym typeface="Helvetica"/>
              </a:defRPr>
            </a:lvl1pPr>
          </a:lstStyle>
          <a:p>
            <a:pPr/>
            <a:r>
              <a:t>Time</a:t>
            </a:r>
          </a:p>
        </p:txBody>
      </p:sp>
      <p:sp>
        <p:nvSpPr>
          <p:cNvPr id="277" name="Shape 277"/>
          <p:cNvSpPr/>
          <p:nvPr>
            <p:ph type="sldNum" sz="quarter" idx="2"/>
          </p:nvPr>
        </p:nvSpPr>
        <p:spPr>
          <a:xfrm>
            <a:off x="136240" y="1235450"/>
            <a:ext cx="260920"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280" name="Shape 280"/>
          <p:cNvSpPr/>
          <p:nvPr>
            <p:ph type="title"/>
          </p:nvPr>
        </p:nvSpPr>
        <p:spPr>
          <a:xfrm>
            <a:off x="517161" y="486734"/>
            <a:ext cx="6299201" cy="573088"/>
          </a:xfrm>
          <a:prstGeom prst="rect">
            <a:avLst/>
          </a:prstGeom>
        </p:spPr>
        <p:txBody>
          <a:bodyPr/>
          <a:lstStyle>
            <a:lvl1pPr defTabSz="758951">
              <a:defRPr sz="3237"/>
            </a:lvl1pPr>
          </a:lstStyle>
          <a:p>
            <a:pPr/>
            <a:r>
              <a:t>What alters the Control Flow?</a:t>
            </a:r>
          </a:p>
        </p:txBody>
      </p:sp>
      <p:sp>
        <p:nvSpPr>
          <p:cNvPr id="281" name="Shape 281"/>
          <p:cNvSpPr/>
          <p:nvPr>
            <p:ph type="body" idx="1"/>
          </p:nvPr>
        </p:nvSpPr>
        <p:spPr>
          <a:xfrm>
            <a:off x="533400" y="1485467"/>
            <a:ext cx="8472487" cy="5454651"/>
          </a:xfrm>
          <a:prstGeom prst="rect">
            <a:avLst/>
          </a:prstGeom>
        </p:spPr>
        <p:txBody>
          <a:bodyPr/>
          <a:lstStyle/>
          <a:p>
            <a:pPr marL="307238" indent="-307238" defTabSz="877823">
              <a:lnSpc>
                <a:spcPct val="90000"/>
              </a:lnSpc>
              <a:spcBef>
                <a:spcPts val="600"/>
              </a:spcBef>
              <a:defRPr sz="2784" u="sng"/>
            </a:pPr>
            <a:r>
              <a:t>Program-assisted mechanisms </a:t>
            </a:r>
            <a:r>
              <a:rPr u="none"/>
              <a:t>for changing control flow:</a:t>
            </a:r>
            <a:endParaRPr u="none"/>
          </a:p>
          <a:p>
            <a:pPr lvl="1" marL="614476" indent="-263347" defTabSz="877823">
              <a:lnSpc>
                <a:spcPct val="90000"/>
              </a:lnSpc>
              <a:spcBef>
                <a:spcPts val="400"/>
              </a:spcBef>
              <a:buClr>
                <a:schemeClr val="accent1"/>
              </a:buClr>
              <a:buFont typeface="Wingdings 2"/>
              <a:defRPr sz="2496"/>
            </a:pPr>
            <a:r>
              <a:t>Jumps and branches—react to changes in program state</a:t>
            </a:r>
          </a:p>
          <a:p>
            <a:pPr lvl="1" marL="614476" indent="-263347" defTabSz="877823">
              <a:lnSpc>
                <a:spcPct val="90000"/>
              </a:lnSpc>
              <a:spcBef>
                <a:spcPts val="400"/>
              </a:spcBef>
              <a:buClr>
                <a:schemeClr val="accent1"/>
              </a:buClr>
              <a:buFont typeface="Wingdings 2"/>
              <a:defRPr sz="2496"/>
            </a:pPr>
            <a:r>
              <a:t>Call and return using stack discipline—react to program state</a:t>
            </a:r>
          </a:p>
          <a:p>
            <a:pPr marL="307238" indent="-307238" defTabSz="877823">
              <a:lnSpc>
                <a:spcPct val="90000"/>
              </a:lnSpc>
              <a:spcBef>
                <a:spcPts val="600"/>
              </a:spcBef>
              <a:defRPr sz="2784"/>
            </a:pPr>
            <a:r>
              <a:t>Insufficient  for a useful system</a:t>
            </a:r>
          </a:p>
          <a:p>
            <a:pPr lvl="1" marL="614476" indent="-263347" defTabSz="877823">
              <a:lnSpc>
                <a:spcPct val="90000"/>
              </a:lnSpc>
              <a:spcBef>
                <a:spcPts val="400"/>
              </a:spcBef>
              <a:buClr>
                <a:schemeClr val="accent1"/>
              </a:buClr>
              <a:buFont typeface="Wingdings 2"/>
              <a:defRPr sz="2496"/>
            </a:pPr>
            <a:r>
              <a:t>Difficult for the CPU to react to other changes in system state </a:t>
            </a:r>
          </a:p>
          <a:p>
            <a:pPr lvl="2" marL="877823" indent="-219455" defTabSz="877823">
              <a:lnSpc>
                <a:spcPct val="90000"/>
              </a:lnSpc>
              <a:spcBef>
                <a:spcPts val="400"/>
              </a:spcBef>
              <a:defRPr sz="2208"/>
            </a:pPr>
            <a:r>
              <a:t>Data arrives from a disk or a network adapter</a:t>
            </a:r>
          </a:p>
          <a:p>
            <a:pPr lvl="2" marL="877823" indent="-219455" defTabSz="877823">
              <a:lnSpc>
                <a:spcPct val="90000"/>
              </a:lnSpc>
              <a:spcBef>
                <a:spcPts val="400"/>
              </a:spcBef>
              <a:defRPr sz="2208"/>
            </a:pPr>
            <a:r>
              <a:t>Instruction divides by zero</a:t>
            </a:r>
          </a:p>
          <a:p>
            <a:pPr lvl="2" marL="877823" indent="-219455" defTabSz="877823">
              <a:lnSpc>
                <a:spcPct val="90000"/>
              </a:lnSpc>
              <a:spcBef>
                <a:spcPts val="400"/>
              </a:spcBef>
              <a:defRPr sz="2208"/>
            </a:pPr>
            <a:r>
              <a:t>User hits control-C at the keyboard</a:t>
            </a:r>
          </a:p>
          <a:p>
            <a:pPr marL="307238" indent="-307238" defTabSz="877823">
              <a:lnSpc>
                <a:spcPct val="90000"/>
              </a:lnSpc>
              <a:spcBef>
                <a:spcPts val="600"/>
              </a:spcBef>
              <a:defRPr sz="2784">
                <a:solidFill>
                  <a:srgbClr val="C00000"/>
                </a:solidFill>
              </a:defRPr>
            </a:pPr>
            <a:r>
              <a:t>System needs mechanisms for “exception control flow”</a:t>
            </a:r>
          </a:p>
        </p:txBody>
      </p:sp>
      <p:sp>
        <p:nvSpPr>
          <p:cNvPr id="282" name="Shape 282"/>
          <p:cNvSpPr/>
          <p:nvPr>
            <p:ph type="sldNum" sz="quarter" idx="2"/>
          </p:nvPr>
        </p:nvSpPr>
        <p:spPr>
          <a:xfrm>
            <a:off x="136240" y="1235450"/>
            <a:ext cx="260920"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81">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281">
                                            <p:txEl>
                                              <p:pRg st="3" end="3"/>
                                            </p:txEl>
                                          </p:spTgt>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1" fill="hold">
                                  <p:stCondLst>
                                    <p:cond delay="0"/>
                                  </p:stCondLst>
                                  <p:iterate type="el" backwards="0">
                                    <p:tmAbs val="0"/>
                                  </p:iterate>
                                  <p:childTnLst>
                                    <p:set>
                                      <p:cBhvr>
                                        <p:cTn id="21" fill="hold"/>
                                        <p:tgtEl>
                                          <p:spTgt spid="281">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1" fill="hold">
                                  <p:stCondLst>
                                    <p:cond delay="0"/>
                                  </p:stCondLst>
                                  <p:iterate type="el" backwards="0">
                                    <p:tmAbs val="0"/>
                                  </p:iterate>
                                  <p:childTnLst>
                                    <p:set>
                                      <p:cBhvr>
                                        <p:cTn id="25" fill="hold"/>
                                        <p:tgtEl>
                                          <p:spTgt spid="281">
                                            <p:txEl>
                                              <p:pRg st="5" end="5"/>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1" fill="hold">
                                  <p:stCondLst>
                                    <p:cond delay="0"/>
                                  </p:stCondLst>
                                  <p:iterate type="el" backwards="0">
                                    <p:tmAbs val="0"/>
                                  </p:iterate>
                                  <p:childTnLst>
                                    <p:set>
                                      <p:cBhvr>
                                        <p:cTn id="28" fill="hold"/>
                                        <p:tgtEl>
                                          <p:spTgt spid="281">
                                            <p:txEl>
                                              <p:pRg st="6" end="6"/>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1" fill="hold">
                                  <p:stCondLst>
                                    <p:cond delay="0"/>
                                  </p:stCondLst>
                                  <p:iterate type="el" backwards="0">
                                    <p:tmAbs val="0"/>
                                  </p:iterate>
                                  <p:childTnLst>
                                    <p:set>
                                      <p:cBhvr>
                                        <p:cTn id="31" fill="hold"/>
                                        <p:tgtEl>
                                          <p:spTgt spid="281">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1" fill="hold">
                                  <p:stCondLst>
                                    <p:cond delay="0"/>
                                  </p:stCondLst>
                                  <p:iterate type="el" backwards="0">
                                    <p:tmAbs val="0"/>
                                  </p:iterate>
                                  <p:childTnLst>
                                    <p:set>
                                      <p:cBhvr>
                                        <p:cTn id="35" fill="hold"/>
                                        <p:tgtEl>
                                          <p:spTgt spid="28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1"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287" name="Shape 287"/>
          <p:cNvSpPr/>
          <p:nvPr>
            <p:ph type="body" sz="quarter" idx="1"/>
          </p:nvPr>
        </p:nvSpPr>
        <p:spPr>
          <a:xfrm>
            <a:off x="228600" y="1568450"/>
            <a:ext cx="8686800" cy="1098550"/>
          </a:xfrm>
          <a:prstGeom prst="rect">
            <a:avLst/>
          </a:prstGeom>
        </p:spPr>
        <p:txBody>
          <a:bodyPr/>
          <a:lstStyle/>
          <a:p>
            <a:pPr marL="313639" indent="-313639" defTabSz="896111">
              <a:spcBef>
                <a:spcPts val="600"/>
              </a:spcBef>
              <a:defRPr sz="2548"/>
            </a:pPr>
            <a:r>
              <a:t>An </a:t>
            </a:r>
            <a:r>
              <a:rPr i="1"/>
              <a:t>exception</a:t>
            </a:r>
            <a:r>
              <a:t> is a transfer of control to the OS in response to some </a:t>
            </a:r>
            <a:r>
              <a:rPr i="1"/>
              <a:t>event</a:t>
            </a:r>
            <a:r>
              <a:t>  (i.e., change in processor state)</a:t>
            </a:r>
          </a:p>
        </p:txBody>
      </p:sp>
      <p:sp>
        <p:nvSpPr>
          <p:cNvPr id="288" name="Shape 288"/>
          <p:cNvSpPr/>
          <p:nvPr/>
        </p:nvSpPr>
        <p:spPr>
          <a:xfrm>
            <a:off x="2279649" y="2586038"/>
            <a:ext cx="1563048" cy="348114"/>
          </a:xfrm>
          <a:prstGeom prst="rect">
            <a:avLst/>
          </a:prstGeom>
          <a:ln w="12700">
            <a:miter lim="400000"/>
          </a:ln>
          <a:extLst>
            <a:ext uri="{C572A759-6A51-4108-AA02-DFA0A04FC94B}">
              <ma14:wrappingTextBoxFlag xmlns:ma14="http://schemas.microsoft.com/office/mac/drawingml/2011/main" val="1"/>
            </a:ext>
          </a:extLst>
        </p:spPr>
        <p:txBody>
          <a:bodyPr wrap="none" lIns="44446" tIns="44446" rIns="44446" bIns="44446">
            <a:spAutoFit/>
          </a:bodyPr>
          <a:lstStyle>
            <a:lvl1pPr>
              <a:defRPr b="1">
                <a:latin typeface="Arial"/>
                <a:ea typeface="Arial"/>
                <a:cs typeface="Arial"/>
                <a:sym typeface="Arial"/>
              </a:defRPr>
            </a:lvl1pPr>
          </a:lstStyle>
          <a:p>
            <a:pPr/>
            <a:r>
              <a:t>User Process</a:t>
            </a:r>
          </a:p>
        </p:txBody>
      </p:sp>
      <p:sp>
        <p:nvSpPr>
          <p:cNvPr id="289" name="Shape 289"/>
          <p:cNvSpPr/>
          <p:nvPr/>
        </p:nvSpPr>
        <p:spPr>
          <a:xfrm>
            <a:off x="5584825" y="2586038"/>
            <a:ext cx="431879" cy="348114"/>
          </a:xfrm>
          <a:prstGeom prst="rect">
            <a:avLst/>
          </a:prstGeom>
          <a:ln w="12700">
            <a:miter lim="400000"/>
          </a:ln>
          <a:extLst>
            <a:ext uri="{C572A759-6A51-4108-AA02-DFA0A04FC94B}">
              <ma14:wrappingTextBoxFlag xmlns:ma14="http://schemas.microsoft.com/office/mac/drawingml/2011/main" val="1"/>
            </a:ext>
          </a:extLst>
        </p:spPr>
        <p:txBody>
          <a:bodyPr wrap="none" lIns="44446" tIns="44446" rIns="44446" bIns="44446">
            <a:spAutoFit/>
          </a:bodyPr>
          <a:lstStyle>
            <a:lvl1pPr>
              <a:defRPr b="1">
                <a:latin typeface="Arial"/>
                <a:ea typeface="Arial"/>
                <a:cs typeface="Arial"/>
                <a:sym typeface="Arial"/>
              </a:defRPr>
            </a:lvl1pPr>
          </a:lstStyle>
          <a:p>
            <a:pPr/>
            <a:r>
              <a:t>OS</a:t>
            </a:r>
          </a:p>
        </p:txBody>
      </p:sp>
      <p:sp>
        <p:nvSpPr>
          <p:cNvPr id="290" name="Shape 290"/>
          <p:cNvSpPr/>
          <p:nvPr/>
        </p:nvSpPr>
        <p:spPr>
          <a:xfrm>
            <a:off x="3094038" y="3108324"/>
            <a:ext cx="1" cy="598489"/>
          </a:xfrm>
          <a:prstGeom prst="line">
            <a:avLst/>
          </a:prstGeom>
          <a:ln w="12700">
            <a:solidFill>
              <a:srgbClr val="000000"/>
            </a:solidFill>
            <a:tailEnd type="triangle"/>
          </a:ln>
        </p:spPr>
        <p:txBody>
          <a:bodyPr lIns="45719" rIns="45719"/>
          <a:lstStyle/>
          <a:p>
            <a:pPr/>
          </a:p>
        </p:txBody>
      </p:sp>
      <p:sp>
        <p:nvSpPr>
          <p:cNvPr id="291" name="Shape 291"/>
          <p:cNvSpPr/>
          <p:nvPr/>
        </p:nvSpPr>
        <p:spPr>
          <a:xfrm>
            <a:off x="3100388" y="3713162"/>
            <a:ext cx="2806701" cy="1"/>
          </a:xfrm>
          <a:prstGeom prst="line">
            <a:avLst/>
          </a:prstGeom>
          <a:ln w="12700">
            <a:solidFill>
              <a:srgbClr val="000000"/>
            </a:solidFill>
            <a:tailEnd type="triangle"/>
          </a:ln>
        </p:spPr>
        <p:txBody>
          <a:bodyPr lIns="45719" rIns="45719"/>
          <a:lstStyle/>
          <a:p>
            <a:pPr/>
          </a:p>
        </p:txBody>
      </p:sp>
      <p:sp>
        <p:nvSpPr>
          <p:cNvPr id="292" name="Shape 292"/>
          <p:cNvSpPr/>
          <p:nvPr/>
        </p:nvSpPr>
        <p:spPr>
          <a:xfrm>
            <a:off x="5913437" y="3719512"/>
            <a:ext cx="1" cy="596901"/>
          </a:xfrm>
          <a:prstGeom prst="line">
            <a:avLst/>
          </a:prstGeom>
          <a:ln w="12700">
            <a:solidFill>
              <a:srgbClr val="000000"/>
            </a:solidFill>
            <a:tailEnd type="triangle"/>
          </a:ln>
        </p:spPr>
        <p:txBody>
          <a:bodyPr lIns="45719" rIns="45719"/>
          <a:lstStyle/>
          <a:p>
            <a:pPr/>
          </a:p>
        </p:txBody>
      </p:sp>
      <p:sp>
        <p:nvSpPr>
          <p:cNvPr id="293" name="Shape 293"/>
          <p:cNvSpPr/>
          <p:nvPr/>
        </p:nvSpPr>
        <p:spPr>
          <a:xfrm flipH="1" flipV="1">
            <a:off x="3087688" y="3783012"/>
            <a:ext cx="2832101" cy="546101"/>
          </a:xfrm>
          <a:prstGeom prst="line">
            <a:avLst/>
          </a:prstGeom>
          <a:ln w="12700">
            <a:solidFill>
              <a:srgbClr val="000000"/>
            </a:solidFill>
            <a:tailEnd type="triangle"/>
          </a:ln>
        </p:spPr>
        <p:txBody>
          <a:bodyPr lIns="45719" rIns="45719"/>
          <a:lstStyle/>
          <a:p>
            <a:pPr/>
          </a:p>
        </p:txBody>
      </p:sp>
      <p:sp>
        <p:nvSpPr>
          <p:cNvPr id="294" name="Shape 294"/>
          <p:cNvSpPr/>
          <p:nvPr/>
        </p:nvSpPr>
        <p:spPr>
          <a:xfrm flipH="1">
            <a:off x="3094038" y="3870325"/>
            <a:ext cx="1" cy="1512889"/>
          </a:xfrm>
          <a:prstGeom prst="line">
            <a:avLst/>
          </a:prstGeom>
          <a:ln w="12700">
            <a:solidFill>
              <a:srgbClr val="000000"/>
            </a:solidFill>
            <a:tailEnd type="triangle"/>
          </a:ln>
        </p:spPr>
        <p:txBody>
          <a:bodyPr lIns="45719" rIns="45719"/>
          <a:lstStyle/>
          <a:p>
            <a:pPr/>
          </a:p>
        </p:txBody>
      </p:sp>
      <p:sp>
        <p:nvSpPr>
          <p:cNvPr id="295" name="Shape 295"/>
          <p:cNvSpPr/>
          <p:nvPr/>
        </p:nvSpPr>
        <p:spPr>
          <a:xfrm>
            <a:off x="3994150" y="3386137"/>
            <a:ext cx="1080175" cy="348115"/>
          </a:xfrm>
          <a:prstGeom prst="rect">
            <a:avLst/>
          </a:prstGeom>
          <a:ln w="12700">
            <a:miter lim="400000"/>
          </a:ln>
          <a:extLst>
            <a:ext uri="{C572A759-6A51-4108-AA02-DFA0A04FC94B}">
              <ma14:wrappingTextBoxFlag xmlns:ma14="http://schemas.microsoft.com/office/mac/drawingml/2011/main" val="1"/>
            </a:ext>
          </a:extLst>
        </p:spPr>
        <p:txBody>
          <a:bodyPr wrap="none" lIns="44446" tIns="44446" rIns="44446" bIns="44446">
            <a:spAutoFit/>
          </a:bodyPr>
          <a:lstStyle>
            <a:lvl1pPr>
              <a:defRPr i="1">
                <a:latin typeface="Arial"/>
                <a:ea typeface="Arial"/>
                <a:cs typeface="Arial"/>
                <a:sym typeface="Arial"/>
              </a:defRPr>
            </a:lvl1pPr>
          </a:lstStyle>
          <a:p>
            <a:pPr/>
            <a:r>
              <a:t>exception</a:t>
            </a:r>
          </a:p>
        </p:txBody>
      </p:sp>
      <p:sp>
        <p:nvSpPr>
          <p:cNvPr id="296" name="Shape 296"/>
          <p:cNvSpPr/>
          <p:nvPr/>
        </p:nvSpPr>
        <p:spPr>
          <a:xfrm>
            <a:off x="6051550" y="3659187"/>
            <a:ext cx="2527300" cy="949125"/>
          </a:xfrm>
          <a:prstGeom prst="rect">
            <a:avLst/>
          </a:prstGeom>
          <a:ln w="12700">
            <a:miter lim="400000"/>
          </a:ln>
          <a:extLst>
            <a:ext uri="{C572A759-6A51-4108-AA02-DFA0A04FC94B}">
              <ma14:wrappingTextBoxFlag xmlns:ma14="http://schemas.microsoft.com/office/mac/drawingml/2011/main" val="1"/>
            </a:ext>
          </a:extLst>
        </p:spPr>
        <p:txBody>
          <a:bodyPr lIns="44446" tIns="44446" rIns="44446" bIns="44446">
            <a:spAutoFit/>
          </a:bodyPr>
          <a:lstStyle/>
          <a:p>
            <a:pPr>
              <a:defRPr i="1">
                <a:latin typeface="Arial"/>
                <a:ea typeface="Arial"/>
                <a:cs typeface="Arial"/>
                <a:sym typeface="Arial"/>
              </a:defRPr>
            </a:pPr>
            <a:r>
              <a:t>exception processing</a:t>
            </a:r>
            <a:endParaRPr i="0" sz="2000">
              <a:latin typeface="Chalkboard"/>
              <a:ea typeface="Chalkboard"/>
              <a:cs typeface="Chalkboard"/>
              <a:sym typeface="Chalkboard"/>
            </a:endParaRPr>
          </a:p>
          <a:p>
            <a:pPr>
              <a:defRPr>
                <a:latin typeface="Arial"/>
                <a:ea typeface="Arial"/>
                <a:cs typeface="Arial"/>
                <a:sym typeface="Arial"/>
              </a:defRPr>
            </a:pPr>
            <a:r>
              <a:t>by </a:t>
            </a:r>
            <a:r>
              <a:rPr i="1"/>
              <a:t>exception handler</a:t>
            </a:r>
            <a:endParaRPr sz="2000">
              <a:latin typeface="Chalkboard"/>
              <a:ea typeface="Chalkboard"/>
              <a:cs typeface="Chalkboard"/>
              <a:sym typeface="Chalkboard"/>
            </a:endParaRPr>
          </a:p>
        </p:txBody>
      </p:sp>
      <p:sp>
        <p:nvSpPr>
          <p:cNvPr id="297" name="Shape 297"/>
          <p:cNvSpPr/>
          <p:nvPr/>
        </p:nvSpPr>
        <p:spPr>
          <a:xfrm>
            <a:off x="3933824" y="4376737"/>
            <a:ext cx="1715300" cy="614815"/>
          </a:xfrm>
          <a:prstGeom prst="rect">
            <a:avLst/>
          </a:prstGeom>
          <a:ln w="12700">
            <a:miter lim="400000"/>
          </a:ln>
          <a:extLst>
            <a:ext uri="{C572A759-6A51-4108-AA02-DFA0A04FC94B}">
              <ma14:wrappingTextBoxFlag xmlns:ma14="http://schemas.microsoft.com/office/mac/drawingml/2011/main" val="1"/>
            </a:ext>
          </a:extLst>
        </p:spPr>
        <p:txBody>
          <a:bodyPr wrap="none" lIns="44446" tIns="44446" rIns="44446" bIns="44446">
            <a:spAutoFit/>
          </a:bodyPr>
          <a:lstStyle/>
          <a:p>
            <a:pPr>
              <a:defRPr i="1">
                <a:latin typeface="Arial"/>
                <a:ea typeface="Arial"/>
                <a:cs typeface="Arial"/>
                <a:sym typeface="Arial"/>
              </a:defRPr>
            </a:pPr>
            <a:r>
              <a:t>exception </a:t>
            </a:r>
            <a:endParaRPr i="0" sz="2000">
              <a:latin typeface="Chalkboard"/>
              <a:ea typeface="Chalkboard"/>
              <a:cs typeface="Chalkboard"/>
              <a:sym typeface="Chalkboard"/>
            </a:endParaRPr>
          </a:p>
          <a:p>
            <a:pPr>
              <a:defRPr i="1">
                <a:latin typeface="Arial"/>
                <a:ea typeface="Arial"/>
                <a:cs typeface="Arial"/>
                <a:sym typeface="Arial"/>
              </a:defRPr>
            </a:pPr>
            <a:r>
              <a:t>return </a:t>
            </a:r>
            <a:r>
              <a:rPr i="0"/>
              <a:t>(optional)</a:t>
            </a:r>
          </a:p>
        </p:txBody>
      </p:sp>
      <p:sp>
        <p:nvSpPr>
          <p:cNvPr id="298" name="Shape 298"/>
          <p:cNvSpPr/>
          <p:nvPr/>
        </p:nvSpPr>
        <p:spPr>
          <a:xfrm>
            <a:off x="533399" y="3446462"/>
            <a:ext cx="804865" cy="348115"/>
          </a:xfrm>
          <a:prstGeom prst="rect">
            <a:avLst/>
          </a:prstGeom>
          <a:ln w="12700">
            <a:miter lim="400000"/>
          </a:ln>
          <a:extLst>
            <a:ext uri="{C572A759-6A51-4108-AA02-DFA0A04FC94B}">
              <ma14:wrappingTextBoxFlag xmlns:ma14="http://schemas.microsoft.com/office/mac/drawingml/2011/main" val="1"/>
            </a:ext>
          </a:extLst>
        </p:spPr>
        <p:txBody>
          <a:bodyPr lIns="44446" tIns="44446" rIns="44446" bIns="44446">
            <a:spAutoFit/>
          </a:bodyPr>
          <a:lstStyle>
            <a:lvl1pPr>
              <a:defRPr i="1">
                <a:latin typeface="Arial"/>
                <a:ea typeface="Arial"/>
                <a:cs typeface="Arial"/>
                <a:sym typeface="Arial"/>
              </a:defRPr>
            </a:lvl1pPr>
          </a:lstStyle>
          <a:p>
            <a:pPr/>
            <a:r>
              <a:t>event </a:t>
            </a:r>
          </a:p>
        </p:txBody>
      </p:sp>
      <p:sp>
        <p:nvSpPr>
          <p:cNvPr id="299" name="Shape 299"/>
          <p:cNvSpPr/>
          <p:nvPr/>
        </p:nvSpPr>
        <p:spPr>
          <a:xfrm>
            <a:off x="2133600" y="3429000"/>
            <a:ext cx="804228" cy="332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600">
                <a:latin typeface="+mn-lt"/>
                <a:ea typeface="+mn-ea"/>
                <a:cs typeface="+mn-cs"/>
                <a:sym typeface="Helvetica"/>
              </a:defRPr>
            </a:lvl1pPr>
          </a:lstStyle>
          <a:p>
            <a:pPr/>
            <a:r>
              <a:t>current</a:t>
            </a:r>
          </a:p>
        </p:txBody>
      </p:sp>
      <p:sp>
        <p:nvSpPr>
          <p:cNvPr id="300" name="Shape 300"/>
          <p:cNvSpPr/>
          <p:nvPr/>
        </p:nvSpPr>
        <p:spPr>
          <a:xfrm>
            <a:off x="2446338" y="3657600"/>
            <a:ext cx="521951" cy="332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600">
                <a:latin typeface="+mn-lt"/>
                <a:ea typeface="+mn-ea"/>
                <a:cs typeface="+mn-cs"/>
                <a:sym typeface="Helvetica"/>
              </a:defRPr>
            </a:lvl1pPr>
          </a:lstStyle>
          <a:p>
            <a:pPr/>
            <a:r>
              <a:t>next</a:t>
            </a:r>
          </a:p>
        </p:txBody>
      </p:sp>
      <p:sp>
        <p:nvSpPr>
          <p:cNvPr id="301" name="Shape 301"/>
          <p:cNvSpPr/>
          <p:nvPr/>
        </p:nvSpPr>
        <p:spPr>
          <a:xfrm>
            <a:off x="1447800" y="3657600"/>
            <a:ext cx="685801" cy="0"/>
          </a:xfrm>
          <a:prstGeom prst="line">
            <a:avLst/>
          </a:prstGeom>
          <a:ln w="25400">
            <a:solidFill>
              <a:srgbClr val="000000"/>
            </a:solidFill>
            <a:tailEnd type="triangle"/>
          </a:ln>
        </p:spPr>
        <p:txBody>
          <a:bodyPr lIns="45719" rIns="45719"/>
          <a:lstStyle/>
          <a:p>
            <a:pPr/>
          </a:p>
        </p:txBody>
      </p:sp>
      <p:sp>
        <p:nvSpPr>
          <p:cNvPr id="302" name="Shape 302"/>
          <p:cNvSpPr/>
          <p:nvPr>
            <p:ph type="title"/>
          </p:nvPr>
        </p:nvSpPr>
        <p:spPr>
          <a:prstGeom prst="rect">
            <a:avLst/>
          </a:prstGeom>
        </p:spPr>
        <p:txBody>
          <a:bodyPr/>
          <a:lstStyle/>
          <a:p>
            <a:pPr/>
            <a:r>
              <a:t>Exception Control Flow</a:t>
            </a:r>
          </a:p>
        </p:txBody>
      </p:sp>
      <p:sp>
        <p:nvSpPr>
          <p:cNvPr id="303" name="Shape 303"/>
          <p:cNvSpPr/>
          <p:nvPr>
            <p:ph type="sldNum" sz="quarter" idx="2"/>
          </p:nvPr>
        </p:nvSpPr>
        <p:spPr>
          <a:xfrm>
            <a:off x="140113" y="1235450"/>
            <a:ext cx="253174"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306" name="Shape 306"/>
          <p:cNvSpPr/>
          <p:nvPr>
            <p:ph type="title"/>
          </p:nvPr>
        </p:nvSpPr>
        <p:spPr>
          <a:prstGeom prst="rect">
            <a:avLst/>
          </a:prstGeom>
        </p:spPr>
        <p:txBody>
          <a:bodyPr/>
          <a:lstStyle/>
          <a:p>
            <a:pPr/>
            <a:r>
              <a:t>Types of Exceptions</a:t>
            </a:r>
          </a:p>
        </p:txBody>
      </p:sp>
      <p:sp>
        <p:nvSpPr>
          <p:cNvPr id="307" name="Shape 307"/>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308" name="Shape 308"/>
          <p:cNvSpPr/>
          <p:nvPr>
            <p:ph type="body" idx="1"/>
          </p:nvPr>
        </p:nvSpPr>
        <p:spPr>
          <a:prstGeom prst="rect">
            <a:avLst/>
          </a:prstGeom>
        </p:spPr>
        <p:txBody>
          <a:bodyPr/>
          <a:lstStyle/>
          <a:p>
            <a:pPr/>
            <a:r>
              <a:t>Synchronous (i.e. aligned to an event or time)</a:t>
            </a:r>
          </a:p>
          <a:p>
            <a:pPr/>
            <a:r>
              <a:t>Asynchronous (can happen without notice)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Shape 310"/>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311" name="Shape 311"/>
          <p:cNvSpPr/>
          <p:nvPr>
            <p:ph type="title"/>
          </p:nvPr>
        </p:nvSpPr>
        <p:spPr>
          <a:xfrm>
            <a:off x="152400" y="304800"/>
            <a:ext cx="8001000" cy="609600"/>
          </a:xfrm>
          <a:prstGeom prst="rect">
            <a:avLst/>
          </a:prstGeom>
        </p:spPr>
        <p:txBody>
          <a:bodyPr/>
          <a:lstStyle>
            <a:lvl1pPr defTabSz="804672">
              <a:defRPr sz="3432"/>
            </a:lvl1pPr>
          </a:lstStyle>
          <a:p>
            <a:pPr/>
            <a:r>
              <a:t>Asynchronous Exceptions (Interrupts)</a:t>
            </a:r>
          </a:p>
        </p:txBody>
      </p:sp>
      <p:sp>
        <p:nvSpPr>
          <p:cNvPr id="312" name="Shape 312"/>
          <p:cNvSpPr/>
          <p:nvPr>
            <p:ph type="body" idx="1"/>
          </p:nvPr>
        </p:nvSpPr>
        <p:spPr>
          <a:prstGeom prst="rect">
            <a:avLst/>
          </a:prstGeom>
        </p:spPr>
        <p:txBody>
          <a:bodyPr/>
          <a:lstStyle/>
          <a:p>
            <a:pPr marL="313639" indent="-313639" defTabSz="896111">
              <a:lnSpc>
                <a:spcPct val="90000"/>
              </a:lnSpc>
              <a:spcBef>
                <a:spcPts val="600"/>
              </a:spcBef>
              <a:defRPr sz="2842"/>
            </a:pPr>
            <a:r>
              <a:t>Caused by events external to processor</a:t>
            </a:r>
          </a:p>
          <a:p>
            <a:pPr lvl="1" marL="627278" indent="-268833" defTabSz="896111">
              <a:lnSpc>
                <a:spcPct val="90000"/>
              </a:lnSpc>
              <a:spcBef>
                <a:spcPts val="400"/>
              </a:spcBef>
              <a:buClr>
                <a:schemeClr val="accent1"/>
              </a:buClr>
              <a:buFont typeface="Wingdings 2"/>
              <a:defRPr sz="2548"/>
            </a:pPr>
            <a:r>
              <a:t>Indicated by setting the processor’s interrupt pin(s)</a:t>
            </a:r>
          </a:p>
          <a:p>
            <a:pPr lvl="1" marL="627278" indent="-268833" defTabSz="896111">
              <a:lnSpc>
                <a:spcPct val="90000"/>
              </a:lnSpc>
              <a:spcBef>
                <a:spcPts val="400"/>
              </a:spcBef>
              <a:buClr>
                <a:schemeClr val="accent1"/>
              </a:buClr>
              <a:buFont typeface="Wingdings 2"/>
              <a:defRPr sz="2548"/>
            </a:pPr>
            <a:r>
              <a:t>Handler returns to “next” instruction.</a:t>
            </a:r>
          </a:p>
          <a:p>
            <a:pPr marL="313639" indent="-313639" defTabSz="896111">
              <a:lnSpc>
                <a:spcPct val="90000"/>
              </a:lnSpc>
              <a:spcBef>
                <a:spcPts val="600"/>
              </a:spcBef>
              <a:defRPr sz="2842"/>
            </a:pPr>
            <a:r>
              <a:t>Examples:</a:t>
            </a:r>
          </a:p>
          <a:p>
            <a:pPr lvl="1" marL="627278" indent="-268833" defTabSz="896111">
              <a:lnSpc>
                <a:spcPct val="90000"/>
              </a:lnSpc>
              <a:spcBef>
                <a:spcPts val="400"/>
              </a:spcBef>
              <a:buClr>
                <a:schemeClr val="accent1"/>
              </a:buClr>
              <a:buFont typeface="Wingdings 2"/>
              <a:defRPr sz="2548"/>
            </a:pPr>
            <a:r>
              <a:t>I/O interrupts</a:t>
            </a:r>
          </a:p>
          <a:p>
            <a:pPr lvl="2" marL="896111" indent="-224027" defTabSz="896111">
              <a:lnSpc>
                <a:spcPct val="90000"/>
              </a:lnSpc>
              <a:spcBef>
                <a:spcPts val="400"/>
              </a:spcBef>
              <a:defRPr sz="2254"/>
            </a:pPr>
            <a:r>
              <a:t>Key pressed on the keyboard</a:t>
            </a:r>
          </a:p>
          <a:p>
            <a:pPr lvl="2" marL="896111" indent="-224027" defTabSz="896111">
              <a:lnSpc>
                <a:spcPct val="90000"/>
              </a:lnSpc>
              <a:spcBef>
                <a:spcPts val="400"/>
              </a:spcBef>
              <a:defRPr sz="2254"/>
            </a:pPr>
            <a:r>
              <a:t>Arrival of packet from network</a:t>
            </a:r>
          </a:p>
          <a:p>
            <a:pPr lvl="1" marL="627278" indent="-268833" defTabSz="896111">
              <a:lnSpc>
                <a:spcPct val="90000"/>
              </a:lnSpc>
              <a:spcBef>
                <a:spcPts val="400"/>
              </a:spcBef>
              <a:buClr>
                <a:schemeClr val="accent1"/>
              </a:buClr>
              <a:buFont typeface="Wingdings 2"/>
              <a:defRPr sz="2548"/>
            </a:pPr>
            <a:r>
              <a:t>Hard-reset interrupt</a:t>
            </a:r>
          </a:p>
          <a:p>
            <a:pPr lvl="2" marL="896111" indent="-224027" defTabSz="896111">
              <a:lnSpc>
                <a:spcPct val="90000"/>
              </a:lnSpc>
              <a:spcBef>
                <a:spcPts val="400"/>
              </a:spcBef>
              <a:defRPr sz="2254"/>
            </a:pPr>
            <a:r>
              <a:t>Hitting reset button</a:t>
            </a:r>
          </a:p>
          <a:p>
            <a:pPr lvl="1" marL="627278" indent="-268833" defTabSz="896111">
              <a:lnSpc>
                <a:spcPct val="90000"/>
              </a:lnSpc>
              <a:spcBef>
                <a:spcPts val="400"/>
              </a:spcBef>
              <a:buClr>
                <a:schemeClr val="accent1"/>
              </a:buClr>
              <a:buFont typeface="Wingdings 2"/>
              <a:defRPr sz="2548"/>
            </a:pPr>
            <a:r>
              <a:t>Soft-reset interrupt</a:t>
            </a:r>
          </a:p>
          <a:p>
            <a:pPr lvl="2" marL="896111" indent="-224027" defTabSz="896111">
              <a:lnSpc>
                <a:spcPct val="90000"/>
              </a:lnSpc>
              <a:spcBef>
                <a:spcPts val="400"/>
              </a:spcBef>
              <a:defRPr sz="2254"/>
            </a:pPr>
            <a:r>
              <a:t>Hitting control-alt-delete to initiate restart on a PC</a:t>
            </a:r>
          </a:p>
        </p:txBody>
      </p:sp>
      <p:sp>
        <p:nvSpPr>
          <p:cNvPr id="313" name="Shape 313"/>
          <p:cNvSpPr/>
          <p:nvPr>
            <p:ph type="sldNum" sz="quarter" idx="2"/>
          </p:nvPr>
        </p:nvSpPr>
        <p:spPr>
          <a:xfrm>
            <a:off x="136240" y="1235450"/>
            <a:ext cx="260920"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Shape 315"/>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316" name="Shape 316"/>
          <p:cNvSpPr/>
          <p:nvPr>
            <p:ph type="title"/>
          </p:nvPr>
        </p:nvSpPr>
        <p:spPr>
          <a:prstGeom prst="rect">
            <a:avLst/>
          </a:prstGeom>
        </p:spPr>
        <p:txBody>
          <a:bodyPr/>
          <a:lstStyle/>
          <a:p>
            <a:pPr/>
            <a:r>
              <a:t>Interrupt Vectors</a:t>
            </a:r>
          </a:p>
        </p:txBody>
      </p:sp>
      <p:sp>
        <p:nvSpPr>
          <p:cNvPr id="317" name="Shape 317"/>
          <p:cNvSpPr/>
          <p:nvPr>
            <p:ph type="body" sz="half" idx="1"/>
          </p:nvPr>
        </p:nvSpPr>
        <p:spPr>
          <a:xfrm>
            <a:off x="4648200" y="1981200"/>
            <a:ext cx="4495800" cy="4343400"/>
          </a:xfrm>
          <a:prstGeom prst="rect">
            <a:avLst/>
          </a:prstGeom>
        </p:spPr>
        <p:txBody>
          <a:bodyPr/>
          <a:lstStyle/>
          <a:p>
            <a:pPr lvl="1" marL="640080" indent="-274320">
              <a:spcBef>
                <a:spcPts val="500"/>
              </a:spcBef>
              <a:buClr>
                <a:schemeClr val="accent1"/>
              </a:buClr>
              <a:buFont typeface="Wingdings 2"/>
              <a:defRPr sz="2600"/>
            </a:pPr>
            <a:r>
              <a:t>Each type of event has a unique exception number </a:t>
            </a:r>
            <a:r>
              <a:rPr i="1"/>
              <a:t>k</a:t>
            </a:r>
          </a:p>
          <a:p>
            <a:pPr lvl="1" marL="640080" indent="-274320">
              <a:spcBef>
                <a:spcPts val="500"/>
              </a:spcBef>
              <a:buClr>
                <a:schemeClr val="accent1"/>
              </a:buClr>
              <a:buFont typeface="Wingdings 2"/>
              <a:defRPr sz="2600"/>
            </a:pPr>
            <a:r>
              <a:t>Index into jump table (a.k.a., interrupt vector)</a:t>
            </a:r>
          </a:p>
          <a:p>
            <a:pPr lvl="1" marL="640080" indent="-274320">
              <a:spcBef>
                <a:spcPts val="500"/>
              </a:spcBef>
              <a:buClr>
                <a:schemeClr val="accent1"/>
              </a:buClr>
              <a:buFont typeface="Wingdings 2"/>
              <a:defRPr sz="2600"/>
            </a:pPr>
            <a:r>
              <a:t>Jump table entry </a:t>
            </a:r>
            <a:r>
              <a:rPr i="1"/>
              <a:t>k</a:t>
            </a:r>
            <a:r>
              <a:t> points to a function (exception handler).</a:t>
            </a:r>
          </a:p>
          <a:p>
            <a:pPr lvl="1" marL="640080" indent="-274320">
              <a:spcBef>
                <a:spcPts val="500"/>
              </a:spcBef>
              <a:buClr>
                <a:schemeClr val="accent1"/>
              </a:buClr>
              <a:buFont typeface="Wingdings 2"/>
              <a:defRPr sz="2600"/>
            </a:pPr>
            <a:r>
              <a:t>Handler </a:t>
            </a:r>
            <a:r>
              <a:rPr i="1"/>
              <a:t>k</a:t>
            </a:r>
            <a:r>
              <a:t> is called each time exception </a:t>
            </a:r>
            <a:r>
              <a:rPr i="1"/>
              <a:t>k</a:t>
            </a:r>
            <a:r>
              <a:t> occurs. </a:t>
            </a:r>
          </a:p>
        </p:txBody>
      </p:sp>
      <p:sp>
        <p:nvSpPr>
          <p:cNvPr id="318" name="Shape 318"/>
          <p:cNvSpPr/>
          <p:nvPr/>
        </p:nvSpPr>
        <p:spPr>
          <a:xfrm>
            <a:off x="709599" y="2914650"/>
            <a:ext cx="1047778" cy="539445"/>
          </a:xfrm>
          <a:prstGeom prst="rect">
            <a:avLst/>
          </a:prstGeom>
          <a:ln w="12700">
            <a:miter lim="400000"/>
          </a:ln>
          <a:extLst>
            <a:ext uri="{C572A759-6A51-4108-AA02-DFA0A04FC94B}">
              <ma14:wrappingTextBoxFlag xmlns:ma14="http://schemas.microsoft.com/office/mac/drawingml/2011/main" val="1"/>
            </a:ext>
          </a:extLst>
        </p:spPr>
        <p:txBody>
          <a:bodyPr wrap="none" lIns="44446" tIns="44446" rIns="44446" bIns="44446">
            <a:spAutoFit/>
          </a:bodyPr>
          <a:lstStyle/>
          <a:p>
            <a:pPr algn="ctr">
              <a:defRPr b="1" sz="1600">
                <a:latin typeface="Arial"/>
                <a:ea typeface="Arial"/>
                <a:cs typeface="Arial"/>
                <a:sym typeface="Arial"/>
              </a:defRPr>
            </a:pPr>
            <a:r>
              <a:t>interrupt</a:t>
            </a:r>
            <a:endParaRPr sz="2000">
              <a:latin typeface="Chalkboard"/>
              <a:ea typeface="Chalkboard"/>
              <a:cs typeface="Chalkboard"/>
              <a:sym typeface="Chalkboard"/>
            </a:endParaRPr>
          </a:p>
          <a:p>
            <a:pPr algn="ctr">
              <a:defRPr b="1" sz="1600">
                <a:latin typeface="Arial"/>
                <a:ea typeface="Arial"/>
                <a:cs typeface="Arial"/>
                <a:sym typeface="Arial"/>
              </a:defRPr>
            </a:pPr>
            <a:r>
              <a:t>vector</a:t>
            </a:r>
          </a:p>
        </p:txBody>
      </p:sp>
      <p:sp>
        <p:nvSpPr>
          <p:cNvPr id="319" name="Shape 319"/>
          <p:cNvSpPr/>
          <p:nvPr/>
        </p:nvSpPr>
        <p:spPr>
          <a:xfrm>
            <a:off x="611187" y="3556000"/>
            <a:ext cx="1219201" cy="228600"/>
          </a:xfrm>
          <a:prstGeom prst="rect">
            <a:avLst/>
          </a:prstGeom>
          <a:solidFill>
            <a:srgbClr val="FFFFFF"/>
          </a:solidFill>
          <a:ln w="12700">
            <a:solidFill>
              <a:srgbClr val="000000"/>
            </a:solidFill>
            <a:miter/>
          </a:ln>
        </p:spPr>
        <p:txBody>
          <a:bodyPr lIns="45719" rIns="45719" anchor="ctr"/>
          <a:lstStyle/>
          <a:p>
            <a:pPr algn="ctr">
              <a:defRPr b="1">
                <a:latin typeface="+mn-lt"/>
                <a:ea typeface="+mn-ea"/>
                <a:cs typeface="+mn-cs"/>
                <a:sym typeface="Helvetica"/>
              </a:defRPr>
            </a:pPr>
          </a:p>
        </p:txBody>
      </p:sp>
      <p:sp>
        <p:nvSpPr>
          <p:cNvPr id="320" name="Shape 320"/>
          <p:cNvSpPr/>
          <p:nvPr/>
        </p:nvSpPr>
        <p:spPr>
          <a:xfrm>
            <a:off x="611187" y="3784600"/>
            <a:ext cx="1219201" cy="228600"/>
          </a:xfrm>
          <a:prstGeom prst="rect">
            <a:avLst/>
          </a:prstGeom>
          <a:solidFill>
            <a:srgbClr val="FFFFFF"/>
          </a:solidFill>
          <a:ln w="12700">
            <a:solidFill>
              <a:srgbClr val="000000"/>
            </a:solidFill>
            <a:miter/>
          </a:ln>
        </p:spPr>
        <p:txBody>
          <a:bodyPr lIns="45719" rIns="45719" anchor="ctr"/>
          <a:lstStyle/>
          <a:p>
            <a:pPr algn="ctr">
              <a:defRPr b="1">
                <a:latin typeface="+mn-lt"/>
                <a:ea typeface="+mn-ea"/>
                <a:cs typeface="+mn-cs"/>
                <a:sym typeface="Helvetica"/>
              </a:defRPr>
            </a:pPr>
          </a:p>
        </p:txBody>
      </p:sp>
      <p:sp>
        <p:nvSpPr>
          <p:cNvPr id="321" name="Shape 321"/>
          <p:cNvSpPr/>
          <p:nvPr/>
        </p:nvSpPr>
        <p:spPr>
          <a:xfrm>
            <a:off x="611187" y="4013200"/>
            <a:ext cx="1219201" cy="228600"/>
          </a:xfrm>
          <a:prstGeom prst="rect">
            <a:avLst/>
          </a:prstGeom>
          <a:solidFill>
            <a:srgbClr val="FFFFFF"/>
          </a:solidFill>
          <a:ln w="12700">
            <a:solidFill>
              <a:srgbClr val="000000"/>
            </a:solidFill>
            <a:miter/>
          </a:ln>
        </p:spPr>
        <p:txBody>
          <a:bodyPr lIns="45719" rIns="45719" anchor="ctr"/>
          <a:lstStyle/>
          <a:p>
            <a:pPr algn="ctr">
              <a:defRPr b="1">
                <a:latin typeface="+mn-lt"/>
                <a:ea typeface="+mn-ea"/>
                <a:cs typeface="+mn-cs"/>
                <a:sym typeface="Helvetica"/>
              </a:defRPr>
            </a:pPr>
          </a:p>
        </p:txBody>
      </p:sp>
      <p:sp>
        <p:nvSpPr>
          <p:cNvPr id="322" name="Shape 322"/>
          <p:cNvSpPr/>
          <p:nvPr/>
        </p:nvSpPr>
        <p:spPr>
          <a:xfrm flipV="1">
            <a:off x="1220787" y="3797299"/>
            <a:ext cx="1219202" cy="317501"/>
          </a:xfrm>
          <a:prstGeom prst="line">
            <a:avLst/>
          </a:prstGeom>
          <a:ln w="12700">
            <a:solidFill>
              <a:srgbClr val="000000"/>
            </a:solidFill>
            <a:tailEnd type="triangle"/>
          </a:ln>
        </p:spPr>
        <p:txBody>
          <a:bodyPr lIns="45719" rIns="45719"/>
          <a:lstStyle/>
          <a:p>
            <a:pPr/>
          </a:p>
        </p:txBody>
      </p:sp>
      <p:sp>
        <p:nvSpPr>
          <p:cNvPr id="323" name="Shape 323"/>
          <p:cNvSpPr/>
          <p:nvPr/>
        </p:nvSpPr>
        <p:spPr>
          <a:xfrm>
            <a:off x="1179512" y="4076700"/>
            <a:ext cx="88901" cy="88900"/>
          </a:xfrm>
          <a:prstGeom prst="ellipse">
            <a:avLst/>
          </a:prstGeom>
          <a:solidFill>
            <a:srgbClr val="000000"/>
          </a:solidFill>
          <a:ln w="12700">
            <a:solidFill>
              <a:srgbClr val="000000"/>
            </a:solidFill>
          </a:ln>
        </p:spPr>
        <p:txBody>
          <a:bodyPr lIns="45719" rIns="45719" anchor="ctr"/>
          <a:lstStyle/>
          <a:p>
            <a:pPr algn="ctr">
              <a:defRPr b="1">
                <a:latin typeface="+mn-lt"/>
                <a:ea typeface="+mn-ea"/>
                <a:cs typeface="+mn-cs"/>
                <a:sym typeface="Helvetica"/>
              </a:defRPr>
            </a:pPr>
          </a:p>
        </p:txBody>
      </p:sp>
      <p:sp>
        <p:nvSpPr>
          <p:cNvPr id="324" name="Shape 324"/>
          <p:cNvSpPr/>
          <p:nvPr/>
        </p:nvSpPr>
        <p:spPr>
          <a:xfrm>
            <a:off x="344575" y="3563988"/>
            <a:ext cx="203025"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defRPr b="1" sz="1400">
                <a:latin typeface="Arial"/>
                <a:ea typeface="Arial"/>
                <a:cs typeface="Arial"/>
                <a:sym typeface="Arial"/>
              </a:defRPr>
            </a:lvl1pPr>
          </a:lstStyle>
          <a:p>
            <a:pPr/>
            <a:r>
              <a:t>0</a:t>
            </a:r>
          </a:p>
        </p:txBody>
      </p:sp>
      <p:sp>
        <p:nvSpPr>
          <p:cNvPr id="325" name="Shape 325"/>
          <p:cNvSpPr/>
          <p:nvPr/>
        </p:nvSpPr>
        <p:spPr>
          <a:xfrm>
            <a:off x="346163" y="3767188"/>
            <a:ext cx="203025"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defRPr b="1" sz="1400">
                <a:latin typeface="Arial"/>
                <a:ea typeface="Arial"/>
                <a:cs typeface="Arial"/>
                <a:sym typeface="Arial"/>
              </a:defRPr>
            </a:lvl1pPr>
          </a:lstStyle>
          <a:p>
            <a:pPr/>
            <a:r>
              <a:t>1</a:t>
            </a:r>
          </a:p>
        </p:txBody>
      </p:sp>
      <p:sp>
        <p:nvSpPr>
          <p:cNvPr id="326" name="Shape 326"/>
          <p:cNvSpPr/>
          <p:nvPr/>
        </p:nvSpPr>
        <p:spPr>
          <a:xfrm>
            <a:off x="346163" y="4021188"/>
            <a:ext cx="203025"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defRPr b="1" sz="1400">
                <a:latin typeface="Arial"/>
                <a:ea typeface="Arial"/>
                <a:cs typeface="Arial"/>
                <a:sym typeface="Arial"/>
              </a:defRPr>
            </a:lvl1pPr>
          </a:lstStyle>
          <a:p>
            <a:pPr/>
            <a:r>
              <a:t>2</a:t>
            </a:r>
          </a:p>
        </p:txBody>
      </p:sp>
      <p:sp>
        <p:nvSpPr>
          <p:cNvPr id="327" name="Shape 327"/>
          <p:cNvSpPr/>
          <p:nvPr/>
        </p:nvSpPr>
        <p:spPr>
          <a:xfrm>
            <a:off x="1043280" y="4035965"/>
            <a:ext cx="358190"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defRPr b="1" sz="2400">
                <a:latin typeface="Arial"/>
                <a:ea typeface="Arial"/>
                <a:cs typeface="Arial"/>
                <a:sym typeface="Arial"/>
              </a:defRPr>
            </a:lvl1pPr>
          </a:lstStyle>
          <a:p>
            <a:pPr/>
            <a:r>
              <a:t>...</a:t>
            </a:r>
          </a:p>
        </p:txBody>
      </p:sp>
      <p:sp>
        <p:nvSpPr>
          <p:cNvPr id="328" name="Shape 328"/>
          <p:cNvSpPr/>
          <p:nvPr/>
        </p:nvSpPr>
        <p:spPr>
          <a:xfrm>
            <a:off x="611187" y="4495800"/>
            <a:ext cx="1219201" cy="228600"/>
          </a:xfrm>
          <a:prstGeom prst="rect">
            <a:avLst/>
          </a:prstGeom>
          <a:solidFill>
            <a:srgbClr val="FFFFFF"/>
          </a:solidFill>
          <a:ln w="12700">
            <a:solidFill>
              <a:srgbClr val="000000"/>
            </a:solidFill>
            <a:miter/>
          </a:ln>
        </p:spPr>
        <p:txBody>
          <a:bodyPr lIns="45719" rIns="45719" anchor="ctr"/>
          <a:lstStyle/>
          <a:p>
            <a:pPr algn="ctr">
              <a:defRPr b="1">
                <a:latin typeface="+mn-lt"/>
                <a:ea typeface="+mn-ea"/>
                <a:cs typeface="+mn-cs"/>
                <a:sym typeface="Helvetica"/>
              </a:defRPr>
            </a:pPr>
          </a:p>
        </p:txBody>
      </p:sp>
      <p:sp>
        <p:nvSpPr>
          <p:cNvPr id="329" name="Shape 329"/>
          <p:cNvSpPr/>
          <p:nvPr/>
        </p:nvSpPr>
        <p:spPr>
          <a:xfrm>
            <a:off x="263843" y="4503788"/>
            <a:ext cx="370841"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defRPr b="1" sz="1400">
                <a:latin typeface="Arial"/>
                <a:ea typeface="Arial"/>
                <a:cs typeface="Arial"/>
                <a:sym typeface="Arial"/>
              </a:defRPr>
            </a:lvl1pPr>
          </a:lstStyle>
          <a:p>
            <a:pPr/>
            <a:r>
              <a:t>n-1</a:t>
            </a:r>
          </a:p>
        </p:txBody>
      </p:sp>
      <p:sp>
        <p:nvSpPr>
          <p:cNvPr id="330" name="Shape 330"/>
          <p:cNvSpPr/>
          <p:nvPr/>
        </p:nvSpPr>
        <p:spPr>
          <a:xfrm>
            <a:off x="1179512" y="3644900"/>
            <a:ext cx="88901" cy="88900"/>
          </a:xfrm>
          <a:prstGeom prst="ellipse">
            <a:avLst/>
          </a:prstGeom>
          <a:solidFill>
            <a:srgbClr val="000000"/>
          </a:solidFill>
          <a:ln w="12700">
            <a:solidFill>
              <a:srgbClr val="000000"/>
            </a:solidFill>
          </a:ln>
        </p:spPr>
        <p:txBody>
          <a:bodyPr lIns="45719" rIns="45719" anchor="ctr"/>
          <a:lstStyle/>
          <a:p>
            <a:pPr algn="ctr">
              <a:defRPr b="1">
                <a:latin typeface="+mn-lt"/>
                <a:ea typeface="+mn-ea"/>
                <a:cs typeface="+mn-cs"/>
                <a:sym typeface="Helvetica"/>
              </a:defRPr>
            </a:pPr>
          </a:p>
        </p:txBody>
      </p:sp>
      <p:sp>
        <p:nvSpPr>
          <p:cNvPr id="331" name="Shape 331"/>
          <p:cNvSpPr/>
          <p:nvPr/>
        </p:nvSpPr>
        <p:spPr>
          <a:xfrm flipV="1">
            <a:off x="1220787" y="2425699"/>
            <a:ext cx="1219202" cy="1257301"/>
          </a:xfrm>
          <a:prstGeom prst="line">
            <a:avLst/>
          </a:prstGeom>
          <a:ln w="12700">
            <a:solidFill>
              <a:srgbClr val="000000"/>
            </a:solidFill>
            <a:tailEnd type="triangle"/>
          </a:ln>
        </p:spPr>
        <p:txBody>
          <a:bodyPr lIns="45719" rIns="45719"/>
          <a:lstStyle/>
          <a:p>
            <a:pPr/>
          </a:p>
        </p:txBody>
      </p:sp>
      <p:grpSp>
        <p:nvGrpSpPr>
          <p:cNvPr id="334" name="Group 334"/>
          <p:cNvGrpSpPr/>
          <p:nvPr/>
        </p:nvGrpSpPr>
        <p:grpSpPr>
          <a:xfrm>
            <a:off x="2439988" y="2421403"/>
            <a:ext cx="2589213" cy="541994"/>
            <a:chOff x="0" y="0"/>
            <a:chExt cx="2589212" cy="541992"/>
          </a:xfrm>
        </p:grpSpPr>
        <p:sp>
          <p:nvSpPr>
            <p:cNvPr id="332" name="Shape 332"/>
            <p:cNvSpPr/>
            <p:nvPr/>
          </p:nvSpPr>
          <p:spPr>
            <a:xfrm>
              <a:off x="0" y="4296"/>
              <a:ext cx="2589213" cy="533401"/>
            </a:xfrm>
            <a:prstGeom prst="rect">
              <a:avLst/>
            </a:prstGeom>
            <a:solidFill>
              <a:srgbClr val="FFFFFF"/>
            </a:solidFill>
            <a:ln w="12700" cap="flat">
              <a:solidFill>
                <a:srgbClr val="000000"/>
              </a:solidFill>
              <a:prstDash val="solid"/>
              <a:miter lim="800000"/>
            </a:ln>
            <a:effectLst>
              <a:outerShdw sx="100000" sy="100000" kx="0" ky="0" algn="b" rotWithShape="0" blurRad="0" dist="107762" dir="2700000">
                <a:srgbClr val="E3DED1"/>
              </a:outerShdw>
            </a:effectLst>
          </p:spPr>
          <p:txBody>
            <a:bodyPr wrap="square" lIns="45719" tIns="45719" rIns="45719" bIns="45719" numCol="1" anchor="ctr">
              <a:noAutofit/>
            </a:bodyPr>
            <a:lstStyle/>
            <a:p>
              <a:pPr algn="ctr">
                <a:defRPr sz="2000">
                  <a:latin typeface="Chalkboard"/>
                  <a:ea typeface="Chalkboard"/>
                  <a:cs typeface="Chalkboard"/>
                  <a:sym typeface="Chalkboard"/>
                </a:defRPr>
              </a:pPr>
            </a:p>
          </p:txBody>
        </p:sp>
        <p:sp>
          <p:nvSpPr>
            <p:cNvPr id="333" name="Shape 333"/>
            <p:cNvSpPr/>
            <p:nvPr/>
          </p:nvSpPr>
          <p:spPr>
            <a:xfrm>
              <a:off x="288349" y="0"/>
              <a:ext cx="2012514" cy="5419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b="1" sz="1600">
                  <a:latin typeface="Arial"/>
                  <a:ea typeface="Arial"/>
                  <a:cs typeface="Arial"/>
                  <a:sym typeface="Arial"/>
                </a:defRPr>
              </a:pPr>
              <a:r>
                <a:t>code for  </a:t>
              </a:r>
              <a:endParaRPr sz="2000">
                <a:latin typeface="Chalkboard"/>
                <a:ea typeface="Chalkboard"/>
                <a:cs typeface="Chalkboard"/>
                <a:sym typeface="Chalkboard"/>
              </a:endParaRPr>
            </a:p>
            <a:p>
              <a:pPr algn="ctr">
                <a:defRPr b="1" sz="1600">
                  <a:latin typeface="Arial"/>
                  <a:ea typeface="Arial"/>
                  <a:cs typeface="Arial"/>
                  <a:sym typeface="Arial"/>
                </a:defRPr>
              </a:pPr>
              <a:r>
                <a:t>exception handler 0</a:t>
              </a:r>
            </a:p>
          </p:txBody>
        </p:sp>
      </p:grpSp>
      <p:grpSp>
        <p:nvGrpSpPr>
          <p:cNvPr id="337" name="Group 337"/>
          <p:cNvGrpSpPr/>
          <p:nvPr/>
        </p:nvGrpSpPr>
        <p:grpSpPr>
          <a:xfrm>
            <a:off x="2439988" y="3107203"/>
            <a:ext cx="2589213" cy="541994"/>
            <a:chOff x="0" y="0"/>
            <a:chExt cx="2589212" cy="541992"/>
          </a:xfrm>
        </p:grpSpPr>
        <p:sp>
          <p:nvSpPr>
            <p:cNvPr id="335" name="Shape 335"/>
            <p:cNvSpPr/>
            <p:nvPr/>
          </p:nvSpPr>
          <p:spPr>
            <a:xfrm>
              <a:off x="0" y="4296"/>
              <a:ext cx="2589213" cy="533401"/>
            </a:xfrm>
            <a:prstGeom prst="rect">
              <a:avLst/>
            </a:prstGeom>
            <a:solidFill>
              <a:srgbClr val="FFFFFF"/>
            </a:solidFill>
            <a:ln w="12700" cap="flat">
              <a:solidFill>
                <a:srgbClr val="000000"/>
              </a:solidFill>
              <a:prstDash val="solid"/>
              <a:miter lim="800000"/>
            </a:ln>
            <a:effectLst>
              <a:outerShdw sx="100000" sy="100000" kx="0" ky="0" algn="b" rotWithShape="0" blurRad="0" dist="107762" dir="2700000">
                <a:srgbClr val="E3DED1"/>
              </a:outerShdw>
            </a:effectLst>
          </p:spPr>
          <p:txBody>
            <a:bodyPr wrap="square" lIns="45719" tIns="45719" rIns="45719" bIns="45719" numCol="1" anchor="ctr">
              <a:noAutofit/>
            </a:bodyPr>
            <a:lstStyle/>
            <a:p>
              <a:pPr algn="ctr">
                <a:defRPr sz="2000">
                  <a:latin typeface="Chalkboard"/>
                  <a:ea typeface="Chalkboard"/>
                  <a:cs typeface="Chalkboard"/>
                  <a:sym typeface="Chalkboard"/>
                </a:defRPr>
              </a:pPr>
            </a:p>
          </p:txBody>
        </p:sp>
        <p:sp>
          <p:nvSpPr>
            <p:cNvPr id="336" name="Shape 336"/>
            <p:cNvSpPr/>
            <p:nvPr/>
          </p:nvSpPr>
          <p:spPr>
            <a:xfrm>
              <a:off x="288349" y="0"/>
              <a:ext cx="2012514" cy="5419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b="1" sz="1600">
                  <a:latin typeface="Arial"/>
                  <a:ea typeface="Arial"/>
                  <a:cs typeface="Arial"/>
                  <a:sym typeface="Arial"/>
                </a:defRPr>
              </a:pPr>
              <a:r>
                <a:t>code for </a:t>
              </a:r>
              <a:endParaRPr sz="2000">
                <a:latin typeface="Chalkboard"/>
                <a:ea typeface="Chalkboard"/>
                <a:cs typeface="Chalkboard"/>
                <a:sym typeface="Chalkboard"/>
              </a:endParaRPr>
            </a:p>
            <a:p>
              <a:pPr algn="ctr">
                <a:defRPr b="1" sz="1600">
                  <a:latin typeface="Arial"/>
                  <a:ea typeface="Arial"/>
                  <a:cs typeface="Arial"/>
                  <a:sym typeface="Arial"/>
                </a:defRPr>
              </a:pPr>
              <a:r>
                <a:t>exception handler 1</a:t>
              </a:r>
            </a:p>
          </p:txBody>
        </p:sp>
      </p:grpSp>
      <p:sp>
        <p:nvSpPr>
          <p:cNvPr id="338" name="Shape 338"/>
          <p:cNvSpPr/>
          <p:nvPr/>
        </p:nvSpPr>
        <p:spPr>
          <a:xfrm>
            <a:off x="1179512" y="3860800"/>
            <a:ext cx="88901" cy="88900"/>
          </a:xfrm>
          <a:prstGeom prst="ellipse">
            <a:avLst/>
          </a:prstGeom>
          <a:solidFill>
            <a:srgbClr val="000000"/>
          </a:solidFill>
          <a:ln w="12700">
            <a:solidFill>
              <a:srgbClr val="000000"/>
            </a:solidFill>
          </a:ln>
        </p:spPr>
        <p:txBody>
          <a:bodyPr lIns="45719" rIns="45719" anchor="ctr"/>
          <a:lstStyle/>
          <a:p>
            <a:pPr algn="ctr">
              <a:defRPr b="1">
                <a:latin typeface="+mn-lt"/>
                <a:ea typeface="+mn-ea"/>
                <a:cs typeface="+mn-cs"/>
                <a:sym typeface="Helvetica"/>
              </a:defRPr>
            </a:pPr>
          </a:p>
        </p:txBody>
      </p:sp>
      <p:sp>
        <p:nvSpPr>
          <p:cNvPr id="339" name="Shape 339"/>
          <p:cNvSpPr/>
          <p:nvPr/>
        </p:nvSpPr>
        <p:spPr>
          <a:xfrm flipV="1">
            <a:off x="1220787" y="3111499"/>
            <a:ext cx="1219202" cy="793751"/>
          </a:xfrm>
          <a:prstGeom prst="line">
            <a:avLst/>
          </a:prstGeom>
          <a:ln w="12700">
            <a:solidFill>
              <a:srgbClr val="000000"/>
            </a:solidFill>
            <a:tailEnd type="triangle"/>
          </a:ln>
        </p:spPr>
        <p:txBody>
          <a:bodyPr lIns="45719" rIns="45719"/>
          <a:lstStyle/>
          <a:p>
            <a:pPr/>
          </a:p>
        </p:txBody>
      </p:sp>
      <p:grpSp>
        <p:nvGrpSpPr>
          <p:cNvPr id="342" name="Group 342"/>
          <p:cNvGrpSpPr/>
          <p:nvPr/>
        </p:nvGrpSpPr>
        <p:grpSpPr>
          <a:xfrm>
            <a:off x="2439988" y="3793003"/>
            <a:ext cx="2589213" cy="541994"/>
            <a:chOff x="0" y="0"/>
            <a:chExt cx="2589212" cy="541992"/>
          </a:xfrm>
        </p:grpSpPr>
        <p:sp>
          <p:nvSpPr>
            <p:cNvPr id="340" name="Shape 340"/>
            <p:cNvSpPr/>
            <p:nvPr/>
          </p:nvSpPr>
          <p:spPr>
            <a:xfrm>
              <a:off x="0" y="4296"/>
              <a:ext cx="2589213" cy="533401"/>
            </a:xfrm>
            <a:prstGeom prst="rect">
              <a:avLst/>
            </a:prstGeom>
            <a:solidFill>
              <a:srgbClr val="FFFFFF"/>
            </a:solidFill>
            <a:ln w="12700" cap="flat">
              <a:solidFill>
                <a:srgbClr val="000000"/>
              </a:solidFill>
              <a:prstDash val="solid"/>
              <a:miter lim="800000"/>
            </a:ln>
            <a:effectLst>
              <a:outerShdw sx="100000" sy="100000" kx="0" ky="0" algn="b" rotWithShape="0" blurRad="0" dist="107762" dir="2700000">
                <a:srgbClr val="E3DED1"/>
              </a:outerShdw>
            </a:effectLst>
          </p:spPr>
          <p:txBody>
            <a:bodyPr wrap="square" lIns="45719" tIns="45719" rIns="45719" bIns="45719" numCol="1" anchor="ctr">
              <a:noAutofit/>
            </a:bodyPr>
            <a:lstStyle/>
            <a:p>
              <a:pPr algn="ctr">
                <a:defRPr sz="2000">
                  <a:latin typeface="Chalkboard"/>
                  <a:ea typeface="Chalkboard"/>
                  <a:cs typeface="Chalkboard"/>
                  <a:sym typeface="Chalkboard"/>
                </a:defRPr>
              </a:pPr>
            </a:p>
          </p:txBody>
        </p:sp>
        <p:sp>
          <p:nvSpPr>
            <p:cNvPr id="341" name="Shape 341"/>
            <p:cNvSpPr/>
            <p:nvPr/>
          </p:nvSpPr>
          <p:spPr>
            <a:xfrm>
              <a:off x="288349" y="0"/>
              <a:ext cx="2012514" cy="5419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b="1" sz="1600">
                  <a:latin typeface="Arial"/>
                  <a:ea typeface="Arial"/>
                  <a:cs typeface="Arial"/>
                  <a:sym typeface="Arial"/>
                </a:defRPr>
              </a:pPr>
              <a:r>
                <a:t>code for</a:t>
              </a:r>
              <a:endParaRPr sz="2000">
                <a:latin typeface="Chalkboard"/>
                <a:ea typeface="Chalkboard"/>
                <a:cs typeface="Chalkboard"/>
                <a:sym typeface="Chalkboard"/>
              </a:endParaRPr>
            </a:p>
            <a:p>
              <a:pPr algn="ctr">
                <a:defRPr b="1" sz="1600">
                  <a:latin typeface="Arial"/>
                  <a:ea typeface="Arial"/>
                  <a:cs typeface="Arial"/>
                  <a:sym typeface="Arial"/>
                </a:defRPr>
              </a:pPr>
              <a:r>
                <a:t>exception handler 2</a:t>
              </a:r>
            </a:p>
          </p:txBody>
        </p:sp>
      </p:grpSp>
      <p:grpSp>
        <p:nvGrpSpPr>
          <p:cNvPr id="345" name="Group 345"/>
          <p:cNvGrpSpPr/>
          <p:nvPr/>
        </p:nvGrpSpPr>
        <p:grpSpPr>
          <a:xfrm>
            <a:off x="2439988" y="5101103"/>
            <a:ext cx="2589213" cy="541994"/>
            <a:chOff x="0" y="0"/>
            <a:chExt cx="2589212" cy="541992"/>
          </a:xfrm>
        </p:grpSpPr>
        <p:sp>
          <p:nvSpPr>
            <p:cNvPr id="343" name="Shape 343"/>
            <p:cNvSpPr/>
            <p:nvPr/>
          </p:nvSpPr>
          <p:spPr>
            <a:xfrm>
              <a:off x="0" y="4296"/>
              <a:ext cx="2589213" cy="533401"/>
            </a:xfrm>
            <a:prstGeom prst="rect">
              <a:avLst/>
            </a:prstGeom>
            <a:solidFill>
              <a:srgbClr val="FFFFFF"/>
            </a:solidFill>
            <a:ln w="12700" cap="flat">
              <a:solidFill>
                <a:srgbClr val="000000"/>
              </a:solidFill>
              <a:prstDash val="solid"/>
              <a:miter lim="800000"/>
            </a:ln>
            <a:effectLst>
              <a:outerShdw sx="100000" sy="100000" kx="0" ky="0" algn="b" rotWithShape="0" blurRad="0" dist="107762" dir="2700000">
                <a:srgbClr val="E3DED1"/>
              </a:outerShdw>
            </a:effectLst>
          </p:spPr>
          <p:txBody>
            <a:bodyPr wrap="square" lIns="45719" tIns="45719" rIns="45719" bIns="45719" numCol="1" anchor="ctr">
              <a:noAutofit/>
            </a:bodyPr>
            <a:lstStyle/>
            <a:p>
              <a:pPr algn="ctr">
                <a:defRPr sz="2000">
                  <a:latin typeface="Chalkboard"/>
                  <a:ea typeface="Chalkboard"/>
                  <a:cs typeface="Chalkboard"/>
                  <a:sym typeface="Chalkboard"/>
                </a:defRPr>
              </a:pPr>
            </a:p>
          </p:txBody>
        </p:sp>
        <p:sp>
          <p:nvSpPr>
            <p:cNvPr id="344" name="Shape 344"/>
            <p:cNvSpPr/>
            <p:nvPr/>
          </p:nvSpPr>
          <p:spPr>
            <a:xfrm>
              <a:off x="192454" y="0"/>
              <a:ext cx="2204304" cy="5419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lgn="ctr">
                <a:defRPr b="1" sz="1600">
                  <a:latin typeface="Arial"/>
                  <a:ea typeface="Arial"/>
                  <a:cs typeface="Arial"/>
                  <a:sym typeface="Arial"/>
                </a:defRPr>
              </a:pPr>
              <a:r>
                <a:t>code for </a:t>
              </a:r>
              <a:endParaRPr sz="2000">
                <a:latin typeface="Chalkboard"/>
                <a:ea typeface="Chalkboard"/>
                <a:cs typeface="Chalkboard"/>
                <a:sym typeface="Chalkboard"/>
              </a:endParaRPr>
            </a:p>
            <a:p>
              <a:pPr algn="ctr">
                <a:defRPr b="1" sz="1600">
                  <a:latin typeface="Arial"/>
                  <a:ea typeface="Arial"/>
                  <a:cs typeface="Arial"/>
                  <a:sym typeface="Arial"/>
                </a:defRPr>
              </a:pPr>
              <a:r>
                <a:t>exception handler n-1</a:t>
              </a:r>
            </a:p>
          </p:txBody>
        </p:sp>
      </p:grpSp>
      <p:sp>
        <p:nvSpPr>
          <p:cNvPr id="346" name="Shape 346"/>
          <p:cNvSpPr/>
          <p:nvPr/>
        </p:nvSpPr>
        <p:spPr>
          <a:xfrm>
            <a:off x="3619793" y="4416965"/>
            <a:ext cx="358190" cy="437070"/>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ctr">
              <a:defRPr b="1" sz="2400">
                <a:latin typeface="Arial"/>
                <a:ea typeface="Arial"/>
                <a:cs typeface="Arial"/>
                <a:sym typeface="Arial"/>
              </a:defRPr>
            </a:lvl1pPr>
          </a:lstStyle>
          <a:p>
            <a:pPr/>
            <a:r>
              <a:t>...</a:t>
            </a:r>
          </a:p>
        </p:txBody>
      </p:sp>
      <p:sp>
        <p:nvSpPr>
          <p:cNvPr id="347" name="Shape 347"/>
          <p:cNvSpPr/>
          <p:nvPr/>
        </p:nvSpPr>
        <p:spPr>
          <a:xfrm>
            <a:off x="1179512" y="4559300"/>
            <a:ext cx="88901" cy="88900"/>
          </a:xfrm>
          <a:prstGeom prst="ellipse">
            <a:avLst/>
          </a:prstGeom>
          <a:solidFill>
            <a:srgbClr val="000000"/>
          </a:solidFill>
          <a:ln w="12700">
            <a:solidFill>
              <a:srgbClr val="000000"/>
            </a:solidFill>
          </a:ln>
        </p:spPr>
        <p:txBody>
          <a:bodyPr lIns="45719" rIns="45719" anchor="ctr"/>
          <a:lstStyle/>
          <a:p>
            <a:pPr algn="ctr">
              <a:defRPr b="1">
                <a:latin typeface="+mn-lt"/>
                <a:ea typeface="+mn-ea"/>
                <a:cs typeface="+mn-cs"/>
                <a:sym typeface="Helvetica"/>
              </a:defRPr>
            </a:pPr>
          </a:p>
        </p:txBody>
      </p:sp>
      <p:sp>
        <p:nvSpPr>
          <p:cNvPr id="348" name="Shape 348"/>
          <p:cNvSpPr/>
          <p:nvPr/>
        </p:nvSpPr>
        <p:spPr>
          <a:xfrm>
            <a:off x="1220787" y="4603750"/>
            <a:ext cx="1219202" cy="501651"/>
          </a:xfrm>
          <a:prstGeom prst="line">
            <a:avLst/>
          </a:prstGeom>
          <a:ln w="12700">
            <a:solidFill>
              <a:srgbClr val="000000"/>
            </a:solidFill>
            <a:tailEnd type="triangle"/>
          </a:ln>
        </p:spPr>
        <p:txBody>
          <a:bodyPr lIns="45719" rIns="45719"/>
          <a:lstStyle/>
          <a:p>
            <a:pPr/>
          </a:p>
        </p:txBody>
      </p:sp>
      <p:sp>
        <p:nvSpPr>
          <p:cNvPr id="349" name="Shape 349"/>
          <p:cNvSpPr/>
          <p:nvPr/>
        </p:nvSpPr>
        <p:spPr>
          <a:xfrm>
            <a:off x="441325" y="1584325"/>
            <a:ext cx="1242512" cy="574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600">
                <a:latin typeface="+mn-lt"/>
                <a:ea typeface="+mn-ea"/>
                <a:cs typeface="+mn-cs"/>
                <a:sym typeface="Helvetica"/>
              </a:defRPr>
            </a:pPr>
            <a:r>
              <a:t>Exception </a:t>
            </a:r>
            <a:endParaRPr sz="2000">
              <a:latin typeface="Chalkboard"/>
              <a:ea typeface="Chalkboard"/>
              <a:cs typeface="Chalkboard"/>
              <a:sym typeface="Chalkboard"/>
            </a:endParaRPr>
          </a:p>
          <a:p>
            <a:pPr>
              <a:defRPr b="1" sz="1600">
                <a:latin typeface="+mn-lt"/>
                <a:ea typeface="+mn-ea"/>
                <a:cs typeface="+mn-cs"/>
                <a:sym typeface="Helvetica"/>
              </a:defRPr>
            </a:pPr>
            <a:r>
              <a:t>numbers</a:t>
            </a:r>
          </a:p>
        </p:txBody>
      </p:sp>
      <p:sp>
        <p:nvSpPr>
          <p:cNvPr id="350" name="Shape 350"/>
          <p:cNvSpPr/>
          <p:nvPr/>
        </p:nvSpPr>
        <p:spPr>
          <a:xfrm flipH="1">
            <a:off x="457199" y="2286000"/>
            <a:ext cx="381002" cy="1219201"/>
          </a:xfrm>
          <a:prstGeom prst="line">
            <a:avLst/>
          </a:prstGeom>
          <a:ln w="25400">
            <a:solidFill>
              <a:srgbClr val="000000"/>
            </a:solidFill>
            <a:tailEnd type="triangle"/>
          </a:ln>
        </p:spPr>
        <p:txBody>
          <a:bodyPr lIns="45719" rIns="45719"/>
          <a:lstStyle/>
          <a:p>
            <a:pPr/>
          </a:p>
        </p:txBody>
      </p:sp>
      <p:sp>
        <p:nvSpPr>
          <p:cNvPr id="351" name="Shape 351"/>
          <p:cNvSpPr/>
          <p:nvPr>
            <p:ph type="sldNum" sz="quarter" idx="2"/>
          </p:nvPr>
        </p:nvSpPr>
        <p:spPr>
          <a:xfrm>
            <a:off x="136240" y="1235450"/>
            <a:ext cx="260920"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176" name="Shape 176"/>
          <p:cNvSpPr/>
          <p:nvPr>
            <p:ph type="title"/>
          </p:nvPr>
        </p:nvSpPr>
        <p:spPr>
          <a:prstGeom prst="rect">
            <a:avLst/>
          </a:prstGeom>
        </p:spPr>
        <p:txBody>
          <a:bodyPr/>
          <a:lstStyle/>
          <a:p>
            <a:pPr/>
            <a:r>
              <a:t>Content for this week</a:t>
            </a:r>
          </a:p>
        </p:txBody>
      </p:sp>
      <p:sp>
        <p:nvSpPr>
          <p:cNvPr id="177" name="Shape 177"/>
          <p:cNvSpPr/>
          <p:nvPr>
            <p:ph type="sldNum" sz="quarter" idx="2"/>
          </p:nvPr>
        </p:nvSpPr>
        <p:spPr>
          <a:xfrm>
            <a:off x="179324" y="1272539"/>
            <a:ext cx="174752"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178" name="Shape 178"/>
          <p:cNvSpPr/>
          <p:nvPr>
            <p:ph type="body" idx="1"/>
          </p:nvPr>
        </p:nvSpPr>
        <p:spPr>
          <a:xfrm>
            <a:off x="612647" y="1600200"/>
            <a:ext cx="8378954" cy="4724400"/>
          </a:xfrm>
          <a:prstGeom prst="rect">
            <a:avLst/>
          </a:prstGeom>
        </p:spPr>
        <p:txBody>
          <a:bodyPr/>
          <a:lstStyle/>
          <a:p>
            <a:pPr marL="294436" indent="-294436" defTabSz="841247">
              <a:spcBef>
                <a:spcPts val="600"/>
              </a:spcBef>
              <a:defRPr sz="2944"/>
            </a:pPr>
            <a:r>
              <a:t>OS roles and its key challenges (Text: Chap. 1)</a:t>
            </a:r>
          </a:p>
          <a:p>
            <a:pPr marL="294436" indent="-294436" defTabSz="841247">
              <a:spcBef>
                <a:spcPts val="600"/>
              </a:spcBef>
              <a:defRPr sz="2944"/>
            </a:pPr>
            <a:r>
              <a:t>Control Flow in a modern computer system (Text: Chap. 2) </a:t>
            </a:r>
          </a:p>
          <a:p>
            <a:pPr lvl="1" marL="588873" indent="-252374" defTabSz="841247">
              <a:spcBef>
                <a:spcPts val="400"/>
              </a:spcBef>
              <a:buClr>
                <a:schemeClr val="accent1"/>
              </a:buClr>
              <a:buFont typeface="Wingdings 2"/>
              <a:defRPr sz="2668"/>
            </a:pPr>
            <a:r>
              <a:t>Normal flow of commands and data versus anything that happens “out of the ordinary” .. how do we handle that?</a:t>
            </a:r>
            <a:endParaRPr sz="2392"/>
          </a:p>
          <a:p>
            <a:pPr marL="294436" indent="-294436" defTabSz="841247">
              <a:spcBef>
                <a:spcPts val="600"/>
              </a:spcBef>
              <a:defRPr sz="2944"/>
            </a:pPr>
            <a:r>
              <a:t>Architectural Interface to the OS (Text: Chap. 2)</a:t>
            </a:r>
          </a:p>
          <a:p>
            <a:pPr lvl="1" marL="588873" indent="-252374" defTabSz="841247">
              <a:spcBef>
                <a:spcPts val="400"/>
              </a:spcBef>
              <a:buClr>
                <a:schemeClr val="accent1"/>
              </a:buClr>
              <a:buFont typeface="Wingdings 2"/>
              <a:defRPr sz="2944"/>
            </a:pPr>
            <a:r>
              <a:t>features we design in HW to facilitate the OS to meet some key challenges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8">
                                            <p:txEl>
                                              <p:pRg st="1" end="1"/>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178">
                                            <p:txEl>
                                              <p:pRg st="3" end="3"/>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17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8"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3" name="Shape 353"/>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354" name="Shape 354"/>
          <p:cNvSpPr/>
          <p:nvPr>
            <p:ph type="title"/>
          </p:nvPr>
        </p:nvSpPr>
        <p:spPr>
          <a:xfrm>
            <a:off x="533400" y="328452"/>
            <a:ext cx="8991600" cy="573089"/>
          </a:xfrm>
          <a:prstGeom prst="rect">
            <a:avLst/>
          </a:prstGeom>
        </p:spPr>
        <p:txBody>
          <a:bodyPr/>
          <a:lstStyle>
            <a:lvl1pPr defTabSz="758951">
              <a:defRPr sz="3237"/>
            </a:lvl1pPr>
          </a:lstStyle>
          <a:p>
            <a:pPr/>
            <a:r>
              <a:t>Synchronous Exceptions (Traps, Faults, Aborts)</a:t>
            </a:r>
          </a:p>
        </p:txBody>
      </p:sp>
      <p:sp>
        <p:nvSpPr>
          <p:cNvPr id="355" name="Shape 355"/>
          <p:cNvSpPr/>
          <p:nvPr>
            <p:ph type="body" idx="1"/>
          </p:nvPr>
        </p:nvSpPr>
        <p:spPr>
          <a:xfrm>
            <a:off x="457199" y="1676400"/>
            <a:ext cx="8836154" cy="4724400"/>
          </a:xfrm>
          <a:prstGeom prst="rect">
            <a:avLst/>
          </a:prstGeom>
        </p:spPr>
        <p:txBody>
          <a:bodyPr/>
          <a:lstStyle/>
          <a:p>
            <a:pPr marL="300837" indent="-300837" defTabSz="859536">
              <a:spcBef>
                <a:spcPts val="600"/>
              </a:spcBef>
              <a:defRPr sz="3008"/>
            </a:pPr>
            <a:r>
              <a:t>Caused by events that occur as result of executing an instruction:</a:t>
            </a:r>
          </a:p>
          <a:p>
            <a:pPr lvl="1" marL="601675" indent="-257860" defTabSz="859536">
              <a:spcBef>
                <a:spcPts val="400"/>
              </a:spcBef>
              <a:buClr>
                <a:schemeClr val="accent1"/>
              </a:buClr>
              <a:buFont typeface="Wingdings 2"/>
              <a:defRPr sz="2632"/>
            </a:pPr>
            <a:r>
              <a:t>Traps</a:t>
            </a:r>
            <a:endParaRPr sz="2444"/>
          </a:p>
          <a:p>
            <a:pPr lvl="2" marL="859536" indent="-214884" defTabSz="859536">
              <a:spcBef>
                <a:spcPts val="400"/>
              </a:spcBef>
              <a:defRPr sz="2256"/>
            </a:pPr>
            <a:r>
              <a:t>Intentional</a:t>
            </a:r>
            <a:endParaRPr sz="2162"/>
          </a:p>
          <a:p>
            <a:pPr lvl="2" marL="859536" indent="-214884" defTabSz="859536">
              <a:spcBef>
                <a:spcPts val="400"/>
              </a:spcBef>
              <a:defRPr sz="2256"/>
            </a:pPr>
            <a:r>
              <a:t>Examples: system calls, breakpoint traps, special instructions</a:t>
            </a:r>
            <a:endParaRPr sz="2162"/>
          </a:p>
          <a:p>
            <a:pPr lvl="2" marL="859536" indent="-214884" defTabSz="859536">
              <a:spcBef>
                <a:spcPts val="400"/>
              </a:spcBef>
              <a:defRPr sz="2256"/>
            </a:pPr>
            <a:r>
              <a:t>Returns control to “next” instruction</a:t>
            </a:r>
            <a:endParaRPr sz="2162"/>
          </a:p>
          <a:p>
            <a:pPr lvl="1" marL="601675" indent="-257860" defTabSz="859536">
              <a:spcBef>
                <a:spcPts val="400"/>
              </a:spcBef>
              <a:buClr>
                <a:schemeClr val="accent1"/>
              </a:buClr>
              <a:buFont typeface="Wingdings 2"/>
              <a:defRPr sz="2632"/>
            </a:pPr>
            <a:r>
              <a:t>Faults</a:t>
            </a:r>
            <a:endParaRPr sz="2444"/>
          </a:p>
          <a:p>
            <a:pPr lvl="2" marL="859536" indent="-214884" defTabSz="859536">
              <a:spcBef>
                <a:spcPts val="400"/>
              </a:spcBef>
              <a:defRPr sz="2256"/>
            </a:pPr>
            <a:r>
              <a:t>Unintentional but possibly recoverable </a:t>
            </a:r>
            <a:endParaRPr sz="2162"/>
          </a:p>
          <a:p>
            <a:pPr lvl="2" marL="859536" indent="-214884" defTabSz="859536">
              <a:spcBef>
                <a:spcPts val="400"/>
              </a:spcBef>
              <a:defRPr sz="2256"/>
            </a:pPr>
            <a:r>
              <a:t>Examples: Page Faults</a:t>
            </a:r>
            <a:endParaRPr sz="2162"/>
          </a:p>
          <a:p>
            <a:pPr lvl="2" marL="859536" indent="-214884" defTabSz="859536">
              <a:spcBef>
                <a:spcPts val="400"/>
              </a:spcBef>
              <a:defRPr sz="2256"/>
            </a:pPr>
            <a:r>
              <a:t>Either re-executes faulting (“current”) instruction or aborts</a:t>
            </a:r>
          </a:p>
        </p:txBody>
      </p:sp>
      <p:sp>
        <p:nvSpPr>
          <p:cNvPr id="356" name="Shape 356"/>
          <p:cNvSpPr/>
          <p:nvPr>
            <p:ph type="sldNum" sz="quarter" idx="2"/>
          </p:nvPr>
        </p:nvSpPr>
        <p:spPr>
          <a:xfrm>
            <a:off x="121169" y="1235450"/>
            <a:ext cx="29106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55">
                                            <p:txEl>
                                              <p:pRg st="1" end="1"/>
                                            </p:txEl>
                                          </p:spTgt>
                                        </p:tgtEl>
                                        <p:attrNameLst>
                                          <p:attrName>style.visibility</p:attrName>
                                        </p:attrNameLst>
                                      </p:cBhvr>
                                      <p:to>
                                        <p:strVal val="visible"/>
                                      </p:to>
                                    </p:set>
                                    <p:anim calcmode="lin" valueType="num">
                                      <p:cBhvr>
                                        <p:cTn id="7" dur="500" fill="hold"/>
                                        <p:tgtEl>
                                          <p:spTgt spid="355">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355">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355">
                                            <p:txEl>
                                              <p:pRg st="2" end="2"/>
                                            </p:txEl>
                                          </p:spTgt>
                                        </p:tgtEl>
                                        <p:attrNameLst>
                                          <p:attrName>style.visibility</p:attrName>
                                        </p:attrNameLst>
                                      </p:cBhvr>
                                      <p:to>
                                        <p:strVal val="visible"/>
                                      </p:to>
                                    </p:set>
                                    <p:anim calcmode="lin" valueType="num">
                                      <p:cBhvr>
                                        <p:cTn id="12" dur="500" fill="hold"/>
                                        <p:tgtEl>
                                          <p:spTgt spid="355">
                                            <p:txEl>
                                              <p:pRg st="2" end="2"/>
                                            </p:txEl>
                                          </p:spTgt>
                                        </p:tgtEl>
                                        <p:attrNameLst>
                                          <p:attrName>ppt_x</p:attrName>
                                        </p:attrNameLst>
                                      </p:cBhvr>
                                      <p:tavLst>
                                        <p:tav tm="0">
                                          <p:val>
                                            <p:strVal val="#ppt_x"/>
                                          </p:val>
                                        </p:tav>
                                        <p:tav tm="100000">
                                          <p:val>
                                            <p:strVal val="#ppt_x"/>
                                          </p:val>
                                        </p:tav>
                                      </p:tavLst>
                                    </p:anim>
                                    <p:anim calcmode="lin" valueType="num">
                                      <p:cBhvr>
                                        <p:cTn id="13" dur="500" fill="hold"/>
                                        <p:tgtEl>
                                          <p:spTgt spid="355">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355">
                                            <p:txEl>
                                              <p:pRg st="3" end="3"/>
                                            </p:txEl>
                                          </p:spTgt>
                                        </p:tgtEl>
                                        <p:attrNameLst>
                                          <p:attrName>style.visibility</p:attrName>
                                        </p:attrNameLst>
                                      </p:cBhvr>
                                      <p:to>
                                        <p:strVal val="visible"/>
                                      </p:to>
                                    </p:set>
                                    <p:anim calcmode="lin" valueType="num">
                                      <p:cBhvr>
                                        <p:cTn id="17" dur="500" fill="hold"/>
                                        <p:tgtEl>
                                          <p:spTgt spid="355">
                                            <p:txEl>
                                              <p:pRg st="3" end="3"/>
                                            </p:txEl>
                                          </p:spTgt>
                                        </p:tgtEl>
                                        <p:attrNameLst>
                                          <p:attrName>ppt_x</p:attrName>
                                        </p:attrNameLst>
                                      </p:cBhvr>
                                      <p:tavLst>
                                        <p:tav tm="0">
                                          <p:val>
                                            <p:strVal val="#ppt_x"/>
                                          </p:val>
                                        </p:tav>
                                        <p:tav tm="100000">
                                          <p:val>
                                            <p:strVal val="#ppt_x"/>
                                          </p:val>
                                        </p:tav>
                                      </p:tavLst>
                                    </p:anim>
                                    <p:anim calcmode="lin" valueType="num">
                                      <p:cBhvr>
                                        <p:cTn id="18" dur="500" fill="hold"/>
                                        <p:tgtEl>
                                          <p:spTgt spid="355">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1" fill="hold">
                                  <p:stCondLst>
                                    <p:cond delay="0"/>
                                  </p:stCondLst>
                                  <p:iterate type="el" backwards="0">
                                    <p:tmAbs val="0"/>
                                  </p:iterate>
                                  <p:childTnLst>
                                    <p:set>
                                      <p:cBhvr>
                                        <p:cTn id="21" fill="hold"/>
                                        <p:tgtEl>
                                          <p:spTgt spid="355">
                                            <p:txEl>
                                              <p:pRg st="4" end="4"/>
                                            </p:txEl>
                                          </p:spTgt>
                                        </p:tgtEl>
                                        <p:attrNameLst>
                                          <p:attrName>style.visibility</p:attrName>
                                        </p:attrNameLst>
                                      </p:cBhvr>
                                      <p:to>
                                        <p:strVal val="visible"/>
                                      </p:to>
                                    </p:set>
                                    <p:anim calcmode="lin" valueType="num">
                                      <p:cBhvr>
                                        <p:cTn id="22" dur="500" fill="hold"/>
                                        <p:tgtEl>
                                          <p:spTgt spid="355">
                                            <p:txEl>
                                              <p:pRg st="4" end="4"/>
                                            </p:txEl>
                                          </p:spTgt>
                                        </p:tgtEl>
                                        <p:attrNameLst>
                                          <p:attrName>ppt_x</p:attrName>
                                        </p:attrNameLst>
                                      </p:cBhvr>
                                      <p:tavLst>
                                        <p:tav tm="0">
                                          <p:val>
                                            <p:strVal val="#ppt_x"/>
                                          </p:val>
                                        </p:tav>
                                        <p:tav tm="100000">
                                          <p:val>
                                            <p:strVal val="#ppt_x"/>
                                          </p:val>
                                        </p:tav>
                                      </p:tavLst>
                                    </p:anim>
                                    <p:anim calcmode="lin" valueType="num">
                                      <p:cBhvr>
                                        <p:cTn id="23" dur="500" fill="hold"/>
                                        <p:tgtEl>
                                          <p:spTgt spid="3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4" presetID="2" grpId="1" fill="hold">
                                  <p:stCondLst>
                                    <p:cond delay="0"/>
                                  </p:stCondLst>
                                  <p:iterate type="el" backwards="0">
                                    <p:tmAbs val="0"/>
                                  </p:iterate>
                                  <p:childTnLst>
                                    <p:set>
                                      <p:cBhvr>
                                        <p:cTn id="27" fill="hold"/>
                                        <p:tgtEl>
                                          <p:spTgt spid="355">
                                            <p:txEl>
                                              <p:pRg st="5" end="5"/>
                                            </p:txEl>
                                          </p:spTgt>
                                        </p:tgtEl>
                                        <p:attrNameLst>
                                          <p:attrName>style.visibility</p:attrName>
                                        </p:attrNameLst>
                                      </p:cBhvr>
                                      <p:to>
                                        <p:strVal val="visible"/>
                                      </p:to>
                                    </p:set>
                                    <p:anim calcmode="lin" valueType="num">
                                      <p:cBhvr>
                                        <p:cTn id="28" dur="500" fill="hold"/>
                                        <p:tgtEl>
                                          <p:spTgt spid="355">
                                            <p:txEl>
                                              <p:pRg st="5" end="5"/>
                                            </p:txEl>
                                          </p:spTgt>
                                        </p:tgtEl>
                                        <p:attrNameLst>
                                          <p:attrName>ppt_x</p:attrName>
                                        </p:attrNameLst>
                                      </p:cBhvr>
                                      <p:tavLst>
                                        <p:tav tm="0">
                                          <p:val>
                                            <p:strVal val="#ppt_x"/>
                                          </p:val>
                                        </p:tav>
                                        <p:tav tm="100000">
                                          <p:val>
                                            <p:strVal val="#ppt_x"/>
                                          </p:val>
                                        </p:tav>
                                      </p:tavLst>
                                    </p:anim>
                                    <p:anim calcmode="lin" valueType="num">
                                      <p:cBhvr>
                                        <p:cTn id="29" dur="500" fill="hold"/>
                                        <p:tgtEl>
                                          <p:spTgt spid="355">
                                            <p:txEl>
                                              <p:pRg st="5" end="5"/>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Class="entr" nodeType="afterEffect" presetSubtype="4" presetID="2" grpId="1" fill="hold">
                                  <p:stCondLst>
                                    <p:cond delay="0"/>
                                  </p:stCondLst>
                                  <p:iterate type="el" backwards="0">
                                    <p:tmAbs val="0"/>
                                  </p:iterate>
                                  <p:childTnLst>
                                    <p:set>
                                      <p:cBhvr>
                                        <p:cTn id="32" fill="hold"/>
                                        <p:tgtEl>
                                          <p:spTgt spid="355">
                                            <p:txEl>
                                              <p:pRg st="6" end="6"/>
                                            </p:txEl>
                                          </p:spTgt>
                                        </p:tgtEl>
                                        <p:attrNameLst>
                                          <p:attrName>style.visibility</p:attrName>
                                        </p:attrNameLst>
                                      </p:cBhvr>
                                      <p:to>
                                        <p:strVal val="visible"/>
                                      </p:to>
                                    </p:set>
                                    <p:anim calcmode="lin" valueType="num">
                                      <p:cBhvr>
                                        <p:cTn id="33" dur="500" fill="hold"/>
                                        <p:tgtEl>
                                          <p:spTgt spid="355">
                                            <p:txEl>
                                              <p:pRg st="6" end="6"/>
                                            </p:txEl>
                                          </p:spTgt>
                                        </p:tgtEl>
                                        <p:attrNameLst>
                                          <p:attrName>ppt_x</p:attrName>
                                        </p:attrNameLst>
                                      </p:cBhvr>
                                      <p:tavLst>
                                        <p:tav tm="0">
                                          <p:val>
                                            <p:strVal val="#ppt_x"/>
                                          </p:val>
                                        </p:tav>
                                        <p:tav tm="100000">
                                          <p:val>
                                            <p:strVal val="#ppt_x"/>
                                          </p:val>
                                        </p:tav>
                                      </p:tavLst>
                                    </p:anim>
                                    <p:anim calcmode="lin" valueType="num">
                                      <p:cBhvr>
                                        <p:cTn id="34" dur="500" fill="hold"/>
                                        <p:tgtEl>
                                          <p:spTgt spid="355">
                                            <p:txEl>
                                              <p:pRg st="6" end="6"/>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Class="entr" nodeType="afterEffect" presetSubtype="4" presetID="2" grpId="1" fill="hold">
                                  <p:stCondLst>
                                    <p:cond delay="0"/>
                                  </p:stCondLst>
                                  <p:iterate type="el" backwards="0">
                                    <p:tmAbs val="0"/>
                                  </p:iterate>
                                  <p:childTnLst>
                                    <p:set>
                                      <p:cBhvr>
                                        <p:cTn id="37" fill="hold"/>
                                        <p:tgtEl>
                                          <p:spTgt spid="355">
                                            <p:txEl>
                                              <p:pRg st="7" end="7"/>
                                            </p:txEl>
                                          </p:spTgt>
                                        </p:tgtEl>
                                        <p:attrNameLst>
                                          <p:attrName>style.visibility</p:attrName>
                                        </p:attrNameLst>
                                      </p:cBhvr>
                                      <p:to>
                                        <p:strVal val="visible"/>
                                      </p:to>
                                    </p:set>
                                    <p:anim calcmode="lin" valueType="num">
                                      <p:cBhvr>
                                        <p:cTn id="38" dur="500" fill="hold"/>
                                        <p:tgtEl>
                                          <p:spTgt spid="355">
                                            <p:txEl>
                                              <p:pRg st="7" end="7"/>
                                            </p:txEl>
                                          </p:spTgt>
                                        </p:tgtEl>
                                        <p:attrNameLst>
                                          <p:attrName>ppt_x</p:attrName>
                                        </p:attrNameLst>
                                      </p:cBhvr>
                                      <p:tavLst>
                                        <p:tav tm="0">
                                          <p:val>
                                            <p:strVal val="#ppt_x"/>
                                          </p:val>
                                        </p:tav>
                                        <p:tav tm="100000">
                                          <p:val>
                                            <p:strVal val="#ppt_x"/>
                                          </p:val>
                                        </p:tav>
                                      </p:tavLst>
                                    </p:anim>
                                    <p:anim calcmode="lin" valueType="num">
                                      <p:cBhvr>
                                        <p:cTn id="39" dur="500" fill="hold"/>
                                        <p:tgtEl>
                                          <p:spTgt spid="355">
                                            <p:txEl>
                                              <p:pRg st="7" end="7"/>
                                            </p:txEl>
                                          </p:spTgt>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Class="entr" nodeType="afterEffect" presetSubtype="4" presetID="2" grpId="1" fill="hold">
                                  <p:stCondLst>
                                    <p:cond delay="0"/>
                                  </p:stCondLst>
                                  <p:iterate type="el" backwards="0">
                                    <p:tmAbs val="0"/>
                                  </p:iterate>
                                  <p:childTnLst>
                                    <p:set>
                                      <p:cBhvr>
                                        <p:cTn id="42" fill="hold"/>
                                        <p:tgtEl>
                                          <p:spTgt spid="355">
                                            <p:txEl>
                                              <p:pRg st="8" end="8"/>
                                            </p:txEl>
                                          </p:spTgt>
                                        </p:tgtEl>
                                        <p:attrNameLst>
                                          <p:attrName>style.visibility</p:attrName>
                                        </p:attrNameLst>
                                      </p:cBhvr>
                                      <p:to>
                                        <p:strVal val="visible"/>
                                      </p:to>
                                    </p:set>
                                    <p:anim calcmode="lin" valueType="num">
                                      <p:cBhvr>
                                        <p:cTn id="43" dur="500" fill="hold"/>
                                        <p:tgtEl>
                                          <p:spTgt spid="355">
                                            <p:txEl>
                                              <p:pRg st="8" end="8"/>
                                            </p:txEl>
                                          </p:spTgt>
                                        </p:tgtEl>
                                        <p:attrNameLst>
                                          <p:attrName>ppt_x</p:attrName>
                                        </p:attrNameLst>
                                      </p:cBhvr>
                                      <p:tavLst>
                                        <p:tav tm="0">
                                          <p:val>
                                            <p:strVal val="#ppt_x"/>
                                          </p:val>
                                        </p:tav>
                                        <p:tav tm="100000">
                                          <p:val>
                                            <p:strVal val="#ppt_x"/>
                                          </p:val>
                                        </p:tav>
                                      </p:tavLst>
                                    </p:anim>
                                    <p:anim calcmode="lin" valueType="num">
                                      <p:cBhvr>
                                        <p:cTn id="44" dur="500" fill="hold"/>
                                        <p:tgtEl>
                                          <p:spTgt spid="35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55"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359" name="Shape 359"/>
          <p:cNvSpPr/>
          <p:nvPr>
            <p:ph type="title"/>
          </p:nvPr>
        </p:nvSpPr>
        <p:spPr>
          <a:xfrm>
            <a:off x="533400" y="328452"/>
            <a:ext cx="8991600" cy="573089"/>
          </a:xfrm>
          <a:prstGeom prst="rect">
            <a:avLst/>
          </a:prstGeom>
        </p:spPr>
        <p:txBody>
          <a:bodyPr/>
          <a:lstStyle>
            <a:lvl1pPr defTabSz="758951">
              <a:defRPr sz="3237"/>
            </a:lvl1pPr>
          </a:lstStyle>
          <a:p>
            <a:pPr/>
            <a:r>
              <a:t>Synchronous Exceptions (Traps, Faults, Aborts)</a:t>
            </a:r>
          </a:p>
        </p:txBody>
      </p:sp>
      <p:sp>
        <p:nvSpPr>
          <p:cNvPr id="360" name="Shape 360"/>
          <p:cNvSpPr/>
          <p:nvPr>
            <p:ph type="body" idx="1"/>
          </p:nvPr>
        </p:nvSpPr>
        <p:spPr>
          <a:xfrm>
            <a:off x="341575" y="1768475"/>
            <a:ext cx="8836154" cy="4724400"/>
          </a:xfrm>
          <a:prstGeom prst="rect">
            <a:avLst/>
          </a:prstGeom>
        </p:spPr>
        <p:txBody>
          <a:bodyPr/>
          <a:lstStyle/>
          <a:p>
            <a:pPr>
              <a:defRPr sz="3600">
                <a:solidFill>
                  <a:srgbClr val="A6A6A6"/>
                </a:solidFill>
              </a:defRPr>
            </a:pPr>
            <a:r>
              <a:t>Caused by events that occur as result of executing an instruction:</a:t>
            </a:r>
          </a:p>
          <a:p>
            <a:pPr lvl="1" marL="640080" indent="-274320">
              <a:spcBef>
                <a:spcPts val="500"/>
              </a:spcBef>
              <a:buClr>
                <a:schemeClr val="accent1"/>
              </a:buClr>
              <a:buFont typeface="Wingdings 2"/>
              <a:defRPr sz="3200"/>
            </a:pPr>
            <a:r>
              <a:t>Aborts</a:t>
            </a:r>
            <a:endParaRPr sz="2600"/>
          </a:p>
          <a:p>
            <a:pPr lvl="2" marL="914400" indent="-228600">
              <a:spcBef>
                <a:spcPts val="500"/>
              </a:spcBef>
              <a:defRPr sz="2800"/>
            </a:pPr>
            <a:r>
              <a:t>Unintentional and unrecoverable</a:t>
            </a:r>
            <a:endParaRPr sz="2300"/>
          </a:p>
          <a:p>
            <a:pPr lvl="2" marL="914400" indent="-228600">
              <a:spcBef>
                <a:spcPts val="500"/>
              </a:spcBef>
              <a:defRPr sz="2800"/>
            </a:pPr>
            <a:r>
              <a:t>Examples: parity error, machine check</a:t>
            </a:r>
            <a:endParaRPr sz="2300"/>
          </a:p>
          <a:p>
            <a:pPr lvl="2" marL="914400" indent="-228600">
              <a:spcBef>
                <a:spcPts val="500"/>
              </a:spcBef>
              <a:defRPr sz="2800"/>
            </a:pPr>
            <a:r>
              <a:t>Aborts current program or entire OS</a:t>
            </a:r>
          </a:p>
        </p:txBody>
      </p:sp>
      <p:sp>
        <p:nvSpPr>
          <p:cNvPr id="361" name="Shape 361"/>
          <p:cNvSpPr/>
          <p:nvPr>
            <p:ph type="sldNum" sz="quarter" idx="2"/>
          </p:nvPr>
        </p:nvSpPr>
        <p:spPr>
          <a:xfrm>
            <a:off x="136240" y="1235450"/>
            <a:ext cx="260920"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3" name="Shape 363"/>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364" name="Shape 364"/>
          <p:cNvSpPr/>
          <p:nvPr>
            <p:ph type="title"/>
          </p:nvPr>
        </p:nvSpPr>
        <p:spPr>
          <a:xfrm>
            <a:off x="458436" y="415575"/>
            <a:ext cx="4575176" cy="603251"/>
          </a:xfrm>
          <a:prstGeom prst="rect">
            <a:avLst/>
          </a:prstGeom>
        </p:spPr>
        <p:txBody>
          <a:bodyPr/>
          <a:lstStyle>
            <a:lvl1pPr defTabSz="804672">
              <a:defRPr sz="3432"/>
            </a:lvl1pPr>
          </a:lstStyle>
          <a:p>
            <a:pPr/>
            <a:r>
              <a:t>Trap Example</a:t>
            </a:r>
          </a:p>
        </p:txBody>
      </p:sp>
      <p:sp>
        <p:nvSpPr>
          <p:cNvPr id="365" name="Shape 365"/>
          <p:cNvSpPr/>
          <p:nvPr/>
        </p:nvSpPr>
        <p:spPr>
          <a:xfrm>
            <a:off x="4403545" y="5805356"/>
            <a:ext cx="2527301" cy="682425"/>
          </a:xfrm>
          <a:prstGeom prst="rect">
            <a:avLst/>
          </a:prstGeom>
          <a:ln w="12700">
            <a:miter lim="400000"/>
          </a:ln>
          <a:extLst>
            <a:ext uri="{C572A759-6A51-4108-AA02-DFA0A04FC94B}">
              <ma14:wrappingTextBoxFlag xmlns:ma14="http://schemas.microsoft.com/office/mac/drawingml/2011/main" val="1"/>
            </a:ext>
          </a:extLst>
        </p:spPr>
        <p:txBody>
          <a:bodyPr lIns="44446" tIns="44446" rIns="44446" bIns="44446">
            <a:spAutoFit/>
          </a:bodyPr>
          <a:lstStyle>
            <a:lvl1pPr>
              <a:defRPr i="1">
                <a:latin typeface="Arial"/>
                <a:ea typeface="Arial"/>
                <a:cs typeface="Arial"/>
                <a:sym typeface="Arial"/>
              </a:defRPr>
            </a:lvl1pPr>
          </a:lstStyle>
          <a:p>
            <a:pPr/>
            <a:r>
              <a:t>Open file</a:t>
            </a:r>
            <a:endParaRPr i="0" sz="2000">
              <a:latin typeface="Chalkboard"/>
              <a:ea typeface="Chalkboard"/>
              <a:cs typeface="Chalkboard"/>
              <a:sym typeface="Chalkboard"/>
            </a:endParaRPr>
          </a:p>
        </p:txBody>
      </p:sp>
      <p:grpSp>
        <p:nvGrpSpPr>
          <p:cNvPr id="377" name="Group 377"/>
          <p:cNvGrpSpPr/>
          <p:nvPr/>
        </p:nvGrpSpPr>
        <p:grpSpPr>
          <a:xfrm>
            <a:off x="1447800" y="4800600"/>
            <a:ext cx="3841037" cy="1800145"/>
            <a:chOff x="0" y="0"/>
            <a:chExt cx="3841036" cy="1800144"/>
          </a:xfrm>
        </p:grpSpPr>
        <p:sp>
          <p:nvSpPr>
            <p:cNvPr id="366" name="Shape 366"/>
            <p:cNvSpPr/>
            <p:nvPr/>
          </p:nvSpPr>
          <p:spPr>
            <a:xfrm>
              <a:off x="0" y="0"/>
              <a:ext cx="1563047" cy="348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46" tIns="44446" rIns="44446" bIns="44446" numCol="1" anchor="t">
              <a:spAutoFit/>
            </a:bodyPr>
            <a:lstStyle>
              <a:lvl1pPr>
                <a:defRPr b="1">
                  <a:solidFill>
                    <a:srgbClr val="6B9F25"/>
                  </a:solidFill>
                  <a:latin typeface="Arial"/>
                  <a:ea typeface="Arial"/>
                  <a:cs typeface="Arial"/>
                  <a:sym typeface="Arial"/>
                </a:defRPr>
              </a:lvl1pPr>
            </a:lstStyle>
            <a:p>
              <a:pPr/>
              <a:r>
                <a:t>User Process</a:t>
              </a:r>
            </a:p>
          </p:txBody>
        </p:sp>
        <p:sp>
          <p:nvSpPr>
            <p:cNvPr id="367" name="Shape 367"/>
            <p:cNvSpPr/>
            <p:nvPr/>
          </p:nvSpPr>
          <p:spPr>
            <a:xfrm>
              <a:off x="3409158" y="0"/>
              <a:ext cx="431879" cy="348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46" tIns="44446" rIns="44446" bIns="44446" numCol="1" anchor="t">
              <a:spAutoFit/>
            </a:bodyPr>
            <a:lstStyle>
              <a:lvl1pPr>
                <a:defRPr b="1">
                  <a:solidFill>
                    <a:srgbClr val="6B9F25"/>
                  </a:solidFill>
                  <a:latin typeface="Arial"/>
                  <a:ea typeface="Arial"/>
                  <a:cs typeface="Arial"/>
                  <a:sym typeface="Arial"/>
                </a:defRPr>
              </a:lvl1pPr>
            </a:lstStyle>
            <a:p>
              <a:pPr/>
              <a:r>
                <a:t>OS</a:t>
              </a:r>
            </a:p>
          </p:txBody>
        </p:sp>
        <p:sp>
          <p:nvSpPr>
            <p:cNvPr id="368" name="Shape 368"/>
            <p:cNvSpPr/>
            <p:nvPr/>
          </p:nvSpPr>
          <p:spPr>
            <a:xfrm flipH="1">
              <a:off x="821532" y="312658"/>
              <a:ext cx="1" cy="598487"/>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69" name="Shape 369"/>
            <p:cNvSpPr/>
            <p:nvPr/>
          </p:nvSpPr>
          <p:spPr>
            <a:xfrm>
              <a:off x="840582" y="923845"/>
              <a:ext cx="2806701"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70" name="Shape 370"/>
            <p:cNvSpPr/>
            <p:nvPr/>
          </p:nvSpPr>
          <p:spPr>
            <a:xfrm>
              <a:off x="3640932" y="923845"/>
              <a:ext cx="1" cy="59690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71" name="Shape 371"/>
            <p:cNvSpPr/>
            <p:nvPr/>
          </p:nvSpPr>
          <p:spPr>
            <a:xfrm flipH="1" flipV="1">
              <a:off x="815182" y="987346"/>
              <a:ext cx="2832101" cy="546100"/>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72" name="Shape 372"/>
            <p:cNvSpPr/>
            <p:nvPr/>
          </p:nvSpPr>
          <p:spPr>
            <a:xfrm flipH="1">
              <a:off x="821532" y="1074658"/>
              <a:ext cx="1" cy="725487"/>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73" name="Shape 373"/>
            <p:cNvSpPr/>
            <p:nvPr/>
          </p:nvSpPr>
          <p:spPr>
            <a:xfrm>
              <a:off x="1721644" y="590470"/>
              <a:ext cx="1080175" cy="348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46" tIns="44446" rIns="44446" bIns="44446" numCol="1" anchor="t">
              <a:spAutoFit/>
            </a:bodyPr>
            <a:lstStyle>
              <a:lvl1pPr>
                <a:defRPr i="1">
                  <a:latin typeface="Arial"/>
                  <a:ea typeface="Arial"/>
                  <a:cs typeface="Arial"/>
                  <a:sym typeface="Arial"/>
                </a:defRPr>
              </a:lvl1pPr>
            </a:lstStyle>
            <a:p>
              <a:pPr/>
              <a:r>
                <a:t>exception</a:t>
              </a:r>
            </a:p>
          </p:txBody>
        </p:sp>
        <p:sp>
          <p:nvSpPr>
            <p:cNvPr id="374" name="Shape 374"/>
            <p:cNvSpPr/>
            <p:nvPr/>
          </p:nvSpPr>
          <p:spPr>
            <a:xfrm>
              <a:off x="1461294" y="1314370"/>
              <a:ext cx="698765" cy="348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46" tIns="44446" rIns="44446" bIns="44446" numCol="1" anchor="t">
              <a:spAutoFit/>
            </a:bodyPr>
            <a:lstStyle>
              <a:lvl1pPr>
                <a:defRPr i="1">
                  <a:latin typeface="Arial"/>
                  <a:ea typeface="Arial"/>
                  <a:cs typeface="Arial"/>
                  <a:sym typeface="Arial"/>
                </a:defRPr>
              </a:lvl1pPr>
            </a:lstStyle>
            <a:p>
              <a:pPr/>
              <a:r>
                <a:t>return</a:t>
              </a:r>
            </a:p>
          </p:txBody>
        </p:sp>
        <p:sp>
          <p:nvSpPr>
            <p:cNvPr id="375" name="Shape 375"/>
            <p:cNvSpPr/>
            <p:nvPr/>
          </p:nvSpPr>
          <p:spPr>
            <a:xfrm>
              <a:off x="189707" y="628570"/>
              <a:ext cx="738188"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600">
                  <a:latin typeface="Courier New"/>
                  <a:ea typeface="Courier New"/>
                  <a:cs typeface="Courier New"/>
                  <a:sym typeface="Courier New"/>
                </a:defRPr>
              </a:lvl1pPr>
            </a:lstStyle>
            <a:p>
              <a:pPr/>
              <a:r>
                <a:t>int</a:t>
              </a:r>
            </a:p>
          </p:txBody>
        </p:sp>
        <p:sp>
          <p:nvSpPr>
            <p:cNvPr id="376" name="Shape 376"/>
            <p:cNvSpPr/>
            <p:nvPr/>
          </p:nvSpPr>
          <p:spPr>
            <a:xfrm>
              <a:off x="189707" y="861933"/>
              <a:ext cx="715963"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1600">
                  <a:latin typeface="Courier New"/>
                  <a:ea typeface="Courier New"/>
                  <a:cs typeface="Courier New"/>
                  <a:sym typeface="Courier New"/>
                </a:defRPr>
              </a:lvl1pPr>
            </a:lstStyle>
            <a:p>
              <a:pPr/>
              <a:r>
                <a:t>pop</a:t>
              </a:r>
            </a:p>
          </p:txBody>
        </p:sp>
      </p:grpSp>
      <p:sp>
        <p:nvSpPr>
          <p:cNvPr id="378" name="Shape 378"/>
          <p:cNvSpPr/>
          <p:nvPr>
            <p:ph type="body" idx="1"/>
          </p:nvPr>
        </p:nvSpPr>
        <p:spPr>
          <a:xfrm>
            <a:off x="458436" y="1494645"/>
            <a:ext cx="8153401" cy="4724401"/>
          </a:xfrm>
          <a:prstGeom prst="rect">
            <a:avLst/>
          </a:prstGeom>
        </p:spPr>
        <p:txBody>
          <a:bodyPr/>
          <a:lstStyle/>
          <a:p>
            <a:pPr>
              <a:defRPr sz="3200"/>
            </a:pPr>
            <a:r>
              <a:t>Opening a File</a:t>
            </a:r>
          </a:p>
          <a:p>
            <a:pPr lvl="1" marL="640080" indent="-274320">
              <a:spcBef>
                <a:spcPts val="500"/>
              </a:spcBef>
              <a:buClr>
                <a:schemeClr val="accent1"/>
              </a:buClr>
              <a:buFont typeface="Wingdings 2"/>
              <a:defRPr sz="2800"/>
            </a:pPr>
            <a:r>
              <a:t>User calls </a:t>
            </a:r>
            <a:r>
              <a:rPr>
                <a:latin typeface="Courier New"/>
                <a:ea typeface="Courier New"/>
                <a:cs typeface="Courier New"/>
                <a:sym typeface="Courier New"/>
              </a:rPr>
              <a:t>open(filename, options)</a:t>
            </a:r>
          </a:p>
          <a:p>
            <a:pPr lvl="2" marL="914400" indent="-228600">
              <a:spcBef>
                <a:spcPts val="500"/>
              </a:spcBef>
              <a:defRPr sz="2400"/>
            </a:pPr>
            <a:r>
              <a:t>Function </a:t>
            </a:r>
            <a:r>
              <a:rPr>
                <a:latin typeface="Courier New"/>
                <a:ea typeface="Courier New"/>
                <a:cs typeface="Courier New"/>
                <a:sym typeface="Courier New"/>
              </a:rPr>
              <a:t>open</a:t>
            </a:r>
            <a:r>
              <a:t> executes system-call instruction: </a:t>
            </a:r>
            <a:r>
              <a:rPr>
                <a:latin typeface="Courier New"/>
                <a:ea typeface="Courier New"/>
                <a:cs typeface="Courier New"/>
                <a:sym typeface="Courier New"/>
              </a:rPr>
              <a:t>int $0x80</a:t>
            </a:r>
            <a:endParaRPr sz="2300"/>
          </a:p>
          <a:p>
            <a:pPr lvl="1" marL="640080" indent="-274320">
              <a:spcBef>
                <a:spcPts val="500"/>
              </a:spcBef>
              <a:buClr>
                <a:schemeClr val="accent1"/>
              </a:buClr>
              <a:buFont typeface="Wingdings 2"/>
              <a:defRPr sz="2800"/>
            </a:pPr>
            <a:r>
              <a:t>OS must find or create file, get it ready for reading or writing</a:t>
            </a:r>
            <a:endParaRPr sz="2600"/>
          </a:p>
          <a:p>
            <a:pPr lvl="1" marL="640080" indent="-274320">
              <a:spcBef>
                <a:spcPts val="500"/>
              </a:spcBef>
              <a:buClr>
                <a:schemeClr val="accent1"/>
              </a:buClr>
              <a:buFont typeface="Wingdings 2"/>
              <a:defRPr sz="2800"/>
            </a:pPr>
            <a:r>
              <a:t>Returns integer file descriptor</a:t>
            </a:r>
          </a:p>
        </p:txBody>
      </p:sp>
      <p:sp>
        <p:nvSpPr>
          <p:cNvPr id="379" name="Shape 379"/>
          <p:cNvSpPr/>
          <p:nvPr>
            <p:ph type="sldNum" sz="quarter" idx="2"/>
          </p:nvPr>
        </p:nvSpPr>
        <p:spPr>
          <a:xfrm>
            <a:off x="121169" y="1235450"/>
            <a:ext cx="29106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1" name="Shape 381"/>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382" name="Shape 382"/>
          <p:cNvSpPr/>
          <p:nvPr>
            <p:ph type="title"/>
          </p:nvPr>
        </p:nvSpPr>
        <p:spPr>
          <a:xfrm>
            <a:off x="609600" y="417331"/>
            <a:ext cx="4754563" cy="582614"/>
          </a:xfrm>
          <a:prstGeom prst="rect">
            <a:avLst/>
          </a:prstGeom>
        </p:spPr>
        <p:txBody>
          <a:bodyPr/>
          <a:lstStyle>
            <a:lvl1pPr defTabSz="758951">
              <a:defRPr sz="3237"/>
            </a:lvl1pPr>
          </a:lstStyle>
          <a:p>
            <a:pPr/>
            <a:r>
              <a:t>Fault Example #1</a:t>
            </a:r>
          </a:p>
        </p:txBody>
      </p:sp>
      <p:grpSp>
        <p:nvGrpSpPr>
          <p:cNvPr id="395" name="Group 395"/>
          <p:cNvGrpSpPr/>
          <p:nvPr/>
        </p:nvGrpSpPr>
        <p:grpSpPr>
          <a:xfrm>
            <a:off x="525905" y="4730865"/>
            <a:ext cx="8045451" cy="1909764"/>
            <a:chOff x="0" y="0"/>
            <a:chExt cx="8045450" cy="1909762"/>
          </a:xfrm>
        </p:grpSpPr>
        <p:sp>
          <p:nvSpPr>
            <p:cNvPr id="383" name="Shape 383"/>
            <p:cNvSpPr/>
            <p:nvPr/>
          </p:nvSpPr>
          <p:spPr>
            <a:xfrm>
              <a:off x="1746249" y="-1"/>
              <a:ext cx="1563048" cy="348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46" tIns="44446" rIns="44446" bIns="44446" numCol="1" anchor="t">
              <a:spAutoFit/>
            </a:bodyPr>
            <a:lstStyle>
              <a:lvl1pPr>
                <a:defRPr b="1">
                  <a:solidFill>
                    <a:srgbClr val="6B9F25"/>
                  </a:solidFill>
                  <a:latin typeface="Arial"/>
                  <a:ea typeface="Arial"/>
                  <a:cs typeface="Arial"/>
                  <a:sym typeface="Arial"/>
                </a:defRPr>
              </a:lvl1pPr>
            </a:lstStyle>
            <a:p>
              <a:pPr/>
              <a:r>
                <a:t>User Process</a:t>
              </a:r>
            </a:p>
          </p:txBody>
        </p:sp>
        <p:sp>
          <p:nvSpPr>
            <p:cNvPr id="384" name="Shape 384"/>
            <p:cNvSpPr/>
            <p:nvPr/>
          </p:nvSpPr>
          <p:spPr>
            <a:xfrm>
              <a:off x="5051425" y="-1"/>
              <a:ext cx="431879" cy="348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46" tIns="44446" rIns="44446" bIns="44446" numCol="1" anchor="t">
              <a:spAutoFit/>
            </a:bodyPr>
            <a:lstStyle>
              <a:lvl1pPr>
                <a:defRPr b="1">
                  <a:solidFill>
                    <a:srgbClr val="6B9F25"/>
                  </a:solidFill>
                  <a:latin typeface="Arial"/>
                  <a:ea typeface="Arial"/>
                  <a:cs typeface="Arial"/>
                  <a:sym typeface="Arial"/>
                </a:defRPr>
              </a:lvl1pPr>
            </a:lstStyle>
            <a:p>
              <a:pPr/>
              <a:r>
                <a:t>OS</a:t>
              </a:r>
            </a:p>
          </p:txBody>
        </p:sp>
        <p:sp>
          <p:nvSpPr>
            <p:cNvPr id="385" name="Shape 385"/>
            <p:cNvSpPr/>
            <p:nvPr/>
          </p:nvSpPr>
          <p:spPr>
            <a:xfrm>
              <a:off x="2560637" y="522287"/>
              <a:ext cx="1" cy="598488"/>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86" name="Shape 386"/>
            <p:cNvSpPr/>
            <p:nvPr/>
          </p:nvSpPr>
          <p:spPr>
            <a:xfrm>
              <a:off x="2566987" y="1127125"/>
              <a:ext cx="2806701" cy="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87" name="Shape 387"/>
            <p:cNvSpPr/>
            <p:nvPr/>
          </p:nvSpPr>
          <p:spPr>
            <a:xfrm>
              <a:off x="5380037" y="1133475"/>
              <a:ext cx="1" cy="59690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88" name="Shape 388"/>
            <p:cNvSpPr/>
            <p:nvPr/>
          </p:nvSpPr>
          <p:spPr>
            <a:xfrm flipH="1" flipV="1">
              <a:off x="2566987" y="1120775"/>
              <a:ext cx="2819401" cy="62230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89" name="Shape 389"/>
            <p:cNvSpPr/>
            <p:nvPr/>
          </p:nvSpPr>
          <p:spPr>
            <a:xfrm>
              <a:off x="2560637" y="1284287"/>
              <a:ext cx="1" cy="625476"/>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390" name="Shape 390"/>
            <p:cNvSpPr/>
            <p:nvPr/>
          </p:nvSpPr>
          <p:spPr>
            <a:xfrm>
              <a:off x="3460749" y="800100"/>
              <a:ext cx="1105737" cy="348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46" tIns="44446" rIns="44446" bIns="44446" numCol="1" anchor="t">
              <a:spAutoFit/>
            </a:bodyPr>
            <a:lstStyle>
              <a:lvl1pPr>
                <a:defRPr i="1">
                  <a:latin typeface="Arial"/>
                  <a:ea typeface="Arial"/>
                  <a:cs typeface="Arial"/>
                  <a:sym typeface="Arial"/>
                </a:defRPr>
              </a:lvl1pPr>
            </a:lstStyle>
            <a:p>
              <a:pPr/>
              <a:r>
                <a:t>page fault</a:t>
              </a:r>
            </a:p>
          </p:txBody>
        </p:sp>
        <p:sp>
          <p:nvSpPr>
            <p:cNvPr id="391" name="Shape 391"/>
            <p:cNvSpPr/>
            <p:nvPr/>
          </p:nvSpPr>
          <p:spPr>
            <a:xfrm>
              <a:off x="5518150" y="1073150"/>
              <a:ext cx="2527300" cy="614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446" tIns="44446" rIns="44446" bIns="44446" numCol="1" anchor="t">
              <a:spAutoFit/>
            </a:bodyPr>
            <a:lstStyle>
              <a:lvl1pPr>
                <a:defRPr i="1">
                  <a:latin typeface="Arial"/>
                  <a:ea typeface="Arial"/>
                  <a:cs typeface="Arial"/>
                  <a:sym typeface="Arial"/>
                </a:defRPr>
              </a:lvl1pPr>
            </a:lstStyle>
            <a:p>
              <a:pPr/>
              <a:r>
                <a:t>Create page and load into memory</a:t>
              </a:r>
            </a:p>
          </p:txBody>
        </p:sp>
        <p:sp>
          <p:nvSpPr>
            <p:cNvPr id="392" name="Shape 392"/>
            <p:cNvSpPr/>
            <p:nvPr/>
          </p:nvSpPr>
          <p:spPr>
            <a:xfrm>
              <a:off x="3048000" y="1452562"/>
              <a:ext cx="698765" cy="3481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4446" tIns="44446" rIns="44446" bIns="44446" numCol="1" anchor="t">
              <a:spAutoFit/>
            </a:bodyPr>
            <a:lstStyle>
              <a:lvl1pPr>
                <a:defRPr i="1">
                  <a:latin typeface="Arial"/>
                  <a:ea typeface="Arial"/>
                  <a:cs typeface="Arial"/>
                  <a:sym typeface="Arial"/>
                </a:defRPr>
              </a:lvl1pPr>
            </a:lstStyle>
            <a:p>
              <a:pPr/>
              <a:r>
                <a:t>return</a:t>
              </a:r>
            </a:p>
          </p:txBody>
        </p:sp>
        <p:sp>
          <p:nvSpPr>
            <p:cNvPr id="393" name="Shape 393"/>
            <p:cNvSpPr/>
            <p:nvPr/>
          </p:nvSpPr>
          <p:spPr>
            <a:xfrm>
              <a:off x="-1" y="860425"/>
              <a:ext cx="804864" cy="3481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446" tIns="44446" rIns="44446" bIns="44446" numCol="1" anchor="t">
              <a:spAutoFit/>
            </a:bodyPr>
            <a:lstStyle>
              <a:lvl1pPr>
                <a:defRPr i="1">
                  <a:latin typeface="Arial"/>
                  <a:ea typeface="Arial"/>
                  <a:cs typeface="Arial"/>
                  <a:sym typeface="Arial"/>
                </a:defRPr>
              </a:lvl1pPr>
            </a:lstStyle>
            <a:p>
              <a:pPr/>
              <a:r>
                <a:t>event </a:t>
              </a:r>
            </a:p>
          </p:txBody>
        </p:sp>
        <p:sp>
          <p:nvSpPr>
            <p:cNvPr id="394" name="Shape 394"/>
            <p:cNvSpPr/>
            <p:nvPr/>
          </p:nvSpPr>
          <p:spPr>
            <a:xfrm>
              <a:off x="914400" y="1071562"/>
              <a:ext cx="685801" cy="1"/>
            </a:xfrm>
            <a:prstGeom prst="line">
              <a:avLst/>
            </a:prstGeom>
            <a:noFill/>
            <a:ln w="25400" cap="flat">
              <a:solidFill>
                <a:srgbClr val="000000"/>
              </a:solidFill>
              <a:prstDash val="solid"/>
              <a:round/>
              <a:tailEnd type="triangle" w="med" len="med"/>
            </a:ln>
            <a:effectLst/>
          </p:spPr>
          <p:txBody>
            <a:bodyPr wrap="square" lIns="45719" tIns="45719" rIns="45719" bIns="45719" numCol="1" anchor="t">
              <a:noAutofit/>
            </a:bodyPr>
            <a:lstStyle/>
            <a:p>
              <a:pPr/>
            </a:p>
          </p:txBody>
        </p:sp>
      </p:grpSp>
      <p:sp>
        <p:nvSpPr>
          <p:cNvPr id="396" name="Shape 396"/>
          <p:cNvSpPr/>
          <p:nvPr>
            <p:ph type="body" sz="half" idx="1"/>
          </p:nvPr>
        </p:nvSpPr>
        <p:spPr>
          <a:xfrm>
            <a:off x="574596" y="1615892"/>
            <a:ext cx="7274005" cy="3126201"/>
          </a:xfrm>
          <a:prstGeom prst="rect">
            <a:avLst/>
          </a:prstGeom>
        </p:spPr>
        <p:txBody>
          <a:bodyPr/>
          <a:lstStyle/>
          <a:p>
            <a:pPr marL="300837" indent="-300837" defTabSz="859536">
              <a:spcBef>
                <a:spcPts val="600"/>
              </a:spcBef>
              <a:defRPr sz="2632"/>
            </a:pPr>
            <a:r>
              <a:t>Memory Reference</a:t>
            </a:r>
          </a:p>
          <a:p>
            <a:pPr lvl="1" marL="601675" indent="-257860" defTabSz="859536">
              <a:spcBef>
                <a:spcPts val="400"/>
              </a:spcBef>
              <a:buClr>
                <a:schemeClr val="accent1"/>
              </a:buClr>
              <a:buFont typeface="Wingdings 2"/>
              <a:defRPr sz="2256"/>
            </a:pPr>
            <a:r>
              <a:t>User writes to memory location</a:t>
            </a:r>
            <a:endParaRPr sz="2444"/>
          </a:p>
          <a:p>
            <a:pPr lvl="1" marL="601675" indent="-257860" defTabSz="859536">
              <a:spcBef>
                <a:spcPts val="400"/>
              </a:spcBef>
              <a:buClr>
                <a:schemeClr val="accent1"/>
              </a:buClr>
              <a:buFont typeface="Wingdings 2"/>
              <a:defRPr sz="2256"/>
            </a:pPr>
            <a:r>
              <a:t>That portion (page) of user’s memory is currently on disk</a:t>
            </a:r>
            <a:endParaRPr sz="2444"/>
          </a:p>
          <a:p>
            <a:pPr lvl="1" marL="601675" indent="-257860" defTabSz="859536">
              <a:spcBef>
                <a:spcPts val="400"/>
              </a:spcBef>
              <a:buClr>
                <a:schemeClr val="accent1"/>
              </a:buClr>
              <a:buFont typeface="Wingdings 2"/>
              <a:defRPr sz="2256"/>
            </a:pPr>
            <a:r>
              <a:t>Page handler must load page into physical memory</a:t>
            </a:r>
            <a:endParaRPr sz="2444"/>
          </a:p>
          <a:p>
            <a:pPr lvl="1" marL="601675" indent="-257860" defTabSz="859536">
              <a:spcBef>
                <a:spcPts val="400"/>
              </a:spcBef>
              <a:buClr>
                <a:schemeClr val="accent1"/>
              </a:buClr>
              <a:buFont typeface="Wingdings 2"/>
              <a:defRPr sz="2256"/>
            </a:pPr>
            <a:r>
              <a:t>Returns to faulting instruction</a:t>
            </a:r>
            <a:endParaRPr sz="2444"/>
          </a:p>
          <a:p>
            <a:pPr lvl="1" marL="601675" indent="-257860" defTabSz="859536">
              <a:spcBef>
                <a:spcPts val="400"/>
              </a:spcBef>
              <a:buClr>
                <a:schemeClr val="accent1"/>
              </a:buClr>
              <a:buFont typeface="Wingdings 2"/>
              <a:defRPr sz="2256"/>
            </a:pPr>
            <a:r>
              <a:t>Successful on second try</a:t>
            </a:r>
          </a:p>
        </p:txBody>
      </p:sp>
      <p:sp>
        <p:nvSpPr>
          <p:cNvPr id="397" name="Shape 397"/>
          <p:cNvSpPr/>
          <p:nvPr/>
        </p:nvSpPr>
        <p:spPr>
          <a:xfrm>
            <a:off x="6970920" y="1143000"/>
            <a:ext cx="2191440" cy="1259840"/>
          </a:xfrm>
          <a:prstGeom prst="rect">
            <a:avLst/>
          </a:prstGeom>
          <a:solidFill>
            <a:srgbClr val="FFFF99"/>
          </a:solidFill>
          <a:ln w="25400">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p>
            <a:pPr>
              <a:defRPr b="1" sz="1600">
                <a:latin typeface="Courier New"/>
                <a:ea typeface="Courier New"/>
                <a:cs typeface="Courier New"/>
                <a:sym typeface="Courier New"/>
              </a:defRPr>
            </a:pPr>
            <a:r>
              <a:t>int a[1000];</a:t>
            </a:r>
            <a:endParaRPr sz="2000">
              <a:latin typeface="Chalkboard"/>
              <a:ea typeface="Chalkboard"/>
              <a:cs typeface="Chalkboard"/>
              <a:sym typeface="Chalkboard"/>
            </a:endParaRPr>
          </a:p>
          <a:p>
            <a:pPr>
              <a:defRPr b="1" sz="1600">
                <a:latin typeface="Courier New"/>
                <a:ea typeface="Courier New"/>
                <a:cs typeface="Courier New"/>
                <a:sym typeface="Courier New"/>
              </a:defRPr>
            </a:pPr>
            <a:r>
              <a:t>main ()</a:t>
            </a:r>
            <a:endParaRPr sz="2000">
              <a:latin typeface="Chalkboard"/>
              <a:ea typeface="Chalkboard"/>
              <a:cs typeface="Chalkboard"/>
              <a:sym typeface="Chalkboard"/>
            </a:endParaRPr>
          </a:p>
          <a:p>
            <a:pPr>
              <a:defRPr b="1" sz="1600">
                <a:latin typeface="Courier New"/>
                <a:ea typeface="Courier New"/>
                <a:cs typeface="Courier New"/>
                <a:sym typeface="Courier New"/>
              </a:defRPr>
            </a:pPr>
            <a:r>
              <a:t>{</a:t>
            </a:r>
            <a:endParaRPr sz="2000">
              <a:latin typeface="Chalkboard"/>
              <a:ea typeface="Chalkboard"/>
              <a:cs typeface="Chalkboard"/>
              <a:sym typeface="Chalkboard"/>
            </a:endParaRPr>
          </a:p>
          <a:p>
            <a:pPr>
              <a:defRPr b="1" sz="1600">
                <a:latin typeface="Courier New"/>
                <a:ea typeface="Courier New"/>
                <a:cs typeface="Courier New"/>
                <a:sym typeface="Courier New"/>
              </a:defRPr>
            </a:pPr>
            <a:r>
              <a:t>    a[500] = 13;</a:t>
            </a:r>
            <a:endParaRPr sz="2000">
              <a:latin typeface="Chalkboard"/>
              <a:ea typeface="Chalkboard"/>
              <a:cs typeface="Chalkboard"/>
              <a:sym typeface="Chalkboard"/>
            </a:endParaRPr>
          </a:p>
          <a:p>
            <a:pPr>
              <a:defRPr b="1" sz="1600">
                <a:latin typeface="Courier New"/>
                <a:ea typeface="Courier New"/>
                <a:cs typeface="Courier New"/>
                <a:sym typeface="Courier New"/>
              </a:defRPr>
            </a:pPr>
            <a:r>
              <a:t>}</a:t>
            </a:r>
          </a:p>
        </p:txBody>
      </p:sp>
      <p:sp>
        <p:nvSpPr>
          <p:cNvPr id="398" name="Shape 398"/>
          <p:cNvSpPr/>
          <p:nvPr>
            <p:ph type="sldNum" sz="quarter" idx="2"/>
          </p:nvPr>
        </p:nvSpPr>
        <p:spPr>
          <a:xfrm>
            <a:off x="121169" y="1235450"/>
            <a:ext cx="29106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0" name="Shape 400"/>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401" name="Shape 401"/>
          <p:cNvSpPr/>
          <p:nvPr>
            <p:ph type="title"/>
          </p:nvPr>
        </p:nvSpPr>
        <p:spPr>
          <a:xfrm>
            <a:off x="605852" y="433389"/>
            <a:ext cx="4754563" cy="582613"/>
          </a:xfrm>
          <a:prstGeom prst="rect">
            <a:avLst/>
          </a:prstGeom>
        </p:spPr>
        <p:txBody>
          <a:bodyPr/>
          <a:lstStyle>
            <a:lvl1pPr defTabSz="758951">
              <a:defRPr sz="3237"/>
            </a:lvl1pPr>
          </a:lstStyle>
          <a:p>
            <a:pPr/>
            <a:r>
              <a:t>Fault Example #2</a:t>
            </a:r>
          </a:p>
        </p:txBody>
      </p:sp>
      <p:sp>
        <p:nvSpPr>
          <p:cNvPr id="402" name="Shape 402"/>
          <p:cNvSpPr/>
          <p:nvPr/>
        </p:nvSpPr>
        <p:spPr>
          <a:xfrm>
            <a:off x="2203449" y="4513262"/>
            <a:ext cx="1563048" cy="348115"/>
          </a:xfrm>
          <a:prstGeom prst="rect">
            <a:avLst/>
          </a:prstGeom>
          <a:ln w="12700">
            <a:miter lim="400000"/>
          </a:ln>
          <a:extLst>
            <a:ext uri="{C572A759-6A51-4108-AA02-DFA0A04FC94B}">
              <ma14:wrappingTextBoxFlag xmlns:ma14="http://schemas.microsoft.com/office/mac/drawingml/2011/main" val="1"/>
            </a:ext>
          </a:extLst>
        </p:spPr>
        <p:txBody>
          <a:bodyPr wrap="none" lIns="44446" tIns="44446" rIns="44446" bIns="44446">
            <a:spAutoFit/>
          </a:bodyPr>
          <a:lstStyle>
            <a:lvl1pPr>
              <a:defRPr b="1">
                <a:solidFill>
                  <a:srgbClr val="6B9F25"/>
                </a:solidFill>
                <a:latin typeface="Arial"/>
                <a:ea typeface="Arial"/>
                <a:cs typeface="Arial"/>
                <a:sym typeface="Arial"/>
              </a:defRPr>
            </a:lvl1pPr>
          </a:lstStyle>
          <a:p>
            <a:pPr/>
            <a:r>
              <a:t>User Process</a:t>
            </a:r>
          </a:p>
        </p:txBody>
      </p:sp>
      <p:sp>
        <p:nvSpPr>
          <p:cNvPr id="403" name="Shape 403"/>
          <p:cNvSpPr/>
          <p:nvPr/>
        </p:nvSpPr>
        <p:spPr>
          <a:xfrm>
            <a:off x="5508625" y="4513262"/>
            <a:ext cx="431879" cy="348115"/>
          </a:xfrm>
          <a:prstGeom prst="rect">
            <a:avLst/>
          </a:prstGeom>
          <a:ln w="12700">
            <a:miter lim="400000"/>
          </a:ln>
          <a:extLst>
            <a:ext uri="{C572A759-6A51-4108-AA02-DFA0A04FC94B}">
              <ma14:wrappingTextBoxFlag xmlns:ma14="http://schemas.microsoft.com/office/mac/drawingml/2011/main" val="1"/>
            </a:ext>
          </a:extLst>
        </p:spPr>
        <p:txBody>
          <a:bodyPr wrap="none" lIns="44446" tIns="44446" rIns="44446" bIns="44446">
            <a:spAutoFit/>
          </a:bodyPr>
          <a:lstStyle>
            <a:lvl1pPr>
              <a:defRPr b="1">
                <a:solidFill>
                  <a:srgbClr val="6B9F25"/>
                </a:solidFill>
                <a:latin typeface="Arial"/>
                <a:ea typeface="Arial"/>
                <a:cs typeface="Arial"/>
                <a:sym typeface="Arial"/>
              </a:defRPr>
            </a:lvl1pPr>
          </a:lstStyle>
          <a:p>
            <a:pPr/>
            <a:r>
              <a:t>OS</a:t>
            </a:r>
          </a:p>
        </p:txBody>
      </p:sp>
      <p:sp>
        <p:nvSpPr>
          <p:cNvPr id="404" name="Shape 404"/>
          <p:cNvSpPr/>
          <p:nvPr/>
        </p:nvSpPr>
        <p:spPr>
          <a:xfrm>
            <a:off x="3017838" y="5035549"/>
            <a:ext cx="1" cy="598489"/>
          </a:xfrm>
          <a:prstGeom prst="line">
            <a:avLst/>
          </a:prstGeom>
          <a:ln w="12700">
            <a:solidFill>
              <a:srgbClr val="000000"/>
            </a:solidFill>
            <a:tailEnd type="triangle"/>
          </a:ln>
        </p:spPr>
        <p:txBody>
          <a:bodyPr lIns="45719" rIns="45719"/>
          <a:lstStyle/>
          <a:p>
            <a:pPr/>
          </a:p>
        </p:txBody>
      </p:sp>
      <p:sp>
        <p:nvSpPr>
          <p:cNvPr id="405" name="Shape 405"/>
          <p:cNvSpPr/>
          <p:nvPr/>
        </p:nvSpPr>
        <p:spPr>
          <a:xfrm>
            <a:off x="3024188" y="5640387"/>
            <a:ext cx="2233612" cy="1"/>
          </a:xfrm>
          <a:prstGeom prst="line">
            <a:avLst/>
          </a:prstGeom>
          <a:ln w="12700">
            <a:solidFill>
              <a:srgbClr val="000000"/>
            </a:solidFill>
            <a:tailEnd type="triangle"/>
          </a:ln>
        </p:spPr>
        <p:txBody>
          <a:bodyPr lIns="45719" rIns="45719"/>
          <a:lstStyle/>
          <a:p>
            <a:pPr/>
          </a:p>
        </p:txBody>
      </p:sp>
      <p:sp>
        <p:nvSpPr>
          <p:cNvPr id="406" name="Shape 406"/>
          <p:cNvSpPr/>
          <p:nvPr/>
        </p:nvSpPr>
        <p:spPr>
          <a:xfrm>
            <a:off x="5334000" y="5646737"/>
            <a:ext cx="0" cy="596901"/>
          </a:xfrm>
          <a:prstGeom prst="line">
            <a:avLst/>
          </a:prstGeom>
          <a:ln w="12700">
            <a:solidFill>
              <a:srgbClr val="000000"/>
            </a:solidFill>
            <a:tailEnd type="triangle"/>
          </a:ln>
        </p:spPr>
        <p:txBody>
          <a:bodyPr lIns="45719" rIns="45719"/>
          <a:lstStyle/>
          <a:p>
            <a:pPr/>
          </a:p>
        </p:txBody>
      </p:sp>
      <p:sp>
        <p:nvSpPr>
          <p:cNvPr id="407" name="Shape 407"/>
          <p:cNvSpPr/>
          <p:nvPr/>
        </p:nvSpPr>
        <p:spPr>
          <a:xfrm>
            <a:off x="5410200" y="6265862"/>
            <a:ext cx="609601" cy="1"/>
          </a:xfrm>
          <a:prstGeom prst="line">
            <a:avLst/>
          </a:prstGeom>
          <a:ln w="12700">
            <a:solidFill>
              <a:srgbClr val="000000"/>
            </a:solidFill>
            <a:tailEnd type="triangle"/>
          </a:ln>
        </p:spPr>
        <p:txBody>
          <a:bodyPr lIns="45719" rIns="45719"/>
          <a:lstStyle/>
          <a:p>
            <a:pPr/>
          </a:p>
        </p:txBody>
      </p:sp>
      <p:sp>
        <p:nvSpPr>
          <p:cNvPr id="408" name="Shape 408"/>
          <p:cNvSpPr/>
          <p:nvPr/>
        </p:nvSpPr>
        <p:spPr>
          <a:xfrm>
            <a:off x="3917950" y="5313362"/>
            <a:ext cx="1105736" cy="348115"/>
          </a:xfrm>
          <a:prstGeom prst="rect">
            <a:avLst/>
          </a:prstGeom>
          <a:ln w="12700">
            <a:miter lim="400000"/>
          </a:ln>
          <a:extLst>
            <a:ext uri="{C572A759-6A51-4108-AA02-DFA0A04FC94B}">
              <ma14:wrappingTextBoxFlag xmlns:ma14="http://schemas.microsoft.com/office/mac/drawingml/2011/main" val="1"/>
            </a:ext>
          </a:extLst>
        </p:spPr>
        <p:txBody>
          <a:bodyPr wrap="none" lIns="44446" tIns="44446" rIns="44446" bIns="44446">
            <a:spAutoFit/>
          </a:bodyPr>
          <a:lstStyle>
            <a:lvl1pPr>
              <a:defRPr i="1">
                <a:latin typeface="Arial"/>
                <a:ea typeface="Arial"/>
                <a:cs typeface="Arial"/>
                <a:sym typeface="Arial"/>
              </a:defRPr>
            </a:lvl1pPr>
          </a:lstStyle>
          <a:p>
            <a:pPr/>
            <a:r>
              <a:t>page fault</a:t>
            </a:r>
          </a:p>
        </p:txBody>
      </p:sp>
      <p:sp>
        <p:nvSpPr>
          <p:cNvPr id="409" name="Shape 409"/>
          <p:cNvSpPr/>
          <p:nvPr/>
        </p:nvSpPr>
        <p:spPr>
          <a:xfrm>
            <a:off x="5410200" y="5732462"/>
            <a:ext cx="2527300" cy="348115"/>
          </a:xfrm>
          <a:prstGeom prst="rect">
            <a:avLst/>
          </a:prstGeom>
          <a:ln w="12700">
            <a:miter lim="400000"/>
          </a:ln>
          <a:extLst>
            <a:ext uri="{C572A759-6A51-4108-AA02-DFA0A04FC94B}">
              <ma14:wrappingTextBoxFlag xmlns:ma14="http://schemas.microsoft.com/office/mac/drawingml/2011/main" val="1"/>
            </a:ext>
          </a:extLst>
        </p:spPr>
        <p:txBody>
          <a:bodyPr lIns="44446" tIns="44446" rIns="44446" bIns="44446">
            <a:spAutoFit/>
          </a:bodyPr>
          <a:lstStyle>
            <a:lvl1pPr>
              <a:defRPr i="1">
                <a:latin typeface="Arial"/>
                <a:ea typeface="Arial"/>
                <a:cs typeface="Arial"/>
                <a:sym typeface="Arial"/>
              </a:defRPr>
            </a:lvl1pPr>
          </a:lstStyle>
          <a:p>
            <a:pPr/>
            <a:r>
              <a:t>Detect invalid address</a:t>
            </a:r>
          </a:p>
        </p:txBody>
      </p:sp>
      <p:sp>
        <p:nvSpPr>
          <p:cNvPr id="410" name="Shape 410"/>
          <p:cNvSpPr/>
          <p:nvPr/>
        </p:nvSpPr>
        <p:spPr>
          <a:xfrm>
            <a:off x="1375061" y="5426076"/>
            <a:ext cx="804865" cy="348114"/>
          </a:xfrm>
          <a:prstGeom prst="rect">
            <a:avLst/>
          </a:prstGeom>
          <a:ln w="12700">
            <a:miter lim="400000"/>
          </a:ln>
          <a:extLst>
            <a:ext uri="{C572A759-6A51-4108-AA02-DFA0A04FC94B}">
              <ma14:wrappingTextBoxFlag xmlns:ma14="http://schemas.microsoft.com/office/mac/drawingml/2011/main" val="1"/>
            </a:ext>
          </a:extLst>
        </p:spPr>
        <p:txBody>
          <a:bodyPr lIns="44446" tIns="44446" rIns="44446" bIns="44446">
            <a:spAutoFit/>
          </a:bodyPr>
          <a:lstStyle>
            <a:lvl1pPr>
              <a:defRPr i="1">
                <a:latin typeface="Arial"/>
                <a:ea typeface="Arial"/>
                <a:cs typeface="Arial"/>
                <a:sym typeface="Arial"/>
              </a:defRPr>
            </a:lvl1pPr>
          </a:lstStyle>
          <a:p>
            <a:pPr/>
            <a:r>
              <a:t>event </a:t>
            </a:r>
          </a:p>
        </p:txBody>
      </p:sp>
      <p:sp>
        <p:nvSpPr>
          <p:cNvPr id="411" name="Shape 411"/>
          <p:cNvSpPr/>
          <p:nvPr/>
        </p:nvSpPr>
        <p:spPr>
          <a:xfrm>
            <a:off x="2133600" y="5620037"/>
            <a:ext cx="685801" cy="1"/>
          </a:xfrm>
          <a:prstGeom prst="line">
            <a:avLst/>
          </a:prstGeom>
          <a:ln w="25400">
            <a:solidFill>
              <a:srgbClr val="000000"/>
            </a:solidFill>
            <a:tailEnd type="triangle"/>
          </a:ln>
        </p:spPr>
        <p:txBody>
          <a:bodyPr lIns="45719" rIns="45719"/>
          <a:lstStyle/>
          <a:p>
            <a:pPr/>
          </a:p>
        </p:txBody>
      </p:sp>
      <p:sp>
        <p:nvSpPr>
          <p:cNvPr id="412" name="Shape 412"/>
          <p:cNvSpPr/>
          <p:nvPr>
            <p:ph type="body" sz="half" idx="1"/>
          </p:nvPr>
        </p:nvSpPr>
        <p:spPr>
          <a:xfrm>
            <a:off x="609600" y="1438275"/>
            <a:ext cx="6705600" cy="3648077"/>
          </a:xfrm>
          <a:prstGeom prst="rect">
            <a:avLst/>
          </a:prstGeom>
        </p:spPr>
        <p:txBody>
          <a:bodyPr/>
          <a:lstStyle/>
          <a:p>
            <a:pPr/>
            <a:r>
              <a:t>Illegal Memory Reference</a:t>
            </a:r>
          </a:p>
          <a:p>
            <a:pPr lvl="1" marL="640080" indent="-274320">
              <a:spcBef>
                <a:spcPts val="500"/>
              </a:spcBef>
              <a:buClr>
                <a:schemeClr val="accent1"/>
              </a:buClr>
              <a:buFont typeface="Wingdings 2"/>
              <a:defRPr sz="2600"/>
            </a:pPr>
            <a:r>
              <a:t>User writes to memory location</a:t>
            </a:r>
          </a:p>
          <a:p>
            <a:pPr lvl="1" marL="640080" indent="-274320">
              <a:spcBef>
                <a:spcPts val="500"/>
              </a:spcBef>
              <a:buClr>
                <a:schemeClr val="accent1"/>
              </a:buClr>
              <a:buFont typeface="Wingdings 2"/>
              <a:defRPr sz="2600"/>
            </a:pPr>
            <a:r>
              <a:t>Address is not valid</a:t>
            </a:r>
          </a:p>
          <a:p>
            <a:pPr lvl="1" marL="640080" indent="-274320">
              <a:spcBef>
                <a:spcPts val="500"/>
              </a:spcBef>
              <a:buClr>
                <a:schemeClr val="accent1"/>
              </a:buClr>
              <a:buFont typeface="Wingdings 2"/>
              <a:defRPr sz="2600"/>
            </a:pPr>
            <a:r>
              <a:t>Page handler detects invalid address</a:t>
            </a:r>
          </a:p>
          <a:p>
            <a:pPr lvl="1" marL="640080" indent="-274320">
              <a:spcBef>
                <a:spcPts val="500"/>
              </a:spcBef>
              <a:buClr>
                <a:schemeClr val="accent1"/>
              </a:buClr>
              <a:buFont typeface="Wingdings 2"/>
              <a:defRPr sz="2600"/>
            </a:pPr>
            <a:r>
              <a:t>Sends </a:t>
            </a:r>
            <a:r>
              <a:rPr>
                <a:latin typeface="Courier New"/>
                <a:ea typeface="Courier New"/>
                <a:cs typeface="Courier New"/>
                <a:sym typeface="Courier New"/>
              </a:rPr>
              <a:t>SIGSEGV</a:t>
            </a:r>
            <a:r>
              <a:t> signal to user process</a:t>
            </a:r>
          </a:p>
          <a:p>
            <a:pPr lvl="1" marL="640080" indent="-274320">
              <a:spcBef>
                <a:spcPts val="500"/>
              </a:spcBef>
              <a:buClr>
                <a:schemeClr val="accent1"/>
              </a:buClr>
              <a:buFont typeface="Wingdings 2"/>
              <a:defRPr sz="2600"/>
            </a:pPr>
            <a:r>
              <a:t>User process exits with “segmentation fault”</a:t>
            </a:r>
          </a:p>
        </p:txBody>
      </p:sp>
      <p:sp>
        <p:nvSpPr>
          <p:cNvPr id="413" name="Shape 413"/>
          <p:cNvSpPr/>
          <p:nvPr/>
        </p:nvSpPr>
        <p:spPr>
          <a:xfrm>
            <a:off x="6868669" y="1516698"/>
            <a:ext cx="2313381" cy="1259841"/>
          </a:xfrm>
          <a:prstGeom prst="rect">
            <a:avLst/>
          </a:prstGeom>
          <a:solidFill>
            <a:srgbClr val="FFFF99"/>
          </a:solidFill>
          <a:ln w="25400">
            <a:solidFill>
              <a:srgbClr val="000000"/>
            </a:solidFill>
            <a:miter/>
          </a:ln>
          <a:extLst>
            <a:ext uri="{C572A759-6A51-4108-AA02-DFA0A04FC94B}">
              <ma14:wrappingTextBoxFlag xmlns:ma14="http://schemas.microsoft.com/office/mac/drawingml/2011/main" val="1"/>
            </a:ext>
          </a:extLst>
        </p:spPr>
        <p:txBody>
          <a:bodyPr wrap="none" lIns="45719" rIns="45719">
            <a:spAutoFit/>
          </a:bodyPr>
          <a:lstStyle/>
          <a:p>
            <a:pPr>
              <a:defRPr b="1" sz="1600">
                <a:latin typeface="Courier New"/>
                <a:ea typeface="Courier New"/>
                <a:cs typeface="Courier New"/>
                <a:sym typeface="Courier New"/>
              </a:defRPr>
            </a:pPr>
            <a:r>
              <a:t>int a[1000];</a:t>
            </a:r>
            <a:endParaRPr sz="2000">
              <a:latin typeface="Chalkboard"/>
              <a:ea typeface="Chalkboard"/>
              <a:cs typeface="Chalkboard"/>
              <a:sym typeface="Chalkboard"/>
            </a:endParaRPr>
          </a:p>
          <a:p>
            <a:pPr>
              <a:defRPr b="1" sz="1600">
                <a:latin typeface="Courier New"/>
                <a:ea typeface="Courier New"/>
                <a:cs typeface="Courier New"/>
                <a:sym typeface="Courier New"/>
              </a:defRPr>
            </a:pPr>
            <a:r>
              <a:t>main ()</a:t>
            </a:r>
            <a:endParaRPr sz="2000">
              <a:latin typeface="Chalkboard"/>
              <a:ea typeface="Chalkboard"/>
              <a:cs typeface="Chalkboard"/>
              <a:sym typeface="Chalkboard"/>
            </a:endParaRPr>
          </a:p>
          <a:p>
            <a:pPr>
              <a:defRPr b="1" sz="1600">
                <a:latin typeface="Courier New"/>
                <a:ea typeface="Courier New"/>
                <a:cs typeface="Courier New"/>
                <a:sym typeface="Courier New"/>
              </a:defRPr>
            </a:pPr>
            <a:r>
              <a:t>{</a:t>
            </a:r>
            <a:endParaRPr sz="2000">
              <a:latin typeface="Chalkboard"/>
              <a:ea typeface="Chalkboard"/>
              <a:cs typeface="Chalkboard"/>
              <a:sym typeface="Chalkboard"/>
            </a:endParaRPr>
          </a:p>
          <a:p>
            <a:pPr>
              <a:defRPr b="1" sz="1600">
                <a:latin typeface="Courier New"/>
                <a:ea typeface="Courier New"/>
                <a:cs typeface="Courier New"/>
                <a:sym typeface="Courier New"/>
              </a:defRPr>
            </a:pPr>
            <a:r>
              <a:t>    a[5000] = 13;</a:t>
            </a:r>
            <a:endParaRPr sz="2000">
              <a:latin typeface="Chalkboard"/>
              <a:ea typeface="Chalkboard"/>
              <a:cs typeface="Chalkboard"/>
              <a:sym typeface="Chalkboard"/>
            </a:endParaRPr>
          </a:p>
          <a:p>
            <a:pPr>
              <a:defRPr b="1" sz="1600">
                <a:latin typeface="Courier New"/>
                <a:ea typeface="Courier New"/>
                <a:cs typeface="Courier New"/>
                <a:sym typeface="Courier New"/>
              </a:defRPr>
            </a:pPr>
            <a:r>
              <a:t>}</a:t>
            </a:r>
          </a:p>
        </p:txBody>
      </p:sp>
      <p:sp>
        <p:nvSpPr>
          <p:cNvPr id="414" name="Shape 414"/>
          <p:cNvSpPr/>
          <p:nvPr/>
        </p:nvSpPr>
        <p:spPr>
          <a:xfrm>
            <a:off x="6019800" y="6113462"/>
            <a:ext cx="2527300" cy="348115"/>
          </a:xfrm>
          <a:prstGeom prst="rect">
            <a:avLst/>
          </a:prstGeom>
          <a:ln w="12700">
            <a:miter lim="400000"/>
          </a:ln>
          <a:extLst>
            <a:ext uri="{C572A759-6A51-4108-AA02-DFA0A04FC94B}">
              <ma14:wrappingTextBoxFlag xmlns:ma14="http://schemas.microsoft.com/office/mac/drawingml/2011/main" val="1"/>
            </a:ext>
          </a:extLst>
        </p:spPr>
        <p:txBody>
          <a:bodyPr lIns="44446" tIns="44446" rIns="44446" bIns="44446">
            <a:spAutoFit/>
          </a:bodyPr>
          <a:lstStyle>
            <a:lvl1pPr>
              <a:defRPr i="1">
                <a:latin typeface="Arial"/>
                <a:ea typeface="Arial"/>
                <a:cs typeface="Arial"/>
                <a:sym typeface="Arial"/>
              </a:defRPr>
            </a:lvl1pPr>
          </a:lstStyle>
          <a:p>
            <a:pPr/>
            <a:r>
              <a:t>Signal process</a:t>
            </a:r>
          </a:p>
        </p:txBody>
      </p:sp>
      <p:sp>
        <p:nvSpPr>
          <p:cNvPr id="415" name="Shape 415"/>
          <p:cNvSpPr/>
          <p:nvPr>
            <p:ph type="sldNum" sz="quarter" idx="2"/>
          </p:nvPr>
        </p:nvSpPr>
        <p:spPr>
          <a:xfrm>
            <a:off x="123105" y="1235450"/>
            <a:ext cx="287190"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418" name="Shape 418"/>
          <p:cNvSpPr/>
          <p:nvPr>
            <p:ph type="title"/>
          </p:nvPr>
        </p:nvSpPr>
        <p:spPr>
          <a:xfrm>
            <a:off x="685800" y="228600"/>
            <a:ext cx="8305800" cy="573088"/>
          </a:xfrm>
          <a:prstGeom prst="rect">
            <a:avLst/>
          </a:prstGeom>
        </p:spPr>
        <p:txBody>
          <a:bodyPr/>
          <a:lstStyle>
            <a:lvl1pPr defTabSz="758951">
              <a:defRPr sz="3237"/>
            </a:lvl1pPr>
          </a:lstStyle>
          <a:p>
            <a:pPr/>
            <a:r>
              <a:t>Summarizing Control Flow Exceptions</a:t>
            </a:r>
          </a:p>
        </p:txBody>
      </p:sp>
      <p:sp>
        <p:nvSpPr>
          <p:cNvPr id="419" name="Shape 419"/>
          <p:cNvSpPr/>
          <p:nvPr>
            <p:ph type="body" idx="1"/>
          </p:nvPr>
        </p:nvSpPr>
        <p:spPr>
          <a:xfrm>
            <a:off x="533400" y="1828800"/>
            <a:ext cx="8458200" cy="4616450"/>
          </a:xfrm>
          <a:prstGeom prst="rect">
            <a:avLst/>
          </a:prstGeom>
        </p:spPr>
        <p:txBody>
          <a:bodyPr/>
          <a:lstStyle/>
          <a:p>
            <a:pPr>
              <a:defRPr sz="3200"/>
            </a:pPr>
            <a:r>
              <a:t>Events that require nonstandard control flow</a:t>
            </a:r>
          </a:p>
          <a:p>
            <a:pPr>
              <a:defRPr sz="3200"/>
            </a:pPr>
            <a:r>
              <a:t>Are Synchronous (Traps, Faults, Aborts) OR Asynchronous (I/O Interrupts, Hard or Soft Reset etc.)</a:t>
            </a:r>
          </a:p>
          <a:p>
            <a:pPr>
              <a:defRPr sz="3200"/>
            </a:pPr>
            <a:r>
              <a:t>Generated Externally (interrupts) or Internally (traps and faults)</a:t>
            </a:r>
          </a:p>
          <a:p>
            <a:pPr>
              <a:defRPr sz="3200"/>
            </a:pPr>
            <a:r>
              <a:t>OS decides how to handle</a:t>
            </a:r>
          </a:p>
        </p:txBody>
      </p:sp>
      <p:sp>
        <p:nvSpPr>
          <p:cNvPr id="420" name="Shape 420"/>
          <p:cNvSpPr/>
          <p:nvPr>
            <p:ph type="sldNum" sz="quarter" idx="2"/>
          </p:nvPr>
        </p:nvSpPr>
        <p:spPr>
          <a:xfrm>
            <a:off x="121169" y="1235450"/>
            <a:ext cx="29106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2" name="Shape 422"/>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423" name="Shape 423"/>
          <p:cNvSpPr/>
          <p:nvPr>
            <p:ph type="title"/>
          </p:nvPr>
        </p:nvSpPr>
        <p:spPr>
          <a:xfrm>
            <a:off x="612647" y="228600"/>
            <a:ext cx="8531354" cy="990600"/>
          </a:xfrm>
          <a:prstGeom prst="rect">
            <a:avLst/>
          </a:prstGeom>
        </p:spPr>
        <p:txBody>
          <a:bodyPr/>
          <a:lstStyle>
            <a:lvl1pPr defTabSz="886968">
              <a:defRPr sz="3783"/>
            </a:lvl1pPr>
          </a:lstStyle>
          <a:p>
            <a:pPr/>
            <a:r>
              <a:t>Preview: User/Kernel (Privileged) Mode</a:t>
            </a:r>
          </a:p>
        </p:txBody>
      </p:sp>
      <p:sp>
        <p:nvSpPr>
          <p:cNvPr id="424" name="Shape 424"/>
          <p:cNvSpPr/>
          <p:nvPr>
            <p:ph type="sldNum" sz="quarter" idx="2"/>
          </p:nvPr>
        </p:nvSpPr>
        <p:spPr>
          <a:xfrm>
            <a:off x="0" y="6533889"/>
            <a:ext cx="291062" cy="318020"/>
          </a:xfrm>
          <a:prstGeom prst="rect">
            <a:avLst/>
          </a:prstGeom>
          <a:extLst>
            <a:ext uri="{C572A759-6A51-4108-AA02-DFA0A04FC94B}">
              <ma14:wrappingTextBoxFlag xmlns:ma14="http://schemas.microsoft.com/office/mac/drawingml/2011/main" val="1"/>
            </a:ext>
          </a:extLst>
        </p:spPr>
        <p:txBody>
          <a:bodyPr/>
          <a:lstStyle>
            <a:lvl1pPr algn="l">
              <a:defRPr b="1">
                <a:solidFill>
                  <a:srgbClr val="898989"/>
                </a:solidFill>
                <a:latin typeface="Chalkboard"/>
                <a:ea typeface="Chalkboard"/>
                <a:cs typeface="Chalkboard"/>
                <a:sym typeface="Chalkboard"/>
              </a:defRPr>
            </a:lvl1pPr>
          </a:lstStyle>
          <a:p>
            <a:pPr/>
            <a:fld id="{86CB4B4D-7CA3-9044-876B-883B54F8677D}" type="slidenum"/>
          </a:p>
        </p:txBody>
      </p:sp>
      <p:sp>
        <p:nvSpPr>
          <p:cNvPr id="425" name="Shape 425"/>
          <p:cNvSpPr/>
          <p:nvPr/>
        </p:nvSpPr>
        <p:spPr>
          <a:xfrm>
            <a:off x="1295400" y="1600199"/>
            <a:ext cx="6324601" cy="266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4835" y="0"/>
                  <a:pt x="10800" y="0"/>
                </a:cubicBezTo>
                <a:cubicBezTo>
                  <a:pt x="16765" y="0"/>
                  <a:pt x="21600" y="9671"/>
                  <a:pt x="21600" y="21600"/>
                </a:cubicBezTo>
                <a:lnTo>
                  <a:pt x="17046" y="21600"/>
                </a:lnTo>
                <a:cubicBezTo>
                  <a:pt x="17046" y="15635"/>
                  <a:pt x="14249" y="10800"/>
                  <a:pt x="10800" y="10800"/>
                </a:cubicBezTo>
                <a:cubicBezTo>
                  <a:pt x="7351" y="10800"/>
                  <a:pt x="4554" y="15635"/>
                  <a:pt x="4554" y="21600"/>
                </a:cubicBezTo>
                <a:close/>
              </a:path>
            </a:pathLst>
          </a:custGeom>
          <a:solidFill>
            <a:schemeClr val="accent1"/>
          </a:solidFill>
          <a:ln w="12700">
            <a:solidFill>
              <a:srgbClr val="000000"/>
            </a:solidFill>
          </a:ln>
        </p:spPr>
        <p:txBody>
          <a:bodyPr lIns="45719" rIns="45719"/>
          <a:lstStyle/>
          <a:p>
            <a:pPr>
              <a:defRPr>
                <a:latin typeface="Arial"/>
                <a:ea typeface="Arial"/>
                <a:cs typeface="Arial"/>
                <a:sym typeface="Arial"/>
              </a:defRPr>
            </a:pPr>
          </a:p>
        </p:txBody>
      </p:sp>
      <p:sp>
        <p:nvSpPr>
          <p:cNvPr id="426" name="Shape 426"/>
          <p:cNvSpPr/>
          <p:nvPr/>
        </p:nvSpPr>
        <p:spPr>
          <a:xfrm>
            <a:off x="2590800" y="2982911"/>
            <a:ext cx="3733800" cy="2057401"/>
          </a:xfrm>
          <a:prstGeom prst="ellipse">
            <a:avLst/>
          </a:prstGeom>
          <a:solidFill>
            <a:srgbClr val="FFFF00"/>
          </a:solidFill>
          <a:ln w="12700">
            <a:solidFill>
              <a:srgbClr val="000000"/>
            </a:solidFill>
          </a:ln>
        </p:spPr>
        <p:txBody>
          <a:bodyPr lIns="45719" rIns="45719"/>
          <a:lstStyle/>
          <a:p>
            <a:pPr>
              <a:defRPr>
                <a:latin typeface="Arial"/>
                <a:ea typeface="Arial"/>
                <a:cs typeface="Arial"/>
                <a:sym typeface="Arial"/>
              </a:defRPr>
            </a:pPr>
          </a:p>
        </p:txBody>
      </p:sp>
      <p:sp>
        <p:nvSpPr>
          <p:cNvPr id="427" name="Shape 427"/>
          <p:cNvSpPr/>
          <p:nvPr/>
        </p:nvSpPr>
        <p:spPr>
          <a:xfrm>
            <a:off x="3554729" y="1839911"/>
            <a:ext cx="1842455" cy="53122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800">
                <a:latin typeface="Chalkboard"/>
                <a:ea typeface="Chalkboard"/>
                <a:cs typeface="Chalkboard"/>
                <a:sym typeface="Chalkboard"/>
              </a:defRPr>
            </a:lvl1pPr>
          </a:lstStyle>
          <a:p>
            <a:pPr/>
            <a:r>
              <a:t>User Mode</a:t>
            </a:r>
          </a:p>
        </p:txBody>
      </p:sp>
      <p:sp>
        <p:nvSpPr>
          <p:cNvPr id="428" name="Shape 428"/>
          <p:cNvSpPr/>
          <p:nvPr/>
        </p:nvSpPr>
        <p:spPr>
          <a:xfrm>
            <a:off x="3315141" y="3668712"/>
            <a:ext cx="2143831" cy="5312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800">
                <a:latin typeface="Chalkboard"/>
                <a:ea typeface="Chalkboard"/>
                <a:cs typeface="Chalkboard"/>
                <a:sym typeface="Chalkboard"/>
              </a:defRPr>
            </a:lvl1pPr>
          </a:lstStyle>
          <a:p>
            <a:pPr/>
            <a:r>
              <a:t>Kernel Mode</a:t>
            </a:r>
          </a:p>
        </p:txBody>
      </p:sp>
      <p:sp>
        <p:nvSpPr>
          <p:cNvPr id="429" name="Shape 429"/>
          <p:cNvSpPr/>
          <p:nvPr/>
        </p:nvSpPr>
        <p:spPr>
          <a:xfrm>
            <a:off x="1143000" y="4278312"/>
            <a:ext cx="6858000" cy="914401"/>
          </a:xfrm>
          <a:prstGeom prst="rect">
            <a:avLst/>
          </a:prstGeom>
          <a:blipFill>
            <a:blip r:embed="rId3"/>
          </a:blipFill>
          <a:ln w="12700">
            <a:solidFill>
              <a:srgbClr val="000000"/>
            </a:solidFill>
          </a:ln>
        </p:spPr>
        <p:txBody>
          <a:bodyPr lIns="45719" rIns="45719"/>
          <a:lstStyle/>
          <a:p>
            <a:pPr>
              <a:defRPr>
                <a:latin typeface="Arial"/>
                <a:ea typeface="Arial"/>
                <a:cs typeface="Arial"/>
                <a:sym typeface="Arial"/>
              </a:defRPr>
            </a:pPr>
          </a:p>
        </p:txBody>
      </p:sp>
      <p:sp>
        <p:nvSpPr>
          <p:cNvPr id="430" name="Shape 430"/>
          <p:cNvSpPr/>
          <p:nvPr/>
        </p:nvSpPr>
        <p:spPr>
          <a:xfrm rot="5400000">
            <a:off x="1676399" y="4659312"/>
            <a:ext cx="457201" cy="152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42"/>
                  <a:pt x="10800" y="540"/>
                </a:cubicBezTo>
                <a:lnTo>
                  <a:pt x="10800" y="10260"/>
                </a:lnTo>
                <a:cubicBezTo>
                  <a:pt x="10800" y="10558"/>
                  <a:pt x="15635" y="10800"/>
                  <a:pt x="21600" y="10800"/>
                </a:cubicBezTo>
                <a:cubicBezTo>
                  <a:pt x="15635" y="10800"/>
                  <a:pt x="10800" y="11042"/>
                  <a:pt x="10800" y="11340"/>
                </a:cubicBezTo>
                <a:lnTo>
                  <a:pt x="10800" y="21060"/>
                </a:lnTo>
                <a:cubicBezTo>
                  <a:pt x="10800" y="21358"/>
                  <a:pt x="5965" y="21600"/>
                  <a:pt x="0" y="21600"/>
                </a:cubicBezTo>
              </a:path>
            </a:pathLst>
          </a:custGeom>
          <a:ln w="12700">
            <a:solidFill>
              <a:srgbClr val="000000"/>
            </a:solidFill>
          </a:ln>
        </p:spPr>
        <p:txBody>
          <a:bodyPr lIns="45719" rIns="45719"/>
          <a:lstStyle/>
          <a:p>
            <a:pPr>
              <a:defRPr>
                <a:latin typeface="Arial"/>
                <a:ea typeface="Arial"/>
                <a:cs typeface="Arial"/>
                <a:sym typeface="Arial"/>
              </a:defRPr>
            </a:pPr>
          </a:p>
        </p:txBody>
      </p:sp>
      <p:sp>
        <p:nvSpPr>
          <p:cNvPr id="431" name="Shape 431"/>
          <p:cNvSpPr/>
          <p:nvPr/>
        </p:nvSpPr>
        <p:spPr>
          <a:xfrm>
            <a:off x="3640042" y="5726112"/>
            <a:ext cx="1670241" cy="380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a:latin typeface="Chalkboard"/>
                <a:ea typeface="Chalkboard"/>
                <a:cs typeface="Chalkboard"/>
                <a:sym typeface="Chalkboard"/>
              </a:defRPr>
            </a:lvl1pPr>
          </a:lstStyle>
          <a:p>
            <a:pPr/>
            <a:r>
              <a:t>Full HW access</a:t>
            </a:r>
          </a:p>
        </p:txBody>
      </p:sp>
      <p:sp>
        <p:nvSpPr>
          <p:cNvPr id="432" name="Shape 432"/>
          <p:cNvSpPr/>
          <p:nvPr/>
        </p:nvSpPr>
        <p:spPr>
          <a:xfrm rot="5400000">
            <a:off x="4362449" y="3573462"/>
            <a:ext cx="190501" cy="3581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21600" y="21600"/>
                </a:lnTo>
              </a:path>
            </a:pathLst>
          </a:custGeom>
          <a:ln w="12700">
            <a:solidFill>
              <a:srgbClr val="000000"/>
            </a:solidFill>
          </a:ln>
        </p:spPr>
        <p:txBody>
          <a:bodyPr lIns="45719" rIns="45719"/>
          <a:lstStyle/>
          <a:p>
            <a:pPr>
              <a:defRPr>
                <a:latin typeface="Arial"/>
                <a:ea typeface="Arial"/>
                <a:cs typeface="Arial"/>
                <a:sym typeface="Arial"/>
              </a:defRPr>
            </a:pPr>
          </a:p>
        </p:txBody>
      </p:sp>
      <p:sp>
        <p:nvSpPr>
          <p:cNvPr id="433" name="Shape 433"/>
          <p:cNvSpPr/>
          <p:nvPr/>
        </p:nvSpPr>
        <p:spPr>
          <a:xfrm>
            <a:off x="1210851" y="5726112"/>
            <a:ext cx="2024886" cy="380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a:latin typeface="Chalkboard"/>
                <a:ea typeface="Chalkboard"/>
                <a:cs typeface="Chalkboard"/>
                <a:sym typeface="Chalkboard"/>
              </a:defRPr>
            </a:lvl1pPr>
          </a:lstStyle>
          <a:p>
            <a:pPr/>
            <a:r>
              <a:t>Limited HW access</a:t>
            </a:r>
          </a:p>
        </p:txBody>
      </p:sp>
      <p:grpSp>
        <p:nvGrpSpPr>
          <p:cNvPr id="436" name="Group 436"/>
          <p:cNvGrpSpPr/>
          <p:nvPr/>
        </p:nvGrpSpPr>
        <p:grpSpPr>
          <a:xfrm>
            <a:off x="2362200" y="3516312"/>
            <a:ext cx="853142" cy="685561"/>
            <a:chOff x="0" y="0"/>
            <a:chExt cx="853141" cy="685560"/>
          </a:xfrm>
        </p:grpSpPr>
        <p:sp>
          <p:nvSpPr>
            <p:cNvPr id="434" name="Shape 434"/>
            <p:cNvSpPr/>
            <p:nvPr/>
          </p:nvSpPr>
          <p:spPr>
            <a:xfrm flipH="1" flipV="1">
              <a:off x="0" y="-1"/>
              <a:ext cx="532962" cy="457579"/>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35" name="Shape 435"/>
            <p:cNvSpPr/>
            <p:nvPr/>
          </p:nvSpPr>
          <p:spPr>
            <a:xfrm>
              <a:off x="275382" y="305051"/>
              <a:ext cx="577760" cy="3805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a:latin typeface="Chalkboard"/>
                  <a:ea typeface="Chalkboard"/>
                  <a:cs typeface="Chalkboard"/>
                  <a:sym typeface="Chalkboard"/>
                </a:defRPr>
              </a:lvl1pPr>
            </a:lstStyle>
            <a:p>
              <a:pPr/>
              <a:r>
                <a:t>exec</a:t>
              </a:r>
            </a:p>
          </p:txBody>
        </p:sp>
      </p:grpSp>
      <p:grpSp>
        <p:nvGrpSpPr>
          <p:cNvPr id="439" name="Group 439"/>
          <p:cNvGrpSpPr/>
          <p:nvPr/>
        </p:nvGrpSpPr>
        <p:grpSpPr>
          <a:xfrm>
            <a:off x="2362200" y="2754311"/>
            <a:ext cx="914400" cy="838201"/>
            <a:chOff x="0" y="0"/>
            <a:chExt cx="914400" cy="838200"/>
          </a:xfrm>
        </p:grpSpPr>
        <p:sp>
          <p:nvSpPr>
            <p:cNvPr id="437" name="Shape 437"/>
            <p:cNvSpPr/>
            <p:nvPr/>
          </p:nvSpPr>
          <p:spPr>
            <a:xfrm>
              <a:off x="533394" y="381000"/>
              <a:ext cx="370524" cy="45720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38" name="Shape 438"/>
            <p:cNvSpPr/>
            <p:nvPr/>
          </p:nvSpPr>
          <p:spPr>
            <a:xfrm>
              <a:off x="0" y="0"/>
              <a:ext cx="914400" cy="380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latin typeface="Chalkboard"/>
                  <a:ea typeface="Chalkboard"/>
                  <a:cs typeface="Chalkboard"/>
                  <a:sym typeface="Chalkboard"/>
                </a:defRPr>
              </a:lvl1pPr>
            </a:lstStyle>
            <a:p>
              <a:pPr/>
              <a:r>
                <a:t>syscall</a:t>
              </a:r>
            </a:p>
          </p:txBody>
        </p:sp>
      </p:grpSp>
      <p:grpSp>
        <p:nvGrpSpPr>
          <p:cNvPr id="442" name="Group 442"/>
          <p:cNvGrpSpPr/>
          <p:nvPr/>
        </p:nvGrpSpPr>
        <p:grpSpPr>
          <a:xfrm>
            <a:off x="6172200" y="3592512"/>
            <a:ext cx="1277728" cy="609601"/>
            <a:chOff x="0" y="0"/>
            <a:chExt cx="1277727" cy="609600"/>
          </a:xfrm>
        </p:grpSpPr>
        <p:sp>
          <p:nvSpPr>
            <p:cNvPr id="440" name="Shape 440"/>
            <p:cNvSpPr/>
            <p:nvPr/>
          </p:nvSpPr>
          <p:spPr>
            <a:xfrm flipH="1">
              <a:off x="-1" y="228600"/>
              <a:ext cx="762373" cy="38100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41" name="Shape 441"/>
            <p:cNvSpPr/>
            <p:nvPr/>
          </p:nvSpPr>
          <p:spPr>
            <a:xfrm>
              <a:off x="791155" y="0"/>
              <a:ext cx="486573" cy="380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a:latin typeface="Chalkboard"/>
                  <a:ea typeface="Chalkboard"/>
                  <a:cs typeface="Chalkboard"/>
                  <a:sym typeface="Chalkboard"/>
                </a:defRPr>
              </a:lvl1pPr>
            </a:lstStyle>
            <a:p>
              <a:pPr/>
              <a:r>
                <a:t>exit</a:t>
              </a:r>
            </a:p>
          </p:txBody>
        </p:sp>
      </p:grpSp>
      <p:grpSp>
        <p:nvGrpSpPr>
          <p:cNvPr id="445" name="Group 445"/>
          <p:cNvGrpSpPr/>
          <p:nvPr/>
        </p:nvGrpSpPr>
        <p:grpSpPr>
          <a:xfrm>
            <a:off x="3265189" y="2803154"/>
            <a:ext cx="516058" cy="544627"/>
            <a:chOff x="0" y="0"/>
            <a:chExt cx="516056" cy="544626"/>
          </a:xfrm>
        </p:grpSpPr>
        <p:sp>
          <p:nvSpPr>
            <p:cNvPr id="443" name="Shape 443"/>
            <p:cNvSpPr/>
            <p:nvPr/>
          </p:nvSpPr>
          <p:spPr>
            <a:xfrm flipH="1" flipV="1">
              <a:off x="0" y="119058"/>
              <a:ext cx="304787" cy="425569"/>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44" name="Shape 444"/>
            <p:cNvSpPr/>
            <p:nvPr/>
          </p:nvSpPr>
          <p:spPr>
            <a:xfrm>
              <a:off x="90360" y="0"/>
              <a:ext cx="425697" cy="380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a:latin typeface="Chalkboard"/>
                  <a:ea typeface="Chalkboard"/>
                  <a:cs typeface="Chalkboard"/>
                  <a:sym typeface="Chalkboard"/>
                </a:defRPr>
              </a:lvl1pPr>
            </a:lstStyle>
            <a:p>
              <a:pPr/>
              <a:r>
                <a:t>rtn</a:t>
              </a:r>
            </a:p>
          </p:txBody>
        </p:sp>
      </p:grpSp>
      <p:grpSp>
        <p:nvGrpSpPr>
          <p:cNvPr id="448" name="Group 448"/>
          <p:cNvGrpSpPr/>
          <p:nvPr/>
        </p:nvGrpSpPr>
        <p:grpSpPr>
          <a:xfrm>
            <a:off x="3581400" y="2373311"/>
            <a:ext cx="1143000" cy="990601"/>
            <a:chOff x="0" y="0"/>
            <a:chExt cx="1143000" cy="990600"/>
          </a:xfrm>
        </p:grpSpPr>
        <p:sp>
          <p:nvSpPr>
            <p:cNvPr id="446" name="Shape 446"/>
            <p:cNvSpPr/>
            <p:nvPr/>
          </p:nvSpPr>
          <p:spPr>
            <a:xfrm>
              <a:off x="380998" y="381000"/>
              <a:ext cx="152400" cy="60960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47" name="Shape 447"/>
            <p:cNvSpPr/>
            <p:nvPr/>
          </p:nvSpPr>
          <p:spPr>
            <a:xfrm>
              <a:off x="0" y="0"/>
              <a:ext cx="1143000" cy="380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latin typeface="Chalkboard"/>
                  <a:ea typeface="Chalkboard"/>
                  <a:cs typeface="Chalkboard"/>
                  <a:sym typeface="Chalkboard"/>
                </a:defRPr>
              </a:lvl1pPr>
            </a:lstStyle>
            <a:p>
              <a:pPr/>
              <a:r>
                <a:t>interrupt</a:t>
              </a:r>
            </a:p>
          </p:txBody>
        </p:sp>
      </p:grpSp>
      <p:grpSp>
        <p:nvGrpSpPr>
          <p:cNvPr id="451" name="Group 451"/>
          <p:cNvGrpSpPr/>
          <p:nvPr/>
        </p:nvGrpSpPr>
        <p:grpSpPr>
          <a:xfrm>
            <a:off x="4275182" y="2830512"/>
            <a:ext cx="360274" cy="837608"/>
            <a:chOff x="0" y="0"/>
            <a:chExt cx="360273" cy="837606"/>
          </a:xfrm>
        </p:grpSpPr>
        <p:sp>
          <p:nvSpPr>
            <p:cNvPr id="449" name="Shape 449"/>
            <p:cNvSpPr/>
            <p:nvPr/>
          </p:nvSpPr>
          <p:spPr>
            <a:xfrm flipH="1" flipV="1">
              <a:off x="144132" y="-1"/>
              <a:ext cx="76057" cy="380916"/>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450" name="Shape 450"/>
            <p:cNvSpPr/>
            <p:nvPr/>
          </p:nvSpPr>
          <p:spPr>
            <a:xfrm>
              <a:off x="0" y="457097"/>
              <a:ext cx="360274" cy="3805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a:latin typeface="Chalkboard"/>
                  <a:ea typeface="Chalkboard"/>
                  <a:cs typeface="Chalkboard"/>
                  <a:sym typeface="Chalkboard"/>
                </a:defRPr>
              </a:lvl1pPr>
            </a:lstStyle>
            <a:p>
              <a:pPr/>
              <a:r>
                <a:t>rfi</a:t>
              </a:r>
            </a:p>
          </p:txBody>
        </p:sp>
      </p:grpSp>
      <p:sp>
        <p:nvSpPr>
          <p:cNvPr id="452" name="Shape 452"/>
          <p:cNvSpPr/>
          <p:nvPr/>
        </p:nvSpPr>
        <p:spPr>
          <a:xfrm flipH="1">
            <a:off x="3886199" y="4125912"/>
            <a:ext cx="304802" cy="685801"/>
          </a:xfrm>
          <a:prstGeom prst="line">
            <a:avLst/>
          </a:prstGeom>
          <a:ln w="12700">
            <a:solidFill>
              <a:srgbClr val="000000"/>
            </a:solidFill>
            <a:tailEnd type="triangle"/>
          </a:ln>
        </p:spPr>
        <p:txBody>
          <a:bodyPr lIns="45719" rIns="45719"/>
          <a:lstStyle/>
          <a:p>
            <a:pPr/>
          </a:p>
        </p:txBody>
      </p:sp>
      <p:sp>
        <p:nvSpPr>
          <p:cNvPr id="453" name="Shape 453"/>
          <p:cNvSpPr/>
          <p:nvPr/>
        </p:nvSpPr>
        <p:spPr>
          <a:xfrm flipV="1">
            <a:off x="4419600" y="4125912"/>
            <a:ext cx="0" cy="685801"/>
          </a:xfrm>
          <a:prstGeom prst="line">
            <a:avLst/>
          </a:prstGeom>
          <a:ln w="12700">
            <a:solidFill>
              <a:srgbClr val="000000"/>
            </a:solidFill>
            <a:tailEnd type="triangle"/>
          </a:ln>
        </p:spPr>
        <p:txBody>
          <a:bodyPr lIns="45719" rIns="45719"/>
          <a:lstStyle/>
          <a:p>
            <a:pPr/>
          </a:p>
        </p:txBody>
      </p:sp>
      <p:sp>
        <p:nvSpPr>
          <p:cNvPr id="454" name="Shape 454"/>
          <p:cNvSpPr/>
          <p:nvPr/>
        </p:nvSpPr>
        <p:spPr>
          <a:xfrm>
            <a:off x="5105400" y="2525711"/>
            <a:ext cx="1295400" cy="6726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Chalkboard"/>
                <a:ea typeface="Chalkboard"/>
                <a:cs typeface="Chalkboard"/>
                <a:sym typeface="Chalkboard"/>
              </a:defRPr>
            </a:lvl1pPr>
          </a:lstStyle>
          <a:p>
            <a:pPr/>
            <a:r>
              <a:t>FP exception</a:t>
            </a:r>
          </a:p>
        </p:txBody>
      </p:sp>
      <p:sp>
        <p:nvSpPr>
          <p:cNvPr id="455" name="Shape 455"/>
          <p:cNvSpPr/>
          <p:nvPr/>
        </p:nvSpPr>
        <p:spPr>
          <a:xfrm flipH="1">
            <a:off x="5333999" y="2906711"/>
            <a:ext cx="381001" cy="533401"/>
          </a:xfrm>
          <a:prstGeom prst="line">
            <a:avLst/>
          </a:prstGeom>
          <a:ln w="12700">
            <a:solidFill>
              <a:srgbClr val="000000"/>
            </a:solidFill>
            <a:tailEnd type="triangle"/>
          </a:ln>
        </p:spPr>
        <p:txBody>
          <a:bodyPr lIns="45719" rIns="45719"/>
          <a:lstStyle/>
          <a:p>
            <a:pPr/>
          </a:p>
        </p:txBody>
      </p:sp>
      <p:sp>
        <p:nvSpPr>
          <p:cNvPr id="456" name="Shape 456"/>
          <p:cNvSpPr/>
          <p:nvPr/>
        </p:nvSpPr>
        <p:spPr>
          <a:xfrm flipV="1">
            <a:off x="5638800" y="3059111"/>
            <a:ext cx="685801" cy="457201"/>
          </a:xfrm>
          <a:prstGeom prst="line">
            <a:avLst/>
          </a:prstGeom>
          <a:ln w="12700">
            <a:solidFill>
              <a:srgbClr val="000000"/>
            </a:solidFill>
            <a:tailEnd type="triangle"/>
          </a:ln>
        </p:spPr>
        <p:txBody>
          <a:bodyPr lIns="45719" rIns="45719"/>
          <a:lstStyle/>
          <a:p>
            <a:pPr/>
          </a:p>
        </p:txBody>
      </p:sp>
      <p:sp>
        <p:nvSpPr>
          <p:cNvPr id="457" name="Shape 457"/>
          <p:cNvSpPr/>
          <p:nvPr/>
        </p:nvSpPr>
        <p:spPr>
          <a:xfrm>
            <a:off x="6172200" y="2678111"/>
            <a:ext cx="1295400" cy="9647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Chalkboard"/>
                <a:ea typeface="Chalkboard"/>
                <a:cs typeface="Chalkboard"/>
                <a:sym typeface="Chalkboard"/>
              </a:defRPr>
            </a:lvl1pPr>
          </a:lstStyle>
          <a:p>
            <a:pPr/>
            <a:r>
              <a:t>FP Exception error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4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4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4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454"/>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9" fill="hold">
                                  <p:stCondLst>
                                    <p:cond delay="0"/>
                                  </p:stCondLst>
                                  <p:iterate type="el" backwards="0">
                                    <p:tmAbs val="0"/>
                                  </p:iterate>
                                  <p:childTnLst>
                                    <p:set>
                                      <p:cBhvr>
                                        <p:cTn id="37" fill="hold"/>
                                        <p:tgtEl>
                                          <p:spTgt spid="45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0" fill="hold">
                                  <p:stCondLst>
                                    <p:cond delay="0"/>
                                  </p:stCondLst>
                                  <p:iterate type="el" backwards="0">
                                    <p:tmAbs val="0"/>
                                  </p:iterate>
                                  <p:childTnLst>
                                    <p:set>
                                      <p:cBhvr>
                                        <p:cTn id="41" fill="hold"/>
                                        <p:tgtEl>
                                          <p:spTgt spid="456"/>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1" fill="hold">
                                  <p:stCondLst>
                                    <p:cond delay="0"/>
                                  </p:stCondLst>
                                  <p:iterate type="el" backwards="0">
                                    <p:tmAbs val="0"/>
                                  </p:iterate>
                                  <p:childTnLst>
                                    <p:set>
                                      <p:cBhvr>
                                        <p:cTn id="44" fill="hold"/>
                                        <p:tgtEl>
                                          <p:spTgt spid="4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4" presetID="2" grpId="12" fill="hold">
                                  <p:stCondLst>
                                    <p:cond delay="0"/>
                                  </p:stCondLst>
                                  <p:iterate type="el" backwards="0">
                                    <p:tmAbs val="0"/>
                                  </p:iterate>
                                  <p:childTnLst>
                                    <p:set>
                                      <p:cBhvr>
                                        <p:cTn id="48" fill="hold"/>
                                        <p:tgtEl>
                                          <p:spTgt spid="442"/>
                                        </p:tgtEl>
                                        <p:attrNameLst>
                                          <p:attrName>style.visibility</p:attrName>
                                        </p:attrNameLst>
                                      </p:cBhvr>
                                      <p:to>
                                        <p:strVal val="visible"/>
                                      </p:to>
                                    </p:set>
                                    <p:anim calcmode="lin" valueType="num">
                                      <p:cBhvr>
                                        <p:cTn id="49" dur="500" fill="hold"/>
                                        <p:tgtEl>
                                          <p:spTgt spid="442"/>
                                        </p:tgtEl>
                                        <p:attrNameLst>
                                          <p:attrName>ppt_x</p:attrName>
                                        </p:attrNameLst>
                                      </p:cBhvr>
                                      <p:tavLst>
                                        <p:tav tm="0">
                                          <p:val>
                                            <p:strVal val="#ppt_x"/>
                                          </p:val>
                                        </p:tav>
                                        <p:tav tm="100000">
                                          <p:val>
                                            <p:strVal val="#ppt_x"/>
                                          </p:val>
                                        </p:tav>
                                      </p:tavLst>
                                    </p:anim>
                                    <p:anim calcmode="lin" valueType="num">
                                      <p:cBhvr>
                                        <p:cTn id="50" dur="500" fill="hold"/>
                                        <p:tgtEl>
                                          <p:spTgt spid="4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8" grpId="4"/>
      <p:bldP build="whole" bldLvl="1" animBg="1" rev="0" advAuto="0" spid="455" grpId="9"/>
      <p:bldP build="whole" bldLvl="1" animBg="1" rev="0" advAuto="0" spid="451" grpId="7"/>
      <p:bldP build="whole" bldLvl="1" animBg="1" rev="0" advAuto="0" spid="436" grpId="1"/>
      <p:bldP build="whole" bldLvl="1" animBg="1" rev="0" advAuto="0" spid="453" grpId="6"/>
      <p:bldP build="whole" bldLvl="1" animBg="1" rev="0" advAuto="0" spid="452" grpId="5"/>
      <p:bldP build="whole" bldLvl="1" animBg="1" rev="0" advAuto="0" spid="457" grpId="11"/>
      <p:bldP build="whole" bldLvl="1" animBg="1" rev="0" advAuto="0" spid="442" grpId="12"/>
      <p:bldP build="whole" bldLvl="1" animBg="1" rev="0" advAuto="0" spid="445" grpId="3"/>
      <p:bldP build="whole" bldLvl="1" animBg="1" rev="0" advAuto="0" spid="456" grpId="10"/>
      <p:bldP build="whole" bldLvl="1" animBg="1" rev="0" advAuto="0" spid="439" grpId="2"/>
      <p:bldP build="whole" bldLvl="1" animBg="1" rev="0" advAuto="0" spid="454" grpId="8"/>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1" name="Shape 461"/>
          <p:cNvSpPr/>
          <p:nvPr/>
        </p:nvSpPr>
        <p:spPr>
          <a:xfrm>
            <a:off x="6858000" y="6505892"/>
            <a:ext cx="2133600"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462" name="Shape 462"/>
          <p:cNvSpPr/>
          <p:nvPr>
            <p:ph type="title"/>
          </p:nvPr>
        </p:nvSpPr>
        <p:spPr>
          <a:prstGeom prst="rect">
            <a:avLst/>
          </a:prstGeom>
        </p:spPr>
        <p:txBody>
          <a:bodyPr/>
          <a:lstStyle/>
          <a:p>
            <a:pPr/>
            <a:r>
              <a:t>Example: Web Server</a:t>
            </a:r>
          </a:p>
        </p:txBody>
      </p:sp>
      <p:sp>
        <p:nvSpPr>
          <p:cNvPr id="463" name="Shape 463"/>
          <p:cNvSpPr/>
          <p:nvPr>
            <p:ph type="sldNum" sz="quarter" idx="2"/>
          </p:nvPr>
        </p:nvSpPr>
        <p:spPr>
          <a:xfrm>
            <a:off x="76200" y="6500552"/>
            <a:ext cx="291062" cy="318021"/>
          </a:xfrm>
          <a:prstGeom prst="rect">
            <a:avLst/>
          </a:prstGeom>
          <a:extLst>
            <a:ext uri="{C572A759-6A51-4108-AA02-DFA0A04FC94B}">
              <ma14:wrappingTextBoxFlag xmlns:ma14="http://schemas.microsoft.com/office/mac/drawingml/2011/main" val="1"/>
            </a:ext>
          </a:extLst>
        </p:spPr>
        <p:txBody>
          <a:bodyPr/>
          <a:lstStyle>
            <a:lvl1pPr algn="l">
              <a:defRPr b="1">
                <a:solidFill>
                  <a:srgbClr val="898989"/>
                </a:solidFill>
                <a:latin typeface="Chalkboard"/>
                <a:ea typeface="Chalkboard"/>
                <a:cs typeface="Chalkboard"/>
                <a:sym typeface="Chalkboard"/>
              </a:defRPr>
            </a:lvl1pPr>
          </a:lstStyle>
          <a:p>
            <a:pPr/>
            <a:fld id="{86CB4B4D-7CA3-9044-876B-883B54F8677D}" type="slidenum"/>
          </a:p>
        </p:txBody>
      </p:sp>
      <p:pic>
        <p:nvPicPr>
          <p:cNvPr id="464" name="image14.pdf" descr="onecp.pdf"/>
          <p:cNvPicPr>
            <a:picLocks noChangeAspect="1"/>
          </p:cNvPicPr>
          <p:nvPr/>
        </p:nvPicPr>
        <p:blipFill>
          <a:blip r:embed="rId2">
            <a:extLst/>
          </a:blip>
          <a:stretch>
            <a:fillRect/>
          </a:stretch>
        </p:blipFill>
        <p:spPr>
          <a:xfrm>
            <a:off x="890313" y="1600200"/>
            <a:ext cx="7363374" cy="4525963"/>
          </a:xfrm>
          <a:prstGeom prst="rect">
            <a:avLst/>
          </a:prstGeom>
          <a:ln w="12700">
            <a:miter lim="400000"/>
          </a:ln>
        </p:spPr>
      </p:pic>
      <p:grpSp>
        <p:nvGrpSpPr>
          <p:cNvPr id="467" name="Group 467"/>
          <p:cNvGrpSpPr/>
          <p:nvPr/>
        </p:nvGrpSpPr>
        <p:grpSpPr>
          <a:xfrm>
            <a:off x="1266867" y="2743199"/>
            <a:ext cx="866734" cy="457202"/>
            <a:chOff x="0" y="0"/>
            <a:chExt cx="866732" cy="457200"/>
          </a:xfrm>
        </p:grpSpPr>
        <p:sp>
          <p:nvSpPr>
            <p:cNvPr id="465" name="Shape 465"/>
            <p:cNvSpPr/>
            <p:nvPr/>
          </p:nvSpPr>
          <p:spPr>
            <a:xfrm>
              <a:off x="0" y="0"/>
              <a:ext cx="704984" cy="355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FF0000"/>
                  </a:solidFill>
                  <a:latin typeface="Chalkboard"/>
                  <a:ea typeface="Chalkboard"/>
                  <a:cs typeface="Chalkboard"/>
                  <a:sym typeface="Chalkboard"/>
                </a:defRPr>
              </a:lvl1pPr>
            </a:lstStyle>
            <a:p>
              <a:pPr/>
              <a:r>
                <a:t>syscall</a:t>
              </a:r>
            </a:p>
          </p:txBody>
        </p:sp>
        <p:sp>
          <p:nvSpPr>
            <p:cNvPr id="466" name="Shape 466"/>
            <p:cNvSpPr/>
            <p:nvPr/>
          </p:nvSpPr>
          <p:spPr>
            <a:xfrm>
              <a:off x="714332" y="304799"/>
              <a:ext cx="152401" cy="152401"/>
            </a:xfrm>
            <a:prstGeom prst="ellipse">
              <a:avLst/>
            </a:prstGeom>
            <a:solidFill>
              <a:srgbClr val="FF0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470" name="Group 470"/>
          <p:cNvGrpSpPr/>
          <p:nvPr/>
        </p:nvGrpSpPr>
        <p:grpSpPr>
          <a:xfrm>
            <a:off x="1348402" y="3428999"/>
            <a:ext cx="785199" cy="396242"/>
            <a:chOff x="0" y="0"/>
            <a:chExt cx="785197" cy="396240"/>
          </a:xfrm>
        </p:grpSpPr>
        <p:sp>
          <p:nvSpPr>
            <p:cNvPr id="468" name="Shape 468"/>
            <p:cNvSpPr/>
            <p:nvPr/>
          </p:nvSpPr>
          <p:spPr>
            <a:xfrm>
              <a:off x="0" y="76200"/>
              <a:ext cx="443270"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B45F07"/>
                  </a:solidFill>
                </a:defRPr>
              </a:lvl1pPr>
            </a:lstStyle>
            <a:p>
              <a:pPr/>
              <a:r>
                <a:t>wait</a:t>
              </a:r>
            </a:p>
          </p:txBody>
        </p:sp>
        <p:sp>
          <p:nvSpPr>
            <p:cNvPr id="469" name="Shape 469"/>
            <p:cNvSpPr/>
            <p:nvPr/>
          </p:nvSpPr>
          <p:spPr>
            <a:xfrm>
              <a:off x="632797" y="0"/>
              <a:ext cx="152401" cy="152400"/>
            </a:xfrm>
            <a:prstGeom prst="ellipse">
              <a:avLst/>
            </a:prstGeom>
            <a:solidFill>
              <a:srgbClr val="B45F07"/>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473" name="Group 473"/>
          <p:cNvGrpSpPr/>
          <p:nvPr/>
        </p:nvGrpSpPr>
        <p:grpSpPr>
          <a:xfrm>
            <a:off x="1450496" y="4267199"/>
            <a:ext cx="1216505" cy="381002"/>
            <a:chOff x="0" y="0"/>
            <a:chExt cx="1216503" cy="381000"/>
          </a:xfrm>
        </p:grpSpPr>
        <p:sp>
          <p:nvSpPr>
            <p:cNvPr id="471" name="Shape 471"/>
            <p:cNvSpPr/>
            <p:nvPr/>
          </p:nvSpPr>
          <p:spPr>
            <a:xfrm>
              <a:off x="0" y="0"/>
              <a:ext cx="931984" cy="355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008000"/>
                  </a:solidFill>
                  <a:latin typeface="Chalkboard"/>
                  <a:ea typeface="Chalkboard"/>
                  <a:cs typeface="Chalkboard"/>
                  <a:sym typeface="Chalkboard"/>
                </a:defRPr>
              </a:lvl1pPr>
            </a:lstStyle>
            <a:p>
              <a:pPr/>
              <a:r>
                <a:t>interrupt</a:t>
              </a:r>
            </a:p>
          </p:txBody>
        </p:sp>
        <p:sp>
          <p:nvSpPr>
            <p:cNvPr id="472" name="Shape 472"/>
            <p:cNvSpPr/>
            <p:nvPr/>
          </p:nvSpPr>
          <p:spPr>
            <a:xfrm>
              <a:off x="1064103" y="228599"/>
              <a:ext cx="152401" cy="152401"/>
            </a:xfrm>
            <a:prstGeom prst="ellipse">
              <a:avLst/>
            </a:prstGeom>
            <a:solidFill>
              <a:srgbClr val="008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476" name="Group 476"/>
          <p:cNvGrpSpPr/>
          <p:nvPr/>
        </p:nvGrpSpPr>
        <p:grpSpPr>
          <a:xfrm>
            <a:off x="2971799" y="3047999"/>
            <a:ext cx="694201" cy="431571"/>
            <a:chOff x="0" y="0"/>
            <a:chExt cx="694199" cy="431569"/>
          </a:xfrm>
        </p:grpSpPr>
        <p:sp>
          <p:nvSpPr>
            <p:cNvPr id="474" name="Shape 474"/>
            <p:cNvSpPr/>
            <p:nvPr/>
          </p:nvSpPr>
          <p:spPr>
            <a:xfrm>
              <a:off x="213971" y="76123"/>
              <a:ext cx="480229" cy="355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008000"/>
                  </a:solidFill>
                  <a:latin typeface="Chalkboard"/>
                  <a:ea typeface="Chalkboard"/>
                  <a:cs typeface="Chalkboard"/>
                  <a:sym typeface="Chalkboard"/>
                </a:defRPr>
              </a:lvl1pPr>
            </a:lstStyle>
            <a:p>
              <a:pPr/>
              <a:r>
                <a:t>RTU</a:t>
              </a:r>
            </a:p>
          </p:txBody>
        </p:sp>
        <p:sp>
          <p:nvSpPr>
            <p:cNvPr id="475" name="Shape 475"/>
            <p:cNvSpPr/>
            <p:nvPr/>
          </p:nvSpPr>
          <p:spPr>
            <a:xfrm>
              <a:off x="0" y="0"/>
              <a:ext cx="152523" cy="152248"/>
            </a:xfrm>
            <a:prstGeom prst="ellipse">
              <a:avLst/>
            </a:prstGeom>
            <a:solidFill>
              <a:srgbClr val="008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479" name="Group 479"/>
          <p:cNvGrpSpPr/>
          <p:nvPr/>
        </p:nvGrpSpPr>
        <p:grpSpPr>
          <a:xfrm>
            <a:off x="5229267" y="2743199"/>
            <a:ext cx="866734" cy="457202"/>
            <a:chOff x="0" y="0"/>
            <a:chExt cx="866732" cy="457200"/>
          </a:xfrm>
        </p:grpSpPr>
        <p:sp>
          <p:nvSpPr>
            <p:cNvPr id="477" name="Shape 477"/>
            <p:cNvSpPr/>
            <p:nvPr/>
          </p:nvSpPr>
          <p:spPr>
            <a:xfrm>
              <a:off x="0" y="0"/>
              <a:ext cx="704984" cy="355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FF0000"/>
                  </a:solidFill>
                  <a:latin typeface="Chalkboard"/>
                  <a:ea typeface="Chalkboard"/>
                  <a:cs typeface="Chalkboard"/>
                  <a:sym typeface="Chalkboard"/>
                </a:defRPr>
              </a:lvl1pPr>
            </a:lstStyle>
            <a:p>
              <a:pPr/>
              <a:r>
                <a:t>syscall</a:t>
              </a:r>
            </a:p>
          </p:txBody>
        </p:sp>
        <p:sp>
          <p:nvSpPr>
            <p:cNvPr id="478" name="Shape 478"/>
            <p:cNvSpPr/>
            <p:nvPr/>
          </p:nvSpPr>
          <p:spPr>
            <a:xfrm>
              <a:off x="714332" y="304799"/>
              <a:ext cx="152401" cy="152401"/>
            </a:xfrm>
            <a:prstGeom prst="ellipse">
              <a:avLst/>
            </a:prstGeom>
            <a:solidFill>
              <a:srgbClr val="FF0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482" name="Group 482"/>
          <p:cNvGrpSpPr/>
          <p:nvPr/>
        </p:nvGrpSpPr>
        <p:grpSpPr>
          <a:xfrm>
            <a:off x="5310802" y="3505199"/>
            <a:ext cx="785199" cy="396242"/>
            <a:chOff x="0" y="0"/>
            <a:chExt cx="785197" cy="396240"/>
          </a:xfrm>
        </p:grpSpPr>
        <p:sp>
          <p:nvSpPr>
            <p:cNvPr id="480" name="Shape 480"/>
            <p:cNvSpPr/>
            <p:nvPr/>
          </p:nvSpPr>
          <p:spPr>
            <a:xfrm>
              <a:off x="0" y="76200"/>
              <a:ext cx="443270"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B45F07"/>
                  </a:solidFill>
                </a:defRPr>
              </a:lvl1pPr>
            </a:lstStyle>
            <a:p>
              <a:pPr/>
              <a:r>
                <a:t>wait</a:t>
              </a:r>
            </a:p>
          </p:txBody>
        </p:sp>
        <p:sp>
          <p:nvSpPr>
            <p:cNvPr id="481" name="Shape 481"/>
            <p:cNvSpPr/>
            <p:nvPr/>
          </p:nvSpPr>
          <p:spPr>
            <a:xfrm>
              <a:off x="632797" y="0"/>
              <a:ext cx="152401" cy="152400"/>
            </a:xfrm>
            <a:prstGeom prst="ellipse">
              <a:avLst/>
            </a:prstGeom>
            <a:solidFill>
              <a:srgbClr val="B45F07"/>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sp>
        <p:nvSpPr>
          <p:cNvPr id="483" name="Shape 483"/>
          <p:cNvSpPr/>
          <p:nvPr/>
        </p:nvSpPr>
        <p:spPr>
          <a:xfrm>
            <a:off x="3052763" y="1558924"/>
            <a:ext cx="2936876" cy="873127"/>
          </a:xfrm>
          <a:custGeom>
            <a:avLst/>
            <a:gdLst/>
            <a:ahLst/>
            <a:cxnLst>
              <a:cxn ang="0">
                <a:pos x="wd2" y="hd2"/>
              </a:cxn>
              <a:cxn ang="5400000">
                <a:pos x="wd2" y="hd2"/>
              </a:cxn>
              <a:cxn ang="10800000">
                <a:pos x="wd2" y="hd2"/>
              </a:cxn>
              <a:cxn ang="16200000">
                <a:pos x="wd2" y="hd2"/>
              </a:cxn>
            </a:cxnLst>
            <a:rect l="0" t="0" r="r" b="b"/>
            <a:pathLst>
              <a:path w="21600" h="20133" fill="norm" stroke="1" extrusionOk="0">
                <a:moveTo>
                  <a:pt x="0" y="18679"/>
                </a:moveTo>
                <a:cubicBezTo>
                  <a:pt x="767" y="13989"/>
                  <a:pt x="1535" y="9298"/>
                  <a:pt x="2982" y="6425"/>
                </a:cubicBezTo>
                <a:cubicBezTo>
                  <a:pt x="4428" y="3552"/>
                  <a:pt x="6317" y="2237"/>
                  <a:pt x="8680" y="1441"/>
                </a:cubicBezTo>
                <a:cubicBezTo>
                  <a:pt x="11043" y="645"/>
                  <a:pt x="15007" y="-1467"/>
                  <a:pt x="17161" y="1648"/>
                </a:cubicBezTo>
                <a:cubicBezTo>
                  <a:pt x="19314" y="4764"/>
                  <a:pt x="20457" y="12448"/>
                  <a:pt x="21600" y="20133"/>
                </a:cubicBezTo>
              </a:path>
            </a:pathLst>
          </a:custGeom>
          <a:ln>
            <a:solidFill>
              <a:srgbClr val="000000"/>
            </a:solidFill>
            <a:tailEnd type="triangle"/>
          </a:ln>
        </p:spPr>
        <p:txBody>
          <a:bodyPr lIns="45719" rIns="45719"/>
          <a:lstStyle/>
          <a:p>
            <a:pPr/>
          </a:p>
        </p:txBody>
      </p:sp>
      <p:grpSp>
        <p:nvGrpSpPr>
          <p:cNvPr id="486" name="Group 486"/>
          <p:cNvGrpSpPr/>
          <p:nvPr/>
        </p:nvGrpSpPr>
        <p:grpSpPr>
          <a:xfrm>
            <a:off x="6934200" y="4267199"/>
            <a:ext cx="1162831" cy="381002"/>
            <a:chOff x="0" y="0"/>
            <a:chExt cx="1162830" cy="381000"/>
          </a:xfrm>
        </p:grpSpPr>
        <p:sp>
          <p:nvSpPr>
            <p:cNvPr id="484" name="Shape 484"/>
            <p:cNvSpPr/>
            <p:nvPr/>
          </p:nvSpPr>
          <p:spPr>
            <a:xfrm>
              <a:off x="230846" y="0"/>
              <a:ext cx="931985" cy="355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008000"/>
                  </a:solidFill>
                  <a:latin typeface="Chalkboard"/>
                  <a:ea typeface="Chalkboard"/>
                  <a:cs typeface="Chalkboard"/>
                  <a:sym typeface="Chalkboard"/>
                </a:defRPr>
              </a:lvl1pPr>
            </a:lstStyle>
            <a:p>
              <a:pPr/>
              <a:r>
                <a:t>interrupt</a:t>
              </a:r>
            </a:p>
          </p:txBody>
        </p:sp>
        <p:sp>
          <p:nvSpPr>
            <p:cNvPr id="485" name="Shape 485"/>
            <p:cNvSpPr/>
            <p:nvPr/>
          </p:nvSpPr>
          <p:spPr>
            <a:xfrm>
              <a:off x="0" y="228599"/>
              <a:ext cx="152303" cy="152401"/>
            </a:xfrm>
            <a:prstGeom prst="ellipse">
              <a:avLst/>
            </a:prstGeom>
            <a:solidFill>
              <a:srgbClr val="008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489" name="Group 489"/>
          <p:cNvGrpSpPr/>
          <p:nvPr/>
        </p:nvGrpSpPr>
        <p:grpSpPr>
          <a:xfrm>
            <a:off x="6934199" y="3047999"/>
            <a:ext cx="694201" cy="431571"/>
            <a:chOff x="0" y="0"/>
            <a:chExt cx="694199" cy="431569"/>
          </a:xfrm>
        </p:grpSpPr>
        <p:sp>
          <p:nvSpPr>
            <p:cNvPr id="487" name="Shape 487"/>
            <p:cNvSpPr/>
            <p:nvPr/>
          </p:nvSpPr>
          <p:spPr>
            <a:xfrm>
              <a:off x="213971" y="76123"/>
              <a:ext cx="480229" cy="355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008000"/>
                  </a:solidFill>
                  <a:latin typeface="Chalkboard"/>
                  <a:ea typeface="Chalkboard"/>
                  <a:cs typeface="Chalkboard"/>
                  <a:sym typeface="Chalkboard"/>
                </a:defRPr>
              </a:lvl1pPr>
            </a:lstStyle>
            <a:p>
              <a:pPr/>
              <a:r>
                <a:t>RTU</a:t>
              </a:r>
            </a:p>
          </p:txBody>
        </p:sp>
        <p:sp>
          <p:nvSpPr>
            <p:cNvPr id="488" name="Shape 488"/>
            <p:cNvSpPr/>
            <p:nvPr/>
          </p:nvSpPr>
          <p:spPr>
            <a:xfrm>
              <a:off x="0" y="0"/>
              <a:ext cx="152523" cy="152248"/>
            </a:xfrm>
            <a:prstGeom prst="ellipse">
              <a:avLst/>
            </a:prstGeom>
            <a:solidFill>
              <a:srgbClr val="008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sp>
        <p:nvSpPr>
          <p:cNvPr id="490" name="Shape 490"/>
          <p:cNvSpPr/>
          <p:nvPr/>
        </p:nvSpPr>
        <p:spPr>
          <a:xfrm>
            <a:off x="4503737" y="1271587"/>
            <a:ext cx="2497139" cy="1143001"/>
          </a:xfrm>
          <a:custGeom>
            <a:avLst/>
            <a:gdLst/>
            <a:ahLst/>
            <a:cxnLst>
              <a:cxn ang="0">
                <a:pos x="wd2" y="hd2"/>
              </a:cxn>
              <a:cxn ang="5400000">
                <a:pos x="wd2" y="hd2"/>
              </a:cxn>
              <a:cxn ang="10800000">
                <a:pos x="wd2" y="hd2"/>
              </a:cxn>
              <a:cxn ang="16200000">
                <a:pos x="wd2" y="hd2"/>
              </a:cxn>
            </a:cxnLst>
            <a:rect l="0" t="0" r="r" b="b"/>
            <a:pathLst>
              <a:path w="21179" h="21156" fill="norm" stroke="1" extrusionOk="0">
                <a:moveTo>
                  <a:pt x="20850" y="21156"/>
                </a:moveTo>
                <a:cubicBezTo>
                  <a:pt x="21200" y="15721"/>
                  <a:pt x="21550" y="10287"/>
                  <a:pt x="20315" y="6812"/>
                </a:cubicBezTo>
                <a:cubicBezTo>
                  <a:pt x="19081" y="3337"/>
                  <a:pt x="16013" y="1057"/>
                  <a:pt x="13442" y="307"/>
                </a:cubicBezTo>
                <a:cubicBezTo>
                  <a:pt x="10871" y="-444"/>
                  <a:pt x="7002" y="168"/>
                  <a:pt x="4889" y="2308"/>
                </a:cubicBezTo>
                <a:cubicBezTo>
                  <a:pt x="2776" y="4449"/>
                  <a:pt x="1579" y="10009"/>
                  <a:pt x="765" y="13150"/>
                </a:cubicBezTo>
                <a:cubicBezTo>
                  <a:pt x="-50" y="16291"/>
                  <a:pt x="1" y="21156"/>
                  <a:pt x="1" y="21156"/>
                </a:cubicBezTo>
              </a:path>
            </a:pathLst>
          </a:custGeom>
          <a:ln>
            <a:solidFill>
              <a:srgbClr val="000000"/>
            </a:solidFill>
            <a:tailEnd type="triangle"/>
          </a:ln>
        </p:spPr>
        <p:txBody>
          <a:bodyPr lIns="45719" rIns="45719"/>
          <a:lstStyle/>
          <a:p>
            <a:pPr/>
          </a:p>
        </p:txBody>
      </p:sp>
      <p:sp>
        <p:nvSpPr>
          <p:cNvPr id="491" name="Shape 491"/>
          <p:cNvSpPr/>
          <p:nvPr/>
        </p:nvSpPr>
        <p:spPr>
          <a:xfrm>
            <a:off x="4452937" y="3090863"/>
            <a:ext cx="152401" cy="152401"/>
          </a:xfrm>
          <a:prstGeom prst="ellipse">
            <a:avLst/>
          </a:prstGeom>
          <a:solidFill>
            <a:srgbClr val="FF0000"/>
          </a:solidFill>
          <a:ln w="12700">
            <a:solidFill>
              <a:srgbClr val="000000"/>
            </a:solidFill>
          </a:ln>
        </p:spPr>
        <p:txBody>
          <a:bodyPr lIns="45719" rIns="45719"/>
          <a:lstStyle/>
          <a:p>
            <a:pPr>
              <a:defRPr>
                <a:latin typeface="Arial"/>
                <a:ea typeface="Arial"/>
                <a:cs typeface="Arial"/>
                <a:sym typeface="Arial"/>
              </a:defRPr>
            </a:pPr>
          </a:p>
        </p:txBody>
      </p:sp>
      <p:sp>
        <p:nvSpPr>
          <p:cNvPr id="492" name="Shape 492"/>
          <p:cNvSpPr/>
          <p:nvPr/>
        </p:nvSpPr>
        <p:spPr>
          <a:xfrm>
            <a:off x="3781358" y="2819399"/>
            <a:ext cx="704984" cy="3554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600">
                <a:solidFill>
                  <a:srgbClr val="FF0000"/>
                </a:solidFill>
                <a:latin typeface="Chalkboard"/>
                <a:ea typeface="Chalkboard"/>
                <a:cs typeface="Chalkboard"/>
                <a:sym typeface="Chalkboard"/>
              </a:defRPr>
            </a:lvl1pPr>
          </a:lstStyle>
          <a:p>
            <a:pPr/>
            <a:r>
              <a:t>syscall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4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4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5" fill="hold">
                                  <p:stCondLst>
                                    <p:cond delay="0"/>
                                  </p:stCondLst>
                                  <p:iterate type="el" backwards="0">
                                    <p:tmAbs val="0"/>
                                  </p:iterate>
                                  <p:childTnLst>
                                    <p:set>
                                      <p:cBhvr>
                                        <p:cTn id="22" fill="hold"/>
                                        <p:tgtEl>
                                          <p:spTgt spid="483"/>
                                        </p:tgtEl>
                                        <p:attrNameLst>
                                          <p:attrName>style.visibility</p:attrName>
                                        </p:attrNameLst>
                                      </p:cBhvr>
                                      <p:to>
                                        <p:strVal val="visible"/>
                                      </p:to>
                                    </p:set>
                                    <p:animEffect filter="wipe(left)" transition="in">
                                      <p:cBhvr>
                                        <p:cTn id="23" dur="500"/>
                                        <p:tgtEl>
                                          <p:spTgt spid="483"/>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6" fill="hold">
                                  <p:stCondLst>
                                    <p:cond delay="0"/>
                                  </p:stCondLst>
                                  <p:iterate type="el" backwards="0">
                                    <p:tmAbs val="0"/>
                                  </p:iterate>
                                  <p:childTnLst>
                                    <p:set>
                                      <p:cBhvr>
                                        <p:cTn id="27" fill="hold"/>
                                        <p:tgtEl>
                                          <p:spTgt spid="47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7" fill="hold">
                                  <p:stCondLst>
                                    <p:cond delay="0"/>
                                  </p:stCondLst>
                                  <p:iterate type="el" backwards="0">
                                    <p:tmAbs val="0"/>
                                  </p:iterate>
                                  <p:childTnLst>
                                    <p:set>
                                      <p:cBhvr>
                                        <p:cTn id="31" fill="hold"/>
                                        <p:tgtEl>
                                          <p:spTgt spid="4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8" fill="hold">
                                  <p:stCondLst>
                                    <p:cond delay="0"/>
                                  </p:stCondLst>
                                  <p:iterate type="el" backwards="0">
                                    <p:tmAbs val="0"/>
                                  </p:iterate>
                                  <p:childTnLst>
                                    <p:set>
                                      <p:cBhvr>
                                        <p:cTn id="35" fill="hold"/>
                                        <p:tgtEl>
                                          <p:spTgt spid="48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9" fill="hold">
                                  <p:stCondLst>
                                    <p:cond delay="0"/>
                                  </p:stCondLst>
                                  <p:iterate type="el" backwards="0">
                                    <p:tmAbs val="0"/>
                                  </p:iterate>
                                  <p:childTnLst>
                                    <p:set>
                                      <p:cBhvr>
                                        <p:cTn id="39" fill="hold"/>
                                        <p:tgtEl>
                                          <p:spTgt spid="48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2" presetID="22" grpId="10" fill="hold">
                                  <p:stCondLst>
                                    <p:cond delay="0"/>
                                  </p:stCondLst>
                                  <p:iterate type="el" backwards="0">
                                    <p:tmAbs val="0"/>
                                  </p:iterate>
                                  <p:childTnLst>
                                    <p:set>
                                      <p:cBhvr>
                                        <p:cTn id="43" fill="hold"/>
                                        <p:tgtEl>
                                          <p:spTgt spid="490"/>
                                        </p:tgtEl>
                                        <p:attrNameLst>
                                          <p:attrName>style.visibility</p:attrName>
                                        </p:attrNameLst>
                                      </p:cBhvr>
                                      <p:to>
                                        <p:strVal val="visible"/>
                                      </p:to>
                                    </p:set>
                                    <p:animEffect filter="wipe(right)" transition="in">
                                      <p:cBhvr>
                                        <p:cTn id="44" dur="500"/>
                                        <p:tgtEl>
                                          <p:spTgt spid="490"/>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1" fill="hold">
                                  <p:stCondLst>
                                    <p:cond delay="0"/>
                                  </p:stCondLst>
                                  <p:iterate type="el" backwards="0">
                                    <p:tmAbs val="0"/>
                                  </p:iterate>
                                  <p:childTnLst>
                                    <p:set>
                                      <p:cBhvr>
                                        <p:cTn id="48" fill="hold"/>
                                        <p:tgtEl>
                                          <p:spTgt spid="491"/>
                                        </p:tgtEl>
                                        <p:attrNameLst>
                                          <p:attrName>style.visibility</p:attrName>
                                        </p:attrNameLst>
                                      </p:cBhvr>
                                      <p:to>
                                        <p:strVal val="visible"/>
                                      </p:to>
                                    </p:set>
                                  </p:childTnLst>
                                </p:cTn>
                              </p:par>
                            </p:childTnLst>
                          </p:cTn>
                        </p:par>
                        <p:par>
                          <p:cTn id="49" fill="hold">
                            <p:stCondLst>
                              <p:cond delay="0"/>
                            </p:stCondLst>
                            <p:childTnLst>
                              <p:par>
                                <p:cTn id="50" presetClass="entr" nodeType="afterEffect" presetSubtype="0" presetID="1" grpId="12" fill="hold">
                                  <p:stCondLst>
                                    <p:cond delay="0"/>
                                  </p:stCondLst>
                                  <p:iterate type="el" backwards="0">
                                    <p:tmAbs val="0"/>
                                  </p:iterate>
                                  <p:childTnLst>
                                    <p:set>
                                      <p:cBhvr>
                                        <p:cTn id="51" fill="hold"/>
                                        <p:tgtEl>
                                          <p:spTgt spid="4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2" grpId="7"/>
      <p:bldP build="whole" bldLvl="1" animBg="1" rev="0" advAuto="0" spid="490" grpId="10"/>
      <p:bldP build="whole" bldLvl="1" animBg="1" rev="0" advAuto="0" spid="491" grpId="11"/>
      <p:bldP build="whole" bldLvl="1" animBg="1" rev="0" advAuto="0" spid="467" grpId="1"/>
      <p:bldP build="whole" bldLvl="1" animBg="1" rev="0" advAuto="0" spid="486" grpId="8"/>
      <p:bldP build="whole" bldLvl="1" animBg="1" rev="0" advAuto="0" spid="492" grpId="12"/>
      <p:bldP build="whole" bldLvl="1" animBg="1" rev="0" advAuto="0" spid="483" grpId="5"/>
      <p:bldP build="whole" bldLvl="1" animBg="1" rev="0" advAuto="0" spid="479" grpId="6"/>
      <p:bldP build="whole" bldLvl="1" animBg="1" rev="0" advAuto="0" spid="473" grpId="3"/>
      <p:bldP build="whole" bldLvl="1" animBg="1" rev="0" advAuto="0" spid="489" grpId="9"/>
      <p:bldP build="whole" bldLvl="1" animBg="1" rev="0" advAuto="0" spid="476" grpId="4"/>
      <p:bldP build="whole" bldLvl="1" animBg="1" rev="0" advAuto="0" spid="470" grpId="2"/>
    </p:bldLst>
  </p:timing>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495" name="Shape 495"/>
          <p:cNvSpPr/>
          <p:nvPr>
            <p:ph type="title"/>
          </p:nvPr>
        </p:nvSpPr>
        <p:spPr>
          <a:prstGeom prst="rect">
            <a:avLst/>
          </a:prstGeom>
        </p:spPr>
        <p:txBody>
          <a:bodyPr/>
          <a:lstStyle/>
          <a:p>
            <a:pPr/>
            <a:r>
              <a:t>Content for this week</a:t>
            </a:r>
          </a:p>
        </p:txBody>
      </p:sp>
      <p:sp>
        <p:nvSpPr>
          <p:cNvPr id="496" name="Shape 496"/>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497" name="Shape 497"/>
          <p:cNvSpPr/>
          <p:nvPr>
            <p:ph type="body" idx="1"/>
          </p:nvPr>
        </p:nvSpPr>
        <p:spPr>
          <a:xfrm>
            <a:off x="612647" y="1600200"/>
            <a:ext cx="8378954" cy="4724400"/>
          </a:xfrm>
          <a:prstGeom prst="rect">
            <a:avLst/>
          </a:prstGeom>
        </p:spPr>
        <p:txBody>
          <a:bodyPr/>
          <a:lstStyle/>
          <a:p>
            <a:pPr marL="294436" indent="-294436" defTabSz="841247">
              <a:spcBef>
                <a:spcPts val="600"/>
              </a:spcBef>
              <a:defRPr sz="2944">
                <a:solidFill>
                  <a:srgbClr val="A6A6A6"/>
                </a:solidFill>
              </a:defRPr>
            </a:pPr>
            <a:r>
              <a:t>OS roles and its key challenges (Text: Chap. 1)</a:t>
            </a:r>
          </a:p>
          <a:p>
            <a:pPr marL="294436" indent="-294436" defTabSz="841247">
              <a:spcBef>
                <a:spcPts val="600"/>
              </a:spcBef>
              <a:defRPr sz="2944">
                <a:solidFill>
                  <a:srgbClr val="A6A6A6"/>
                </a:solidFill>
              </a:defRPr>
            </a:pPr>
            <a:r>
              <a:t>Control Flow in a modern computer system (Text: Chap. 2) </a:t>
            </a:r>
          </a:p>
          <a:p>
            <a:pPr lvl="1" marL="588873" indent="-252374" defTabSz="841247">
              <a:spcBef>
                <a:spcPts val="400"/>
              </a:spcBef>
              <a:buClr>
                <a:schemeClr val="accent1"/>
              </a:buClr>
              <a:buFont typeface="Wingdings 2"/>
              <a:defRPr sz="2668">
                <a:solidFill>
                  <a:srgbClr val="A6A6A6"/>
                </a:solidFill>
              </a:defRPr>
            </a:pPr>
            <a:r>
              <a:t>Normal flow of commands and data versus anything that happens “out of the ordinary” .. how do we handle that?</a:t>
            </a:r>
            <a:endParaRPr sz="2392"/>
          </a:p>
          <a:p>
            <a:pPr marL="294436" indent="-294436" defTabSz="841247">
              <a:spcBef>
                <a:spcPts val="600"/>
              </a:spcBef>
              <a:defRPr sz="2944"/>
            </a:pPr>
            <a:r>
              <a:t>Architectural Interface to the OS (Text: Chap. 2)</a:t>
            </a:r>
          </a:p>
          <a:p>
            <a:pPr lvl="1" marL="588873" indent="-252374" defTabSz="841247">
              <a:spcBef>
                <a:spcPts val="400"/>
              </a:spcBef>
              <a:buClr>
                <a:schemeClr val="accent1"/>
              </a:buClr>
              <a:buFont typeface="Wingdings 2"/>
              <a:defRPr sz="2944"/>
            </a:pPr>
            <a:r>
              <a:t>features we design in HW to facilitate the OS to meet some key challenges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Shape 499"/>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00" name="Shape 500"/>
          <p:cNvSpPr/>
          <p:nvPr>
            <p:ph type="title"/>
          </p:nvPr>
        </p:nvSpPr>
        <p:spPr>
          <a:prstGeom prst="rect">
            <a:avLst/>
          </a:prstGeom>
        </p:spPr>
        <p:txBody>
          <a:bodyPr/>
          <a:lstStyle/>
          <a:p>
            <a:pPr/>
            <a:r>
              <a:t>Architectural Support for OS</a:t>
            </a:r>
          </a:p>
        </p:txBody>
      </p:sp>
      <p:sp>
        <p:nvSpPr>
          <p:cNvPr id="501" name="Shape 501"/>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502" name="Shape 502"/>
          <p:cNvSpPr/>
          <p:nvPr>
            <p:ph type="body" idx="1"/>
          </p:nvPr>
        </p:nvSpPr>
        <p:spPr>
          <a:prstGeom prst="rect">
            <a:avLst/>
          </a:prstGeom>
        </p:spPr>
        <p:txBody>
          <a:bodyPr/>
          <a:lstStyle>
            <a:lvl2pPr marL="640080" indent="-274320">
              <a:spcBef>
                <a:spcPts val="500"/>
              </a:spcBef>
              <a:buClr>
                <a:schemeClr val="accent1"/>
              </a:buClr>
              <a:buFont typeface="Wingdings 2"/>
              <a:defRPr sz="2600"/>
            </a:lvl2pPr>
            <a:lvl3pPr marL="914400" indent="-228600">
              <a:spcBef>
                <a:spcPts val="500"/>
              </a:spcBef>
              <a:defRPr sz="2300"/>
            </a:lvl3pPr>
          </a:lstStyle>
          <a:p>
            <a:pPr/>
            <a:r>
              <a:t>Operating systems mediate between applications and the physical hardware of the computer</a:t>
            </a:r>
          </a:p>
          <a:p>
            <a:pPr lvl="1"/>
            <a:r>
              <a:t>Key goals of an OS are to enforce protection and resource sharing </a:t>
            </a:r>
          </a:p>
          <a:p>
            <a:pPr lvl="2"/>
            <a:r>
              <a:t>If done well, applications can be oblivious to HW details</a:t>
            </a:r>
          </a:p>
        </p:txBody>
      </p:sp>
      <p:pic>
        <p:nvPicPr>
          <p:cNvPr id="503" name="image8.jpeg"/>
          <p:cNvPicPr>
            <a:picLocks noChangeAspect="1"/>
          </p:cNvPicPr>
          <p:nvPr/>
        </p:nvPicPr>
        <p:blipFill>
          <a:blip r:embed="rId2">
            <a:extLst/>
          </a:blip>
          <a:stretch>
            <a:fillRect/>
          </a:stretch>
        </p:blipFill>
        <p:spPr>
          <a:xfrm>
            <a:off x="2362200" y="4191000"/>
            <a:ext cx="4346448" cy="189990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hape 180"/>
          <p:cNvSpPr/>
          <p:nvPr/>
        </p:nvSpPr>
        <p:spPr>
          <a:xfrm>
            <a:off x="609599" y="6540817"/>
            <a:ext cx="5421085" cy="2692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200">
                <a:solidFill>
                  <a:srgbClr val="114FFB"/>
                </a:solidFill>
                <a:latin typeface="+mn-lt"/>
                <a:ea typeface="+mn-ea"/>
                <a:cs typeface="+mn-cs"/>
                <a:sym typeface="Helvetica"/>
              </a:defRPr>
            </a:lvl1pPr>
          </a:lstStyle>
          <a:p>
            <a:pPr/>
            <a:r>
              <a:t>CSCE-313 Spring 2017</a:t>
            </a:r>
          </a:p>
        </p:txBody>
      </p:sp>
      <p:sp>
        <p:nvSpPr>
          <p:cNvPr id="181" name="Shape 181"/>
          <p:cNvSpPr/>
          <p:nvPr>
            <p:ph type="title"/>
          </p:nvPr>
        </p:nvSpPr>
        <p:spPr>
          <a:prstGeom prst="rect">
            <a:avLst/>
          </a:prstGeom>
        </p:spPr>
        <p:txBody>
          <a:bodyPr/>
          <a:lstStyle/>
          <a:p>
            <a:pPr/>
            <a:r>
              <a:t>Operating System Roles</a:t>
            </a:r>
          </a:p>
        </p:txBody>
      </p:sp>
      <p:sp>
        <p:nvSpPr>
          <p:cNvPr id="182" name="Shape 182"/>
          <p:cNvSpPr/>
          <p:nvPr>
            <p:ph type="body" idx="1"/>
          </p:nvPr>
        </p:nvSpPr>
        <p:spPr>
          <a:xfrm>
            <a:off x="1447799" y="1752600"/>
            <a:ext cx="4796510" cy="5257800"/>
          </a:xfrm>
          <a:prstGeom prst="rect">
            <a:avLst/>
          </a:prstGeom>
        </p:spPr>
        <p:txBody>
          <a:bodyPr/>
          <a:lstStyle/>
          <a:p>
            <a:pPr marL="313639" indent="-313639" defTabSz="896111">
              <a:lnSpc>
                <a:spcPct val="80000"/>
              </a:lnSpc>
              <a:spcBef>
                <a:spcPts val="600"/>
              </a:spcBef>
              <a:defRPr sz="2352"/>
            </a:pPr>
            <a:r>
              <a:t>Referee</a:t>
            </a:r>
          </a:p>
          <a:p>
            <a:pPr lvl="1" marL="627278" indent="-268833" defTabSz="896111">
              <a:lnSpc>
                <a:spcPct val="80000"/>
              </a:lnSpc>
              <a:spcBef>
                <a:spcPts val="400"/>
              </a:spcBef>
              <a:buClr>
                <a:schemeClr val="accent1"/>
              </a:buClr>
              <a:buFont typeface="Wingdings 2"/>
              <a:defRPr sz="2156"/>
            </a:pPr>
            <a:r>
              <a:t>Manage sharing of resources, Protection, Isolation</a:t>
            </a:r>
          </a:p>
          <a:p>
            <a:pPr lvl="2" marL="896111" indent="-224027" defTabSz="896111">
              <a:lnSpc>
                <a:spcPct val="80000"/>
              </a:lnSpc>
              <a:spcBef>
                <a:spcPts val="400"/>
              </a:spcBef>
              <a:defRPr sz="1862"/>
            </a:pPr>
            <a:r>
              <a:t>Resource allocation, isolation, communication</a:t>
            </a:r>
          </a:p>
          <a:p>
            <a:pPr marL="313639" indent="-313639" defTabSz="896111">
              <a:lnSpc>
                <a:spcPct val="80000"/>
              </a:lnSpc>
              <a:spcBef>
                <a:spcPts val="600"/>
              </a:spcBef>
              <a:defRPr sz="2352"/>
            </a:pPr>
            <a:r>
              <a:t>Illusionist</a:t>
            </a:r>
          </a:p>
          <a:p>
            <a:pPr lvl="1" marL="627278" indent="-268833" defTabSz="896111">
              <a:lnSpc>
                <a:spcPct val="80000"/>
              </a:lnSpc>
              <a:spcBef>
                <a:spcPts val="400"/>
              </a:spcBef>
              <a:buClr>
                <a:schemeClr val="accent1"/>
              </a:buClr>
              <a:buFont typeface="Wingdings 2"/>
              <a:defRPr sz="2156"/>
            </a:pPr>
            <a:r>
              <a:t>Provide clean, easy to use abstractions of physical resources</a:t>
            </a:r>
          </a:p>
          <a:p>
            <a:pPr lvl="2" marL="896111" indent="-224027" defTabSz="896111">
              <a:lnSpc>
                <a:spcPct val="80000"/>
              </a:lnSpc>
              <a:spcBef>
                <a:spcPts val="400"/>
              </a:spcBef>
              <a:defRPr sz="1862"/>
            </a:pPr>
            <a:r>
              <a:t>Infinite memory, dedicated machine</a:t>
            </a:r>
          </a:p>
          <a:p>
            <a:pPr lvl="2" marL="896111" indent="-224027" defTabSz="896111">
              <a:lnSpc>
                <a:spcPct val="80000"/>
              </a:lnSpc>
              <a:spcBef>
                <a:spcPts val="400"/>
              </a:spcBef>
              <a:defRPr sz="1862"/>
            </a:pPr>
            <a:r>
              <a:t>Masking limitations, virtualization</a:t>
            </a:r>
          </a:p>
          <a:p>
            <a:pPr marL="313639" indent="-313639" defTabSz="896111">
              <a:lnSpc>
                <a:spcPct val="80000"/>
              </a:lnSpc>
              <a:spcBef>
                <a:spcPts val="600"/>
              </a:spcBef>
              <a:defRPr sz="2352"/>
            </a:pPr>
            <a:r>
              <a:t>Glue</a:t>
            </a:r>
          </a:p>
          <a:p>
            <a:pPr lvl="1" marL="627278" indent="-268833" defTabSz="896111">
              <a:lnSpc>
                <a:spcPct val="80000"/>
              </a:lnSpc>
              <a:spcBef>
                <a:spcPts val="400"/>
              </a:spcBef>
              <a:buClr>
                <a:schemeClr val="accent1"/>
              </a:buClr>
              <a:buFont typeface="Wingdings 2"/>
              <a:defRPr sz="2156"/>
            </a:pPr>
            <a:r>
              <a:t>Common services</a:t>
            </a:r>
          </a:p>
          <a:p>
            <a:pPr lvl="2" marL="896111" indent="-224027" defTabSz="896111">
              <a:lnSpc>
                <a:spcPct val="80000"/>
              </a:lnSpc>
              <a:spcBef>
                <a:spcPts val="400"/>
              </a:spcBef>
              <a:defRPr sz="1862"/>
            </a:pPr>
            <a:r>
              <a:t>Storage, Window system, Networking</a:t>
            </a:r>
          </a:p>
          <a:p>
            <a:pPr lvl="2" marL="896111" indent="-224027" defTabSz="896111">
              <a:lnSpc>
                <a:spcPct val="80000"/>
              </a:lnSpc>
              <a:spcBef>
                <a:spcPts val="400"/>
              </a:spcBef>
              <a:defRPr sz="1862"/>
            </a:pPr>
            <a:r>
              <a:t>Sharing, Authorization</a:t>
            </a:r>
          </a:p>
          <a:p>
            <a:pPr lvl="2" marL="896111" indent="-224027" defTabSz="896111">
              <a:lnSpc>
                <a:spcPct val="80000"/>
              </a:lnSpc>
              <a:spcBef>
                <a:spcPts val="400"/>
              </a:spcBef>
              <a:defRPr sz="1862"/>
            </a:pPr>
            <a:r>
              <a:t>Look and feel</a:t>
            </a:r>
          </a:p>
        </p:txBody>
      </p:sp>
      <p:sp>
        <p:nvSpPr>
          <p:cNvPr id="183" name="Shape 183"/>
          <p:cNvSpPr/>
          <p:nvPr>
            <p:ph type="sldNum" sz="quarter" idx="2"/>
          </p:nvPr>
        </p:nvSpPr>
        <p:spPr>
          <a:xfrm>
            <a:off x="179705" y="1961307"/>
            <a:ext cx="173990" cy="237906"/>
          </a:xfrm>
          <a:prstGeom prst="rect">
            <a:avLst/>
          </a:prstGeom>
          <a:extLst>
            <a:ext uri="{C572A759-6A51-4108-AA02-DFA0A04FC94B}">
              <ma14:wrappingTextBoxFlag xmlns:ma14="http://schemas.microsoft.com/office/mac/drawingml/2011/main" val="1"/>
            </a:ext>
          </a:extLst>
        </p:spPr>
        <p:txBody>
          <a:bodyPr/>
          <a:lstStyle>
            <a:lvl1pPr>
              <a:lnSpc>
                <a:spcPct val="80000"/>
              </a:lnSpc>
              <a:defRPr b="1" sz="1100">
                <a:solidFill>
                  <a:srgbClr val="FF9900"/>
                </a:solidFill>
                <a:latin typeface="Times New Roman"/>
                <a:ea typeface="Times New Roman"/>
                <a:cs typeface="Times New Roman"/>
                <a:sym typeface="Times New Roman"/>
              </a:defRPr>
            </a:lvl1pPr>
          </a:lstStyle>
          <a:p>
            <a:pPr/>
            <a:fld id="{86CB4B4D-7CA3-9044-876B-883B54F8677D}" type="slidenum"/>
          </a:p>
        </p:txBody>
      </p:sp>
      <p:pic>
        <p:nvPicPr>
          <p:cNvPr id="184" name="image5.png"/>
          <p:cNvPicPr>
            <a:picLocks noChangeAspect="1"/>
          </p:cNvPicPr>
          <p:nvPr/>
        </p:nvPicPr>
        <p:blipFill>
          <a:blip r:embed="rId2">
            <a:extLst/>
          </a:blip>
          <a:stretch>
            <a:fillRect/>
          </a:stretch>
        </p:blipFill>
        <p:spPr>
          <a:xfrm>
            <a:off x="76200" y="1676400"/>
            <a:ext cx="1411288" cy="1130300"/>
          </a:xfrm>
          <a:prstGeom prst="rect">
            <a:avLst/>
          </a:prstGeom>
          <a:ln w="12700">
            <a:miter lim="400000"/>
          </a:ln>
        </p:spPr>
      </p:pic>
      <p:pic>
        <p:nvPicPr>
          <p:cNvPr id="185" name="image6.png"/>
          <p:cNvPicPr>
            <a:picLocks noChangeAspect="1"/>
          </p:cNvPicPr>
          <p:nvPr/>
        </p:nvPicPr>
        <p:blipFill>
          <a:blip r:embed="rId3">
            <a:extLst/>
          </a:blip>
          <a:stretch>
            <a:fillRect/>
          </a:stretch>
        </p:blipFill>
        <p:spPr>
          <a:xfrm>
            <a:off x="228600" y="3429000"/>
            <a:ext cx="1292225" cy="1066800"/>
          </a:xfrm>
          <a:prstGeom prst="rect">
            <a:avLst/>
          </a:prstGeom>
          <a:ln w="12700">
            <a:miter lim="400000"/>
          </a:ln>
        </p:spPr>
      </p:pic>
      <p:pic>
        <p:nvPicPr>
          <p:cNvPr id="186" name="image7.png"/>
          <p:cNvPicPr>
            <a:picLocks noChangeAspect="1"/>
          </p:cNvPicPr>
          <p:nvPr/>
        </p:nvPicPr>
        <p:blipFill>
          <a:blip r:embed="rId4">
            <a:extLst/>
          </a:blip>
          <a:stretch>
            <a:fillRect/>
          </a:stretch>
        </p:blipFill>
        <p:spPr>
          <a:xfrm>
            <a:off x="152400" y="5181600"/>
            <a:ext cx="1663700" cy="1117600"/>
          </a:xfrm>
          <a:prstGeom prst="rect">
            <a:avLst/>
          </a:prstGeom>
          <a:ln w="12700">
            <a:miter lim="400000"/>
          </a:ln>
        </p:spPr>
      </p:pic>
      <p:pic>
        <p:nvPicPr>
          <p:cNvPr id="187" name="image8.jpeg"/>
          <p:cNvPicPr>
            <a:picLocks noChangeAspect="1"/>
          </p:cNvPicPr>
          <p:nvPr/>
        </p:nvPicPr>
        <p:blipFill>
          <a:blip r:embed="rId5">
            <a:extLst/>
          </a:blip>
          <a:stretch>
            <a:fillRect/>
          </a:stretch>
        </p:blipFill>
        <p:spPr>
          <a:xfrm>
            <a:off x="5870702" y="1580401"/>
            <a:ext cx="3131640" cy="1924477"/>
          </a:xfrm>
          <a:prstGeom prst="rect">
            <a:avLst/>
          </a:prstGeom>
          <a:ln w="12700">
            <a:miter lim="400000"/>
          </a:ln>
        </p:spPr>
      </p:pic>
      <p:sp>
        <p:nvSpPr>
          <p:cNvPr id="188" name="Shape 188"/>
          <p:cNvSpPr/>
          <p:nvPr/>
        </p:nvSpPr>
        <p:spPr>
          <a:xfrm>
            <a:off x="5692769" y="1650711"/>
            <a:ext cx="3350008" cy="380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Application Programs/Processes</a:t>
            </a:r>
          </a:p>
        </p:txBody>
      </p:sp>
      <p:pic>
        <p:nvPicPr>
          <p:cNvPr id="189" name="image9.png"/>
          <p:cNvPicPr>
            <a:picLocks noChangeAspect="1"/>
          </p:cNvPicPr>
          <p:nvPr/>
        </p:nvPicPr>
        <p:blipFill>
          <a:blip r:embed="rId6">
            <a:extLst/>
          </a:blip>
          <a:stretch>
            <a:fillRect/>
          </a:stretch>
        </p:blipFill>
        <p:spPr>
          <a:xfrm>
            <a:off x="8048276" y="3436747"/>
            <a:ext cx="508384" cy="559984"/>
          </a:xfrm>
          <a:prstGeom prst="rect">
            <a:avLst/>
          </a:prstGeom>
          <a:ln w="12700">
            <a:miter lim="400000"/>
          </a:ln>
        </p:spPr>
      </p:pic>
      <p:grpSp>
        <p:nvGrpSpPr>
          <p:cNvPr id="194" name="Group 194"/>
          <p:cNvGrpSpPr/>
          <p:nvPr/>
        </p:nvGrpSpPr>
        <p:grpSpPr>
          <a:xfrm>
            <a:off x="5795292" y="3659806"/>
            <a:ext cx="522790" cy="351858"/>
            <a:chOff x="-1" y="0"/>
            <a:chExt cx="522789" cy="351857"/>
          </a:xfrm>
        </p:grpSpPr>
        <p:sp>
          <p:nvSpPr>
            <p:cNvPr id="190" name="Shape 190"/>
            <p:cNvSpPr/>
            <p:nvPr/>
          </p:nvSpPr>
          <p:spPr>
            <a:xfrm>
              <a:off x="-2" y="-1"/>
              <a:ext cx="522790" cy="3518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t">
              <a:noAutofit/>
            </a:bodyPr>
            <a:lstStyle/>
            <a:p>
              <a:pPr>
                <a:defRPr>
                  <a:latin typeface="Chalkboard"/>
                  <a:ea typeface="Chalkboard"/>
                  <a:cs typeface="Chalkboard"/>
                  <a:sym typeface="Chalkboard"/>
                </a:defRPr>
              </a:pPr>
            </a:p>
          </p:txBody>
        </p:sp>
        <p:sp>
          <p:nvSpPr>
            <p:cNvPr id="191" name="Shape 191"/>
            <p:cNvSpPr/>
            <p:nvPr/>
          </p:nvSpPr>
          <p:spPr>
            <a:xfrm>
              <a:off x="-1" y="-1"/>
              <a:ext cx="522790" cy="87965"/>
            </a:xfrm>
            <a:prstGeom prst="ellipse">
              <a:avLst/>
            </a:prstGeom>
            <a:solidFill>
              <a:srgbClr val="FFFFFF">
                <a:alpha val="40000"/>
              </a:srgbClr>
            </a:solidFill>
            <a:ln w="12700" cap="flat">
              <a:noFill/>
              <a:miter lim="400000"/>
            </a:ln>
            <a:effectLst/>
          </p:spPr>
          <p:txBody>
            <a:bodyPr wrap="square" lIns="45719" tIns="45719" rIns="45719" bIns="45719" numCol="1" anchor="t">
              <a:noAutofit/>
            </a:bodyPr>
            <a:lstStyle/>
            <a:p>
              <a:pPr>
                <a:defRPr>
                  <a:latin typeface="Chalkboard"/>
                  <a:ea typeface="Chalkboard"/>
                  <a:cs typeface="Chalkboard"/>
                  <a:sym typeface="Chalkboard"/>
                </a:defRPr>
              </a:pPr>
            </a:p>
          </p:txBody>
        </p:sp>
        <p:sp>
          <p:nvSpPr>
            <p:cNvPr id="192" name="Shape 192"/>
            <p:cNvSpPr/>
            <p:nvPr/>
          </p:nvSpPr>
          <p:spPr>
            <a:xfrm>
              <a:off x="-2" y="-1"/>
              <a:ext cx="522790" cy="3518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45719" tIns="45719" rIns="45719" bIns="45719" numCol="1" anchor="t">
              <a:noAutofit/>
            </a:bodyPr>
            <a:lstStyle/>
            <a:p>
              <a:pPr>
                <a:defRPr>
                  <a:latin typeface="Chalkboard"/>
                  <a:ea typeface="Chalkboard"/>
                  <a:cs typeface="Chalkboard"/>
                  <a:sym typeface="Chalkboard"/>
                </a:defRPr>
              </a:pPr>
            </a:p>
          </p:txBody>
        </p:sp>
        <p:sp>
          <p:nvSpPr>
            <p:cNvPr id="193" name="Shape 193"/>
            <p:cNvSpPr/>
            <p:nvPr/>
          </p:nvSpPr>
          <p:spPr>
            <a:xfrm>
              <a:off x="0" y="87964"/>
              <a:ext cx="522787" cy="1774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700">
                  <a:latin typeface="Arial"/>
                  <a:ea typeface="Arial"/>
                  <a:cs typeface="Arial"/>
                  <a:sym typeface="Arial"/>
                </a:defRPr>
              </a:lvl1pPr>
            </a:lstStyle>
            <a:p>
              <a:pPr/>
              <a:r>
                <a:t>storage</a:t>
              </a:r>
            </a:p>
          </p:txBody>
        </p:sp>
      </p:grpSp>
      <p:pic>
        <p:nvPicPr>
          <p:cNvPr id="195" name="image10.png"/>
          <p:cNvPicPr>
            <a:picLocks noChangeAspect="1"/>
          </p:cNvPicPr>
          <p:nvPr/>
        </p:nvPicPr>
        <p:blipFill>
          <a:blip r:embed="rId7">
            <a:extLst/>
          </a:blip>
          <a:stretch>
            <a:fillRect/>
          </a:stretch>
        </p:blipFill>
        <p:spPr>
          <a:xfrm>
            <a:off x="7496681" y="3608475"/>
            <a:ext cx="330450" cy="229594"/>
          </a:xfrm>
          <a:prstGeom prst="rect">
            <a:avLst/>
          </a:prstGeom>
          <a:ln w="12700">
            <a:miter lim="400000"/>
          </a:ln>
        </p:spPr>
      </p:pic>
      <p:sp>
        <p:nvSpPr>
          <p:cNvPr id="196" name="Shape 196"/>
          <p:cNvSpPr/>
          <p:nvPr/>
        </p:nvSpPr>
        <p:spPr>
          <a:xfrm flipV="1">
            <a:off x="6910451" y="3089740"/>
            <a:ext cx="917249" cy="6229"/>
          </a:xfrm>
          <a:prstGeom prst="line">
            <a:avLst/>
          </a:prstGeom>
          <a:ln w="57150">
            <a:solidFill>
              <a:srgbClr val="000000"/>
            </a:solidFill>
            <a:headEnd type="triangle"/>
            <a:tailEnd type="triangle"/>
          </a:ln>
        </p:spPr>
        <p:txBody>
          <a:bodyPr lIns="45719" rIns="45719"/>
          <a:lstStyle/>
          <a:p>
            <a:pPr/>
          </a:p>
        </p:txBody>
      </p:sp>
      <p:grpSp>
        <p:nvGrpSpPr>
          <p:cNvPr id="199" name="Group 199"/>
          <p:cNvGrpSpPr/>
          <p:nvPr/>
        </p:nvGrpSpPr>
        <p:grpSpPr>
          <a:xfrm>
            <a:off x="6178274" y="2949562"/>
            <a:ext cx="732072" cy="293059"/>
            <a:chOff x="0" y="0"/>
            <a:chExt cx="732071" cy="293058"/>
          </a:xfrm>
        </p:grpSpPr>
        <p:sp>
          <p:nvSpPr>
            <p:cNvPr id="197" name="Shape 197"/>
            <p:cNvSpPr/>
            <p:nvPr/>
          </p:nvSpPr>
          <p:spPr>
            <a:xfrm>
              <a:off x="0" y="0"/>
              <a:ext cx="732072" cy="293059"/>
            </a:xfrm>
            <a:prstGeom prst="roundRect">
              <a:avLst>
                <a:gd name="adj" fmla="val 16667"/>
              </a:avLst>
            </a:prstGeom>
            <a:solidFill>
              <a:srgbClr val="FBCC9A"/>
            </a:solidFill>
            <a:ln w="12700" cap="flat">
              <a:solidFill>
                <a:srgbClr val="000000"/>
              </a:solidFill>
              <a:prstDash val="solid"/>
              <a:round/>
            </a:ln>
            <a:effectLst/>
          </p:spPr>
          <p:txBody>
            <a:bodyPr wrap="square" lIns="45719" tIns="45719" rIns="45719" bIns="45719" numCol="1" anchor="t">
              <a:noAutofit/>
            </a:bodyPr>
            <a:lstStyle/>
            <a:p>
              <a:pPr algn="ctr"/>
            </a:p>
          </p:txBody>
        </p:sp>
        <p:sp>
          <p:nvSpPr>
            <p:cNvPr id="198" name="Shape 198"/>
            <p:cNvSpPr/>
            <p:nvPr/>
          </p:nvSpPr>
          <p:spPr>
            <a:xfrm>
              <a:off x="14306" y="14306"/>
              <a:ext cx="703459" cy="214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900">
                  <a:latin typeface="Arial"/>
                  <a:ea typeface="Arial"/>
                  <a:cs typeface="Arial"/>
                  <a:sym typeface="Arial"/>
                </a:defRPr>
              </a:lvl1pPr>
            </a:lstStyle>
            <a:p>
              <a:pPr/>
              <a:r>
                <a:t>Processor</a:t>
              </a:r>
            </a:p>
          </p:txBody>
        </p:sp>
      </p:grpSp>
      <p:grpSp>
        <p:nvGrpSpPr>
          <p:cNvPr id="202" name="Group 202"/>
          <p:cNvGrpSpPr/>
          <p:nvPr/>
        </p:nvGrpSpPr>
        <p:grpSpPr>
          <a:xfrm>
            <a:off x="7823144" y="2936495"/>
            <a:ext cx="774187" cy="384523"/>
            <a:chOff x="0" y="0"/>
            <a:chExt cx="774186" cy="384522"/>
          </a:xfrm>
        </p:grpSpPr>
        <p:sp>
          <p:nvSpPr>
            <p:cNvPr id="200" name="Shape 200"/>
            <p:cNvSpPr/>
            <p:nvPr/>
          </p:nvSpPr>
          <p:spPr>
            <a:xfrm>
              <a:off x="-1" y="0"/>
              <a:ext cx="774188" cy="384522"/>
            </a:xfrm>
            <a:prstGeom prst="rect">
              <a:avLst/>
            </a:prstGeom>
            <a:solidFill>
              <a:srgbClr val="C0D2FE"/>
            </a:solidFill>
            <a:ln w="12700" cap="flat">
              <a:solidFill>
                <a:srgbClr val="000000"/>
              </a:solidFill>
              <a:prstDash val="solid"/>
              <a:round/>
            </a:ln>
            <a:effectLst/>
          </p:spPr>
          <p:txBody>
            <a:bodyPr wrap="square" lIns="45719" tIns="45719" rIns="45719" bIns="45719" numCol="1" anchor="t">
              <a:noAutofit/>
            </a:bodyPr>
            <a:lstStyle/>
            <a:p>
              <a:pPr algn="ctr">
                <a:defRPr>
                  <a:latin typeface="Chalkboard"/>
                  <a:ea typeface="Chalkboard"/>
                  <a:cs typeface="Chalkboard"/>
                  <a:sym typeface="Chalkboard"/>
                </a:defRPr>
              </a:pPr>
            </a:p>
          </p:txBody>
        </p:sp>
        <p:sp>
          <p:nvSpPr>
            <p:cNvPr id="201" name="Shape 201"/>
            <p:cNvSpPr/>
            <p:nvPr/>
          </p:nvSpPr>
          <p:spPr>
            <a:xfrm>
              <a:off x="-1" y="0"/>
              <a:ext cx="774188"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1200">
                  <a:latin typeface="Arial"/>
                  <a:ea typeface="Arial"/>
                  <a:cs typeface="Arial"/>
                  <a:sym typeface="Arial"/>
                </a:defRPr>
              </a:lvl1pPr>
            </a:lstStyle>
            <a:p>
              <a:pPr/>
              <a:r>
                <a:t>Memory</a:t>
              </a:r>
            </a:p>
          </p:txBody>
        </p:sp>
      </p:grpSp>
      <p:pic>
        <p:nvPicPr>
          <p:cNvPr id="203" name="image11.jpeg"/>
          <p:cNvPicPr>
            <a:picLocks noChangeAspect="1"/>
          </p:cNvPicPr>
          <p:nvPr/>
        </p:nvPicPr>
        <p:blipFill>
          <a:blip r:embed="rId8">
            <a:extLst/>
          </a:blip>
          <a:stretch>
            <a:fillRect/>
          </a:stretch>
        </p:blipFill>
        <p:spPr>
          <a:xfrm>
            <a:off x="6340957" y="3543144"/>
            <a:ext cx="1009141" cy="419989"/>
          </a:xfrm>
          <a:prstGeom prst="rect">
            <a:avLst/>
          </a:prstGeom>
          <a:ln w="12700">
            <a:miter lim="400000"/>
          </a:ln>
        </p:spPr>
      </p:pic>
      <p:sp>
        <p:nvSpPr>
          <p:cNvPr id="204" name="Shape 204"/>
          <p:cNvSpPr/>
          <p:nvPr/>
        </p:nvSpPr>
        <p:spPr>
          <a:xfrm>
            <a:off x="5957975" y="3384482"/>
            <a:ext cx="162684" cy="270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488"/>
                </a:moveTo>
                <a:lnTo>
                  <a:pt x="10800" y="0"/>
                </a:lnTo>
                <a:lnTo>
                  <a:pt x="21600" y="6488"/>
                </a:lnTo>
                <a:lnTo>
                  <a:pt x="16200" y="6488"/>
                </a:lnTo>
                <a:lnTo>
                  <a:pt x="16200" y="15112"/>
                </a:lnTo>
                <a:lnTo>
                  <a:pt x="21600" y="15112"/>
                </a:lnTo>
                <a:lnTo>
                  <a:pt x="10800" y="21600"/>
                </a:lnTo>
                <a:lnTo>
                  <a:pt x="0" y="15112"/>
                </a:lnTo>
                <a:lnTo>
                  <a:pt x="5400" y="15112"/>
                </a:lnTo>
                <a:lnTo>
                  <a:pt x="5400" y="6488"/>
                </a:lnTo>
                <a:close/>
              </a:path>
            </a:pathLst>
          </a:cu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
        <p:nvSpPr>
          <p:cNvPr id="205" name="Shape 205"/>
          <p:cNvSpPr/>
          <p:nvPr/>
        </p:nvSpPr>
        <p:spPr>
          <a:xfrm>
            <a:off x="6724787" y="3384482"/>
            <a:ext cx="144890" cy="172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022"/>
                </a:moveTo>
                <a:lnTo>
                  <a:pt x="10800" y="0"/>
                </a:lnTo>
                <a:lnTo>
                  <a:pt x="21600" y="9022"/>
                </a:lnTo>
                <a:lnTo>
                  <a:pt x="16200" y="9022"/>
                </a:lnTo>
                <a:lnTo>
                  <a:pt x="16200" y="21600"/>
                </a:lnTo>
                <a:lnTo>
                  <a:pt x="5400" y="21600"/>
                </a:lnTo>
                <a:lnTo>
                  <a:pt x="5400" y="9022"/>
                </a:lnTo>
                <a:close/>
              </a:path>
            </a:pathLst>
          </a:cu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
        <p:nvSpPr>
          <p:cNvPr id="206" name="Shape 206"/>
          <p:cNvSpPr/>
          <p:nvPr/>
        </p:nvSpPr>
        <p:spPr>
          <a:xfrm>
            <a:off x="6137604" y="1426407"/>
            <a:ext cx="640151" cy="380509"/>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user1</a:t>
            </a:r>
          </a:p>
        </p:txBody>
      </p:sp>
      <p:sp>
        <p:nvSpPr>
          <p:cNvPr id="207" name="Shape 207"/>
          <p:cNvSpPr/>
          <p:nvPr/>
        </p:nvSpPr>
        <p:spPr>
          <a:xfrm>
            <a:off x="6759526" y="1412407"/>
            <a:ext cx="685366" cy="380509"/>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user2</a:t>
            </a:r>
          </a:p>
        </p:txBody>
      </p:sp>
      <p:sp>
        <p:nvSpPr>
          <p:cNvPr id="208" name="Shape 208"/>
          <p:cNvSpPr/>
          <p:nvPr/>
        </p:nvSpPr>
        <p:spPr>
          <a:xfrm>
            <a:off x="7505155" y="1421739"/>
            <a:ext cx="685366" cy="380510"/>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user3</a:t>
            </a:r>
          </a:p>
        </p:txBody>
      </p:sp>
      <p:sp>
        <p:nvSpPr>
          <p:cNvPr id="209" name="Shape 209"/>
          <p:cNvSpPr/>
          <p:nvPr/>
        </p:nvSpPr>
        <p:spPr>
          <a:xfrm>
            <a:off x="8229600" y="1422674"/>
            <a:ext cx="685365" cy="380509"/>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user4</a:t>
            </a:r>
          </a:p>
        </p:txBody>
      </p:sp>
      <p:sp>
        <p:nvSpPr>
          <p:cNvPr id="210" name="Shape 210"/>
          <p:cNvSpPr/>
          <p:nvPr/>
        </p:nvSpPr>
        <p:spPr>
          <a:xfrm>
            <a:off x="8100810" y="1982657"/>
            <a:ext cx="759882" cy="380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return</a:t>
            </a:r>
          </a:p>
        </p:txBody>
      </p:sp>
      <p:sp>
        <p:nvSpPr>
          <p:cNvPr id="211" name="Shape 211"/>
          <p:cNvSpPr/>
          <p:nvPr/>
        </p:nvSpPr>
        <p:spPr>
          <a:xfrm>
            <a:off x="7577174" y="3427414"/>
            <a:ext cx="144890" cy="1726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022"/>
                </a:moveTo>
                <a:lnTo>
                  <a:pt x="10800" y="0"/>
                </a:lnTo>
                <a:lnTo>
                  <a:pt x="21600" y="9022"/>
                </a:lnTo>
                <a:lnTo>
                  <a:pt x="16200" y="9022"/>
                </a:lnTo>
                <a:lnTo>
                  <a:pt x="16200" y="21600"/>
                </a:lnTo>
                <a:lnTo>
                  <a:pt x="5400" y="21600"/>
                </a:lnTo>
                <a:lnTo>
                  <a:pt x="5400" y="9022"/>
                </a:lnTo>
                <a:close/>
              </a:path>
            </a:pathLst>
          </a:cu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
        <p:nvSpPr>
          <p:cNvPr id="212" name="Shape 212"/>
          <p:cNvSpPr/>
          <p:nvPr/>
        </p:nvSpPr>
        <p:spPr>
          <a:xfrm>
            <a:off x="8104199" y="3412482"/>
            <a:ext cx="138112" cy="2706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508"/>
                </a:moveTo>
                <a:lnTo>
                  <a:pt x="10800" y="0"/>
                </a:lnTo>
                <a:lnTo>
                  <a:pt x="21600" y="5508"/>
                </a:lnTo>
                <a:lnTo>
                  <a:pt x="16200" y="5508"/>
                </a:lnTo>
                <a:lnTo>
                  <a:pt x="16200" y="16092"/>
                </a:lnTo>
                <a:lnTo>
                  <a:pt x="21600" y="16092"/>
                </a:lnTo>
                <a:lnTo>
                  <a:pt x="10800" y="21600"/>
                </a:lnTo>
                <a:lnTo>
                  <a:pt x="0" y="16092"/>
                </a:lnTo>
                <a:lnTo>
                  <a:pt x="5400" y="16092"/>
                </a:lnTo>
                <a:lnTo>
                  <a:pt x="5400" y="5508"/>
                </a:lnTo>
                <a:close/>
              </a:path>
            </a:pathLst>
          </a:cu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
        <p:nvSpPr>
          <p:cNvPr id="213" name="Shape 213"/>
          <p:cNvSpPr/>
          <p:nvPr/>
        </p:nvSpPr>
        <p:spPr>
          <a:xfrm>
            <a:off x="6137604" y="1416608"/>
            <a:ext cx="640151" cy="380509"/>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user1</a:t>
            </a:r>
          </a:p>
        </p:txBody>
      </p:sp>
      <p:sp>
        <p:nvSpPr>
          <p:cNvPr id="214" name="Shape 214"/>
          <p:cNvSpPr/>
          <p:nvPr/>
        </p:nvSpPr>
        <p:spPr>
          <a:xfrm>
            <a:off x="6759526" y="1402607"/>
            <a:ext cx="685366" cy="380510"/>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user2</a:t>
            </a:r>
          </a:p>
        </p:txBody>
      </p:sp>
      <p:sp>
        <p:nvSpPr>
          <p:cNvPr id="215" name="Shape 215"/>
          <p:cNvSpPr/>
          <p:nvPr/>
        </p:nvSpPr>
        <p:spPr>
          <a:xfrm>
            <a:off x="7505155" y="1411941"/>
            <a:ext cx="685366" cy="380509"/>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user3</a:t>
            </a:r>
          </a:p>
        </p:txBody>
      </p:sp>
      <p:sp>
        <p:nvSpPr>
          <p:cNvPr id="216" name="Shape 216"/>
          <p:cNvSpPr/>
          <p:nvPr/>
        </p:nvSpPr>
        <p:spPr>
          <a:xfrm>
            <a:off x="8229600" y="1412874"/>
            <a:ext cx="685365" cy="380510"/>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user4</a:t>
            </a:r>
          </a:p>
        </p:txBody>
      </p:sp>
      <p:sp>
        <p:nvSpPr>
          <p:cNvPr id="217" name="Shape 217"/>
          <p:cNvSpPr/>
          <p:nvPr/>
        </p:nvSpPr>
        <p:spPr>
          <a:xfrm>
            <a:off x="7867597" y="3420578"/>
            <a:ext cx="848122" cy="27992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latin typeface="Chalkboard"/>
                <a:ea typeface="Chalkboard"/>
                <a:cs typeface="Chalkboard"/>
                <a:sym typeface="Chalkboard"/>
              </a:defRPr>
            </a:lvl1pPr>
          </a:lstStyle>
          <a:p>
            <a:pPr/>
            <a:r>
              <a:t>Packet I/O</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5" name="Shape 505"/>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06" name="Shape 506"/>
          <p:cNvSpPr/>
          <p:nvPr>
            <p:ph type="title"/>
          </p:nvPr>
        </p:nvSpPr>
        <p:spPr>
          <a:prstGeom prst="rect">
            <a:avLst/>
          </a:prstGeom>
        </p:spPr>
        <p:txBody>
          <a:bodyPr/>
          <a:lstStyle/>
          <a:p>
            <a:pPr/>
            <a:r>
              <a:t>Challenge: Protection</a:t>
            </a:r>
          </a:p>
        </p:txBody>
      </p:sp>
      <p:sp>
        <p:nvSpPr>
          <p:cNvPr id="507" name="Shape 507"/>
          <p:cNvSpPr/>
          <p:nvPr>
            <p:ph type="body" idx="1"/>
          </p:nvPr>
        </p:nvSpPr>
        <p:spPr>
          <a:prstGeom prst="rect">
            <a:avLst/>
          </a:prstGeom>
        </p:spPr>
        <p:txBody>
          <a:bodyPr/>
          <a:lstStyle/>
          <a:p>
            <a:pPr/>
            <a:r>
              <a:t>Why do we execute code with restricted privileges?</a:t>
            </a:r>
          </a:p>
          <a:p>
            <a:pPr lvl="1" marL="640080" indent="-274320">
              <a:spcBef>
                <a:spcPts val="500"/>
              </a:spcBef>
              <a:buClr>
                <a:schemeClr val="accent1"/>
              </a:buClr>
              <a:buFont typeface="Wingdings 2"/>
              <a:defRPr sz="2600"/>
            </a:pPr>
            <a:r>
              <a:t>Either because the code is buggy or if it might be malicious</a:t>
            </a:r>
          </a:p>
          <a:p>
            <a:pPr/>
            <a:r>
              <a:t>Some examples:</a:t>
            </a:r>
          </a:p>
          <a:p>
            <a:pPr lvl="1" marL="640080" indent="-274320">
              <a:spcBef>
                <a:spcPts val="500"/>
              </a:spcBef>
              <a:buClr>
                <a:schemeClr val="accent1"/>
              </a:buClr>
              <a:buFont typeface="Wingdings 2"/>
              <a:defRPr sz="2600"/>
            </a:pPr>
            <a:r>
              <a:t>A script running in a web browser</a:t>
            </a:r>
          </a:p>
          <a:p>
            <a:pPr lvl="1" marL="640080" indent="-274320">
              <a:spcBef>
                <a:spcPts val="500"/>
              </a:spcBef>
              <a:buClr>
                <a:schemeClr val="accent1"/>
              </a:buClr>
              <a:buFont typeface="Wingdings 2"/>
              <a:defRPr sz="2600"/>
            </a:pPr>
            <a:r>
              <a:t>A program you just downloaded off the Internet</a:t>
            </a:r>
          </a:p>
          <a:p>
            <a:pPr lvl="1" marL="640080" indent="-274320">
              <a:spcBef>
                <a:spcPts val="500"/>
              </a:spcBef>
              <a:buClr>
                <a:schemeClr val="accent1"/>
              </a:buClr>
              <a:buFont typeface="Wingdings 2"/>
              <a:defRPr sz="2600"/>
            </a:pPr>
            <a:r>
              <a:t>A program you just wrote that you haven’t tested yet</a:t>
            </a:r>
          </a:p>
        </p:txBody>
      </p:sp>
      <p:sp>
        <p:nvSpPr>
          <p:cNvPr id="508" name="Shape 508"/>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7">
                                            <p:txEl>
                                              <p:pRg st="2" end="2"/>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507">
                                            <p:txEl>
                                              <p:pRg st="3" end="3"/>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507">
                                            <p:txEl>
                                              <p:pRg st="4" end="4"/>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50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07" grpId="1"/>
    </p:bldLst>
  </p:timing>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0" name="Shape 510"/>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11" name="Shape 511"/>
          <p:cNvSpPr/>
          <p:nvPr>
            <p:ph type="title"/>
          </p:nvPr>
        </p:nvSpPr>
        <p:spPr>
          <a:prstGeom prst="rect">
            <a:avLst/>
          </a:prstGeom>
        </p:spPr>
        <p:txBody>
          <a:bodyPr/>
          <a:lstStyle/>
          <a:p>
            <a:pPr/>
            <a:r>
              <a:t>Challenge: Resource Sharing</a:t>
            </a:r>
          </a:p>
        </p:txBody>
      </p:sp>
      <p:sp>
        <p:nvSpPr>
          <p:cNvPr id="512" name="Shape 512"/>
          <p:cNvSpPr/>
          <p:nvPr>
            <p:ph type="body" idx="1"/>
          </p:nvPr>
        </p:nvSpPr>
        <p:spPr>
          <a:prstGeom prst="rect">
            <a:avLst/>
          </a:prstGeom>
        </p:spPr>
        <p:txBody>
          <a:bodyPr/>
          <a:lstStyle/>
          <a:p>
            <a:pPr/>
            <a:r>
              <a:t>How do we ensure that resources are fairly (and efficiently) shared amongst (and utilized by) user programs?</a:t>
            </a:r>
          </a:p>
          <a:p>
            <a:pPr/>
            <a:r>
              <a:t>Some examples:</a:t>
            </a:r>
          </a:p>
          <a:p>
            <a:pPr lvl="1" marL="640080" indent="-274320">
              <a:spcBef>
                <a:spcPts val="500"/>
              </a:spcBef>
              <a:buClr>
                <a:schemeClr val="accent1"/>
              </a:buClr>
              <a:buFont typeface="Wingdings 2"/>
              <a:defRPr sz="2600"/>
            </a:pPr>
            <a:r>
              <a:t>Many students running code on a department machine</a:t>
            </a:r>
          </a:p>
          <a:p>
            <a:pPr lvl="1" marL="640080" indent="-274320">
              <a:spcBef>
                <a:spcPts val="500"/>
              </a:spcBef>
              <a:buClr>
                <a:schemeClr val="accent1"/>
              </a:buClr>
              <a:buFont typeface="Wingdings 2"/>
              <a:defRPr sz="2600"/>
            </a:pPr>
            <a:r>
              <a:t>Amazon.com servicing concurrent users</a:t>
            </a:r>
          </a:p>
          <a:p>
            <a:pPr lvl="1" marL="640080" indent="-274320">
              <a:spcBef>
                <a:spcPts val="500"/>
              </a:spcBef>
              <a:buClr>
                <a:schemeClr val="accent1"/>
              </a:buClr>
              <a:buFont typeface="Wingdings 2"/>
              <a:defRPr sz="2600"/>
            </a:pPr>
            <a:r>
              <a:t>Playing a movie on a computer while typing a project report and printing a document</a:t>
            </a:r>
          </a:p>
        </p:txBody>
      </p:sp>
      <p:sp>
        <p:nvSpPr>
          <p:cNvPr id="513" name="Shape 513"/>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12">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512">
                                            <p:txEl>
                                              <p:pRg st="2" end="2"/>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512">
                                            <p:txEl>
                                              <p:pRg st="3" end="3"/>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51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12" grpId="1"/>
    </p:bldLst>
  </p:timing>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Shape 515"/>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16" name="Shape 516"/>
          <p:cNvSpPr/>
          <p:nvPr>
            <p:ph type="title"/>
          </p:nvPr>
        </p:nvSpPr>
        <p:spPr>
          <a:prstGeom prst="rect">
            <a:avLst/>
          </a:prstGeom>
        </p:spPr>
        <p:txBody>
          <a:bodyPr/>
          <a:lstStyle/>
          <a:p>
            <a:pPr defTabSz="868680">
              <a:defRPr sz="3705"/>
            </a:pPr>
            <a:r>
              <a:t>Architectural Features</a:t>
            </a:r>
            <a:br/>
            <a:r>
              <a:rPr sz="1804"/>
              <a:t>i.e. features we design in HW to facilitate the OS to meet some key challenges</a:t>
            </a:r>
          </a:p>
        </p:txBody>
      </p:sp>
      <p:sp>
        <p:nvSpPr>
          <p:cNvPr id="517" name="Shape 517"/>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518" name="Shape 518"/>
          <p:cNvSpPr/>
          <p:nvPr>
            <p:ph type="body" idx="1"/>
          </p:nvPr>
        </p:nvSpPr>
        <p:spPr>
          <a:prstGeom prst="rect">
            <a:avLst/>
          </a:prstGeom>
        </p:spPr>
        <p:txBody>
          <a:bodyPr/>
          <a:lstStyle/>
          <a:p>
            <a:pPr/>
            <a:r>
              <a:t>Privileged instructions </a:t>
            </a:r>
          </a:p>
          <a:p>
            <a:pPr/>
            <a:r>
              <a:t>Protection modes (user/kernel) </a:t>
            </a:r>
          </a:p>
          <a:p>
            <a:pPr/>
            <a:r>
              <a:t>Memory protection mechanisms </a:t>
            </a:r>
          </a:p>
          <a:p>
            <a:pPr/>
            <a:r>
              <a:t>Interrupts and exceptions </a:t>
            </a:r>
          </a:p>
          <a:p>
            <a:pPr/>
            <a:r>
              <a:t>System calls </a:t>
            </a:r>
          </a:p>
          <a:p>
            <a:pPr/>
            <a:r>
              <a:t>Timer (clock) </a:t>
            </a:r>
          </a:p>
          <a:p>
            <a:pPr/>
            <a:r>
              <a:t>I/O control and operation </a:t>
            </a:r>
          </a:p>
          <a:p>
            <a:pPr/>
            <a:r>
              <a:t>Synchronization primitives (e.g., atomic instructions)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0" name="Shape 520"/>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21" name="Shape 521"/>
          <p:cNvSpPr/>
          <p:nvPr>
            <p:ph type="title"/>
          </p:nvPr>
        </p:nvSpPr>
        <p:spPr>
          <a:prstGeom prst="rect">
            <a:avLst/>
          </a:prstGeom>
        </p:spPr>
        <p:txBody>
          <a:bodyPr/>
          <a:lstStyle/>
          <a:p>
            <a:pPr/>
            <a:r>
              <a:t>Main Points</a:t>
            </a:r>
          </a:p>
        </p:txBody>
      </p:sp>
      <p:sp>
        <p:nvSpPr>
          <p:cNvPr id="522" name="Shape 522"/>
          <p:cNvSpPr/>
          <p:nvPr>
            <p:ph type="body" idx="1"/>
          </p:nvPr>
        </p:nvSpPr>
        <p:spPr>
          <a:prstGeom prst="rect">
            <a:avLst/>
          </a:prstGeom>
        </p:spPr>
        <p:txBody>
          <a:bodyPr/>
          <a:lstStyle/>
          <a:p>
            <a:pPr/>
            <a:r>
              <a:t>Dual-mode operation: user vs. kernel</a:t>
            </a:r>
          </a:p>
          <a:p>
            <a:pPr lvl="1" marL="640080" indent="-274320">
              <a:spcBef>
                <a:spcPts val="500"/>
              </a:spcBef>
              <a:buClr>
                <a:schemeClr val="accent1"/>
              </a:buClr>
              <a:buFont typeface="Wingdings 2"/>
              <a:defRPr sz="2600"/>
            </a:pPr>
            <a:r>
              <a:t>Kernel-mode: execute with complete privileges</a:t>
            </a:r>
          </a:p>
          <a:p>
            <a:pPr lvl="1" marL="640080" indent="-274320">
              <a:spcBef>
                <a:spcPts val="500"/>
              </a:spcBef>
              <a:buClr>
                <a:schemeClr val="accent1"/>
              </a:buClr>
              <a:buFont typeface="Wingdings 2"/>
              <a:defRPr sz="2600"/>
            </a:pPr>
            <a:r>
              <a:t>User-mode: execute with fewer privileges</a:t>
            </a:r>
          </a:p>
          <a:p>
            <a:pPr/>
            <a:r>
              <a:t>Safe control transfer</a:t>
            </a:r>
          </a:p>
          <a:p>
            <a:pPr lvl="1" marL="640080" indent="-274320">
              <a:spcBef>
                <a:spcPts val="500"/>
              </a:spcBef>
              <a:buClr>
                <a:schemeClr val="accent1"/>
              </a:buClr>
              <a:buFont typeface="Wingdings 2"/>
              <a:defRPr sz="2600"/>
            </a:pPr>
            <a:r>
              <a:t>How do we switch from one mode to the other?</a:t>
            </a:r>
          </a:p>
        </p:txBody>
      </p:sp>
      <p:sp>
        <p:nvSpPr>
          <p:cNvPr id="523" name="Shape 523"/>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5" name="Shape 525"/>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26" name="Shape 526"/>
          <p:cNvSpPr/>
          <p:nvPr>
            <p:ph type="title"/>
          </p:nvPr>
        </p:nvSpPr>
        <p:spPr>
          <a:xfrm>
            <a:off x="612647" y="228600"/>
            <a:ext cx="8455154" cy="990600"/>
          </a:xfrm>
          <a:prstGeom prst="rect">
            <a:avLst/>
          </a:prstGeom>
        </p:spPr>
        <p:txBody>
          <a:bodyPr/>
          <a:lstStyle>
            <a:lvl1pPr defTabSz="905255">
              <a:defRPr sz="3564"/>
            </a:lvl1pPr>
          </a:lstStyle>
          <a:p>
            <a:pPr/>
            <a:r>
              <a:t>Hardware Support: Dual-Mode Operation</a:t>
            </a:r>
          </a:p>
        </p:txBody>
      </p:sp>
      <p:sp>
        <p:nvSpPr>
          <p:cNvPr id="527" name="Shape 527"/>
          <p:cNvSpPr/>
          <p:nvPr>
            <p:ph type="body" idx="1"/>
          </p:nvPr>
        </p:nvSpPr>
        <p:spPr>
          <a:prstGeom prst="rect">
            <a:avLst/>
          </a:prstGeom>
        </p:spPr>
        <p:txBody>
          <a:bodyPr/>
          <a:lstStyle/>
          <a:p>
            <a:pPr/>
            <a:r>
              <a:t>Kernel mode</a:t>
            </a:r>
          </a:p>
          <a:p>
            <a:pPr lvl="1" marL="640080" indent="-274320">
              <a:spcBef>
                <a:spcPts val="500"/>
              </a:spcBef>
              <a:buClr>
                <a:schemeClr val="accent1"/>
              </a:buClr>
              <a:buFont typeface="Wingdings 2"/>
              <a:defRPr sz="2600"/>
            </a:pPr>
            <a:r>
              <a:t>Execution with the full privileges of the hardware</a:t>
            </a:r>
          </a:p>
          <a:p>
            <a:pPr lvl="2" marL="914400" indent="-228600">
              <a:spcBef>
                <a:spcPts val="500"/>
              </a:spcBef>
              <a:defRPr sz="2300"/>
            </a:pPr>
            <a:r>
              <a:t>E.g. Read/write to any memory, access any I/O device, read/write any disk sector, send/receive any packet</a:t>
            </a:r>
          </a:p>
          <a:p>
            <a:pPr/>
            <a:r>
              <a:t>User mode</a:t>
            </a:r>
          </a:p>
          <a:p>
            <a:pPr lvl="1" marL="640080" indent="-274320">
              <a:spcBef>
                <a:spcPts val="500"/>
              </a:spcBef>
              <a:buClr>
                <a:schemeClr val="accent1"/>
              </a:buClr>
              <a:buFont typeface="Wingdings 2"/>
              <a:defRPr sz="2600"/>
            </a:pPr>
            <a:r>
              <a:t>Limited privileges</a:t>
            </a:r>
          </a:p>
          <a:p>
            <a:pPr lvl="1" marL="640080" indent="-274320">
              <a:spcBef>
                <a:spcPts val="500"/>
              </a:spcBef>
              <a:buClr>
                <a:schemeClr val="accent1"/>
              </a:buClr>
              <a:buFont typeface="Wingdings 2"/>
              <a:defRPr sz="2600"/>
            </a:pPr>
            <a:r>
              <a:t>Only those granted by the operating system kernel</a:t>
            </a:r>
          </a:p>
          <a:p>
            <a:pPr/>
            <a:r>
              <a:t>On the x86, mode stored in EFLAGS register</a:t>
            </a:r>
          </a:p>
        </p:txBody>
      </p:sp>
      <p:sp>
        <p:nvSpPr>
          <p:cNvPr id="528" name="Shape 528"/>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27">
                                            <p:txEl>
                                              <p:pRg st="3" end="3"/>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527">
                                            <p:txEl>
                                              <p:pRg st="4" end="4"/>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52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52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27"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2" name="Shape 53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33" name="Shape 533"/>
          <p:cNvSpPr/>
          <p:nvPr>
            <p:ph type="title"/>
          </p:nvPr>
        </p:nvSpPr>
        <p:spPr>
          <a:prstGeom prst="rect">
            <a:avLst/>
          </a:prstGeom>
        </p:spPr>
        <p:txBody>
          <a:bodyPr/>
          <a:lstStyle/>
          <a:p>
            <a:pPr/>
            <a:r>
              <a:t>A Model of a CPU</a:t>
            </a:r>
          </a:p>
        </p:txBody>
      </p:sp>
      <p:pic>
        <p:nvPicPr>
          <p:cNvPr id="534" name="image15.png" descr="ProgramCounter1.ai"/>
          <p:cNvPicPr>
            <a:picLocks noChangeAspect="1"/>
          </p:cNvPicPr>
          <p:nvPr/>
        </p:nvPicPr>
        <p:blipFill>
          <a:blip r:embed="rId2">
            <a:extLst/>
          </a:blip>
          <a:stretch>
            <a:fillRect/>
          </a:stretch>
        </p:blipFill>
        <p:spPr>
          <a:xfrm>
            <a:off x="1746689" y="1600200"/>
            <a:ext cx="5885318" cy="4724400"/>
          </a:xfrm>
          <a:prstGeom prst="rect">
            <a:avLst/>
          </a:prstGeom>
          <a:ln w="12700">
            <a:miter lim="400000"/>
          </a:ln>
        </p:spPr>
      </p:pic>
      <p:sp>
        <p:nvSpPr>
          <p:cNvPr id="535" name="Shape 535"/>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38" name="Shape 538"/>
          <p:cNvSpPr/>
          <p:nvPr>
            <p:ph type="title"/>
          </p:nvPr>
        </p:nvSpPr>
        <p:spPr>
          <a:prstGeom prst="rect">
            <a:avLst/>
          </a:prstGeom>
        </p:spPr>
        <p:txBody>
          <a:bodyPr/>
          <a:lstStyle>
            <a:lvl1pPr defTabSz="877823">
              <a:defRPr sz="4224"/>
            </a:lvl1pPr>
          </a:lstStyle>
          <a:p>
            <a:pPr/>
            <a:r>
              <a:t>A CPU with Dual-Mode Operation</a:t>
            </a:r>
          </a:p>
        </p:txBody>
      </p:sp>
      <p:pic>
        <p:nvPicPr>
          <p:cNvPr id="539" name="image16.png" descr="ProgramCounter2.pdf"/>
          <p:cNvPicPr>
            <a:picLocks noChangeAspect="1"/>
          </p:cNvPicPr>
          <p:nvPr/>
        </p:nvPicPr>
        <p:blipFill>
          <a:blip r:embed="rId2">
            <a:extLst/>
          </a:blip>
          <a:stretch>
            <a:fillRect/>
          </a:stretch>
        </p:blipFill>
        <p:spPr>
          <a:xfrm>
            <a:off x="1866270" y="1600200"/>
            <a:ext cx="4957308" cy="5123547"/>
          </a:xfrm>
          <a:prstGeom prst="rect">
            <a:avLst/>
          </a:prstGeom>
          <a:ln w="12700">
            <a:miter lim="400000"/>
          </a:ln>
        </p:spPr>
      </p:pic>
      <p:sp>
        <p:nvSpPr>
          <p:cNvPr id="540" name="Shape 540"/>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2" name="Shape 54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43" name="Shape 543"/>
          <p:cNvSpPr/>
          <p:nvPr>
            <p:ph type="body" idx="1"/>
          </p:nvPr>
        </p:nvSpPr>
        <p:spPr>
          <a:prstGeom prst="rect">
            <a:avLst/>
          </a:prstGeom>
        </p:spPr>
        <p:txBody>
          <a:bodyPr/>
          <a:lstStyle/>
          <a:p>
            <a:pPr/>
            <a:r>
              <a:t>Privileged instructions</a:t>
            </a:r>
          </a:p>
          <a:p>
            <a:pPr lvl="1" marL="640080" indent="-274320">
              <a:spcBef>
                <a:spcPts val="500"/>
              </a:spcBef>
              <a:buClr>
                <a:schemeClr val="accent1"/>
              </a:buClr>
              <a:buFont typeface="Wingdings 2"/>
              <a:defRPr sz="2600"/>
            </a:pPr>
            <a:r>
              <a:t>Available to kernel</a:t>
            </a:r>
          </a:p>
          <a:p>
            <a:pPr lvl="1" marL="640080" indent="-274320">
              <a:spcBef>
                <a:spcPts val="500"/>
              </a:spcBef>
              <a:buClr>
                <a:schemeClr val="accent1"/>
              </a:buClr>
              <a:buFont typeface="Wingdings 2"/>
              <a:defRPr sz="2600"/>
            </a:pPr>
            <a:r>
              <a:t>Not available to user code</a:t>
            </a:r>
          </a:p>
          <a:p>
            <a:pPr/>
            <a:r>
              <a:t>Limits on memory accesses</a:t>
            </a:r>
          </a:p>
          <a:p>
            <a:pPr lvl="1" marL="640080" indent="-274320">
              <a:spcBef>
                <a:spcPts val="500"/>
              </a:spcBef>
              <a:buClr>
                <a:schemeClr val="accent1"/>
              </a:buClr>
              <a:buFont typeface="Wingdings 2"/>
              <a:defRPr sz="2600"/>
            </a:pPr>
            <a:r>
              <a:t>To prevent user code from overwriting the kernel or each other</a:t>
            </a:r>
          </a:p>
          <a:p>
            <a:pPr/>
            <a:r>
              <a:t>Timer</a:t>
            </a:r>
          </a:p>
          <a:p>
            <a:pPr lvl="1" marL="640080" indent="-274320">
              <a:spcBef>
                <a:spcPts val="500"/>
              </a:spcBef>
              <a:buClr>
                <a:schemeClr val="accent1"/>
              </a:buClr>
              <a:buFont typeface="Wingdings 2"/>
              <a:defRPr sz="2600"/>
            </a:pPr>
            <a:r>
              <a:t>To regain control from a user program in a loop</a:t>
            </a:r>
          </a:p>
        </p:txBody>
      </p:sp>
      <p:sp>
        <p:nvSpPr>
          <p:cNvPr id="544" name="Shape 544"/>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545" name="Shape 545"/>
          <p:cNvSpPr/>
          <p:nvPr>
            <p:ph type="title"/>
          </p:nvPr>
        </p:nvSpPr>
        <p:spPr>
          <a:xfrm>
            <a:off x="612647" y="228600"/>
            <a:ext cx="8455154" cy="990600"/>
          </a:xfrm>
          <a:prstGeom prst="rect">
            <a:avLst/>
          </a:prstGeom>
        </p:spPr>
        <p:txBody>
          <a:bodyPr/>
          <a:lstStyle>
            <a:lvl1pPr defTabSz="905255">
              <a:defRPr sz="3564"/>
            </a:lvl1pPr>
          </a:lstStyle>
          <a:p>
            <a:pPr/>
            <a:r>
              <a:t>Hardware Support: Dual-Mode Operation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7" name="Shape 547"/>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48" name="Shape 548"/>
          <p:cNvSpPr/>
          <p:nvPr>
            <p:ph type="title"/>
          </p:nvPr>
        </p:nvSpPr>
        <p:spPr>
          <a:prstGeom prst="rect">
            <a:avLst/>
          </a:prstGeom>
        </p:spPr>
        <p:txBody>
          <a:bodyPr/>
          <a:lstStyle/>
          <a:p>
            <a:pPr/>
            <a:r>
              <a:t>Privileged Instructions</a:t>
            </a:r>
          </a:p>
        </p:txBody>
      </p:sp>
      <p:sp>
        <p:nvSpPr>
          <p:cNvPr id="549" name="Shape 549"/>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550" name="Shape 550"/>
          <p:cNvSpPr/>
          <p:nvPr>
            <p:ph type="body" idx="1"/>
          </p:nvPr>
        </p:nvSpPr>
        <p:spPr>
          <a:xfrm>
            <a:off x="612647" y="1600198"/>
            <a:ext cx="8455154" cy="5181603"/>
          </a:xfrm>
          <a:prstGeom prst="rect">
            <a:avLst/>
          </a:prstGeom>
        </p:spPr>
        <p:txBody>
          <a:bodyPr/>
          <a:lstStyle/>
          <a:p>
            <a:pPr>
              <a:defRPr sz="3200"/>
            </a:pPr>
            <a:r>
              <a:t>A select few CPU instructions available only to the OS</a:t>
            </a:r>
          </a:p>
          <a:p>
            <a:pPr lvl="1" marL="640080" indent="-274320">
              <a:spcBef>
                <a:spcPts val="500"/>
              </a:spcBef>
              <a:buClr>
                <a:schemeClr val="accent1"/>
              </a:buClr>
              <a:buFont typeface="Wingdings 2"/>
              <a:defRPr sz="2800"/>
            </a:pPr>
            <a:r>
              <a:t>Allows access to protected state</a:t>
            </a:r>
            <a:endParaRPr sz="2600"/>
          </a:p>
          <a:p>
            <a:pPr lvl="1" marL="640080" indent="-274320">
              <a:spcBef>
                <a:spcPts val="500"/>
              </a:spcBef>
              <a:buClr>
                <a:schemeClr val="accent1"/>
              </a:buClr>
              <a:buFont typeface="Wingdings 2"/>
              <a:defRPr sz="2800"/>
            </a:pPr>
            <a:r>
              <a:t>Perform global operations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2" name="Shape 55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53" name="Shape 553"/>
          <p:cNvSpPr/>
          <p:nvPr>
            <p:ph type="title"/>
          </p:nvPr>
        </p:nvSpPr>
        <p:spPr>
          <a:prstGeom prst="rect">
            <a:avLst/>
          </a:prstGeom>
        </p:spPr>
        <p:txBody>
          <a:bodyPr/>
          <a:lstStyle>
            <a:lvl1pPr defTabSz="868680">
              <a:defRPr sz="4180"/>
            </a:lvl1pPr>
          </a:lstStyle>
          <a:p>
            <a:pPr/>
            <a:r>
              <a:t>Privileged Instructions - Examples</a:t>
            </a:r>
          </a:p>
        </p:txBody>
      </p:sp>
      <p:sp>
        <p:nvSpPr>
          <p:cNvPr id="554" name="Shape 554"/>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555" name="Shape 555"/>
          <p:cNvSpPr/>
          <p:nvPr>
            <p:ph type="body" idx="1"/>
          </p:nvPr>
        </p:nvSpPr>
        <p:spPr>
          <a:xfrm>
            <a:off x="612647" y="1600198"/>
            <a:ext cx="8455154" cy="5181603"/>
          </a:xfrm>
          <a:prstGeom prst="rect">
            <a:avLst/>
          </a:prstGeom>
        </p:spPr>
        <p:txBody>
          <a:bodyPr/>
          <a:lstStyle/>
          <a:p>
            <a:pPr marL="300837" indent="-300837" defTabSz="859536">
              <a:spcBef>
                <a:spcPts val="600"/>
              </a:spcBef>
              <a:defRPr sz="3384"/>
            </a:pPr>
            <a:r>
              <a:t>Only the OS should be able to </a:t>
            </a:r>
          </a:p>
          <a:p>
            <a:pPr lvl="1" marL="601675" indent="-257860" defTabSz="859536">
              <a:spcBef>
                <a:spcPts val="400"/>
              </a:spcBef>
              <a:buClr>
                <a:schemeClr val="accent1"/>
              </a:buClr>
              <a:buFont typeface="Wingdings 2"/>
              <a:defRPr sz="3008"/>
            </a:pPr>
            <a:r>
              <a:t>Directly access I/O devices (disks, printers..)</a:t>
            </a:r>
            <a:endParaRPr sz="2444"/>
          </a:p>
          <a:p>
            <a:pPr lvl="2" marL="859536" indent="-214884" defTabSz="859536">
              <a:spcBef>
                <a:spcPts val="400"/>
              </a:spcBef>
              <a:defRPr sz="2632"/>
            </a:pPr>
            <a:r>
              <a:t>Allows OS to enforce security and fairness </a:t>
            </a:r>
            <a:endParaRPr sz="2162"/>
          </a:p>
          <a:p>
            <a:pPr lvl="1" marL="601675" indent="-257860" defTabSz="859536">
              <a:spcBef>
                <a:spcPts val="400"/>
              </a:spcBef>
              <a:buClr>
                <a:schemeClr val="accent1"/>
              </a:buClr>
              <a:buFont typeface="Wingdings 2"/>
              <a:defRPr sz="3008"/>
            </a:pPr>
            <a:r>
              <a:t>Manipulate memory management state</a:t>
            </a:r>
            <a:endParaRPr sz="2444"/>
          </a:p>
          <a:p>
            <a:pPr lvl="2" marL="859536" indent="-214884" defTabSz="859536">
              <a:spcBef>
                <a:spcPts val="400"/>
              </a:spcBef>
              <a:defRPr sz="2632"/>
            </a:pPr>
            <a:r>
              <a:t>E.g., page tables, protection bits, TLB entries, etc.</a:t>
            </a:r>
            <a:endParaRPr sz="2162"/>
          </a:p>
          <a:p>
            <a:pPr lvl="1" marL="601675" indent="-257860" defTabSz="859536">
              <a:spcBef>
                <a:spcPts val="400"/>
              </a:spcBef>
              <a:buClr>
                <a:schemeClr val="accent1"/>
              </a:buClr>
              <a:buFont typeface="Wingdings 2"/>
              <a:defRPr sz="3008"/>
            </a:pPr>
            <a:r>
              <a:t>Adjust protected control registers </a:t>
            </a:r>
            <a:endParaRPr sz="2444"/>
          </a:p>
          <a:p>
            <a:pPr lvl="2" marL="859536" indent="-214884" defTabSz="859536">
              <a:spcBef>
                <a:spcPts val="400"/>
              </a:spcBef>
              <a:defRPr sz="2632"/>
            </a:pPr>
            <a:r>
              <a:t>User </a:t>
            </a:r>
            <a:r>
              <a:rPr>
                <a:latin typeface="Wingdings"/>
                <a:ea typeface="Wingdings"/>
                <a:cs typeface="Wingdings"/>
                <a:sym typeface="Wingdings"/>
              </a:rPr>
              <a:t>  </a:t>
            </a:r>
            <a:r>
              <a:t>Kernel modes or Raise/Lower interrupt level </a:t>
            </a:r>
            <a:endParaRPr sz="2162"/>
          </a:p>
          <a:p>
            <a:pPr lvl="1" marL="601675" indent="-257860" defTabSz="859536">
              <a:spcBef>
                <a:spcPts val="400"/>
              </a:spcBef>
              <a:buClr>
                <a:schemeClr val="accent1"/>
              </a:buClr>
              <a:buFont typeface="Wingdings 2"/>
              <a:defRPr sz="3008"/>
            </a:pPr>
            <a:r>
              <a:t>Execute the halt instruction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888888"/>
                </a:solidFill>
                <a:latin typeface="Calibri Light"/>
                <a:ea typeface="Calibri Light"/>
                <a:cs typeface="Calibri Light"/>
                <a:sym typeface="Calibri Light"/>
              </a:defRPr>
            </a:lvl1pPr>
          </a:lstStyle>
          <a:p>
            <a:pPr/>
            <a:r>
              <a:t>CSCE-313 Spring 2017</a:t>
            </a:r>
          </a:p>
        </p:txBody>
      </p:sp>
      <p:sp>
        <p:nvSpPr>
          <p:cNvPr id="220" name="Shape 220"/>
          <p:cNvSpPr/>
          <p:nvPr>
            <p:ph type="title"/>
          </p:nvPr>
        </p:nvSpPr>
        <p:spPr>
          <a:prstGeom prst="rect">
            <a:avLst/>
          </a:prstGeom>
        </p:spPr>
        <p:txBody>
          <a:bodyPr lIns="44450" tIns="44450" rIns="44450" bIns="44450"/>
          <a:lstStyle>
            <a:lvl1pPr defTabSz="905255">
              <a:defRPr sz="3861"/>
            </a:lvl1pPr>
          </a:lstStyle>
          <a:p>
            <a:pPr/>
            <a:r>
              <a:t>What, then, is an Operating System?</a:t>
            </a:r>
          </a:p>
        </p:txBody>
      </p:sp>
      <p:sp>
        <p:nvSpPr>
          <p:cNvPr id="221" name="Shape 221"/>
          <p:cNvSpPr/>
          <p:nvPr>
            <p:ph type="body" idx="1"/>
          </p:nvPr>
        </p:nvSpPr>
        <p:spPr>
          <a:xfrm>
            <a:off x="533400" y="1524000"/>
            <a:ext cx="8534400" cy="5334000"/>
          </a:xfrm>
          <a:prstGeom prst="rect">
            <a:avLst/>
          </a:prstGeom>
        </p:spPr>
        <p:txBody>
          <a:bodyPr lIns="44450" tIns="44450" rIns="44450" bIns="44450"/>
          <a:lstStyle/>
          <a:p>
            <a:pPr marL="316839" indent="-316839" defTabSz="905255">
              <a:lnSpc>
                <a:spcPct val="81000"/>
              </a:lnSpc>
              <a:spcBef>
                <a:spcPts val="600"/>
              </a:spcBef>
              <a:defRPr sz="2376"/>
            </a:pPr>
            <a:r>
              <a:t>The OS controls and coordinates the use of system resources.</a:t>
            </a:r>
          </a:p>
          <a:p>
            <a:pPr marL="316839" indent="-316839" defTabSz="905255">
              <a:lnSpc>
                <a:spcPct val="81000"/>
              </a:lnSpc>
              <a:spcBef>
                <a:spcPts val="600"/>
              </a:spcBef>
              <a:defRPr sz="2376"/>
            </a:pPr>
          </a:p>
          <a:p>
            <a:pPr marL="316839" indent="-316839" defTabSz="905255">
              <a:lnSpc>
                <a:spcPct val="81000"/>
              </a:lnSpc>
              <a:spcBef>
                <a:spcPts val="600"/>
              </a:spcBef>
              <a:defRPr sz="2376" u="sng">
                <a:solidFill>
                  <a:srgbClr val="0066FF"/>
                </a:solidFill>
              </a:defRPr>
            </a:pPr>
            <a:r>
              <a:t>Primary goal</a:t>
            </a:r>
            <a:r>
              <a:rPr u="none">
                <a:solidFill>
                  <a:srgbClr val="000000"/>
                </a:solidFill>
              </a:rPr>
              <a:t>: Provide a </a:t>
            </a:r>
            <a:r>
              <a:rPr>
                <a:solidFill>
                  <a:srgbClr val="FF0000"/>
                </a:solidFill>
              </a:rPr>
              <a:t>convenient</a:t>
            </a:r>
            <a:r>
              <a:rPr u="none">
                <a:solidFill>
                  <a:srgbClr val="000000"/>
                </a:solidFill>
              </a:rPr>
              <a:t> environment for a user to access the available resources (CPU, memory, I/O)</a:t>
            </a:r>
          </a:p>
          <a:p>
            <a:pPr lvl="1" marL="633679" indent="-271576" defTabSz="905255">
              <a:lnSpc>
                <a:spcPct val="81000"/>
              </a:lnSpc>
              <a:spcBef>
                <a:spcPts val="400"/>
              </a:spcBef>
              <a:buClr>
                <a:schemeClr val="accent1"/>
              </a:buClr>
              <a:buFont typeface="Wingdings 2"/>
              <a:defRPr sz="2178"/>
            </a:pPr>
            <a:r>
              <a:t>Provide appropriate abstractions (files, processes, ...)</a:t>
            </a:r>
          </a:p>
          <a:p>
            <a:pPr lvl="1" marL="633679" indent="-271576" defTabSz="905255">
              <a:lnSpc>
                <a:spcPct val="81000"/>
              </a:lnSpc>
              <a:spcBef>
                <a:spcPts val="400"/>
              </a:spcBef>
              <a:buClr>
                <a:schemeClr val="accent1"/>
              </a:buClr>
              <a:buFont typeface="Wingdings 2"/>
              <a:defRPr sz="2178"/>
            </a:pPr>
            <a:r>
              <a:t>“</a:t>
            </a:r>
            <a:r>
              <a:t>virtual machine</a:t>
            </a:r>
            <a:r>
              <a:t>”</a:t>
            </a:r>
          </a:p>
          <a:p>
            <a:pPr marL="316839" indent="-316839" defTabSz="905255">
              <a:lnSpc>
                <a:spcPct val="81000"/>
              </a:lnSpc>
              <a:spcBef>
                <a:spcPts val="600"/>
              </a:spcBef>
              <a:defRPr sz="2376" u="sng"/>
            </a:pPr>
          </a:p>
          <a:p>
            <a:pPr marL="316839" indent="-316839" defTabSz="905255">
              <a:lnSpc>
                <a:spcPct val="81000"/>
              </a:lnSpc>
              <a:spcBef>
                <a:spcPts val="600"/>
              </a:spcBef>
              <a:defRPr sz="2376" u="sng">
                <a:solidFill>
                  <a:srgbClr val="0066FF"/>
                </a:solidFill>
              </a:defRPr>
            </a:pPr>
            <a:r>
              <a:t>Secondary goal</a:t>
            </a:r>
            <a:r>
              <a:rPr u="none">
                <a:solidFill>
                  <a:srgbClr val="000000"/>
                </a:solidFill>
              </a:rPr>
              <a:t>: </a:t>
            </a:r>
            <a:r>
              <a:rPr>
                <a:solidFill>
                  <a:srgbClr val="FF0000"/>
                </a:solidFill>
              </a:rPr>
              <a:t>Efficient</a:t>
            </a:r>
            <a:r>
              <a:rPr u="none">
                <a:solidFill>
                  <a:srgbClr val="000000"/>
                </a:solidFill>
              </a:rPr>
              <a:t> operation of the computer system.</a:t>
            </a:r>
          </a:p>
          <a:p>
            <a:pPr marL="316839" indent="-316839" defTabSz="905255">
              <a:lnSpc>
                <a:spcPct val="81000"/>
              </a:lnSpc>
              <a:spcBef>
                <a:spcPts val="600"/>
              </a:spcBef>
              <a:defRPr sz="2376"/>
            </a:pPr>
          </a:p>
          <a:p>
            <a:pPr marL="316839" indent="-316839" defTabSz="905255">
              <a:lnSpc>
                <a:spcPct val="81000"/>
              </a:lnSpc>
              <a:spcBef>
                <a:spcPts val="600"/>
              </a:spcBef>
              <a:defRPr sz="2376">
                <a:solidFill>
                  <a:srgbClr val="0066FF"/>
                </a:solidFill>
              </a:defRPr>
            </a:pPr>
            <a:r>
              <a:t>Key facets of Resource Management</a:t>
            </a:r>
          </a:p>
          <a:p>
            <a:pPr lvl="1" marL="633679" indent="-271576" defTabSz="905255">
              <a:lnSpc>
                <a:spcPct val="81000"/>
              </a:lnSpc>
              <a:spcBef>
                <a:spcPts val="400"/>
              </a:spcBef>
              <a:buClr>
                <a:schemeClr val="accent1"/>
              </a:buClr>
              <a:buFont typeface="Wingdings 2"/>
              <a:defRPr sz="2178">
                <a:solidFill>
                  <a:srgbClr val="FF0000"/>
                </a:solidFill>
              </a:defRPr>
            </a:pPr>
            <a:r>
              <a:t>Transforming:</a:t>
            </a:r>
            <a:r>
              <a:rPr>
                <a:solidFill>
                  <a:srgbClr val="000000"/>
                </a:solidFill>
              </a:rPr>
              <a:t> Create virtual substitutes that are easier to use.</a:t>
            </a:r>
          </a:p>
          <a:p>
            <a:pPr lvl="1" marL="633679" indent="-271576" defTabSz="905255">
              <a:lnSpc>
                <a:spcPct val="81000"/>
              </a:lnSpc>
              <a:spcBef>
                <a:spcPts val="400"/>
              </a:spcBef>
              <a:buClr>
                <a:schemeClr val="accent1"/>
              </a:buClr>
              <a:buFont typeface="Wingdings 2"/>
              <a:defRPr sz="2178">
                <a:solidFill>
                  <a:srgbClr val="FF0000"/>
                </a:solidFill>
              </a:defRPr>
            </a:pPr>
            <a:r>
              <a:t>Multiplexing:</a:t>
            </a:r>
            <a:r>
              <a:rPr>
                <a:solidFill>
                  <a:srgbClr val="000000"/>
                </a:solidFill>
              </a:rPr>
              <a:t> Create the illusion of multiple resources from a single resource</a:t>
            </a:r>
          </a:p>
          <a:p>
            <a:pPr lvl="1" marL="633679" indent="-271576" defTabSz="905255">
              <a:lnSpc>
                <a:spcPct val="81000"/>
              </a:lnSpc>
              <a:spcBef>
                <a:spcPts val="400"/>
              </a:spcBef>
              <a:buClr>
                <a:schemeClr val="accent1"/>
              </a:buClr>
              <a:buFont typeface="Wingdings 2"/>
              <a:defRPr sz="2178">
                <a:solidFill>
                  <a:srgbClr val="FF0000"/>
                </a:solidFill>
              </a:defRPr>
            </a:pPr>
            <a:r>
              <a:t>Scheduling:</a:t>
            </a:r>
            <a:r>
              <a:rPr>
                <a:solidFill>
                  <a:srgbClr val="000000"/>
                </a:solidFill>
              </a:rPr>
              <a:t> </a:t>
            </a:r>
            <a:r>
              <a:rPr>
                <a:solidFill>
                  <a:srgbClr val="000000"/>
                </a:solidFill>
              </a:rPr>
              <a:t>“</a:t>
            </a:r>
            <a:r>
              <a:rPr>
                <a:solidFill>
                  <a:srgbClr val="000000"/>
                </a:solidFill>
              </a:rPr>
              <a:t>Who gets the resource when?</a:t>
            </a:r>
            <a:r>
              <a:rPr>
                <a:solidFill>
                  <a:srgbClr val="000000"/>
                </a:solidFill>
              </a:rPr>
              <a:t>”</a:t>
            </a:r>
          </a:p>
        </p:txBody>
      </p:sp>
      <p:sp>
        <p:nvSpPr>
          <p:cNvPr id="222" name="Shape 222"/>
          <p:cNvSpPr/>
          <p:nvPr>
            <p:ph type="sldNum" sz="quarter" idx="2"/>
          </p:nvPr>
        </p:nvSpPr>
        <p:spPr>
          <a:xfrm>
            <a:off x="167899" y="1235450"/>
            <a:ext cx="19760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2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21">
                                            <p:txEl>
                                              <p:pRg st="2" end="2"/>
                                            </p:txEl>
                                          </p:spTgt>
                                        </p:tgtEl>
                                        <p:attrNameLst>
                                          <p:attrName>style.visibility</p:attrName>
                                        </p:attrNameLst>
                                      </p:cBhvr>
                                      <p:to>
                                        <p:strVal val="visible"/>
                                      </p:to>
                                    </p:set>
                                  </p:childTnLst>
                                </p:cTn>
                              </p:par>
                              <p:par>
                                <p:cTn id="16" presetClass="entr" nodeType="withEffect" presetSubtype="0" presetID="1" grpId="1" fill="hold">
                                  <p:stCondLst>
                                    <p:cond delay="0"/>
                                  </p:stCondLst>
                                  <p:iterate type="el" backwards="0">
                                    <p:tmAbs val="0"/>
                                  </p:iterate>
                                  <p:childTnLst>
                                    <p:set>
                                      <p:cBhvr>
                                        <p:cTn id="17" fill="hold"/>
                                        <p:tgtEl>
                                          <p:spTgt spid="221">
                                            <p:txEl>
                                              <p:pRg st="3" end="3"/>
                                            </p:txEl>
                                          </p:spTgt>
                                        </p:tgtEl>
                                        <p:attrNameLst>
                                          <p:attrName>style.visibility</p:attrName>
                                        </p:attrNameLst>
                                      </p:cBhvr>
                                      <p:to>
                                        <p:strVal val="visible"/>
                                      </p:to>
                                    </p:set>
                                  </p:childTnLst>
                                </p:cTn>
                              </p:par>
                              <p:par>
                                <p:cTn id="18" presetClass="entr" nodeType="withEffect" presetSubtype="0" presetID="1" grpId="1" fill="hold">
                                  <p:stCondLst>
                                    <p:cond delay="0"/>
                                  </p:stCondLst>
                                  <p:iterate type="el" backwards="0">
                                    <p:tmAbs val="0"/>
                                  </p:iterate>
                                  <p:childTnLst>
                                    <p:set>
                                      <p:cBhvr>
                                        <p:cTn id="19" fill="hold"/>
                                        <p:tgtEl>
                                          <p:spTgt spid="221">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21">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221">
                                            <p:txEl>
                                              <p:pRg st="6" end="6"/>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1" fill="hold">
                                  <p:stCondLst>
                                    <p:cond delay="0"/>
                                  </p:stCondLst>
                                  <p:iterate type="el" backwards="0">
                                    <p:tmAbs val="0"/>
                                  </p:iterate>
                                  <p:childTnLst>
                                    <p:set>
                                      <p:cBhvr>
                                        <p:cTn id="30" fill="hold"/>
                                        <p:tgtEl>
                                          <p:spTgt spid="22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 fill="hold">
                                  <p:stCondLst>
                                    <p:cond delay="0"/>
                                  </p:stCondLst>
                                  <p:iterate type="el" backwards="0">
                                    <p:tmAbs val="0"/>
                                  </p:iterate>
                                  <p:childTnLst>
                                    <p:set>
                                      <p:cBhvr>
                                        <p:cTn id="34" fill="hold"/>
                                        <p:tgtEl>
                                          <p:spTgt spid="221">
                                            <p:txEl>
                                              <p:pRg st="8" end="8"/>
                                            </p:txEl>
                                          </p:spTgt>
                                        </p:tgtEl>
                                        <p:attrNameLst>
                                          <p:attrName>style.visibility</p:attrName>
                                        </p:attrNameLst>
                                      </p:cBhvr>
                                      <p:to>
                                        <p:strVal val="visible"/>
                                      </p:to>
                                    </p:set>
                                  </p:childTnLst>
                                </p:cTn>
                              </p:par>
                              <p:par>
                                <p:cTn id="35" presetClass="entr" nodeType="withEffect" presetSubtype="0" presetID="1" grpId="1" fill="hold">
                                  <p:stCondLst>
                                    <p:cond delay="0"/>
                                  </p:stCondLst>
                                  <p:iterate type="el" backwards="0">
                                    <p:tmAbs val="0"/>
                                  </p:iterate>
                                  <p:childTnLst>
                                    <p:set>
                                      <p:cBhvr>
                                        <p:cTn id="36" fill="hold"/>
                                        <p:tgtEl>
                                          <p:spTgt spid="221">
                                            <p:txEl>
                                              <p:pRg st="9" end="9"/>
                                            </p:txEl>
                                          </p:spTgt>
                                        </p:tgtEl>
                                        <p:attrNameLst>
                                          <p:attrName>style.visibility</p:attrName>
                                        </p:attrNameLst>
                                      </p:cBhvr>
                                      <p:to>
                                        <p:strVal val="visible"/>
                                      </p:to>
                                    </p:set>
                                  </p:childTnLst>
                                </p:cTn>
                              </p:par>
                              <p:par>
                                <p:cTn id="37" presetClass="entr" nodeType="withEffect" presetSubtype="0" presetID="1" grpId="1" fill="hold">
                                  <p:stCondLst>
                                    <p:cond delay="0"/>
                                  </p:stCondLst>
                                  <p:iterate type="el" backwards="0">
                                    <p:tmAbs val="0"/>
                                  </p:iterate>
                                  <p:childTnLst>
                                    <p:set>
                                      <p:cBhvr>
                                        <p:cTn id="38" fill="hold"/>
                                        <p:tgtEl>
                                          <p:spTgt spid="221">
                                            <p:txEl>
                                              <p:pRg st="10" end="10"/>
                                            </p:txEl>
                                          </p:spTgt>
                                        </p:tgtEl>
                                        <p:attrNameLst>
                                          <p:attrName>style.visibility</p:attrName>
                                        </p:attrNameLst>
                                      </p:cBhvr>
                                      <p:to>
                                        <p:strVal val="visible"/>
                                      </p:to>
                                    </p:set>
                                  </p:childTnLst>
                                </p:cTn>
                              </p:par>
                              <p:par>
                                <p:cTn id="39" presetClass="entr" nodeType="withEffect" presetSubtype="0" presetID="1" grpId="1" fill="hold">
                                  <p:stCondLst>
                                    <p:cond delay="0"/>
                                  </p:stCondLst>
                                  <p:iterate type="el" backwards="0">
                                    <p:tmAbs val="0"/>
                                  </p:iterate>
                                  <p:childTnLst>
                                    <p:set>
                                      <p:cBhvr>
                                        <p:cTn id="40" fill="hold"/>
                                        <p:tgtEl>
                                          <p:spTgt spid="221">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1"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7" name="Shape 557"/>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58" name="Shape 558"/>
          <p:cNvSpPr/>
          <p:nvPr>
            <p:ph type="title"/>
          </p:nvPr>
        </p:nvSpPr>
        <p:spPr>
          <a:prstGeom prst="rect">
            <a:avLst/>
          </a:prstGeom>
        </p:spPr>
        <p:txBody>
          <a:bodyPr/>
          <a:lstStyle/>
          <a:p>
            <a:pPr/>
            <a:r>
              <a:t>Question</a:t>
            </a:r>
          </a:p>
        </p:txBody>
      </p:sp>
      <p:sp>
        <p:nvSpPr>
          <p:cNvPr id="559" name="Shape 559"/>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560" name="Shape 560"/>
          <p:cNvSpPr/>
          <p:nvPr>
            <p:ph type="body" idx="1"/>
          </p:nvPr>
        </p:nvSpPr>
        <p:spPr>
          <a:prstGeom prst="rect">
            <a:avLst/>
          </a:prstGeom>
        </p:spPr>
        <p:txBody>
          <a:bodyPr/>
          <a:lstStyle>
            <a:lvl1pPr>
              <a:defRPr sz="3200"/>
            </a:lvl1pPr>
          </a:lstStyle>
          <a:p>
            <a:pPr/>
            <a:r>
              <a:t>What should happen if a user program attempts to execute a privileged instruction?</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2" name="Shape 56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63" name="Shape 563"/>
          <p:cNvSpPr/>
          <p:nvPr>
            <p:ph type="title"/>
          </p:nvPr>
        </p:nvSpPr>
        <p:spPr>
          <a:prstGeom prst="rect">
            <a:avLst/>
          </a:prstGeom>
        </p:spPr>
        <p:txBody>
          <a:bodyPr/>
          <a:lstStyle/>
          <a:p>
            <a:pPr/>
            <a:r>
              <a:t>Memory Protection</a:t>
            </a:r>
          </a:p>
        </p:txBody>
      </p:sp>
      <p:sp>
        <p:nvSpPr>
          <p:cNvPr id="564" name="Shape 564"/>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565" name="Shape 565"/>
          <p:cNvSpPr/>
          <p:nvPr>
            <p:ph type="body" idx="1"/>
          </p:nvPr>
        </p:nvSpPr>
        <p:spPr>
          <a:prstGeom prst="rect">
            <a:avLst/>
          </a:prstGeom>
        </p:spPr>
        <p:txBody>
          <a:bodyPr/>
          <a:lstStyle/>
          <a:p>
            <a:pPr>
              <a:defRPr sz="3200"/>
            </a:pPr>
            <a:r>
              <a:t>Memory management hardware provides protection. Examples:</a:t>
            </a:r>
          </a:p>
          <a:p>
            <a:pPr lvl="1" marL="640080" indent="-274320">
              <a:spcBef>
                <a:spcPts val="500"/>
              </a:spcBef>
              <a:buClr>
                <a:schemeClr val="accent1"/>
              </a:buClr>
              <a:buFont typeface="Wingdings 2"/>
              <a:defRPr sz="2800"/>
            </a:pPr>
            <a:r>
              <a:t>Base and limit registers</a:t>
            </a:r>
            <a:endParaRPr sz="2600"/>
          </a:p>
          <a:p>
            <a:pPr lvl="1" marL="640080" indent="-274320">
              <a:spcBef>
                <a:spcPts val="500"/>
              </a:spcBef>
              <a:buClr>
                <a:schemeClr val="accent1"/>
              </a:buClr>
              <a:buFont typeface="Wingdings 2"/>
              <a:defRPr sz="2800"/>
            </a:pPr>
            <a:r>
              <a:t>Page table pointers, Page Protection, Translation Lookaside Buffer (TLB)</a:t>
            </a:r>
          </a:p>
          <a:p>
            <a:pPr>
              <a:defRPr sz="3200"/>
            </a:pPr>
            <a:r>
              <a:t>Manipulating memory management hardware uses protected (privileged) instructions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7" name="Shape 567"/>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68" name="Shape 568"/>
          <p:cNvSpPr/>
          <p:nvPr>
            <p:ph type="title"/>
          </p:nvPr>
        </p:nvSpPr>
        <p:spPr>
          <a:prstGeom prst="rect">
            <a:avLst/>
          </a:prstGeom>
        </p:spPr>
        <p:txBody>
          <a:bodyPr/>
          <a:lstStyle/>
          <a:p>
            <a:pPr/>
            <a:r>
              <a:t>Memory Protection - Example</a:t>
            </a:r>
          </a:p>
        </p:txBody>
      </p:sp>
      <p:pic>
        <p:nvPicPr>
          <p:cNvPr id="569" name="image17.png" descr="PhysicalMemory.pdf"/>
          <p:cNvPicPr>
            <a:picLocks noChangeAspect="1"/>
          </p:cNvPicPr>
          <p:nvPr/>
        </p:nvPicPr>
        <p:blipFill>
          <a:blip r:embed="rId2">
            <a:extLst/>
          </a:blip>
          <a:stretch>
            <a:fillRect/>
          </a:stretch>
        </p:blipFill>
        <p:spPr>
          <a:xfrm>
            <a:off x="2073664" y="1600200"/>
            <a:ext cx="5231368" cy="4724400"/>
          </a:xfrm>
          <a:prstGeom prst="rect">
            <a:avLst/>
          </a:prstGeom>
          <a:ln w="12700">
            <a:miter lim="400000"/>
          </a:ln>
        </p:spPr>
      </p:pic>
      <p:sp>
        <p:nvSpPr>
          <p:cNvPr id="570" name="Shape 570"/>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2" name="Shape 57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73" name="Shape 573"/>
          <p:cNvSpPr/>
          <p:nvPr>
            <p:ph type="title"/>
          </p:nvPr>
        </p:nvSpPr>
        <p:spPr>
          <a:prstGeom prst="rect">
            <a:avLst/>
          </a:prstGeom>
        </p:spPr>
        <p:txBody>
          <a:bodyPr/>
          <a:lstStyle/>
          <a:p>
            <a:pPr/>
            <a:r>
              <a:t>Hardware Timer</a:t>
            </a:r>
          </a:p>
        </p:txBody>
      </p:sp>
      <p:sp>
        <p:nvSpPr>
          <p:cNvPr id="574" name="Shape 574"/>
          <p:cNvSpPr/>
          <p:nvPr>
            <p:ph type="body" idx="1"/>
          </p:nvPr>
        </p:nvSpPr>
        <p:spPr>
          <a:xfrm>
            <a:off x="612647" y="1600200"/>
            <a:ext cx="8531354" cy="4724400"/>
          </a:xfrm>
          <a:prstGeom prst="rect">
            <a:avLst/>
          </a:prstGeom>
        </p:spPr>
        <p:txBody>
          <a:bodyPr/>
          <a:lstStyle/>
          <a:p>
            <a:pPr marL="288036" indent="-288036" defTabSz="822959">
              <a:spcBef>
                <a:spcPts val="600"/>
              </a:spcBef>
              <a:defRPr sz="2880"/>
            </a:pPr>
            <a:r>
              <a:t>Operating system timer is a critical building block</a:t>
            </a:r>
          </a:p>
          <a:p>
            <a:pPr lvl="1" marL="576072" indent="-246888" defTabSz="822959">
              <a:spcBef>
                <a:spcPts val="400"/>
              </a:spcBef>
              <a:buClr>
                <a:schemeClr val="accent1"/>
              </a:buClr>
              <a:buFont typeface="Wingdings 2"/>
              <a:defRPr sz="2520"/>
            </a:pPr>
            <a:r>
              <a:t>Many resources are time-shared; e.g., CPU</a:t>
            </a:r>
            <a:endParaRPr sz="2340"/>
          </a:p>
          <a:p>
            <a:pPr lvl="1" marL="576072" indent="-246888" defTabSz="822959">
              <a:spcBef>
                <a:spcPts val="400"/>
              </a:spcBef>
              <a:buClr>
                <a:schemeClr val="accent1"/>
              </a:buClr>
              <a:buFont typeface="Wingdings 2"/>
              <a:defRPr sz="2520"/>
            </a:pPr>
            <a:r>
              <a:t>Allows OS to prevent infinite loops</a:t>
            </a:r>
            <a:endParaRPr sz="2340"/>
          </a:p>
          <a:p>
            <a:pPr marL="288036" indent="-288036" defTabSz="822959">
              <a:spcBef>
                <a:spcPts val="600"/>
              </a:spcBef>
              <a:defRPr sz="2880"/>
            </a:pPr>
            <a:r>
              <a:t>Fallback mechanism by which OS regains control</a:t>
            </a:r>
          </a:p>
          <a:p>
            <a:pPr lvl="1" marL="576072" indent="-246888" defTabSz="822959">
              <a:spcBef>
                <a:spcPts val="400"/>
              </a:spcBef>
              <a:buClr>
                <a:schemeClr val="accent1"/>
              </a:buClr>
              <a:buFont typeface="Wingdings 2"/>
              <a:defRPr sz="2520"/>
            </a:pPr>
            <a:r>
              <a:t>When timer expires, generates an interrupt</a:t>
            </a:r>
            <a:endParaRPr sz="2340"/>
          </a:p>
          <a:p>
            <a:pPr lvl="1" marL="576072" indent="-246888" defTabSz="822959">
              <a:spcBef>
                <a:spcPts val="400"/>
              </a:spcBef>
              <a:buClr>
                <a:schemeClr val="accent1"/>
              </a:buClr>
              <a:buFont typeface="Wingdings 2"/>
              <a:defRPr sz="2520"/>
            </a:pPr>
            <a:r>
              <a:t>Handled by kernel, which controls resumption context</a:t>
            </a:r>
            <a:endParaRPr sz="2340"/>
          </a:p>
          <a:p>
            <a:pPr lvl="2" marL="822959" indent="-205739" defTabSz="822959">
              <a:spcBef>
                <a:spcPts val="400"/>
              </a:spcBef>
              <a:defRPr sz="2159"/>
            </a:pPr>
            <a:r>
              <a:t>Basis for OS scheduler; more later…</a:t>
            </a:r>
            <a:endParaRPr sz="2070"/>
          </a:p>
          <a:p>
            <a:pPr lvl="1" marL="576072" indent="-246888" defTabSz="822959">
              <a:spcBef>
                <a:spcPts val="400"/>
              </a:spcBef>
              <a:buClr>
                <a:schemeClr val="accent1"/>
              </a:buClr>
              <a:buFont typeface="Wingdings 2"/>
              <a:defRPr sz="2520"/>
            </a:pPr>
            <a:r>
              <a:t>Setting (and clearing) a timer is a privileged instruction</a:t>
            </a:r>
          </a:p>
        </p:txBody>
      </p:sp>
      <p:sp>
        <p:nvSpPr>
          <p:cNvPr id="575" name="Shape 575"/>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7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1" fill="hold">
                                  <p:stCondLst>
                                    <p:cond delay="0"/>
                                  </p:stCondLst>
                                  <p:iterate type="el" backwards="0">
                                    <p:tmAbs val="0"/>
                                  </p:iterate>
                                  <p:childTnLst>
                                    <p:set>
                                      <p:cBhvr>
                                        <p:cTn id="10" fill="hold"/>
                                        <p:tgtEl>
                                          <p:spTgt spid="57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574">
                                            <p:txEl>
                                              <p:pRg st="5" end="5"/>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574">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1" fill="hold">
                                  <p:stCondLst>
                                    <p:cond delay="0"/>
                                  </p:stCondLst>
                                  <p:iterate type="el" backwards="0">
                                    <p:tmAbs val="0"/>
                                  </p:iterate>
                                  <p:childTnLst>
                                    <p:set>
                                      <p:cBhvr>
                                        <p:cTn id="21" fill="hold"/>
                                        <p:tgtEl>
                                          <p:spTgt spid="57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74"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7" name="Shape 577"/>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78" name="Shape 578"/>
          <p:cNvSpPr/>
          <p:nvPr>
            <p:ph type="title"/>
          </p:nvPr>
        </p:nvSpPr>
        <p:spPr>
          <a:prstGeom prst="rect">
            <a:avLst/>
          </a:prstGeom>
        </p:spPr>
        <p:txBody>
          <a:bodyPr/>
          <a:lstStyle/>
          <a:p>
            <a:pPr/>
            <a:r>
              <a:t>Question</a:t>
            </a:r>
          </a:p>
        </p:txBody>
      </p:sp>
      <p:sp>
        <p:nvSpPr>
          <p:cNvPr id="579" name="Shape 579"/>
          <p:cNvSpPr/>
          <p:nvPr>
            <p:ph type="body" idx="1"/>
          </p:nvPr>
        </p:nvSpPr>
        <p:spPr>
          <a:prstGeom prst="rect">
            <a:avLst/>
          </a:prstGeom>
        </p:spPr>
        <p:txBody>
          <a:bodyPr/>
          <a:lstStyle/>
          <a:p>
            <a:pPr/>
            <a:r>
              <a:t>For a “Hello world” program, the kernel must copy the string from the user program memory into the screen memory. Why must the screen’s buffer memory be protected? </a:t>
            </a:r>
          </a:p>
        </p:txBody>
      </p:sp>
      <p:sp>
        <p:nvSpPr>
          <p:cNvPr id="580" name="Shape 580"/>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2" name="Shape 58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83" name="Shape 583"/>
          <p:cNvSpPr/>
          <p:nvPr>
            <p:ph type="title"/>
          </p:nvPr>
        </p:nvSpPr>
        <p:spPr>
          <a:prstGeom prst="rect">
            <a:avLst/>
          </a:prstGeom>
        </p:spPr>
        <p:txBody>
          <a:bodyPr/>
          <a:lstStyle/>
          <a:p>
            <a:pPr/>
            <a:r>
              <a:t>User </a:t>
            </a:r>
            <a:r>
              <a:rPr>
                <a:latin typeface="Wingdings"/>
                <a:ea typeface="Wingdings"/>
                <a:cs typeface="Wingdings"/>
                <a:sym typeface="Wingdings"/>
              </a:rPr>
              <a:t> </a:t>
            </a:r>
            <a:r>
              <a:t>Kernel Mode Switch</a:t>
            </a:r>
          </a:p>
        </p:txBody>
      </p:sp>
      <p:sp>
        <p:nvSpPr>
          <p:cNvPr id="584" name="Shape 584"/>
          <p:cNvSpPr/>
          <p:nvPr>
            <p:ph type="body" idx="1"/>
          </p:nvPr>
        </p:nvSpPr>
        <p:spPr>
          <a:prstGeom prst="rect">
            <a:avLst/>
          </a:prstGeom>
        </p:spPr>
        <p:txBody>
          <a:bodyPr/>
          <a:lstStyle/>
          <a:p>
            <a:pPr marL="313639" indent="-313639" defTabSz="896111">
              <a:spcBef>
                <a:spcPts val="600"/>
              </a:spcBef>
              <a:defRPr sz="2842"/>
            </a:pPr>
            <a:r>
              <a:t>From user-mode to kernel-mode</a:t>
            </a:r>
          </a:p>
          <a:p>
            <a:pPr lvl="1" marL="627278" indent="-268833" defTabSz="896111">
              <a:spcBef>
                <a:spcPts val="400"/>
              </a:spcBef>
              <a:buClr>
                <a:schemeClr val="accent1"/>
              </a:buClr>
              <a:buFont typeface="Wingdings 2"/>
              <a:defRPr sz="2548"/>
            </a:pPr>
            <a:r>
              <a:t>Interrupts</a:t>
            </a:r>
          </a:p>
          <a:p>
            <a:pPr lvl="2" marL="896111" indent="-224027" defTabSz="896111">
              <a:spcBef>
                <a:spcPts val="400"/>
              </a:spcBef>
              <a:defRPr sz="2254"/>
            </a:pPr>
            <a:r>
              <a:t>Triggered by timer and I/O devices</a:t>
            </a:r>
          </a:p>
          <a:p>
            <a:pPr lvl="1" marL="627278" indent="-268833" defTabSz="896111">
              <a:spcBef>
                <a:spcPts val="400"/>
              </a:spcBef>
              <a:buClr>
                <a:schemeClr val="accent1"/>
              </a:buClr>
              <a:buFont typeface="Wingdings 2"/>
              <a:defRPr sz="2548"/>
            </a:pPr>
            <a:r>
              <a:t>(Synchronous) Exceptions</a:t>
            </a:r>
          </a:p>
          <a:p>
            <a:pPr lvl="2" marL="896111" indent="-224027" defTabSz="896111">
              <a:spcBef>
                <a:spcPts val="400"/>
              </a:spcBef>
              <a:defRPr sz="2254"/>
            </a:pPr>
            <a:r>
              <a:t>Triggered by unexpected program behavior</a:t>
            </a:r>
          </a:p>
          <a:p>
            <a:pPr lvl="2" marL="896111" indent="-224027" defTabSz="896111">
              <a:spcBef>
                <a:spcPts val="400"/>
              </a:spcBef>
              <a:defRPr sz="2254"/>
            </a:pPr>
            <a:r>
              <a:t>Or malicious behavior!</a:t>
            </a:r>
          </a:p>
          <a:p>
            <a:pPr lvl="1" marL="627278" indent="-268833" defTabSz="896111">
              <a:spcBef>
                <a:spcPts val="400"/>
              </a:spcBef>
              <a:buClr>
                <a:schemeClr val="accent1"/>
              </a:buClr>
              <a:buFont typeface="Wingdings 2"/>
              <a:defRPr sz="2548"/>
            </a:pPr>
            <a:r>
              <a:t>System calls (traps) (aka protected procedure call)</a:t>
            </a:r>
          </a:p>
          <a:p>
            <a:pPr lvl="2" marL="896111" indent="-224027" defTabSz="896111">
              <a:spcBef>
                <a:spcPts val="400"/>
              </a:spcBef>
              <a:defRPr sz="2254"/>
            </a:pPr>
            <a:r>
              <a:t>Request by program for kernel to do some operation on its behalf</a:t>
            </a:r>
          </a:p>
          <a:p>
            <a:pPr lvl="2" marL="896111" indent="-224027" defTabSz="896111">
              <a:spcBef>
                <a:spcPts val="400"/>
              </a:spcBef>
              <a:defRPr sz="2254"/>
            </a:pPr>
            <a:r>
              <a:t>Only limited # of very carefully coded entry points</a:t>
            </a:r>
          </a:p>
        </p:txBody>
      </p:sp>
      <p:sp>
        <p:nvSpPr>
          <p:cNvPr id="585" name="Shape 585"/>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pic>
        <p:nvPicPr>
          <p:cNvPr id="586" name="image18.jpeg"/>
          <p:cNvPicPr>
            <a:picLocks noChangeAspect="1"/>
          </p:cNvPicPr>
          <p:nvPr/>
        </p:nvPicPr>
        <p:blipFill>
          <a:blip r:embed="rId2">
            <a:extLst/>
          </a:blip>
          <a:stretch>
            <a:fillRect/>
          </a:stretch>
        </p:blipFill>
        <p:spPr>
          <a:xfrm>
            <a:off x="6524834" y="1617688"/>
            <a:ext cx="2631659" cy="1150341"/>
          </a:xfrm>
          <a:prstGeom prst="rect">
            <a:avLst/>
          </a:prstGeom>
          <a:ln w="12700">
            <a:miter lim="400000"/>
          </a:ln>
        </p:spPr>
      </p:pic>
      <p:grpSp>
        <p:nvGrpSpPr>
          <p:cNvPr id="590" name="Group 590"/>
          <p:cNvGrpSpPr/>
          <p:nvPr/>
        </p:nvGrpSpPr>
        <p:grpSpPr>
          <a:xfrm>
            <a:off x="6437320" y="1809076"/>
            <a:ext cx="175006" cy="378732"/>
            <a:chOff x="0" y="0"/>
            <a:chExt cx="175005" cy="378731"/>
          </a:xfrm>
        </p:grpSpPr>
        <p:sp>
          <p:nvSpPr>
            <p:cNvPr id="587" name="Shape 587"/>
            <p:cNvSpPr/>
            <p:nvPr/>
          </p:nvSpPr>
          <p:spPr>
            <a:xfrm>
              <a:off x="0" y="0"/>
              <a:ext cx="175006" cy="378732"/>
            </a:xfrm>
            <a:custGeom>
              <a:avLst/>
              <a:gdLst/>
              <a:ahLst/>
              <a:cxnLst>
                <a:cxn ang="0">
                  <a:pos x="wd2" y="hd2"/>
                </a:cxn>
                <a:cxn ang="5400000">
                  <a:pos x="wd2" y="hd2"/>
                </a:cxn>
                <a:cxn ang="10800000">
                  <a:pos x="wd2" y="hd2"/>
                </a:cxn>
                <a:cxn ang="16200000">
                  <a:pos x="wd2" y="hd2"/>
                </a:cxn>
              </a:cxnLst>
              <a:rect l="0" t="0" r="r" b="b"/>
              <a:pathLst>
                <a:path w="20257" h="21600" fill="norm" stroke="1" extrusionOk="0">
                  <a:moveTo>
                    <a:pt x="3" y="9073"/>
                  </a:moveTo>
                  <a:cubicBezTo>
                    <a:pt x="3" y="13210"/>
                    <a:pt x="6251" y="16823"/>
                    <a:pt x="15193" y="17858"/>
                  </a:cubicBezTo>
                  <a:lnTo>
                    <a:pt x="15193" y="16610"/>
                  </a:lnTo>
                  <a:lnTo>
                    <a:pt x="20257" y="19393"/>
                  </a:lnTo>
                  <a:lnTo>
                    <a:pt x="15193" y="21600"/>
                  </a:lnTo>
                  <a:lnTo>
                    <a:pt x="15193" y="20353"/>
                  </a:lnTo>
                  <a:lnTo>
                    <a:pt x="15193" y="20353"/>
                  </a:lnTo>
                  <a:cubicBezTo>
                    <a:pt x="6251" y="19318"/>
                    <a:pt x="3" y="15705"/>
                    <a:pt x="3" y="11568"/>
                  </a:cubicBezTo>
                  <a:close/>
                  <a:moveTo>
                    <a:pt x="20257" y="2495"/>
                  </a:moveTo>
                  <a:cubicBezTo>
                    <a:pt x="10147" y="2495"/>
                    <a:pt x="1585" y="5835"/>
                    <a:pt x="195" y="10320"/>
                  </a:cubicBezTo>
                  <a:lnTo>
                    <a:pt x="195" y="10320"/>
                  </a:lnTo>
                  <a:cubicBezTo>
                    <a:pt x="-1343" y="5357"/>
                    <a:pt x="6392" y="775"/>
                    <a:pt x="17472" y="86"/>
                  </a:cubicBezTo>
                  <a:cubicBezTo>
                    <a:pt x="18395" y="29"/>
                    <a:pt x="19325" y="0"/>
                    <a:pt x="20257"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p>
          </p:txBody>
        </p:sp>
        <p:sp>
          <p:nvSpPr>
            <p:cNvPr id="588" name="Shape 588"/>
            <p:cNvSpPr/>
            <p:nvPr/>
          </p:nvSpPr>
          <p:spPr>
            <a:xfrm>
              <a:off x="0" y="0"/>
              <a:ext cx="175006" cy="180956"/>
            </a:xfrm>
            <a:custGeom>
              <a:avLst/>
              <a:gdLst/>
              <a:ahLst/>
              <a:cxnLst>
                <a:cxn ang="0">
                  <a:pos x="wd2" y="hd2"/>
                </a:cxn>
                <a:cxn ang="5400000">
                  <a:pos x="wd2" y="hd2"/>
                </a:cxn>
                <a:cxn ang="10800000">
                  <a:pos x="wd2" y="hd2"/>
                </a:cxn>
                <a:cxn ang="16200000">
                  <a:pos x="wd2" y="hd2"/>
                </a:cxn>
              </a:cxnLst>
              <a:rect l="0" t="0" r="r" b="b"/>
              <a:pathLst>
                <a:path w="20257" h="21600" fill="norm" stroke="1" extrusionOk="0">
                  <a:moveTo>
                    <a:pt x="20257" y="5222"/>
                  </a:moveTo>
                  <a:cubicBezTo>
                    <a:pt x="10147" y="5222"/>
                    <a:pt x="1585" y="12211"/>
                    <a:pt x="195" y="21600"/>
                  </a:cubicBezTo>
                  <a:lnTo>
                    <a:pt x="195" y="21600"/>
                  </a:lnTo>
                  <a:cubicBezTo>
                    <a:pt x="-1343" y="11212"/>
                    <a:pt x="6392" y="1622"/>
                    <a:pt x="17472" y="180"/>
                  </a:cubicBezTo>
                  <a:cubicBezTo>
                    <a:pt x="18395" y="60"/>
                    <a:pt x="19325" y="0"/>
                    <a:pt x="20257" y="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589" name="Shape 589"/>
            <p:cNvSpPr/>
            <p:nvPr/>
          </p:nvSpPr>
          <p:spPr>
            <a:xfrm>
              <a:off x="21" y="0"/>
              <a:ext cx="174985" cy="378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073"/>
                  </a:moveTo>
                  <a:cubicBezTo>
                    <a:pt x="0" y="13210"/>
                    <a:pt x="6663" y="16823"/>
                    <a:pt x="16200" y="17858"/>
                  </a:cubicBezTo>
                  <a:lnTo>
                    <a:pt x="16200" y="16610"/>
                  </a:lnTo>
                  <a:lnTo>
                    <a:pt x="21600" y="19393"/>
                  </a:lnTo>
                  <a:lnTo>
                    <a:pt x="16200" y="21600"/>
                  </a:lnTo>
                  <a:lnTo>
                    <a:pt x="16200" y="20353"/>
                  </a:lnTo>
                  <a:lnTo>
                    <a:pt x="16200" y="20353"/>
                  </a:lnTo>
                  <a:cubicBezTo>
                    <a:pt x="6663" y="19318"/>
                    <a:pt x="0" y="15705"/>
                    <a:pt x="0" y="11568"/>
                  </a:cubicBezTo>
                  <a:lnTo>
                    <a:pt x="0" y="9073"/>
                  </a:lnTo>
                  <a:cubicBezTo>
                    <a:pt x="0" y="4062"/>
                    <a:pt x="9671" y="0"/>
                    <a:pt x="21600" y="0"/>
                  </a:cubicBezTo>
                  <a:lnTo>
                    <a:pt x="21600" y="2495"/>
                  </a:lnTo>
                  <a:cubicBezTo>
                    <a:pt x="10818" y="2495"/>
                    <a:pt x="1688" y="5835"/>
                    <a:pt x="205" y="10320"/>
                  </a:cubicBezTo>
                </a:path>
              </a:pathLst>
            </a:custGeom>
            <a:noFill/>
            <a:ln w="19050" cap="flat">
              <a:solidFill>
                <a:srgbClr val="AF5D07"/>
              </a:solidFill>
              <a:prstDash val="solid"/>
              <a:round/>
            </a:ln>
            <a:effectLst/>
          </p:spPr>
          <p:txBody>
            <a:bodyPr wrap="square" lIns="45719" tIns="45719" rIns="45719" bIns="45719" numCol="1" anchor="ctr">
              <a:noAutofit/>
            </a:bodyPr>
            <a:lstStyle/>
            <a:p>
              <a:pPr algn="ct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4">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584">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1" fill="hold">
                                  <p:stCondLst>
                                    <p:cond delay="0"/>
                                  </p:stCondLst>
                                  <p:iterate type="el" backwards="0">
                                    <p:tmAbs val="0"/>
                                  </p:iterate>
                                  <p:childTnLst>
                                    <p:set>
                                      <p:cBhvr>
                                        <p:cTn id="13" fill="hold"/>
                                        <p:tgtEl>
                                          <p:spTgt spid="584">
                                            <p:txEl>
                                              <p:pRg st="3" end="3"/>
                                            </p:txEl>
                                          </p:spTgt>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1" fill="hold">
                                  <p:stCondLst>
                                    <p:cond delay="0"/>
                                  </p:stCondLst>
                                  <p:iterate type="el" backwards="0">
                                    <p:tmAbs val="0"/>
                                  </p:iterate>
                                  <p:childTnLst>
                                    <p:set>
                                      <p:cBhvr>
                                        <p:cTn id="16" fill="hold"/>
                                        <p:tgtEl>
                                          <p:spTgt spid="584">
                                            <p:txEl>
                                              <p:pRg st="4" end="4"/>
                                            </p:txEl>
                                          </p:spTgt>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1" fill="hold">
                                  <p:stCondLst>
                                    <p:cond delay="0"/>
                                  </p:stCondLst>
                                  <p:iterate type="el" backwards="0">
                                    <p:tmAbs val="0"/>
                                  </p:iterate>
                                  <p:childTnLst>
                                    <p:set>
                                      <p:cBhvr>
                                        <p:cTn id="19" fill="hold"/>
                                        <p:tgtEl>
                                          <p:spTgt spid="584">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584">
                                            <p:txEl>
                                              <p:pRg st="6" end="6"/>
                                            </p:txEl>
                                          </p:spTgt>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1" fill="hold">
                                  <p:stCondLst>
                                    <p:cond delay="0"/>
                                  </p:stCondLst>
                                  <p:iterate type="el" backwards="0">
                                    <p:tmAbs val="0"/>
                                  </p:iterate>
                                  <p:childTnLst>
                                    <p:set>
                                      <p:cBhvr>
                                        <p:cTn id="26" fill="hold"/>
                                        <p:tgtEl>
                                          <p:spTgt spid="584">
                                            <p:txEl>
                                              <p:pRg st="7" end="7"/>
                                            </p:txEl>
                                          </p:spTgt>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1" fill="hold">
                                  <p:stCondLst>
                                    <p:cond delay="0"/>
                                  </p:stCondLst>
                                  <p:iterate type="el" backwards="0">
                                    <p:tmAbs val="0"/>
                                  </p:iterate>
                                  <p:childTnLst>
                                    <p:set>
                                      <p:cBhvr>
                                        <p:cTn id="29" fill="hold"/>
                                        <p:tgtEl>
                                          <p:spTgt spid="58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84"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92" name="Shape 59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593" name="Shape 593"/>
          <p:cNvSpPr/>
          <p:nvPr>
            <p:ph type="title"/>
          </p:nvPr>
        </p:nvSpPr>
        <p:spPr>
          <a:prstGeom prst="rect">
            <a:avLst/>
          </a:prstGeom>
        </p:spPr>
        <p:txBody>
          <a:bodyPr/>
          <a:lstStyle/>
          <a:p>
            <a:pPr/>
            <a:r>
              <a:t>Kernel </a:t>
            </a:r>
            <a:r>
              <a:rPr>
                <a:latin typeface="Wingdings"/>
                <a:ea typeface="Wingdings"/>
                <a:cs typeface="Wingdings"/>
                <a:sym typeface="Wingdings"/>
              </a:rPr>
              <a:t> </a:t>
            </a:r>
            <a:r>
              <a:t>User Mode Switch</a:t>
            </a:r>
          </a:p>
        </p:txBody>
      </p:sp>
      <p:sp>
        <p:nvSpPr>
          <p:cNvPr id="594" name="Shape 594"/>
          <p:cNvSpPr/>
          <p:nvPr>
            <p:ph type="body" idx="1"/>
          </p:nvPr>
        </p:nvSpPr>
        <p:spPr>
          <a:prstGeom prst="rect">
            <a:avLst/>
          </a:prstGeom>
        </p:spPr>
        <p:txBody>
          <a:bodyPr/>
          <a:lstStyle/>
          <a:p>
            <a:pPr/>
            <a:r>
              <a:t>From kernel-mode to user-mode</a:t>
            </a:r>
          </a:p>
          <a:p>
            <a:pPr lvl="1" marL="640080" indent="-274320">
              <a:spcBef>
                <a:spcPts val="500"/>
              </a:spcBef>
              <a:buClr>
                <a:schemeClr val="accent1"/>
              </a:buClr>
              <a:buFont typeface="Wingdings 2"/>
              <a:defRPr sz="2600"/>
            </a:pPr>
            <a:r>
              <a:t>New process/new thread start</a:t>
            </a:r>
          </a:p>
          <a:p>
            <a:pPr lvl="2" marL="914400" indent="-228600">
              <a:spcBef>
                <a:spcPts val="500"/>
              </a:spcBef>
              <a:defRPr sz="2300"/>
            </a:pPr>
            <a:r>
              <a:t>Jump to first instruction in program/thread</a:t>
            </a:r>
          </a:p>
          <a:p>
            <a:pPr lvl="1" marL="640080" indent="-274320">
              <a:spcBef>
                <a:spcPts val="500"/>
              </a:spcBef>
              <a:buClr>
                <a:schemeClr val="accent1"/>
              </a:buClr>
              <a:buFont typeface="Wingdings 2"/>
              <a:defRPr sz="2600"/>
            </a:pPr>
            <a:r>
              <a:t>Return from interrupt, exception, system call</a:t>
            </a:r>
          </a:p>
          <a:p>
            <a:pPr lvl="2" marL="914400" indent="-228600">
              <a:spcBef>
                <a:spcPts val="500"/>
              </a:spcBef>
              <a:defRPr sz="2300"/>
            </a:pPr>
            <a:r>
              <a:t>Resume suspended execution</a:t>
            </a:r>
          </a:p>
          <a:p>
            <a:pPr lvl="1" marL="640080" indent="-274320">
              <a:spcBef>
                <a:spcPts val="500"/>
              </a:spcBef>
              <a:buClr>
                <a:schemeClr val="accent1"/>
              </a:buClr>
              <a:buFont typeface="Wingdings 2"/>
              <a:defRPr sz="2600"/>
            </a:pPr>
            <a:r>
              <a:t>Process/thread context switch</a:t>
            </a:r>
          </a:p>
          <a:p>
            <a:pPr lvl="2" marL="914400" indent="-228600">
              <a:spcBef>
                <a:spcPts val="500"/>
              </a:spcBef>
              <a:defRPr sz="2300"/>
            </a:pPr>
            <a:r>
              <a:t>Resume some other process</a:t>
            </a:r>
          </a:p>
          <a:p>
            <a:pPr lvl="1" marL="640080" indent="-274320">
              <a:spcBef>
                <a:spcPts val="500"/>
              </a:spcBef>
              <a:buClr>
                <a:schemeClr val="accent1"/>
              </a:buClr>
              <a:buFont typeface="Wingdings 2"/>
              <a:defRPr sz="2600"/>
            </a:pPr>
            <a:r>
              <a:t>User-level upcall</a:t>
            </a:r>
          </a:p>
          <a:p>
            <a:pPr lvl="2" marL="914400" indent="-228600">
              <a:spcBef>
                <a:spcPts val="500"/>
              </a:spcBef>
              <a:defRPr sz="2300"/>
            </a:pPr>
            <a:r>
              <a:t>Asynchronous notification to user program by the kernel</a:t>
            </a:r>
          </a:p>
        </p:txBody>
      </p:sp>
      <p:sp>
        <p:nvSpPr>
          <p:cNvPr id="595" name="Shape 595"/>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pic>
        <p:nvPicPr>
          <p:cNvPr id="596" name="image19.jpeg"/>
          <p:cNvPicPr>
            <a:picLocks noChangeAspect="1"/>
          </p:cNvPicPr>
          <p:nvPr/>
        </p:nvPicPr>
        <p:blipFill>
          <a:blip r:embed="rId2">
            <a:extLst/>
          </a:blip>
          <a:stretch>
            <a:fillRect/>
          </a:stretch>
        </p:blipFill>
        <p:spPr>
          <a:xfrm>
            <a:off x="6239005" y="1516698"/>
            <a:ext cx="2677885" cy="1170547"/>
          </a:xfrm>
          <a:prstGeom prst="rect">
            <a:avLst/>
          </a:prstGeom>
          <a:ln w="12700">
            <a:miter lim="400000"/>
          </a:ln>
        </p:spPr>
      </p:pic>
      <p:grpSp>
        <p:nvGrpSpPr>
          <p:cNvPr id="600" name="Group 600"/>
          <p:cNvGrpSpPr/>
          <p:nvPr/>
        </p:nvGrpSpPr>
        <p:grpSpPr>
          <a:xfrm>
            <a:off x="8800073" y="1725961"/>
            <a:ext cx="357448" cy="376018"/>
            <a:chOff x="0" y="0"/>
            <a:chExt cx="357446" cy="376017"/>
          </a:xfrm>
        </p:grpSpPr>
        <p:sp>
          <p:nvSpPr>
            <p:cNvPr id="597" name="Shape 597"/>
            <p:cNvSpPr/>
            <p:nvPr/>
          </p:nvSpPr>
          <p:spPr>
            <a:xfrm rot="11092052">
              <a:off x="14228" y="13327"/>
              <a:ext cx="328990" cy="349363"/>
            </a:xfrm>
            <a:custGeom>
              <a:avLst/>
              <a:gdLst/>
              <a:ahLst/>
              <a:cxnLst>
                <a:cxn ang="0">
                  <a:pos x="wd2" y="hd2"/>
                </a:cxn>
                <a:cxn ang="5400000">
                  <a:pos x="wd2" y="hd2"/>
                </a:cxn>
                <a:cxn ang="10800000">
                  <a:pos x="wd2" y="hd2"/>
                </a:cxn>
                <a:cxn ang="16200000">
                  <a:pos x="wd2" y="hd2"/>
                </a:cxn>
              </a:cxnLst>
              <a:rect l="0" t="0" r="r" b="b"/>
              <a:pathLst>
                <a:path w="19096" h="21600" fill="norm" stroke="1" extrusionOk="0">
                  <a:moveTo>
                    <a:pt x="5" y="7100"/>
                  </a:moveTo>
                  <a:cubicBezTo>
                    <a:pt x="5" y="10337"/>
                    <a:pt x="5894" y="13165"/>
                    <a:pt x="14323" y="13974"/>
                  </a:cubicBezTo>
                  <a:lnTo>
                    <a:pt x="14323" y="11433"/>
                  </a:lnTo>
                  <a:lnTo>
                    <a:pt x="19096" y="16742"/>
                  </a:lnTo>
                  <a:lnTo>
                    <a:pt x="14323" y="21600"/>
                  </a:lnTo>
                  <a:lnTo>
                    <a:pt x="14323" y="19058"/>
                  </a:lnTo>
                  <a:lnTo>
                    <a:pt x="14323" y="19058"/>
                  </a:lnTo>
                  <a:cubicBezTo>
                    <a:pt x="5894" y="18249"/>
                    <a:pt x="5" y="15421"/>
                    <a:pt x="5" y="12184"/>
                  </a:cubicBezTo>
                  <a:close/>
                  <a:moveTo>
                    <a:pt x="19096" y="5084"/>
                  </a:moveTo>
                  <a:cubicBezTo>
                    <a:pt x="11190" y="5084"/>
                    <a:pt x="4101" y="6896"/>
                    <a:pt x="1271" y="9642"/>
                  </a:cubicBezTo>
                  <a:cubicBezTo>
                    <a:pt x="-2504" y="5981"/>
                    <a:pt x="2417" y="1874"/>
                    <a:pt x="12261" y="471"/>
                  </a:cubicBezTo>
                  <a:cubicBezTo>
                    <a:pt x="14443" y="160"/>
                    <a:pt x="16760" y="0"/>
                    <a:pt x="19096" y="0"/>
                  </a:cubicBezTo>
                  <a:close/>
                </a:path>
              </a:pathLst>
            </a:custGeom>
            <a:solidFill>
              <a:schemeClr val="accent1"/>
            </a:solidFill>
            <a:ln w="12700" cap="flat">
              <a:noFill/>
              <a:miter lim="400000"/>
            </a:ln>
            <a:effectLst/>
          </p:spPr>
          <p:txBody>
            <a:bodyPr wrap="square" lIns="45719" tIns="45719" rIns="45719" bIns="45719" numCol="1" anchor="ctr">
              <a:noAutofit/>
            </a:bodyPr>
            <a:lstStyle/>
            <a:p>
              <a:pPr algn="ctr"/>
            </a:p>
          </p:txBody>
        </p:sp>
        <p:sp>
          <p:nvSpPr>
            <p:cNvPr id="598" name="Shape 598"/>
            <p:cNvSpPr/>
            <p:nvPr/>
          </p:nvSpPr>
          <p:spPr>
            <a:xfrm rot="11092052">
              <a:off x="6023" y="206393"/>
              <a:ext cx="328989" cy="155948"/>
            </a:xfrm>
            <a:custGeom>
              <a:avLst/>
              <a:gdLst/>
              <a:ahLst/>
              <a:cxnLst>
                <a:cxn ang="0">
                  <a:pos x="wd2" y="hd2"/>
                </a:cxn>
                <a:cxn ang="5400000">
                  <a:pos x="wd2" y="hd2"/>
                </a:cxn>
                <a:cxn ang="10800000">
                  <a:pos x="wd2" y="hd2"/>
                </a:cxn>
                <a:cxn ang="16200000">
                  <a:pos x="wd2" y="hd2"/>
                </a:cxn>
              </a:cxnLst>
              <a:rect l="0" t="0" r="r" b="b"/>
              <a:pathLst>
                <a:path w="19096" h="21600" fill="norm" stroke="1" extrusionOk="0">
                  <a:moveTo>
                    <a:pt x="19096" y="11389"/>
                  </a:moveTo>
                  <a:cubicBezTo>
                    <a:pt x="11190" y="11389"/>
                    <a:pt x="4101" y="15449"/>
                    <a:pt x="1271" y="21600"/>
                  </a:cubicBezTo>
                  <a:cubicBezTo>
                    <a:pt x="-2504" y="13398"/>
                    <a:pt x="2417" y="4199"/>
                    <a:pt x="12261" y="1054"/>
                  </a:cubicBezTo>
                  <a:cubicBezTo>
                    <a:pt x="14443" y="357"/>
                    <a:pt x="16760" y="0"/>
                    <a:pt x="19096" y="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599" name="Shape 599"/>
            <p:cNvSpPr/>
            <p:nvPr/>
          </p:nvSpPr>
          <p:spPr>
            <a:xfrm rot="11092052">
              <a:off x="14229" y="13323"/>
              <a:ext cx="328901" cy="3493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100"/>
                  </a:moveTo>
                  <a:cubicBezTo>
                    <a:pt x="0" y="10337"/>
                    <a:pt x="6663" y="13165"/>
                    <a:pt x="16200" y="13974"/>
                  </a:cubicBezTo>
                  <a:lnTo>
                    <a:pt x="16200" y="11433"/>
                  </a:lnTo>
                  <a:lnTo>
                    <a:pt x="21600" y="16742"/>
                  </a:lnTo>
                  <a:lnTo>
                    <a:pt x="16200" y="21600"/>
                  </a:lnTo>
                  <a:lnTo>
                    <a:pt x="16200" y="19058"/>
                  </a:lnTo>
                  <a:lnTo>
                    <a:pt x="16200" y="19058"/>
                  </a:lnTo>
                  <a:cubicBezTo>
                    <a:pt x="6663" y="18249"/>
                    <a:pt x="0" y="15421"/>
                    <a:pt x="0" y="12184"/>
                  </a:cubicBezTo>
                  <a:lnTo>
                    <a:pt x="0" y="7100"/>
                  </a:lnTo>
                  <a:cubicBezTo>
                    <a:pt x="0" y="3179"/>
                    <a:pt x="9671" y="0"/>
                    <a:pt x="21600" y="0"/>
                  </a:cubicBezTo>
                  <a:lnTo>
                    <a:pt x="21600" y="5084"/>
                  </a:lnTo>
                  <a:cubicBezTo>
                    <a:pt x="12654" y="5084"/>
                    <a:pt x="4634" y="6896"/>
                    <a:pt x="1432" y="9642"/>
                  </a:cubicBezTo>
                </a:path>
              </a:pathLst>
            </a:custGeom>
            <a:noFill/>
            <a:ln w="19050" cap="flat">
              <a:solidFill>
                <a:srgbClr val="AF5D07"/>
              </a:solidFill>
              <a:prstDash val="solid"/>
              <a:round/>
            </a:ln>
            <a:effectLst/>
          </p:spPr>
          <p:txBody>
            <a:bodyPr wrap="square" lIns="45719" tIns="45719" rIns="45719" bIns="45719" numCol="1" anchor="ctr">
              <a:noAutofit/>
            </a:bodyPr>
            <a:lstStyle/>
            <a:p>
              <a:pPr algn="ct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94">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594">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1" fill="hold">
                                  <p:stCondLst>
                                    <p:cond delay="0"/>
                                  </p:stCondLst>
                                  <p:iterate type="el" backwards="0">
                                    <p:tmAbs val="0"/>
                                  </p:iterate>
                                  <p:childTnLst>
                                    <p:set>
                                      <p:cBhvr>
                                        <p:cTn id="13" fill="hold"/>
                                        <p:tgtEl>
                                          <p:spTgt spid="594">
                                            <p:txEl>
                                              <p:pRg st="3" end="3"/>
                                            </p:txEl>
                                          </p:spTgt>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1" fill="hold">
                                  <p:stCondLst>
                                    <p:cond delay="0"/>
                                  </p:stCondLst>
                                  <p:iterate type="el" backwards="0">
                                    <p:tmAbs val="0"/>
                                  </p:iterate>
                                  <p:childTnLst>
                                    <p:set>
                                      <p:cBhvr>
                                        <p:cTn id="16" fill="hold"/>
                                        <p:tgtEl>
                                          <p:spTgt spid="59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594">
                                            <p:txEl>
                                              <p:pRg st="5" end="5"/>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594">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594">
                                            <p:txEl>
                                              <p:pRg st="7" end="7"/>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1" fill="hold">
                                  <p:stCondLst>
                                    <p:cond delay="0"/>
                                  </p:stCondLst>
                                  <p:iterate type="el" backwards="0">
                                    <p:tmAbs val="0"/>
                                  </p:iterate>
                                  <p:childTnLst>
                                    <p:set>
                                      <p:cBhvr>
                                        <p:cTn id="30" fill="hold"/>
                                        <p:tgtEl>
                                          <p:spTgt spid="59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94"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2" name="Shape 60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603" name="Shape 603"/>
          <p:cNvSpPr/>
          <p:nvPr>
            <p:ph type="title"/>
          </p:nvPr>
        </p:nvSpPr>
        <p:spPr>
          <a:prstGeom prst="rect">
            <a:avLst/>
          </a:prstGeom>
        </p:spPr>
        <p:txBody>
          <a:bodyPr/>
          <a:lstStyle>
            <a:lvl1pPr defTabSz="676655">
              <a:defRPr sz="2886"/>
            </a:lvl1pPr>
          </a:lstStyle>
          <a:p>
            <a:pPr/>
            <a:r>
              <a:t>Transfer from User to Kernel Mode – Handling Interrupts</a:t>
            </a:r>
          </a:p>
        </p:txBody>
      </p:sp>
      <p:sp>
        <p:nvSpPr>
          <p:cNvPr id="604" name="Shape 604"/>
          <p:cNvSpPr/>
          <p:nvPr>
            <p:ph type="body" idx="1"/>
          </p:nvPr>
        </p:nvSpPr>
        <p:spPr>
          <a:prstGeom prst="rect">
            <a:avLst/>
          </a:prstGeom>
        </p:spPr>
        <p:txBody>
          <a:bodyPr/>
          <a:lstStyle/>
          <a:p>
            <a:pPr/>
            <a:r>
              <a:t>On interrupt (x86)</a:t>
            </a:r>
          </a:p>
          <a:p>
            <a:pPr lvl="1" marL="640080" indent="-274320">
              <a:spcBef>
                <a:spcPts val="500"/>
              </a:spcBef>
              <a:buClr>
                <a:schemeClr val="accent1"/>
              </a:buClr>
              <a:buFont typeface="Wingdings 2"/>
              <a:defRPr sz="2600"/>
            </a:pPr>
            <a:r>
              <a:t>Save current stack pointer</a:t>
            </a:r>
          </a:p>
          <a:p>
            <a:pPr lvl="1" marL="640080" indent="-274320">
              <a:spcBef>
                <a:spcPts val="500"/>
              </a:spcBef>
              <a:buClr>
                <a:schemeClr val="accent1"/>
              </a:buClr>
              <a:buFont typeface="Wingdings 2"/>
              <a:defRPr sz="2600"/>
            </a:pPr>
            <a:r>
              <a:t>Save current program counter</a:t>
            </a:r>
          </a:p>
          <a:p>
            <a:pPr lvl="1" marL="640080" indent="-274320">
              <a:spcBef>
                <a:spcPts val="500"/>
              </a:spcBef>
              <a:buClr>
                <a:schemeClr val="accent1"/>
              </a:buClr>
              <a:buFont typeface="Wingdings 2"/>
              <a:defRPr sz="2600"/>
            </a:pPr>
            <a:r>
              <a:t>Save current processor status word (condition codes)</a:t>
            </a:r>
          </a:p>
          <a:p>
            <a:pPr lvl="1" marL="640080" indent="-274320">
              <a:spcBef>
                <a:spcPts val="500"/>
              </a:spcBef>
              <a:buClr>
                <a:schemeClr val="accent1"/>
              </a:buClr>
              <a:buFont typeface="Wingdings 2"/>
              <a:defRPr sz="2600"/>
            </a:pPr>
            <a:r>
              <a:t>Switch to kernel stack; put SP, PC, PSW on stack</a:t>
            </a:r>
          </a:p>
          <a:p>
            <a:pPr lvl="1" marL="640080" indent="-274320">
              <a:spcBef>
                <a:spcPts val="500"/>
              </a:spcBef>
              <a:buClr>
                <a:schemeClr val="accent1"/>
              </a:buClr>
              <a:buFont typeface="Wingdings 2"/>
              <a:defRPr sz="2600"/>
            </a:pPr>
            <a:r>
              <a:t>Switch to kernel mode</a:t>
            </a:r>
          </a:p>
          <a:p>
            <a:pPr lvl="1" marL="640080" indent="-274320">
              <a:spcBef>
                <a:spcPts val="500"/>
              </a:spcBef>
              <a:buClr>
                <a:schemeClr val="accent1"/>
              </a:buClr>
              <a:buFont typeface="Wingdings 2"/>
              <a:defRPr sz="2600"/>
            </a:pPr>
            <a:r>
              <a:t>Vector through interrupt table</a:t>
            </a:r>
          </a:p>
          <a:p>
            <a:pPr lvl="1" marL="640080" indent="-274320">
              <a:spcBef>
                <a:spcPts val="500"/>
              </a:spcBef>
              <a:buClr>
                <a:schemeClr val="accent1"/>
              </a:buClr>
              <a:buFont typeface="Wingdings 2"/>
              <a:defRPr sz="2600"/>
            </a:pPr>
            <a:r>
              <a:t>Access the interrupt handler</a:t>
            </a:r>
          </a:p>
        </p:txBody>
      </p:sp>
      <p:sp>
        <p:nvSpPr>
          <p:cNvPr id="605" name="Shape 605"/>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Shape 607"/>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608" name="Shape 608"/>
          <p:cNvSpPr/>
          <p:nvPr>
            <p:ph type="title"/>
          </p:nvPr>
        </p:nvSpPr>
        <p:spPr>
          <a:prstGeom prst="rect">
            <a:avLst/>
          </a:prstGeom>
        </p:spPr>
        <p:txBody>
          <a:bodyPr/>
          <a:lstStyle/>
          <a:p>
            <a:pPr/>
            <a:r>
              <a:t>Before</a:t>
            </a:r>
          </a:p>
        </p:txBody>
      </p:sp>
      <p:pic>
        <p:nvPicPr>
          <p:cNvPr id="609" name="image20.png" descr="beforeInterrupt.pdf"/>
          <p:cNvPicPr>
            <a:picLocks noChangeAspect="1"/>
          </p:cNvPicPr>
          <p:nvPr/>
        </p:nvPicPr>
        <p:blipFill>
          <a:blip r:embed="rId2">
            <a:extLst/>
          </a:blip>
          <a:stretch>
            <a:fillRect/>
          </a:stretch>
        </p:blipFill>
        <p:spPr>
          <a:xfrm>
            <a:off x="1806739" y="1600200"/>
            <a:ext cx="5765218" cy="4724400"/>
          </a:xfrm>
          <a:prstGeom prst="rect">
            <a:avLst/>
          </a:prstGeom>
          <a:ln w="12700">
            <a:miter lim="400000"/>
          </a:ln>
        </p:spPr>
      </p:pic>
      <p:sp>
        <p:nvSpPr>
          <p:cNvPr id="610" name="Shape 610"/>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2" name="Shape 61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613" name="Shape 613"/>
          <p:cNvSpPr/>
          <p:nvPr>
            <p:ph type="title"/>
          </p:nvPr>
        </p:nvSpPr>
        <p:spPr>
          <a:prstGeom prst="rect">
            <a:avLst/>
          </a:prstGeom>
        </p:spPr>
        <p:txBody>
          <a:bodyPr/>
          <a:lstStyle/>
          <a:p>
            <a:pPr/>
            <a:r>
              <a:t>During</a:t>
            </a:r>
          </a:p>
        </p:txBody>
      </p:sp>
      <p:pic>
        <p:nvPicPr>
          <p:cNvPr id="614" name="image21.png" descr="duringInterrupt.pdf"/>
          <p:cNvPicPr>
            <a:picLocks noChangeAspect="1"/>
          </p:cNvPicPr>
          <p:nvPr/>
        </p:nvPicPr>
        <p:blipFill>
          <a:blip r:embed="rId2">
            <a:extLst/>
          </a:blip>
          <a:stretch>
            <a:fillRect/>
          </a:stretch>
        </p:blipFill>
        <p:spPr>
          <a:xfrm>
            <a:off x="2063927" y="1600200"/>
            <a:ext cx="5250842" cy="4724400"/>
          </a:xfrm>
          <a:prstGeom prst="rect">
            <a:avLst/>
          </a:prstGeom>
          <a:ln w="12700">
            <a:miter lim="400000"/>
          </a:ln>
        </p:spPr>
      </p:pic>
      <p:sp>
        <p:nvSpPr>
          <p:cNvPr id="615" name="Shape 615"/>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888888"/>
                </a:solidFill>
                <a:latin typeface="Calibri Light"/>
                <a:ea typeface="Calibri Light"/>
                <a:cs typeface="Calibri Light"/>
                <a:sym typeface="Calibri Light"/>
              </a:defRPr>
            </a:lvl1pPr>
          </a:lstStyle>
          <a:p>
            <a:pPr/>
            <a:r>
              <a:t>CSCE-313 Spring 2017</a:t>
            </a:r>
          </a:p>
        </p:txBody>
      </p:sp>
      <p:sp>
        <p:nvSpPr>
          <p:cNvPr id="225" name="Shape 225"/>
          <p:cNvSpPr/>
          <p:nvPr>
            <p:ph type="title"/>
          </p:nvPr>
        </p:nvSpPr>
        <p:spPr>
          <a:prstGeom prst="rect">
            <a:avLst/>
          </a:prstGeom>
        </p:spPr>
        <p:txBody>
          <a:bodyPr lIns="44450" tIns="44450" rIns="44450" bIns="44450"/>
          <a:lstStyle/>
          <a:p>
            <a:pPr/>
            <a:r>
              <a:t>What an operating system is not</a:t>
            </a:r>
          </a:p>
        </p:txBody>
      </p:sp>
      <p:sp>
        <p:nvSpPr>
          <p:cNvPr id="226" name="Shape 226"/>
          <p:cNvSpPr/>
          <p:nvPr>
            <p:ph type="body" idx="1"/>
          </p:nvPr>
        </p:nvSpPr>
        <p:spPr>
          <a:xfrm>
            <a:off x="266700" y="1288459"/>
            <a:ext cx="8610600" cy="4959941"/>
          </a:xfrm>
          <a:prstGeom prst="rect">
            <a:avLst/>
          </a:prstGeom>
        </p:spPr>
        <p:txBody>
          <a:bodyPr lIns="44450" tIns="44450" rIns="44450" bIns="44450"/>
          <a:lstStyle/>
          <a:p>
            <a:pPr marL="0" indent="0">
              <a:buSzTx/>
              <a:buNone/>
              <a:defRPr sz="3600"/>
            </a:pPr>
          </a:p>
          <a:p>
            <a:pPr lvl="1" marL="640080" indent="-274320">
              <a:spcBef>
                <a:spcPts val="500"/>
              </a:spcBef>
              <a:buClr>
                <a:schemeClr val="accent1"/>
              </a:buClr>
              <a:buFont typeface="Wingdings 2"/>
              <a:defRPr sz="3200"/>
            </a:pPr>
            <a:r>
              <a:t>OS is </a:t>
            </a:r>
            <a:r>
              <a:rPr>
                <a:solidFill>
                  <a:srgbClr val="FF0000"/>
                </a:solidFill>
              </a:rPr>
              <a:t>not</a:t>
            </a:r>
            <a:r>
              <a:t> a language or a compiler</a:t>
            </a:r>
            <a:br/>
          </a:p>
          <a:p>
            <a:pPr lvl="1" marL="640080" indent="-274320">
              <a:spcBef>
                <a:spcPts val="500"/>
              </a:spcBef>
              <a:buClr>
                <a:schemeClr val="accent1"/>
              </a:buClr>
              <a:buFont typeface="Wingdings 2"/>
              <a:defRPr sz="3200"/>
            </a:pPr>
            <a:r>
              <a:t>OS is </a:t>
            </a:r>
            <a:r>
              <a:rPr>
                <a:solidFill>
                  <a:srgbClr val="FF0000"/>
                </a:solidFill>
              </a:rPr>
              <a:t>not</a:t>
            </a:r>
            <a:r>
              <a:t> a command interpreter / window system</a:t>
            </a:r>
            <a:br/>
          </a:p>
          <a:p>
            <a:pPr lvl="1" marL="640080" indent="-274320">
              <a:spcBef>
                <a:spcPts val="500"/>
              </a:spcBef>
              <a:buClr>
                <a:schemeClr val="accent1"/>
              </a:buClr>
              <a:buFont typeface="Wingdings 2"/>
              <a:defRPr sz="3200"/>
            </a:pPr>
            <a:r>
              <a:t>OS is </a:t>
            </a:r>
            <a:r>
              <a:rPr>
                <a:solidFill>
                  <a:srgbClr val="FF0000"/>
                </a:solidFill>
              </a:rPr>
              <a:t>not</a:t>
            </a:r>
            <a:r>
              <a:t> a library of commands</a:t>
            </a:r>
            <a:br/>
          </a:p>
          <a:p>
            <a:pPr lvl="1" marL="640080" indent="-274320">
              <a:spcBef>
                <a:spcPts val="500"/>
              </a:spcBef>
              <a:buClr>
                <a:schemeClr val="accent1"/>
              </a:buClr>
              <a:buFont typeface="Wingdings 2"/>
              <a:defRPr sz="3200"/>
            </a:pPr>
            <a:r>
              <a:t>OS is </a:t>
            </a:r>
            <a:r>
              <a:rPr>
                <a:solidFill>
                  <a:srgbClr val="FF0000"/>
                </a:solidFill>
              </a:rPr>
              <a:t>not</a:t>
            </a:r>
            <a:r>
              <a:t> a set of utilities</a:t>
            </a:r>
          </a:p>
        </p:txBody>
      </p:sp>
      <p:sp>
        <p:nvSpPr>
          <p:cNvPr id="227" name="Shape 227"/>
          <p:cNvSpPr/>
          <p:nvPr>
            <p:ph type="sldNum" sz="quarter" idx="2"/>
          </p:nvPr>
        </p:nvSpPr>
        <p:spPr>
          <a:xfrm>
            <a:off x="167899" y="1235450"/>
            <a:ext cx="19760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6">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226">
                                            <p:txEl>
                                              <p:pRg st="1" end="1"/>
                                            </p:txEl>
                                          </p:spTgt>
                                        </p:tgtEl>
                                        <p:attrNameLst>
                                          <p:attrName>style.visibility</p:attrName>
                                        </p:attrNameLst>
                                      </p:cBhvr>
                                      <p:to>
                                        <p:strVal val="visible"/>
                                      </p:to>
                                    </p:set>
                                  </p:childTnLst>
                                </p:cTn>
                              </p:par>
                              <p:par>
                                <p:cTn id="11" presetClass="entr" nodeType="withEffect" presetSubtype="0" presetID="1" grpId="1" fill="hold">
                                  <p:stCondLst>
                                    <p:cond delay="0"/>
                                  </p:stCondLst>
                                  <p:iterate type="el" backwards="0">
                                    <p:tmAbs val="0"/>
                                  </p:iterate>
                                  <p:childTnLst>
                                    <p:set>
                                      <p:cBhvr>
                                        <p:cTn id="12" fill="hold"/>
                                        <p:tgtEl>
                                          <p:spTgt spid="226">
                                            <p:txEl>
                                              <p:pRg st="2" end="2"/>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226">
                                            <p:txEl>
                                              <p:pRg st="3" end="3"/>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22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26" grpId="1"/>
    </p:bldLst>
  </p:timing>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7" name="Shape 617"/>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618" name="Shape 618"/>
          <p:cNvSpPr/>
          <p:nvPr>
            <p:ph type="title"/>
          </p:nvPr>
        </p:nvSpPr>
        <p:spPr>
          <a:prstGeom prst="rect">
            <a:avLst/>
          </a:prstGeom>
        </p:spPr>
        <p:txBody>
          <a:bodyPr/>
          <a:lstStyle/>
          <a:p>
            <a:pPr/>
            <a:r>
              <a:t>After</a:t>
            </a:r>
          </a:p>
        </p:txBody>
      </p:sp>
      <p:pic>
        <p:nvPicPr>
          <p:cNvPr id="619" name="image22.png" descr="afterInterrupt.pdf"/>
          <p:cNvPicPr>
            <a:picLocks noChangeAspect="1"/>
          </p:cNvPicPr>
          <p:nvPr/>
        </p:nvPicPr>
        <p:blipFill>
          <a:blip r:embed="rId2">
            <a:extLst/>
          </a:blip>
          <a:stretch>
            <a:fillRect/>
          </a:stretch>
        </p:blipFill>
        <p:spPr>
          <a:xfrm>
            <a:off x="2205636" y="1584668"/>
            <a:ext cx="4249903" cy="4870090"/>
          </a:xfrm>
          <a:prstGeom prst="rect">
            <a:avLst/>
          </a:prstGeom>
          <a:ln w="12700">
            <a:miter lim="400000"/>
          </a:ln>
        </p:spPr>
      </p:pic>
      <p:sp>
        <p:nvSpPr>
          <p:cNvPr id="620" name="Shape 620"/>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2" name="Shape 62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623" name="Shape 623"/>
          <p:cNvSpPr/>
          <p:nvPr>
            <p:ph type="title"/>
          </p:nvPr>
        </p:nvSpPr>
        <p:spPr>
          <a:prstGeom prst="rect">
            <a:avLst/>
          </a:prstGeom>
        </p:spPr>
        <p:txBody>
          <a:bodyPr/>
          <a:lstStyle/>
          <a:p>
            <a:pPr/>
            <a:r>
              <a:t>At the end of handler</a:t>
            </a:r>
          </a:p>
        </p:txBody>
      </p:sp>
      <p:sp>
        <p:nvSpPr>
          <p:cNvPr id="624" name="Shape 624"/>
          <p:cNvSpPr/>
          <p:nvPr>
            <p:ph type="body" idx="1"/>
          </p:nvPr>
        </p:nvSpPr>
        <p:spPr>
          <a:prstGeom prst="rect">
            <a:avLst/>
          </a:prstGeom>
        </p:spPr>
        <p:txBody>
          <a:bodyPr/>
          <a:lstStyle/>
          <a:p>
            <a:pPr/>
            <a:r>
              <a:t>Handler restores saved registers</a:t>
            </a:r>
          </a:p>
          <a:p>
            <a:pPr/>
            <a:r>
              <a:t>Atomically return to interrupted process/thread</a:t>
            </a:r>
          </a:p>
          <a:p>
            <a:pPr lvl="1" marL="640080" indent="-274320">
              <a:spcBef>
                <a:spcPts val="500"/>
              </a:spcBef>
              <a:buClr>
                <a:schemeClr val="accent1"/>
              </a:buClr>
              <a:buFont typeface="Wingdings 2"/>
              <a:defRPr sz="2600"/>
            </a:pPr>
            <a:r>
              <a:t>Restore program counter</a:t>
            </a:r>
          </a:p>
          <a:p>
            <a:pPr lvl="1" marL="640080" indent="-274320">
              <a:spcBef>
                <a:spcPts val="500"/>
              </a:spcBef>
              <a:buClr>
                <a:schemeClr val="accent1"/>
              </a:buClr>
              <a:buFont typeface="Wingdings 2"/>
              <a:defRPr sz="2600"/>
            </a:pPr>
            <a:r>
              <a:t>Restore program stack</a:t>
            </a:r>
          </a:p>
          <a:p>
            <a:pPr lvl="1" marL="640080" indent="-274320">
              <a:spcBef>
                <a:spcPts val="500"/>
              </a:spcBef>
              <a:buClr>
                <a:schemeClr val="accent1"/>
              </a:buClr>
              <a:buFont typeface="Wingdings 2"/>
              <a:defRPr sz="2600"/>
            </a:pPr>
            <a:r>
              <a:t>Restore processor status word/condition codes</a:t>
            </a:r>
          </a:p>
          <a:p>
            <a:pPr lvl="1" marL="640080" indent="-274320">
              <a:spcBef>
                <a:spcPts val="500"/>
              </a:spcBef>
              <a:buClr>
                <a:schemeClr val="accent1"/>
              </a:buClr>
              <a:buFont typeface="Wingdings 2"/>
              <a:defRPr sz="2600"/>
            </a:pPr>
            <a:r>
              <a:t>Switch to user mode</a:t>
            </a:r>
          </a:p>
        </p:txBody>
      </p:sp>
      <p:sp>
        <p:nvSpPr>
          <p:cNvPr id="625" name="Shape 625"/>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7" name="Shape 627"/>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628" name="Shape 628"/>
          <p:cNvSpPr/>
          <p:nvPr>
            <p:ph type="title"/>
          </p:nvPr>
        </p:nvSpPr>
        <p:spPr>
          <a:prstGeom prst="rect">
            <a:avLst/>
          </a:prstGeom>
        </p:spPr>
        <p:txBody>
          <a:bodyPr/>
          <a:lstStyle/>
          <a:p>
            <a:pPr/>
            <a:r>
              <a:t>Kernel System Call Handler</a:t>
            </a:r>
          </a:p>
        </p:txBody>
      </p:sp>
      <p:sp>
        <p:nvSpPr>
          <p:cNvPr id="629" name="Shape 629"/>
          <p:cNvSpPr/>
          <p:nvPr>
            <p:ph type="body" idx="1"/>
          </p:nvPr>
        </p:nvSpPr>
        <p:spPr>
          <a:prstGeom prst="rect">
            <a:avLst/>
          </a:prstGeom>
        </p:spPr>
        <p:txBody>
          <a:bodyPr/>
          <a:lstStyle/>
          <a:p>
            <a:pPr marL="313639" indent="-313639" defTabSz="896111">
              <a:spcBef>
                <a:spcPts val="600"/>
              </a:spcBef>
              <a:defRPr sz="2842"/>
            </a:pPr>
            <a:r>
              <a:t>Locate arguments</a:t>
            </a:r>
          </a:p>
          <a:p>
            <a:pPr lvl="1" marL="627278" indent="-268833" defTabSz="896111">
              <a:spcBef>
                <a:spcPts val="400"/>
              </a:spcBef>
              <a:buClr>
                <a:schemeClr val="accent1"/>
              </a:buClr>
              <a:buFont typeface="Wingdings 2"/>
              <a:defRPr sz="2548"/>
            </a:pPr>
            <a:r>
              <a:t>In registers or on user stack</a:t>
            </a:r>
          </a:p>
          <a:p>
            <a:pPr marL="313639" indent="-313639" defTabSz="896111">
              <a:spcBef>
                <a:spcPts val="600"/>
              </a:spcBef>
              <a:defRPr sz="2842"/>
            </a:pPr>
            <a:r>
              <a:t>Copy arguments</a:t>
            </a:r>
          </a:p>
          <a:p>
            <a:pPr lvl="1" marL="627278" indent="-268833" defTabSz="896111">
              <a:spcBef>
                <a:spcPts val="400"/>
              </a:spcBef>
              <a:buClr>
                <a:schemeClr val="accent1"/>
              </a:buClr>
              <a:buFont typeface="Wingdings 2"/>
              <a:defRPr sz="2548"/>
            </a:pPr>
            <a:r>
              <a:t>From user memory into kernel memory</a:t>
            </a:r>
          </a:p>
          <a:p>
            <a:pPr lvl="1" marL="627278" indent="-268833" defTabSz="896111">
              <a:spcBef>
                <a:spcPts val="400"/>
              </a:spcBef>
              <a:buClr>
                <a:schemeClr val="accent1"/>
              </a:buClr>
              <a:buFont typeface="Wingdings 2"/>
              <a:defRPr sz="2548"/>
            </a:pPr>
            <a:r>
              <a:t>Protect kernel from malicious code evading checks</a:t>
            </a:r>
          </a:p>
          <a:p>
            <a:pPr marL="313639" indent="-313639" defTabSz="896111">
              <a:spcBef>
                <a:spcPts val="600"/>
              </a:spcBef>
              <a:defRPr sz="2842"/>
            </a:pPr>
            <a:r>
              <a:t>Validate arguments</a:t>
            </a:r>
          </a:p>
          <a:p>
            <a:pPr lvl="1" marL="627278" indent="-268833" defTabSz="896111">
              <a:spcBef>
                <a:spcPts val="400"/>
              </a:spcBef>
              <a:buClr>
                <a:schemeClr val="accent1"/>
              </a:buClr>
              <a:buFont typeface="Wingdings 2"/>
              <a:defRPr sz="2548"/>
            </a:pPr>
            <a:r>
              <a:t>Protect kernel from errors in user code</a:t>
            </a:r>
          </a:p>
          <a:p>
            <a:pPr marL="313639" indent="-313639" defTabSz="896111">
              <a:spcBef>
                <a:spcPts val="600"/>
              </a:spcBef>
              <a:defRPr sz="2842"/>
            </a:pPr>
            <a:r>
              <a:t>Copy results back </a:t>
            </a:r>
          </a:p>
          <a:p>
            <a:pPr lvl="1" marL="627278" indent="-268833" defTabSz="896111">
              <a:spcBef>
                <a:spcPts val="400"/>
              </a:spcBef>
              <a:buClr>
                <a:schemeClr val="accent1"/>
              </a:buClr>
              <a:buFont typeface="Wingdings 2"/>
              <a:defRPr sz="2548"/>
            </a:pPr>
            <a:r>
              <a:t>into user memory</a:t>
            </a:r>
          </a:p>
        </p:txBody>
      </p:sp>
      <p:sp>
        <p:nvSpPr>
          <p:cNvPr id="630" name="Shape 630"/>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2" name="Shape 632"/>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633" name="Shape 633"/>
          <p:cNvSpPr/>
          <p:nvPr>
            <p:ph type="title"/>
          </p:nvPr>
        </p:nvSpPr>
        <p:spPr>
          <a:prstGeom prst="rect">
            <a:avLst/>
          </a:prstGeom>
        </p:spPr>
        <p:txBody>
          <a:bodyPr/>
          <a:lstStyle/>
          <a:p>
            <a:pPr/>
            <a:r>
              <a:t>System Calls</a:t>
            </a:r>
          </a:p>
        </p:txBody>
      </p:sp>
      <p:pic>
        <p:nvPicPr>
          <p:cNvPr id="634" name="image23.png" descr="syscallStub.pdf"/>
          <p:cNvPicPr>
            <a:picLocks noChangeAspect="1"/>
          </p:cNvPicPr>
          <p:nvPr/>
        </p:nvPicPr>
        <p:blipFill>
          <a:blip r:embed="rId2">
            <a:extLst/>
          </a:blip>
          <a:stretch>
            <a:fillRect/>
          </a:stretch>
        </p:blipFill>
        <p:spPr>
          <a:xfrm>
            <a:off x="1385543" y="1600200"/>
            <a:ext cx="6178563" cy="5031712"/>
          </a:xfrm>
          <a:prstGeom prst="rect">
            <a:avLst/>
          </a:prstGeom>
          <a:ln w="12700">
            <a:miter lim="400000"/>
          </a:ln>
        </p:spPr>
      </p:pic>
      <p:sp>
        <p:nvSpPr>
          <p:cNvPr id="635" name="Shape 635"/>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7" name="Shape 637"/>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638" name="Shape 638"/>
          <p:cNvSpPr/>
          <p:nvPr>
            <p:ph type="title"/>
          </p:nvPr>
        </p:nvSpPr>
        <p:spPr>
          <a:xfrm>
            <a:off x="612647" y="228600"/>
            <a:ext cx="8531354" cy="990600"/>
          </a:xfrm>
          <a:prstGeom prst="rect">
            <a:avLst/>
          </a:prstGeom>
        </p:spPr>
        <p:txBody>
          <a:bodyPr/>
          <a:lstStyle>
            <a:lvl1pPr defTabSz="850391">
              <a:defRPr sz="3627"/>
            </a:lvl1pPr>
          </a:lstStyle>
          <a:p>
            <a:pPr/>
            <a:r>
              <a:t>Summary: User/Kernel (Privileged) Mode</a:t>
            </a:r>
          </a:p>
        </p:txBody>
      </p:sp>
      <p:sp>
        <p:nvSpPr>
          <p:cNvPr id="639" name="Shape 639"/>
          <p:cNvSpPr/>
          <p:nvPr>
            <p:ph type="sldNum" sz="quarter" idx="2"/>
          </p:nvPr>
        </p:nvSpPr>
        <p:spPr>
          <a:xfrm>
            <a:off x="0" y="6533889"/>
            <a:ext cx="291062" cy="318020"/>
          </a:xfrm>
          <a:prstGeom prst="rect">
            <a:avLst/>
          </a:prstGeom>
          <a:extLst>
            <a:ext uri="{C572A759-6A51-4108-AA02-DFA0A04FC94B}">
              <ma14:wrappingTextBoxFlag xmlns:ma14="http://schemas.microsoft.com/office/mac/drawingml/2011/main" val="1"/>
            </a:ext>
          </a:extLst>
        </p:spPr>
        <p:txBody>
          <a:bodyPr/>
          <a:lstStyle>
            <a:lvl1pPr algn="l">
              <a:defRPr b="1">
                <a:solidFill>
                  <a:srgbClr val="898989"/>
                </a:solidFill>
                <a:latin typeface="Chalkboard"/>
                <a:ea typeface="Chalkboard"/>
                <a:cs typeface="Chalkboard"/>
                <a:sym typeface="Chalkboard"/>
              </a:defRPr>
            </a:lvl1pPr>
          </a:lstStyle>
          <a:p>
            <a:pPr/>
            <a:fld id="{86CB4B4D-7CA3-9044-876B-883B54F8677D}" type="slidenum"/>
          </a:p>
        </p:txBody>
      </p:sp>
      <p:sp>
        <p:nvSpPr>
          <p:cNvPr id="640" name="Shape 640"/>
          <p:cNvSpPr/>
          <p:nvPr/>
        </p:nvSpPr>
        <p:spPr>
          <a:xfrm>
            <a:off x="1295400" y="1600199"/>
            <a:ext cx="6324601" cy="266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0" y="9671"/>
                  <a:pt x="4835" y="0"/>
                  <a:pt x="10800" y="0"/>
                </a:cubicBezTo>
                <a:cubicBezTo>
                  <a:pt x="16765" y="0"/>
                  <a:pt x="21600" y="9671"/>
                  <a:pt x="21600" y="21600"/>
                </a:cubicBezTo>
                <a:lnTo>
                  <a:pt x="17046" y="21600"/>
                </a:lnTo>
                <a:cubicBezTo>
                  <a:pt x="17046" y="15635"/>
                  <a:pt x="14249" y="10800"/>
                  <a:pt x="10800" y="10800"/>
                </a:cubicBezTo>
                <a:cubicBezTo>
                  <a:pt x="7351" y="10800"/>
                  <a:pt x="4554" y="15635"/>
                  <a:pt x="4554" y="21600"/>
                </a:cubicBezTo>
                <a:close/>
              </a:path>
            </a:pathLst>
          </a:custGeom>
          <a:solidFill>
            <a:schemeClr val="accent1"/>
          </a:solidFill>
          <a:ln w="12700">
            <a:solidFill>
              <a:srgbClr val="000000"/>
            </a:solidFill>
          </a:ln>
        </p:spPr>
        <p:txBody>
          <a:bodyPr lIns="45719" rIns="45719"/>
          <a:lstStyle/>
          <a:p>
            <a:pPr>
              <a:defRPr>
                <a:latin typeface="Arial"/>
                <a:ea typeface="Arial"/>
                <a:cs typeface="Arial"/>
                <a:sym typeface="Arial"/>
              </a:defRPr>
            </a:pPr>
          </a:p>
        </p:txBody>
      </p:sp>
      <p:sp>
        <p:nvSpPr>
          <p:cNvPr id="641" name="Shape 641"/>
          <p:cNvSpPr/>
          <p:nvPr/>
        </p:nvSpPr>
        <p:spPr>
          <a:xfrm>
            <a:off x="2590800" y="2982911"/>
            <a:ext cx="3733800" cy="2057401"/>
          </a:xfrm>
          <a:prstGeom prst="ellipse">
            <a:avLst/>
          </a:prstGeom>
          <a:solidFill>
            <a:srgbClr val="FFFF00"/>
          </a:solidFill>
          <a:ln w="12700">
            <a:solidFill>
              <a:srgbClr val="000000"/>
            </a:solidFill>
          </a:ln>
        </p:spPr>
        <p:txBody>
          <a:bodyPr lIns="45719" rIns="45719"/>
          <a:lstStyle/>
          <a:p>
            <a:pPr>
              <a:defRPr>
                <a:latin typeface="Arial"/>
                <a:ea typeface="Arial"/>
                <a:cs typeface="Arial"/>
                <a:sym typeface="Arial"/>
              </a:defRPr>
            </a:pPr>
          </a:p>
        </p:txBody>
      </p:sp>
      <p:sp>
        <p:nvSpPr>
          <p:cNvPr id="642" name="Shape 642"/>
          <p:cNvSpPr/>
          <p:nvPr/>
        </p:nvSpPr>
        <p:spPr>
          <a:xfrm>
            <a:off x="3554729" y="1839911"/>
            <a:ext cx="1842455" cy="53122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800">
                <a:latin typeface="Chalkboard"/>
                <a:ea typeface="Chalkboard"/>
                <a:cs typeface="Chalkboard"/>
                <a:sym typeface="Chalkboard"/>
              </a:defRPr>
            </a:lvl1pPr>
          </a:lstStyle>
          <a:p>
            <a:pPr/>
            <a:r>
              <a:t>User Mode</a:t>
            </a:r>
          </a:p>
        </p:txBody>
      </p:sp>
      <p:sp>
        <p:nvSpPr>
          <p:cNvPr id="643" name="Shape 643"/>
          <p:cNvSpPr/>
          <p:nvPr/>
        </p:nvSpPr>
        <p:spPr>
          <a:xfrm>
            <a:off x="3315141" y="3668712"/>
            <a:ext cx="2143831" cy="5312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800">
                <a:latin typeface="Chalkboard"/>
                <a:ea typeface="Chalkboard"/>
                <a:cs typeface="Chalkboard"/>
                <a:sym typeface="Chalkboard"/>
              </a:defRPr>
            </a:lvl1pPr>
          </a:lstStyle>
          <a:p>
            <a:pPr/>
            <a:r>
              <a:t>Kernel Mode</a:t>
            </a:r>
          </a:p>
        </p:txBody>
      </p:sp>
      <p:sp>
        <p:nvSpPr>
          <p:cNvPr id="644" name="Shape 644"/>
          <p:cNvSpPr/>
          <p:nvPr/>
        </p:nvSpPr>
        <p:spPr>
          <a:xfrm>
            <a:off x="1143000" y="4278312"/>
            <a:ext cx="6858000" cy="914401"/>
          </a:xfrm>
          <a:prstGeom prst="rect">
            <a:avLst/>
          </a:prstGeom>
          <a:blipFill>
            <a:blip r:embed="rId3"/>
          </a:blipFill>
          <a:ln w="12700">
            <a:solidFill>
              <a:srgbClr val="000000"/>
            </a:solidFill>
          </a:ln>
        </p:spPr>
        <p:txBody>
          <a:bodyPr lIns="45719" rIns="45719"/>
          <a:lstStyle/>
          <a:p>
            <a:pPr>
              <a:defRPr>
                <a:latin typeface="Arial"/>
                <a:ea typeface="Arial"/>
                <a:cs typeface="Arial"/>
                <a:sym typeface="Arial"/>
              </a:defRPr>
            </a:pPr>
          </a:p>
        </p:txBody>
      </p:sp>
      <p:sp>
        <p:nvSpPr>
          <p:cNvPr id="645" name="Shape 645"/>
          <p:cNvSpPr/>
          <p:nvPr/>
        </p:nvSpPr>
        <p:spPr>
          <a:xfrm rot="5400000">
            <a:off x="1676399" y="4659312"/>
            <a:ext cx="457201" cy="152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42"/>
                  <a:pt x="10800" y="540"/>
                </a:cubicBezTo>
                <a:lnTo>
                  <a:pt x="10800" y="10260"/>
                </a:lnTo>
                <a:cubicBezTo>
                  <a:pt x="10800" y="10558"/>
                  <a:pt x="15635" y="10800"/>
                  <a:pt x="21600" y="10800"/>
                </a:cubicBezTo>
                <a:cubicBezTo>
                  <a:pt x="15635" y="10800"/>
                  <a:pt x="10800" y="11042"/>
                  <a:pt x="10800" y="11340"/>
                </a:cubicBezTo>
                <a:lnTo>
                  <a:pt x="10800" y="21060"/>
                </a:lnTo>
                <a:cubicBezTo>
                  <a:pt x="10800" y="21358"/>
                  <a:pt x="5965" y="21600"/>
                  <a:pt x="0" y="21600"/>
                </a:cubicBezTo>
              </a:path>
            </a:pathLst>
          </a:custGeom>
          <a:ln w="12700">
            <a:solidFill>
              <a:srgbClr val="000000"/>
            </a:solidFill>
          </a:ln>
        </p:spPr>
        <p:txBody>
          <a:bodyPr lIns="45719" rIns="45719"/>
          <a:lstStyle/>
          <a:p>
            <a:pPr>
              <a:defRPr>
                <a:latin typeface="Arial"/>
                <a:ea typeface="Arial"/>
                <a:cs typeface="Arial"/>
                <a:sym typeface="Arial"/>
              </a:defRPr>
            </a:pPr>
          </a:p>
        </p:txBody>
      </p:sp>
      <p:sp>
        <p:nvSpPr>
          <p:cNvPr id="646" name="Shape 646"/>
          <p:cNvSpPr/>
          <p:nvPr/>
        </p:nvSpPr>
        <p:spPr>
          <a:xfrm>
            <a:off x="3640042" y="5726112"/>
            <a:ext cx="1670241" cy="380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a:latin typeface="Chalkboard"/>
                <a:ea typeface="Chalkboard"/>
                <a:cs typeface="Chalkboard"/>
                <a:sym typeface="Chalkboard"/>
              </a:defRPr>
            </a:lvl1pPr>
          </a:lstStyle>
          <a:p>
            <a:pPr/>
            <a:r>
              <a:t>Full HW access</a:t>
            </a:r>
          </a:p>
        </p:txBody>
      </p:sp>
      <p:sp>
        <p:nvSpPr>
          <p:cNvPr id="647" name="Shape 647"/>
          <p:cNvSpPr/>
          <p:nvPr/>
        </p:nvSpPr>
        <p:spPr>
          <a:xfrm rot="5400000">
            <a:off x="4362449" y="3573462"/>
            <a:ext cx="190501" cy="3581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21600" y="21600"/>
                </a:lnTo>
              </a:path>
            </a:pathLst>
          </a:custGeom>
          <a:ln w="12700">
            <a:solidFill>
              <a:srgbClr val="000000"/>
            </a:solidFill>
          </a:ln>
        </p:spPr>
        <p:txBody>
          <a:bodyPr lIns="45719" rIns="45719"/>
          <a:lstStyle/>
          <a:p>
            <a:pPr>
              <a:defRPr>
                <a:latin typeface="Arial"/>
                <a:ea typeface="Arial"/>
                <a:cs typeface="Arial"/>
                <a:sym typeface="Arial"/>
              </a:defRPr>
            </a:pPr>
          </a:p>
        </p:txBody>
      </p:sp>
      <p:sp>
        <p:nvSpPr>
          <p:cNvPr id="648" name="Shape 648"/>
          <p:cNvSpPr/>
          <p:nvPr/>
        </p:nvSpPr>
        <p:spPr>
          <a:xfrm>
            <a:off x="1210851" y="5726112"/>
            <a:ext cx="2024886" cy="380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a:latin typeface="Chalkboard"/>
                <a:ea typeface="Chalkboard"/>
                <a:cs typeface="Chalkboard"/>
                <a:sym typeface="Chalkboard"/>
              </a:defRPr>
            </a:lvl1pPr>
          </a:lstStyle>
          <a:p>
            <a:pPr/>
            <a:r>
              <a:t>Limited HW access</a:t>
            </a:r>
          </a:p>
        </p:txBody>
      </p:sp>
      <p:grpSp>
        <p:nvGrpSpPr>
          <p:cNvPr id="651" name="Group 651"/>
          <p:cNvGrpSpPr/>
          <p:nvPr/>
        </p:nvGrpSpPr>
        <p:grpSpPr>
          <a:xfrm>
            <a:off x="2362200" y="3516312"/>
            <a:ext cx="853142" cy="685561"/>
            <a:chOff x="0" y="0"/>
            <a:chExt cx="853141" cy="685560"/>
          </a:xfrm>
        </p:grpSpPr>
        <p:sp>
          <p:nvSpPr>
            <p:cNvPr id="649" name="Shape 649"/>
            <p:cNvSpPr/>
            <p:nvPr/>
          </p:nvSpPr>
          <p:spPr>
            <a:xfrm flipH="1" flipV="1">
              <a:off x="0" y="-1"/>
              <a:ext cx="532962" cy="457579"/>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650" name="Shape 650"/>
            <p:cNvSpPr/>
            <p:nvPr/>
          </p:nvSpPr>
          <p:spPr>
            <a:xfrm>
              <a:off x="275382" y="305051"/>
              <a:ext cx="577760" cy="3805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a:latin typeface="Chalkboard"/>
                  <a:ea typeface="Chalkboard"/>
                  <a:cs typeface="Chalkboard"/>
                  <a:sym typeface="Chalkboard"/>
                </a:defRPr>
              </a:lvl1pPr>
            </a:lstStyle>
            <a:p>
              <a:pPr/>
              <a:r>
                <a:t>exec</a:t>
              </a:r>
            </a:p>
          </p:txBody>
        </p:sp>
      </p:grpSp>
      <p:grpSp>
        <p:nvGrpSpPr>
          <p:cNvPr id="654" name="Group 654"/>
          <p:cNvGrpSpPr/>
          <p:nvPr/>
        </p:nvGrpSpPr>
        <p:grpSpPr>
          <a:xfrm>
            <a:off x="2362200" y="2754311"/>
            <a:ext cx="914400" cy="838201"/>
            <a:chOff x="0" y="0"/>
            <a:chExt cx="914400" cy="838200"/>
          </a:xfrm>
        </p:grpSpPr>
        <p:sp>
          <p:nvSpPr>
            <p:cNvPr id="652" name="Shape 652"/>
            <p:cNvSpPr/>
            <p:nvPr/>
          </p:nvSpPr>
          <p:spPr>
            <a:xfrm>
              <a:off x="533394" y="381000"/>
              <a:ext cx="370524" cy="45720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653" name="Shape 653"/>
            <p:cNvSpPr/>
            <p:nvPr/>
          </p:nvSpPr>
          <p:spPr>
            <a:xfrm>
              <a:off x="0" y="0"/>
              <a:ext cx="914400" cy="380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latin typeface="Chalkboard"/>
                  <a:ea typeface="Chalkboard"/>
                  <a:cs typeface="Chalkboard"/>
                  <a:sym typeface="Chalkboard"/>
                </a:defRPr>
              </a:lvl1pPr>
            </a:lstStyle>
            <a:p>
              <a:pPr/>
              <a:r>
                <a:t>syscall</a:t>
              </a:r>
            </a:p>
          </p:txBody>
        </p:sp>
      </p:grpSp>
      <p:grpSp>
        <p:nvGrpSpPr>
          <p:cNvPr id="657" name="Group 657"/>
          <p:cNvGrpSpPr/>
          <p:nvPr/>
        </p:nvGrpSpPr>
        <p:grpSpPr>
          <a:xfrm>
            <a:off x="6172200" y="3592512"/>
            <a:ext cx="1277728" cy="609601"/>
            <a:chOff x="0" y="0"/>
            <a:chExt cx="1277727" cy="609600"/>
          </a:xfrm>
        </p:grpSpPr>
        <p:sp>
          <p:nvSpPr>
            <p:cNvPr id="655" name="Shape 655"/>
            <p:cNvSpPr/>
            <p:nvPr/>
          </p:nvSpPr>
          <p:spPr>
            <a:xfrm flipH="1">
              <a:off x="-1" y="228600"/>
              <a:ext cx="762373" cy="38100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656" name="Shape 656"/>
            <p:cNvSpPr/>
            <p:nvPr/>
          </p:nvSpPr>
          <p:spPr>
            <a:xfrm>
              <a:off x="791155" y="0"/>
              <a:ext cx="486573" cy="380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a:latin typeface="Chalkboard"/>
                  <a:ea typeface="Chalkboard"/>
                  <a:cs typeface="Chalkboard"/>
                  <a:sym typeface="Chalkboard"/>
                </a:defRPr>
              </a:lvl1pPr>
            </a:lstStyle>
            <a:p>
              <a:pPr/>
              <a:r>
                <a:t>exit</a:t>
              </a:r>
            </a:p>
          </p:txBody>
        </p:sp>
      </p:grpSp>
      <p:grpSp>
        <p:nvGrpSpPr>
          <p:cNvPr id="660" name="Group 660"/>
          <p:cNvGrpSpPr/>
          <p:nvPr/>
        </p:nvGrpSpPr>
        <p:grpSpPr>
          <a:xfrm>
            <a:off x="3265189" y="2803154"/>
            <a:ext cx="516058" cy="544627"/>
            <a:chOff x="0" y="0"/>
            <a:chExt cx="516056" cy="544626"/>
          </a:xfrm>
        </p:grpSpPr>
        <p:sp>
          <p:nvSpPr>
            <p:cNvPr id="658" name="Shape 658"/>
            <p:cNvSpPr/>
            <p:nvPr/>
          </p:nvSpPr>
          <p:spPr>
            <a:xfrm flipH="1" flipV="1">
              <a:off x="0" y="119058"/>
              <a:ext cx="304787" cy="425569"/>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659" name="Shape 659"/>
            <p:cNvSpPr/>
            <p:nvPr/>
          </p:nvSpPr>
          <p:spPr>
            <a:xfrm>
              <a:off x="90360" y="0"/>
              <a:ext cx="425697" cy="380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a:latin typeface="Chalkboard"/>
                  <a:ea typeface="Chalkboard"/>
                  <a:cs typeface="Chalkboard"/>
                  <a:sym typeface="Chalkboard"/>
                </a:defRPr>
              </a:lvl1pPr>
            </a:lstStyle>
            <a:p>
              <a:pPr/>
              <a:r>
                <a:t>rtn</a:t>
              </a:r>
            </a:p>
          </p:txBody>
        </p:sp>
      </p:grpSp>
      <p:grpSp>
        <p:nvGrpSpPr>
          <p:cNvPr id="663" name="Group 663"/>
          <p:cNvGrpSpPr/>
          <p:nvPr/>
        </p:nvGrpSpPr>
        <p:grpSpPr>
          <a:xfrm>
            <a:off x="3581400" y="2373311"/>
            <a:ext cx="1143000" cy="990601"/>
            <a:chOff x="0" y="0"/>
            <a:chExt cx="1143000" cy="990600"/>
          </a:xfrm>
        </p:grpSpPr>
        <p:sp>
          <p:nvSpPr>
            <p:cNvPr id="661" name="Shape 661"/>
            <p:cNvSpPr/>
            <p:nvPr/>
          </p:nvSpPr>
          <p:spPr>
            <a:xfrm>
              <a:off x="380998" y="381000"/>
              <a:ext cx="152400" cy="609601"/>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662" name="Shape 662"/>
            <p:cNvSpPr/>
            <p:nvPr/>
          </p:nvSpPr>
          <p:spPr>
            <a:xfrm>
              <a:off x="0" y="0"/>
              <a:ext cx="1143000" cy="3805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latin typeface="Chalkboard"/>
                  <a:ea typeface="Chalkboard"/>
                  <a:cs typeface="Chalkboard"/>
                  <a:sym typeface="Chalkboard"/>
                </a:defRPr>
              </a:lvl1pPr>
            </a:lstStyle>
            <a:p>
              <a:pPr/>
              <a:r>
                <a:t>interrupt</a:t>
              </a:r>
            </a:p>
          </p:txBody>
        </p:sp>
      </p:grpSp>
      <p:grpSp>
        <p:nvGrpSpPr>
          <p:cNvPr id="666" name="Group 666"/>
          <p:cNvGrpSpPr/>
          <p:nvPr/>
        </p:nvGrpSpPr>
        <p:grpSpPr>
          <a:xfrm>
            <a:off x="4275182" y="2830512"/>
            <a:ext cx="360274" cy="837608"/>
            <a:chOff x="0" y="0"/>
            <a:chExt cx="360273" cy="837606"/>
          </a:xfrm>
        </p:grpSpPr>
        <p:sp>
          <p:nvSpPr>
            <p:cNvPr id="664" name="Shape 664"/>
            <p:cNvSpPr/>
            <p:nvPr/>
          </p:nvSpPr>
          <p:spPr>
            <a:xfrm flipH="1" flipV="1">
              <a:off x="144132" y="-1"/>
              <a:ext cx="76057" cy="380916"/>
            </a:xfrm>
            <a:prstGeom prst="line">
              <a:avLst/>
            </a:prstGeom>
            <a:noFill/>
            <a:ln w="12700" cap="flat">
              <a:solidFill>
                <a:srgbClr val="000000"/>
              </a:solidFill>
              <a:prstDash val="solid"/>
              <a:round/>
              <a:tailEnd type="triangle" w="med" len="med"/>
            </a:ln>
            <a:effectLst/>
          </p:spPr>
          <p:txBody>
            <a:bodyPr wrap="square" lIns="45719" tIns="45719" rIns="45719" bIns="45719" numCol="1" anchor="t">
              <a:noAutofit/>
            </a:bodyPr>
            <a:lstStyle/>
            <a:p>
              <a:pPr/>
            </a:p>
          </p:txBody>
        </p:sp>
        <p:sp>
          <p:nvSpPr>
            <p:cNvPr id="665" name="Shape 665"/>
            <p:cNvSpPr/>
            <p:nvPr/>
          </p:nvSpPr>
          <p:spPr>
            <a:xfrm>
              <a:off x="0" y="457097"/>
              <a:ext cx="360274" cy="3805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a:latin typeface="Chalkboard"/>
                  <a:ea typeface="Chalkboard"/>
                  <a:cs typeface="Chalkboard"/>
                  <a:sym typeface="Chalkboard"/>
                </a:defRPr>
              </a:lvl1pPr>
            </a:lstStyle>
            <a:p>
              <a:pPr/>
              <a:r>
                <a:t>rfi</a:t>
              </a:r>
            </a:p>
          </p:txBody>
        </p:sp>
      </p:grpSp>
      <p:sp>
        <p:nvSpPr>
          <p:cNvPr id="667" name="Shape 667"/>
          <p:cNvSpPr/>
          <p:nvPr/>
        </p:nvSpPr>
        <p:spPr>
          <a:xfrm flipH="1">
            <a:off x="3886199" y="4125912"/>
            <a:ext cx="304802" cy="685801"/>
          </a:xfrm>
          <a:prstGeom prst="line">
            <a:avLst/>
          </a:prstGeom>
          <a:ln w="12700">
            <a:solidFill>
              <a:srgbClr val="000000"/>
            </a:solidFill>
            <a:tailEnd type="triangle"/>
          </a:ln>
        </p:spPr>
        <p:txBody>
          <a:bodyPr lIns="45719" rIns="45719"/>
          <a:lstStyle/>
          <a:p>
            <a:pPr/>
          </a:p>
        </p:txBody>
      </p:sp>
      <p:sp>
        <p:nvSpPr>
          <p:cNvPr id="668" name="Shape 668"/>
          <p:cNvSpPr/>
          <p:nvPr/>
        </p:nvSpPr>
        <p:spPr>
          <a:xfrm flipV="1">
            <a:off x="4419600" y="4125912"/>
            <a:ext cx="0" cy="685801"/>
          </a:xfrm>
          <a:prstGeom prst="line">
            <a:avLst/>
          </a:prstGeom>
          <a:ln w="12700">
            <a:solidFill>
              <a:srgbClr val="000000"/>
            </a:solidFill>
            <a:tailEnd type="triangle"/>
          </a:ln>
        </p:spPr>
        <p:txBody>
          <a:bodyPr lIns="45719" rIns="45719"/>
          <a:lstStyle/>
          <a:p>
            <a:pPr/>
          </a:p>
        </p:txBody>
      </p:sp>
      <p:sp>
        <p:nvSpPr>
          <p:cNvPr id="669" name="Shape 669"/>
          <p:cNvSpPr/>
          <p:nvPr/>
        </p:nvSpPr>
        <p:spPr>
          <a:xfrm>
            <a:off x="5105400" y="2525711"/>
            <a:ext cx="1295400" cy="6726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Chalkboard"/>
                <a:ea typeface="Chalkboard"/>
                <a:cs typeface="Chalkboard"/>
                <a:sym typeface="Chalkboard"/>
              </a:defRPr>
            </a:lvl1pPr>
          </a:lstStyle>
          <a:p>
            <a:pPr/>
            <a:r>
              <a:t>FP exception</a:t>
            </a:r>
          </a:p>
        </p:txBody>
      </p:sp>
      <p:sp>
        <p:nvSpPr>
          <p:cNvPr id="670" name="Shape 670"/>
          <p:cNvSpPr/>
          <p:nvPr/>
        </p:nvSpPr>
        <p:spPr>
          <a:xfrm flipH="1">
            <a:off x="5333999" y="2906711"/>
            <a:ext cx="381001" cy="533401"/>
          </a:xfrm>
          <a:prstGeom prst="line">
            <a:avLst/>
          </a:prstGeom>
          <a:ln w="12700">
            <a:solidFill>
              <a:srgbClr val="000000"/>
            </a:solidFill>
            <a:tailEnd type="triangle"/>
          </a:ln>
        </p:spPr>
        <p:txBody>
          <a:bodyPr lIns="45719" rIns="45719"/>
          <a:lstStyle/>
          <a:p>
            <a:pPr/>
          </a:p>
        </p:txBody>
      </p:sp>
      <p:sp>
        <p:nvSpPr>
          <p:cNvPr id="671" name="Shape 671"/>
          <p:cNvSpPr/>
          <p:nvPr/>
        </p:nvSpPr>
        <p:spPr>
          <a:xfrm flipV="1">
            <a:off x="5638800" y="3059111"/>
            <a:ext cx="685801" cy="457201"/>
          </a:xfrm>
          <a:prstGeom prst="line">
            <a:avLst/>
          </a:prstGeom>
          <a:ln w="12700">
            <a:solidFill>
              <a:srgbClr val="000000"/>
            </a:solidFill>
            <a:tailEnd type="triangle"/>
          </a:ln>
        </p:spPr>
        <p:txBody>
          <a:bodyPr lIns="45719" rIns="45719"/>
          <a:lstStyle/>
          <a:p>
            <a:pPr/>
          </a:p>
        </p:txBody>
      </p:sp>
      <p:sp>
        <p:nvSpPr>
          <p:cNvPr id="672" name="Shape 672"/>
          <p:cNvSpPr/>
          <p:nvPr/>
        </p:nvSpPr>
        <p:spPr>
          <a:xfrm>
            <a:off x="6172200" y="2678111"/>
            <a:ext cx="1295400" cy="96471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a:latin typeface="Chalkboard"/>
                <a:ea typeface="Chalkboard"/>
                <a:cs typeface="Chalkboard"/>
                <a:sym typeface="Chalkboard"/>
              </a:defRPr>
            </a:lvl1pPr>
          </a:lstStyle>
          <a:p>
            <a:pPr/>
            <a:r>
              <a:t>FP Exception error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6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6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6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6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669"/>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9" fill="hold">
                                  <p:stCondLst>
                                    <p:cond delay="0"/>
                                  </p:stCondLst>
                                  <p:iterate type="el" backwards="0">
                                    <p:tmAbs val="0"/>
                                  </p:iterate>
                                  <p:childTnLst>
                                    <p:set>
                                      <p:cBhvr>
                                        <p:cTn id="37" fill="hold"/>
                                        <p:tgtEl>
                                          <p:spTgt spid="67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0" presetID="1" grpId="10" fill="hold">
                                  <p:stCondLst>
                                    <p:cond delay="0"/>
                                  </p:stCondLst>
                                  <p:iterate type="el" backwards="0">
                                    <p:tmAbs val="0"/>
                                  </p:iterate>
                                  <p:childTnLst>
                                    <p:set>
                                      <p:cBhvr>
                                        <p:cTn id="41" fill="hold"/>
                                        <p:tgtEl>
                                          <p:spTgt spid="671"/>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1" fill="hold">
                                  <p:stCondLst>
                                    <p:cond delay="0"/>
                                  </p:stCondLst>
                                  <p:iterate type="el" backwards="0">
                                    <p:tmAbs val="0"/>
                                  </p:iterate>
                                  <p:childTnLst>
                                    <p:set>
                                      <p:cBhvr>
                                        <p:cTn id="44" fill="hold"/>
                                        <p:tgtEl>
                                          <p:spTgt spid="6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4" presetID="2" grpId="12" fill="hold">
                                  <p:stCondLst>
                                    <p:cond delay="0"/>
                                  </p:stCondLst>
                                  <p:iterate type="el" backwards="0">
                                    <p:tmAbs val="0"/>
                                  </p:iterate>
                                  <p:childTnLst>
                                    <p:set>
                                      <p:cBhvr>
                                        <p:cTn id="48" fill="hold"/>
                                        <p:tgtEl>
                                          <p:spTgt spid="657"/>
                                        </p:tgtEl>
                                        <p:attrNameLst>
                                          <p:attrName>style.visibility</p:attrName>
                                        </p:attrNameLst>
                                      </p:cBhvr>
                                      <p:to>
                                        <p:strVal val="visible"/>
                                      </p:to>
                                    </p:set>
                                    <p:anim calcmode="lin" valueType="num">
                                      <p:cBhvr>
                                        <p:cTn id="49" dur="500" fill="hold"/>
                                        <p:tgtEl>
                                          <p:spTgt spid="657"/>
                                        </p:tgtEl>
                                        <p:attrNameLst>
                                          <p:attrName>ppt_x</p:attrName>
                                        </p:attrNameLst>
                                      </p:cBhvr>
                                      <p:tavLst>
                                        <p:tav tm="0">
                                          <p:val>
                                            <p:strVal val="#ppt_x"/>
                                          </p:val>
                                        </p:tav>
                                        <p:tav tm="100000">
                                          <p:val>
                                            <p:strVal val="#ppt_x"/>
                                          </p:val>
                                        </p:tav>
                                      </p:tavLst>
                                    </p:anim>
                                    <p:anim calcmode="lin" valueType="num">
                                      <p:cBhvr>
                                        <p:cTn id="50" dur="500" fill="hold"/>
                                        <p:tgtEl>
                                          <p:spTgt spid="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8" grpId="6"/>
      <p:bldP build="whole" bldLvl="1" animBg="1" rev="0" advAuto="0" spid="667" grpId="5"/>
      <p:bldP build="whole" bldLvl="1" animBg="1" rev="0" advAuto="0" spid="663" grpId="4"/>
      <p:bldP build="whole" bldLvl="1" animBg="1" rev="0" advAuto="0" spid="666" grpId="7"/>
      <p:bldP build="whole" bldLvl="1" animBg="1" rev="0" advAuto="0" spid="671" grpId="10"/>
      <p:bldP build="whole" bldLvl="1" animBg="1" rev="0" advAuto="0" spid="654" grpId="2"/>
      <p:bldP build="whole" bldLvl="1" animBg="1" rev="0" advAuto="0" spid="657" grpId="12"/>
      <p:bldP build="whole" bldLvl="1" animBg="1" rev="0" advAuto="0" spid="669" grpId="8"/>
      <p:bldP build="whole" bldLvl="1" animBg="1" rev="0" advAuto="0" spid="670" grpId="9"/>
      <p:bldP build="whole" bldLvl="1" animBg="1" rev="0" advAuto="0" spid="660" grpId="3"/>
      <p:bldP build="whole" bldLvl="1" animBg="1" rev="0" advAuto="0" spid="651" grpId="1"/>
      <p:bldP build="whole" bldLvl="1" animBg="1" rev="0" advAuto="0" spid="672" grpId="1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6" name="Shape 676"/>
          <p:cNvSpPr/>
          <p:nvPr/>
        </p:nvSpPr>
        <p:spPr>
          <a:xfrm>
            <a:off x="6858000" y="6505892"/>
            <a:ext cx="2133600"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677" name="Shape 677"/>
          <p:cNvSpPr/>
          <p:nvPr>
            <p:ph type="title"/>
          </p:nvPr>
        </p:nvSpPr>
        <p:spPr>
          <a:prstGeom prst="rect">
            <a:avLst/>
          </a:prstGeom>
        </p:spPr>
        <p:txBody>
          <a:bodyPr/>
          <a:lstStyle>
            <a:lvl1pPr defTabSz="896111">
              <a:defRPr sz="4312"/>
            </a:lvl1pPr>
          </a:lstStyle>
          <a:p>
            <a:pPr/>
            <a:r>
              <a:t>Example: Web Server (Revisited)</a:t>
            </a:r>
          </a:p>
        </p:txBody>
      </p:sp>
      <p:sp>
        <p:nvSpPr>
          <p:cNvPr id="678" name="Shape 678"/>
          <p:cNvSpPr/>
          <p:nvPr>
            <p:ph type="sldNum" sz="quarter" idx="2"/>
          </p:nvPr>
        </p:nvSpPr>
        <p:spPr>
          <a:xfrm>
            <a:off x="76200" y="6500552"/>
            <a:ext cx="291062" cy="318021"/>
          </a:xfrm>
          <a:prstGeom prst="rect">
            <a:avLst/>
          </a:prstGeom>
          <a:extLst>
            <a:ext uri="{C572A759-6A51-4108-AA02-DFA0A04FC94B}">
              <ma14:wrappingTextBoxFlag xmlns:ma14="http://schemas.microsoft.com/office/mac/drawingml/2011/main" val="1"/>
            </a:ext>
          </a:extLst>
        </p:spPr>
        <p:txBody>
          <a:bodyPr/>
          <a:lstStyle>
            <a:lvl1pPr algn="l">
              <a:defRPr b="1">
                <a:solidFill>
                  <a:srgbClr val="898989"/>
                </a:solidFill>
                <a:latin typeface="Chalkboard"/>
                <a:ea typeface="Chalkboard"/>
                <a:cs typeface="Chalkboard"/>
                <a:sym typeface="Chalkboard"/>
              </a:defRPr>
            </a:lvl1pPr>
          </a:lstStyle>
          <a:p>
            <a:pPr/>
            <a:fld id="{86CB4B4D-7CA3-9044-876B-883B54F8677D}" type="slidenum"/>
          </a:p>
        </p:txBody>
      </p:sp>
      <p:pic>
        <p:nvPicPr>
          <p:cNvPr id="679" name="image14.pdf" descr="onecp.pdf"/>
          <p:cNvPicPr>
            <a:picLocks noChangeAspect="1"/>
          </p:cNvPicPr>
          <p:nvPr/>
        </p:nvPicPr>
        <p:blipFill>
          <a:blip r:embed="rId2">
            <a:extLst/>
          </a:blip>
          <a:stretch>
            <a:fillRect/>
          </a:stretch>
        </p:blipFill>
        <p:spPr>
          <a:xfrm>
            <a:off x="890313" y="1600200"/>
            <a:ext cx="7363374" cy="4525963"/>
          </a:xfrm>
          <a:prstGeom prst="rect">
            <a:avLst/>
          </a:prstGeom>
          <a:ln w="12700">
            <a:miter lim="400000"/>
          </a:ln>
        </p:spPr>
      </p:pic>
      <p:grpSp>
        <p:nvGrpSpPr>
          <p:cNvPr id="682" name="Group 682"/>
          <p:cNvGrpSpPr/>
          <p:nvPr/>
        </p:nvGrpSpPr>
        <p:grpSpPr>
          <a:xfrm>
            <a:off x="1266867" y="2743199"/>
            <a:ext cx="866734" cy="457202"/>
            <a:chOff x="0" y="0"/>
            <a:chExt cx="866732" cy="457200"/>
          </a:xfrm>
        </p:grpSpPr>
        <p:sp>
          <p:nvSpPr>
            <p:cNvPr id="680" name="Shape 680"/>
            <p:cNvSpPr/>
            <p:nvPr/>
          </p:nvSpPr>
          <p:spPr>
            <a:xfrm>
              <a:off x="0" y="0"/>
              <a:ext cx="704984" cy="355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FF0000"/>
                  </a:solidFill>
                  <a:latin typeface="Chalkboard"/>
                  <a:ea typeface="Chalkboard"/>
                  <a:cs typeface="Chalkboard"/>
                  <a:sym typeface="Chalkboard"/>
                </a:defRPr>
              </a:lvl1pPr>
            </a:lstStyle>
            <a:p>
              <a:pPr/>
              <a:r>
                <a:t>syscall</a:t>
              </a:r>
            </a:p>
          </p:txBody>
        </p:sp>
        <p:sp>
          <p:nvSpPr>
            <p:cNvPr id="681" name="Shape 681"/>
            <p:cNvSpPr/>
            <p:nvPr/>
          </p:nvSpPr>
          <p:spPr>
            <a:xfrm>
              <a:off x="714332" y="304799"/>
              <a:ext cx="152401" cy="152401"/>
            </a:xfrm>
            <a:prstGeom prst="ellipse">
              <a:avLst/>
            </a:prstGeom>
            <a:solidFill>
              <a:srgbClr val="FF0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685" name="Group 685"/>
          <p:cNvGrpSpPr/>
          <p:nvPr/>
        </p:nvGrpSpPr>
        <p:grpSpPr>
          <a:xfrm>
            <a:off x="1348402" y="3428999"/>
            <a:ext cx="785199" cy="396242"/>
            <a:chOff x="0" y="0"/>
            <a:chExt cx="785197" cy="396240"/>
          </a:xfrm>
        </p:grpSpPr>
        <p:sp>
          <p:nvSpPr>
            <p:cNvPr id="683" name="Shape 683"/>
            <p:cNvSpPr/>
            <p:nvPr/>
          </p:nvSpPr>
          <p:spPr>
            <a:xfrm>
              <a:off x="0" y="76200"/>
              <a:ext cx="443270"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B45F07"/>
                  </a:solidFill>
                </a:defRPr>
              </a:lvl1pPr>
            </a:lstStyle>
            <a:p>
              <a:pPr/>
              <a:r>
                <a:t>wait</a:t>
              </a:r>
            </a:p>
          </p:txBody>
        </p:sp>
        <p:sp>
          <p:nvSpPr>
            <p:cNvPr id="684" name="Shape 684"/>
            <p:cNvSpPr/>
            <p:nvPr/>
          </p:nvSpPr>
          <p:spPr>
            <a:xfrm>
              <a:off x="632797" y="0"/>
              <a:ext cx="152401" cy="152400"/>
            </a:xfrm>
            <a:prstGeom prst="ellipse">
              <a:avLst/>
            </a:prstGeom>
            <a:solidFill>
              <a:srgbClr val="B45F07"/>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688" name="Group 688"/>
          <p:cNvGrpSpPr/>
          <p:nvPr/>
        </p:nvGrpSpPr>
        <p:grpSpPr>
          <a:xfrm>
            <a:off x="1450496" y="4267199"/>
            <a:ext cx="1216505" cy="381002"/>
            <a:chOff x="0" y="0"/>
            <a:chExt cx="1216503" cy="381000"/>
          </a:xfrm>
        </p:grpSpPr>
        <p:sp>
          <p:nvSpPr>
            <p:cNvPr id="686" name="Shape 686"/>
            <p:cNvSpPr/>
            <p:nvPr/>
          </p:nvSpPr>
          <p:spPr>
            <a:xfrm>
              <a:off x="0" y="0"/>
              <a:ext cx="931984" cy="355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008000"/>
                  </a:solidFill>
                  <a:latin typeface="Chalkboard"/>
                  <a:ea typeface="Chalkboard"/>
                  <a:cs typeface="Chalkboard"/>
                  <a:sym typeface="Chalkboard"/>
                </a:defRPr>
              </a:lvl1pPr>
            </a:lstStyle>
            <a:p>
              <a:pPr/>
              <a:r>
                <a:t>interrupt</a:t>
              </a:r>
            </a:p>
          </p:txBody>
        </p:sp>
        <p:sp>
          <p:nvSpPr>
            <p:cNvPr id="687" name="Shape 687"/>
            <p:cNvSpPr/>
            <p:nvPr/>
          </p:nvSpPr>
          <p:spPr>
            <a:xfrm>
              <a:off x="1064103" y="228599"/>
              <a:ext cx="152401" cy="152401"/>
            </a:xfrm>
            <a:prstGeom prst="ellipse">
              <a:avLst/>
            </a:prstGeom>
            <a:solidFill>
              <a:srgbClr val="008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691" name="Group 691"/>
          <p:cNvGrpSpPr/>
          <p:nvPr/>
        </p:nvGrpSpPr>
        <p:grpSpPr>
          <a:xfrm>
            <a:off x="2971799" y="3047999"/>
            <a:ext cx="694201" cy="431571"/>
            <a:chOff x="0" y="0"/>
            <a:chExt cx="694199" cy="431569"/>
          </a:xfrm>
        </p:grpSpPr>
        <p:sp>
          <p:nvSpPr>
            <p:cNvPr id="689" name="Shape 689"/>
            <p:cNvSpPr/>
            <p:nvPr/>
          </p:nvSpPr>
          <p:spPr>
            <a:xfrm>
              <a:off x="213971" y="76123"/>
              <a:ext cx="480229" cy="355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008000"/>
                  </a:solidFill>
                  <a:latin typeface="Chalkboard"/>
                  <a:ea typeface="Chalkboard"/>
                  <a:cs typeface="Chalkboard"/>
                  <a:sym typeface="Chalkboard"/>
                </a:defRPr>
              </a:lvl1pPr>
            </a:lstStyle>
            <a:p>
              <a:pPr/>
              <a:r>
                <a:t>RTU</a:t>
              </a:r>
            </a:p>
          </p:txBody>
        </p:sp>
        <p:sp>
          <p:nvSpPr>
            <p:cNvPr id="690" name="Shape 690"/>
            <p:cNvSpPr/>
            <p:nvPr/>
          </p:nvSpPr>
          <p:spPr>
            <a:xfrm>
              <a:off x="0" y="0"/>
              <a:ext cx="152523" cy="152248"/>
            </a:xfrm>
            <a:prstGeom prst="ellipse">
              <a:avLst/>
            </a:prstGeom>
            <a:solidFill>
              <a:srgbClr val="008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694" name="Group 694"/>
          <p:cNvGrpSpPr/>
          <p:nvPr/>
        </p:nvGrpSpPr>
        <p:grpSpPr>
          <a:xfrm>
            <a:off x="5229267" y="2743199"/>
            <a:ext cx="866734" cy="457202"/>
            <a:chOff x="0" y="0"/>
            <a:chExt cx="866732" cy="457200"/>
          </a:xfrm>
        </p:grpSpPr>
        <p:sp>
          <p:nvSpPr>
            <p:cNvPr id="692" name="Shape 692"/>
            <p:cNvSpPr/>
            <p:nvPr/>
          </p:nvSpPr>
          <p:spPr>
            <a:xfrm>
              <a:off x="0" y="0"/>
              <a:ext cx="704984" cy="355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FF0000"/>
                  </a:solidFill>
                  <a:latin typeface="Chalkboard"/>
                  <a:ea typeface="Chalkboard"/>
                  <a:cs typeface="Chalkboard"/>
                  <a:sym typeface="Chalkboard"/>
                </a:defRPr>
              </a:lvl1pPr>
            </a:lstStyle>
            <a:p>
              <a:pPr/>
              <a:r>
                <a:t>syscall</a:t>
              </a:r>
            </a:p>
          </p:txBody>
        </p:sp>
        <p:sp>
          <p:nvSpPr>
            <p:cNvPr id="693" name="Shape 693"/>
            <p:cNvSpPr/>
            <p:nvPr/>
          </p:nvSpPr>
          <p:spPr>
            <a:xfrm>
              <a:off x="714332" y="304799"/>
              <a:ext cx="152401" cy="152401"/>
            </a:xfrm>
            <a:prstGeom prst="ellipse">
              <a:avLst/>
            </a:prstGeom>
            <a:solidFill>
              <a:srgbClr val="FF0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697" name="Group 697"/>
          <p:cNvGrpSpPr/>
          <p:nvPr/>
        </p:nvGrpSpPr>
        <p:grpSpPr>
          <a:xfrm>
            <a:off x="5310802" y="3505199"/>
            <a:ext cx="785199" cy="396242"/>
            <a:chOff x="0" y="0"/>
            <a:chExt cx="785197" cy="396240"/>
          </a:xfrm>
        </p:grpSpPr>
        <p:sp>
          <p:nvSpPr>
            <p:cNvPr id="695" name="Shape 695"/>
            <p:cNvSpPr/>
            <p:nvPr/>
          </p:nvSpPr>
          <p:spPr>
            <a:xfrm>
              <a:off x="0" y="76200"/>
              <a:ext cx="443270"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B45F07"/>
                  </a:solidFill>
                </a:defRPr>
              </a:lvl1pPr>
            </a:lstStyle>
            <a:p>
              <a:pPr/>
              <a:r>
                <a:t>wait</a:t>
              </a:r>
            </a:p>
          </p:txBody>
        </p:sp>
        <p:sp>
          <p:nvSpPr>
            <p:cNvPr id="696" name="Shape 696"/>
            <p:cNvSpPr/>
            <p:nvPr/>
          </p:nvSpPr>
          <p:spPr>
            <a:xfrm>
              <a:off x="632797" y="0"/>
              <a:ext cx="152401" cy="152400"/>
            </a:xfrm>
            <a:prstGeom prst="ellipse">
              <a:avLst/>
            </a:prstGeom>
            <a:solidFill>
              <a:srgbClr val="B45F07"/>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sp>
        <p:nvSpPr>
          <p:cNvPr id="698" name="Shape 698"/>
          <p:cNvSpPr/>
          <p:nvPr/>
        </p:nvSpPr>
        <p:spPr>
          <a:xfrm>
            <a:off x="3052763" y="1558924"/>
            <a:ext cx="2936876" cy="873127"/>
          </a:xfrm>
          <a:custGeom>
            <a:avLst/>
            <a:gdLst/>
            <a:ahLst/>
            <a:cxnLst>
              <a:cxn ang="0">
                <a:pos x="wd2" y="hd2"/>
              </a:cxn>
              <a:cxn ang="5400000">
                <a:pos x="wd2" y="hd2"/>
              </a:cxn>
              <a:cxn ang="10800000">
                <a:pos x="wd2" y="hd2"/>
              </a:cxn>
              <a:cxn ang="16200000">
                <a:pos x="wd2" y="hd2"/>
              </a:cxn>
            </a:cxnLst>
            <a:rect l="0" t="0" r="r" b="b"/>
            <a:pathLst>
              <a:path w="21600" h="20133" fill="norm" stroke="1" extrusionOk="0">
                <a:moveTo>
                  <a:pt x="0" y="18679"/>
                </a:moveTo>
                <a:cubicBezTo>
                  <a:pt x="767" y="13989"/>
                  <a:pt x="1535" y="9298"/>
                  <a:pt x="2982" y="6425"/>
                </a:cubicBezTo>
                <a:cubicBezTo>
                  <a:pt x="4428" y="3552"/>
                  <a:pt x="6317" y="2237"/>
                  <a:pt x="8680" y="1441"/>
                </a:cubicBezTo>
                <a:cubicBezTo>
                  <a:pt x="11043" y="645"/>
                  <a:pt x="15007" y="-1467"/>
                  <a:pt x="17161" y="1648"/>
                </a:cubicBezTo>
                <a:cubicBezTo>
                  <a:pt x="19314" y="4764"/>
                  <a:pt x="20457" y="12448"/>
                  <a:pt x="21600" y="20133"/>
                </a:cubicBezTo>
              </a:path>
            </a:pathLst>
          </a:custGeom>
          <a:ln>
            <a:solidFill>
              <a:srgbClr val="000000"/>
            </a:solidFill>
            <a:tailEnd type="triangle"/>
          </a:ln>
        </p:spPr>
        <p:txBody>
          <a:bodyPr lIns="45719" rIns="45719"/>
          <a:lstStyle/>
          <a:p>
            <a:pPr/>
          </a:p>
        </p:txBody>
      </p:sp>
      <p:grpSp>
        <p:nvGrpSpPr>
          <p:cNvPr id="701" name="Group 701"/>
          <p:cNvGrpSpPr/>
          <p:nvPr/>
        </p:nvGrpSpPr>
        <p:grpSpPr>
          <a:xfrm>
            <a:off x="6934200" y="4267199"/>
            <a:ext cx="1162831" cy="381002"/>
            <a:chOff x="0" y="0"/>
            <a:chExt cx="1162830" cy="381000"/>
          </a:xfrm>
        </p:grpSpPr>
        <p:sp>
          <p:nvSpPr>
            <p:cNvPr id="699" name="Shape 699"/>
            <p:cNvSpPr/>
            <p:nvPr/>
          </p:nvSpPr>
          <p:spPr>
            <a:xfrm>
              <a:off x="230846" y="0"/>
              <a:ext cx="931985" cy="3554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008000"/>
                  </a:solidFill>
                  <a:latin typeface="Chalkboard"/>
                  <a:ea typeface="Chalkboard"/>
                  <a:cs typeface="Chalkboard"/>
                  <a:sym typeface="Chalkboard"/>
                </a:defRPr>
              </a:lvl1pPr>
            </a:lstStyle>
            <a:p>
              <a:pPr/>
              <a:r>
                <a:t>interrupt</a:t>
              </a:r>
            </a:p>
          </p:txBody>
        </p:sp>
        <p:sp>
          <p:nvSpPr>
            <p:cNvPr id="700" name="Shape 700"/>
            <p:cNvSpPr/>
            <p:nvPr/>
          </p:nvSpPr>
          <p:spPr>
            <a:xfrm>
              <a:off x="0" y="228599"/>
              <a:ext cx="152303" cy="152401"/>
            </a:xfrm>
            <a:prstGeom prst="ellipse">
              <a:avLst/>
            </a:prstGeom>
            <a:solidFill>
              <a:srgbClr val="008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grpSp>
        <p:nvGrpSpPr>
          <p:cNvPr id="704" name="Group 704"/>
          <p:cNvGrpSpPr/>
          <p:nvPr/>
        </p:nvGrpSpPr>
        <p:grpSpPr>
          <a:xfrm>
            <a:off x="6934199" y="3047999"/>
            <a:ext cx="694201" cy="431571"/>
            <a:chOff x="0" y="0"/>
            <a:chExt cx="694199" cy="431569"/>
          </a:xfrm>
        </p:grpSpPr>
        <p:sp>
          <p:nvSpPr>
            <p:cNvPr id="702" name="Shape 702"/>
            <p:cNvSpPr/>
            <p:nvPr/>
          </p:nvSpPr>
          <p:spPr>
            <a:xfrm>
              <a:off x="213971" y="76123"/>
              <a:ext cx="480229" cy="355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1600">
                  <a:solidFill>
                    <a:srgbClr val="008000"/>
                  </a:solidFill>
                  <a:latin typeface="Chalkboard"/>
                  <a:ea typeface="Chalkboard"/>
                  <a:cs typeface="Chalkboard"/>
                  <a:sym typeface="Chalkboard"/>
                </a:defRPr>
              </a:lvl1pPr>
            </a:lstStyle>
            <a:p>
              <a:pPr/>
              <a:r>
                <a:t>RTU</a:t>
              </a:r>
            </a:p>
          </p:txBody>
        </p:sp>
        <p:sp>
          <p:nvSpPr>
            <p:cNvPr id="703" name="Shape 703"/>
            <p:cNvSpPr/>
            <p:nvPr/>
          </p:nvSpPr>
          <p:spPr>
            <a:xfrm>
              <a:off x="0" y="0"/>
              <a:ext cx="152523" cy="152248"/>
            </a:xfrm>
            <a:prstGeom prst="ellipse">
              <a:avLst/>
            </a:prstGeom>
            <a:solidFill>
              <a:srgbClr val="008000"/>
            </a:solidFill>
            <a:ln w="12700" cap="flat">
              <a:solidFill>
                <a:srgbClr val="000000"/>
              </a:solidFill>
              <a:prstDash val="solid"/>
              <a:round/>
            </a:ln>
            <a:effectLst/>
          </p:spPr>
          <p:txBody>
            <a:bodyPr wrap="square" lIns="45719" tIns="45719" rIns="45719" bIns="45719" numCol="1" anchor="t">
              <a:noAutofit/>
            </a:bodyPr>
            <a:lstStyle/>
            <a:p>
              <a:pPr>
                <a:defRPr>
                  <a:latin typeface="Arial"/>
                  <a:ea typeface="Arial"/>
                  <a:cs typeface="Arial"/>
                  <a:sym typeface="Arial"/>
                </a:defRPr>
              </a:pPr>
            </a:p>
          </p:txBody>
        </p:sp>
      </p:grpSp>
      <p:sp>
        <p:nvSpPr>
          <p:cNvPr id="705" name="Shape 705"/>
          <p:cNvSpPr/>
          <p:nvPr/>
        </p:nvSpPr>
        <p:spPr>
          <a:xfrm>
            <a:off x="4503737" y="1271587"/>
            <a:ext cx="2497139" cy="1143001"/>
          </a:xfrm>
          <a:custGeom>
            <a:avLst/>
            <a:gdLst/>
            <a:ahLst/>
            <a:cxnLst>
              <a:cxn ang="0">
                <a:pos x="wd2" y="hd2"/>
              </a:cxn>
              <a:cxn ang="5400000">
                <a:pos x="wd2" y="hd2"/>
              </a:cxn>
              <a:cxn ang="10800000">
                <a:pos x="wd2" y="hd2"/>
              </a:cxn>
              <a:cxn ang="16200000">
                <a:pos x="wd2" y="hd2"/>
              </a:cxn>
            </a:cxnLst>
            <a:rect l="0" t="0" r="r" b="b"/>
            <a:pathLst>
              <a:path w="21179" h="21156" fill="norm" stroke="1" extrusionOk="0">
                <a:moveTo>
                  <a:pt x="20850" y="21156"/>
                </a:moveTo>
                <a:cubicBezTo>
                  <a:pt x="21200" y="15721"/>
                  <a:pt x="21550" y="10287"/>
                  <a:pt x="20315" y="6812"/>
                </a:cubicBezTo>
                <a:cubicBezTo>
                  <a:pt x="19081" y="3337"/>
                  <a:pt x="16013" y="1057"/>
                  <a:pt x="13442" y="307"/>
                </a:cubicBezTo>
                <a:cubicBezTo>
                  <a:pt x="10871" y="-444"/>
                  <a:pt x="7002" y="168"/>
                  <a:pt x="4889" y="2308"/>
                </a:cubicBezTo>
                <a:cubicBezTo>
                  <a:pt x="2776" y="4449"/>
                  <a:pt x="1579" y="10009"/>
                  <a:pt x="765" y="13150"/>
                </a:cubicBezTo>
                <a:cubicBezTo>
                  <a:pt x="-50" y="16291"/>
                  <a:pt x="1" y="21156"/>
                  <a:pt x="1" y="21156"/>
                </a:cubicBezTo>
              </a:path>
            </a:pathLst>
          </a:custGeom>
          <a:ln>
            <a:solidFill>
              <a:srgbClr val="000000"/>
            </a:solidFill>
            <a:tailEnd type="triangle"/>
          </a:ln>
        </p:spPr>
        <p:txBody>
          <a:bodyPr lIns="45719" rIns="45719"/>
          <a:lstStyle/>
          <a:p>
            <a:pPr/>
          </a:p>
        </p:txBody>
      </p:sp>
      <p:sp>
        <p:nvSpPr>
          <p:cNvPr id="706" name="Shape 706"/>
          <p:cNvSpPr/>
          <p:nvPr/>
        </p:nvSpPr>
        <p:spPr>
          <a:xfrm>
            <a:off x="4452937" y="3090863"/>
            <a:ext cx="152401" cy="152401"/>
          </a:xfrm>
          <a:prstGeom prst="ellipse">
            <a:avLst/>
          </a:prstGeom>
          <a:solidFill>
            <a:srgbClr val="FF0000"/>
          </a:solidFill>
          <a:ln w="12700">
            <a:solidFill>
              <a:srgbClr val="000000"/>
            </a:solidFill>
          </a:ln>
        </p:spPr>
        <p:txBody>
          <a:bodyPr lIns="45719" rIns="45719"/>
          <a:lstStyle/>
          <a:p>
            <a:pPr>
              <a:defRPr>
                <a:latin typeface="Arial"/>
                <a:ea typeface="Arial"/>
                <a:cs typeface="Arial"/>
                <a:sym typeface="Arial"/>
              </a:defRPr>
            </a:pPr>
          </a:p>
        </p:txBody>
      </p:sp>
      <p:sp>
        <p:nvSpPr>
          <p:cNvPr id="707" name="Shape 707"/>
          <p:cNvSpPr/>
          <p:nvPr/>
        </p:nvSpPr>
        <p:spPr>
          <a:xfrm>
            <a:off x="3781358" y="2819399"/>
            <a:ext cx="704984" cy="35544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1600">
                <a:solidFill>
                  <a:srgbClr val="FF0000"/>
                </a:solidFill>
                <a:latin typeface="Chalkboard"/>
                <a:ea typeface="Chalkboard"/>
                <a:cs typeface="Chalkboard"/>
                <a:sym typeface="Chalkboard"/>
              </a:defRPr>
            </a:lvl1pPr>
          </a:lstStyle>
          <a:p>
            <a:pPr/>
            <a:r>
              <a:t>syscall</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69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5" fill="hold">
                                  <p:stCondLst>
                                    <p:cond delay="0"/>
                                  </p:stCondLst>
                                  <p:iterate type="el" backwards="0">
                                    <p:tmAbs val="0"/>
                                  </p:iterate>
                                  <p:childTnLst>
                                    <p:set>
                                      <p:cBhvr>
                                        <p:cTn id="22" fill="hold"/>
                                        <p:tgtEl>
                                          <p:spTgt spid="698"/>
                                        </p:tgtEl>
                                        <p:attrNameLst>
                                          <p:attrName>style.visibility</p:attrName>
                                        </p:attrNameLst>
                                      </p:cBhvr>
                                      <p:to>
                                        <p:strVal val="visible"/>
                                      </p:to>
                                    </p:set>
                                    <p:animEffect filter="wipe(left)" transition="in">
                                      <p:cBhvr>
                                        <p:cTn id="23" dur="500"/>
                                        <p:tgtEl>
                                          <p:spTgt spid="698"/>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6" fill="hold">
                                  <p:stCondLst>
                                    <p:cond delay="0"/>
                                  </p:stCondLst>
                                  <p:iterate type="el" backwards="0">
                                    <p:tmAbs val="0"/>
                                  </p:iterate>
                                  <p:childTnLst>
                                    <p:set>
                                      <p:cBhvr>
                                        <p:cTn id="27" fill="hold"/>
                                        <p:tgtEl>
                                          <p:spTgt spid="69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7" fill="hold">
                                  <p:stCondLst>
                                    <p:cond delay="0"/>
                                  </p:stCondLst>
                                  <p:iterate type="el" backwards="0">
                                    <p:tmAbs val="0"/>
                                  </p:iterate>
                                  <p:childTnLst>
                                    <p:set>
                                      <p:cBhvr>
                                        <p:cTn id="31" fill="hold"/>
                                        <p:tgtEl>
                                          <p:spTgt spid="69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8" fill="hold">
                                  <p:stCondLst>
                                    <p:cond delay="0"/>
                                  </p:stCondLst>
                                  <p:iterate type="el" backwards="0">
                                    <p:tmAbs val="0"/>
                                  </p:iterate>
                                  <p:childTnLst>
                                    <p:set>
                                      <p:cBhvr>
                                        <p:cTn id="35" fill="hold"/>
                                        <p:tgtEl>
                                          <p:spTgt spid="70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9" fill="hold">
                                  <p:stCondLst>
                                    <p:cond delay="0"/>
                                  </p:stCondLst>
                                  <p:iterate type="el" backwards="0">
                                    <p:tmAbs val="0"/>
                                  </p:iterate>
                                  <p:childTnLst>
                                    <p:set>
                                      <p:cBhvr>
                                        <p:cTn id="39" fill="hold"/>
                                        <p:tgtEl>
                                          <p:spTgt spid="70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2" presetID="22" grpId="10" fill="hold">
                                  <p:stCondLst>
                                    <p:cond delay="0"/>
                                  </p:stCondLst>
                                  <p:iterate type="el" backwards="0">
                                    <p:tmAbs val="0"/>
                                  </p:iterate>
                                  <p:childTnLst>
                                    <p:set>
                                      <p:cBhvr>
                                        <p:cTn id="43" fill="hold"/>
                                        <p:tgtEl>
                                          <p:spTgt spid="705"/>
                                        </p:tgtEl>
                                        <p:attrNameLst>
                                          <p:attrName>style.visibility</p:attrName>
                                        </p:attrNameLst>
                                      </p:cBhvr>
                                      <p:to>
                                        <p:strVal val="visible"/>
                                      </p:to>
                                    </p:set>
                                    <p:animEffect filter="wipe(right)" transition="in">
                                      <p:cBhvr>
                                        <p:cTn id="44" dur="500"/>
                                        <p:tgtEl>
                                          <p:spTgt spid="705"/>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1" fill="hold">
                                  <p:stCondLst>
                                    <p:cond delay="0"/>
                                  </p:stCondLst>
                                  <p:iterate type="el" backwards="0">
                                    <p:tmAbs val="0"/>
                                  </p:iterate>
                                  <p:childTnLst>
                                    <p:set>
                                      <p:cBhvr>
                                        <p:cTn id="48" fill="hold"/>
                                        <p:tgtEl>
                                          <p:spTgt spid="706"/>
                                        </p:tgtEl>
                                        <p:attrNameLst>
                                          <p:attrName>style.visibility</p:attrName>
                                        </p:attrNameLst>
                                      </p:cBhvr>
                                      <p:to>
                                        <p:strVal val="visible"/>
                                      </p:to>
                                    </p:set>
                                  </p:childTnLst>
                                </p:cTn>
                              </p:par>
                            </p:childTnLst>
                          </p:cTn>
                        </p:par>
                        <p:par>
                          <p:cTn id="49" fill="hold">
                            <p:stCondLst>
                              <p:cond delay="0"/>
                            </p:stCondLst>
                            <p:childTnLst>
                              <p:par>
                                <p:cTn id="50" presetClass="entr" nodeType="afterEffect" presetSubtype="0" presetID="1" grpId="12" fill="hold">
                                  <p:stCondLst>
                                    <p:cond delay="0"/>
                                  </p:stCondLst>
                                  <p:iterate type="el" backwards="0">
                                    <p:tmAbs val="0"/>
                                  </p:iterate>
                                  <p:childTnLst>
                                    <p:set>
                                      <p:cBhvr>
                                        <p:cTn id="51" fill="hold"/>
                                        <p:tgtEl>
                                          <p:spTgt spid="7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7" grpId="7"/>
      <p:bldP build="whole" bldLvl="1" animBg="1" rev="0" advAuto="0" spid="706" grpId="11"/>
      <p:bldP build="whole" bldLvl="1" animBg="1" rev="0" advAuto="0" spid="698" grpId="5"/>
      <p:bldP build="whole" bldLvl="1" animBg="1" rev="0" advAuto="0" spid="691" grpId="4"/>
      <p:bldP build="whole" bldLvl="1" animBg="1" rev="0" advAuto="0" spid="707" grpId="12"/>
      <p:bldP build="whole" bldLvl="1" animBg="1" rev="0" advAuto="0" spid="704" grpId="9"/>
      <p:bldP build="whole" bldLvl="1" animBg="1" rev="0" advAuto="0" spid="701" grpId="8"/>
      <p:bldP build="whole" bldLvl="1" animBg="1" rev="0" advAuto="0" spid="705" grpId="10"/>
      <p:bldP build="whole" bldLvl="1" animBg="1" rev="0" advAuto="0" spid="694" grpId="6"/>
      <p:bldP build="whole" bldLvl="1" animBg="1" rev="0" advAuto="0" spid="688" grpId="3"/>
      <p:bldP build="whole" bldLvl="1" animBg="1" rev="0" advAuto="0" spid="682" grpId="1"/>
      <p:bldP build="whole" bldLvl="1" animBg="1" rev="0" advAuto="0" spid="685" grpId="2"/>
    </p:bldLst>
  </p:timing>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9" name="Shape 709"/>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710" name="Shape 710"/>
          <p:cNvSpPr/>
          <p:nvPr>
            <p:ph type="title"/>
          </p:nvPr>
        </p:nvSpPr>
        <p:spPr>
          <a:prstGeom prst="rect">
            <a:avLst/>
          </a:prstGeom>
        </p:spPr>
        <p:txBody>
          <a:bodyPr/>
          <a:lstStyle/>
          <a:p>
            <a:pPr/>
            <a:r>
              <a:t>Summary of Learnings</a:t>
            </a:r>
          </a:p>
        </p:txBody>
      </p:sp>
      <p:sp>
        <p:nvSpPr>
          <p:cNvPr id="711" name="Shape 711"/>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712" name="Shape 712"/>
          <p:cNvSpPr/>
          <p:nvPr>
            <p:ph type="body" idx="1"/>
          </p:nvPr>
        </p:nvSpPr>
        <p:spPr>
          <a:xfrm>
            <a:off x="612647" y="1600200"/>
            <a:ext cx="8378954" cy="4724400"/>
          </a:xfrm>
          <a:prstGeom prst="rect">
            <a:avLst/>
          </a:prstGeom>
        </p:spPr>
        <p:txBody>
          <a:bodyPr/>
          <a:lstStyle/>
          <a:p>
            <a:pPr marL="294436" indent="-294436" defTabSz="841247">
              <a:spcBef>
                <a:spcPts val="600"/>
              </a:spcBef>
              <a:defRPr sz="2944"/>
            </a:pPr>
            <a:r>
              <a:t>OS roles and its key challenges (Text: Chap. 1)</a:t>
            </a:r>
          </a:p>
          <a:p>
            <a:pPr marL="294436" indent="-294436" defTabSz="841247">
              <a:spcBef>
                <a:spcPts val="600"/>
              </a:spcBef>
              <a:defRPr sz="2944"/>
            </a:pPr>
            <a:r>
              <a:t>Control Flow in a modern computer system (Text: Chap. 2) </a:t>
            </a:r>
          </a:p>
          <a:p>
            <a:pPr lvl="1" marL="588873" indent="-252374" defTabSz="841247">
              <a:spcBef>
                <a:spcPts val="400"/>
              </a:spcBef>
              <a:buClr>
                <a:schemeClr val="accent1"/>
              </a:buClr>
              <a:buFont typeface="Wingdings 2"/>
              <a:defRPr sz="2668"/>
            </a:pPr>
            <a:r>
              <a:t>Normal flow of commands and data versus anything that happens “out of the ordinary” .. how do we handle that?</a:t>
            </a:r>
            <a:endParaRPr sz="2392"/>
          </a:p>
          <a:p>
            <a:pPr marL="294436" indent="-294436" defTabSz="841247">
              <a:spcBef>
                <a:spcPts val="600"/>
              </a:spcBef>
              <a:defRPr sz="2944"/>
            </a:pPr>
            <a:r>
              <a:t>Architectural Interface to the OS (Text: Chap. 2)</a:t>
            </a:r>
          </a:p>
          <a:p>
            <a:pPr lvl="1" marL="588873" indent="-252374" defTabSz="841247">
              <a:spcBef>
                <a:spcPts val="400"/>
              </a:spcBef>
              <a:buClr>
                <a:schemeClr val="accent1"/>
              </a:buClr>
              <a:buFont typeface="Wingdings 2"/>
              <a:defRPr sz="2944"/>
            </a:pPr>
            <a:r>
              <a:t>features we design in HW to facilitate the OS to meet some key challenges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1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12">
                                            <p:txEl>
                                              <p:pRg st="1" end="1"/>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7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712">
                                            <p:txEl>
                                              <p:pRg st="3" end="3"/>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71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712"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4" name="Shape 714"/>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715" name="Shape 715"/>
          <p:cNvSpPr/>
          <p:nvPr>
            <p:ph type="title"/>
          </p:nvPr>
        </p:nvSpPr>
        <p:spPr>
          <a:prstGeom prst="rect">
            <a:avLst/>
          </a:prstGeom>
        </p:spPr>
        <p:txBody>
          <a:bodyPr/>
          <a:lstStyle>
            <a:lvl1pPr defTabSz="850391">
              <a:defRPr sz="4092"/>
            </a:lvl1pPr>
          </a:lstStyle>
          <a:p>
            <a:pPr/>
            <a:r>
              <a:t>A Real-Life Analogy (Approximate)</a:t>
            </a:r>
          </a:p>
        </p:txBody>
      </p:sp>
      <p:sp>
        <p:nvSpPr>
          <p:cNvPr id="716" name="Shape 716"/>
          <p:cNvSpPr/>
          <p:nvPr>
            <p:ph type="sldNum" sz="quarter" idx="2"/>
          </p:nvPr>
        </p:nvSpPr>
        <p:spPr>
          <a:xfrm>
            <a:off x="121169" y="1235450"/>
            <a:ext cx="29106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graphicFrame>
        <p:nvGraphicFramePr>
          <p:cNvPr id="717" name="Table 717"/>
          <p:cNvGraphicFramePr/>
          <p:nvPr/>
        </p:nvGraphicFramePr>
        <p:xfrm>
          <a:off x="605852" y="1600200"/>
          <a:ext cx="8382001" cy="407924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505200"/>
                <a:gridCol w="4876800"/>
              </a:tblGrid>
              <a:tr h="370840">
                <a:tc>
                  <a:txBody>
                    <a:bodyPr/>
                    <a:lstStyle/>
                    <a:p>
                      <a:pPr defTabSz="457200">
                        <a:defRPr b="0" sz="1800"/>
                      </a:pPr>
                      <a:r>
                        <a:rPr b="1">
                          <a:latin typeface="Chalkboard"/>
                          <a:ea typeface="Chalkboard"/>
                          <a:cs typeface="Chalkboard"/>
                          <a:sym typeface="Chalkboard"/>
                        </a:rPr>
                        <a:t>A Typical Coffee Shop</a:t>
                      </a:r>
                    </a:p>
                  </a:txBody>
                  <a:tcPr marL="45720" marR="45720" marT="45720" marB="45720" anchor="t" anchorCtr="0" horzOverflow="overflow"/>
                </a:tc>
                <a:tc>
                  <a:txBody>
                    <a:bodyPr/>
                    <a:lstStyle/>
                    <a:p>
                      <a:pPr defTabSz="457200">
                        <a:defRPr b="0" sz="1800"/>
                      </a:pPr>
                      <a:r>
                        <a:rPr b="1">
                          <a:latin typeface="Chalkboard"/>
                          <a:ea typeface="Chalkboard"/>
                          <a:cs typeface="Chalkboard"/>
                          <a:sym typeface="Chalkboard"/>
                        </a:rPr>
                        <a:t>Computer System</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Store</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System</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Customer</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Process or Program or User Application</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Barista/Cashier</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Operating System Kernel, Privileged Code</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Coffee Machine</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CPU</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Customer Order</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System Call</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Order item not on Menu</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Exception</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Telephone Call</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Interrupt</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Fire Alarm</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Signal</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&gt;1 Customers being served</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Process Scheduling</a:t>
                      </a:r>
                    </a:p>
                  </a:txBody>
                  <a:tcPr marL="45720" marR="45720" marT="45720" marB="45720" anchor="t" anchorCtr="0" horzOverflow="overflow"/>
                </a:tc>
              </a:tr>
              <a:tr h="370840">
                <a:tc>
                  <a:txBody>
                    <a:bodyPr/>
                    <a:lstStyle/>
                    <a:p>
                      <a:pPr algn="l" defTabSz="457200">
                        <a:defRPr sz="1800"/>
                      </a:pPr>
                      <a:r>
                        <a:rPr>
                          <a:latin typeface="Chalkboard"/>
                          <a:ea typeface="Chalkboard"/>
                          <a:cs typeface="Chalkboard"/>
                          <a:sym typeface="Chalkboard"/>
                        </a:rPr>
                        <a:t>Customer realizing at the counter that he needs to go to ATM to get money</a:t>
                      </a:r>
                    </a:p>
                  </a:txBody>
                  <a:tcPr marL="45720" marR="45720" marT="45720" marB="45720" anchor="t" anchorCtr="0" horzOverflow="overflow"/>
                </a:tc>
                <a:tc>
                  <a:txBody>
                    <a:bodyPr/>
                    <a:lstStyle/>
                    <a:p>
                      <a:pPr algn="l" defTabSz="457200">
                        <a:defRPr sz="1800"/>
                      </a:pPr>
                      <a:r>
                        <a:rPr>
                          <a:latin typeface="Chalkboard"/>
                          <a:ea typeface="Chalkboard"/>
                          <a:cs typeface="Chalkboard"/>
                          <a:sym typeface="Chalkboard"/>
                        </a:rPr>
                        <a:t>Process Context Switching</a:t>
                      </a:r>
                    </a:p>
                  </a:txBody>
                  <a:tcPr marL="45720" marR="45720" marT="45720" marB="45720" anchor="t" anchorCtr="0" horzOverflow="overflow"/>
                </a:tc>
              </a:tr>
            </a:tbl>
          </a:graphicData>
        </a:graphic>
      </p:graphicFrame>
      <p:sp>
        <p:nvSpPr>
          <p:cNvPr id="718" name="Shape 718"/>
          <p:cNvSpPr/>
          <p:nvPr/>
        </p:nvSpPr>
        <p:spPr>
          <a:xfrm>
            <a:off x="4126884" y="1968500"/>
            <a:ext cx="4852516" cy="4254500"/>
          </a:xfrm>
          <a:prstGeom prst="rect">
            <a:avLst/>
          </a:pr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4" presetID="2" grpId="1" fill="hold">
                                  <p:stCondLst>
                                    <p:cond delay="0"/>
                                  </p:stCondLst>
                                  <p:iterate type="el" backwards="0">
                                    <p:tmAbs val="0"/>
                                  </p:iterate>
                                  <p:childTnLst>
                                    <p:anim calcmode="lin" valueType="num">
                                      <p:cBhvr>
                                        <p:cTn id="6" dur="1000" fill="hold"/>
                                        <p:tgtEl>
                                          <p:spTgt spid="718"/>
                                        </p:tgtEl>
                                        <p:attrNameLst>
                                          <p:attrName>ppt_x</p:attrName>
                                        </p:attrNameLst>
                                      </p:cBhvr>
                                      <p:tavLst>
                                        <p:tav tm="0">
                                          <p:val>
                                            <p:strVal val="ppt_x"/>
                                          </p:val>
                                        </p:tav>
                                        <p:tav tm="100000">
                                          <p:val>
                                            <p:strVal val="ppt_x"/>
                                          </p:val>
                                        </p:tav>
                                      </p:tavLst>
                                    </p:anim>
                                    <p:anim calcmode="lin" valueType="num">
                                      <p:cBhvr>
                                        <p:cTn id="7" dur="1000" fill="hold"/>
                                        <p:tgtEl>
                                          <p:spTgt spid="718"/>
                                        </p:tgtEl>
                                        <p:attrNameLst>
                                          <p:attrName>ppt_y</p:attrName>
                                        </p:attrNameLst>
                                      </p:cBhvr>
                                      <p:tavLst>
                                        <p:tav tm="0">
                                          <p:val>
                                            <p:strVal val="ppt_y"/>
                                          </p:val>
                                        </p:tav>
                                        <p:tav tm="100000">
                                          <p:val>
                                            <p:strVal val="1+ppt_h/2"/>
                                          </p:val>
                                        </p:tav>
                                      </p:tavLst>
                                    </p:anim>
                                    <p:set>
                                      <p:cBhvr>
                                        <p:cTn id="8" fill="hold">
                                          <p:stCondLst>
                                            <p:cond delay="999"/>
                                          </p:stCondLst>
                                        </p:cTn>
                                        <p:tgtEl>
                                          <p:spTgt spid="7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8"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0" name="Shape 720"/>
          <p:cNvSpPr/>
          <p:nvPr/>
        </p:nvSpPr>
        <p:spPr>
          <a:xfrm>
            <a:off x="609599" y="6521767"/>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721" name="Shape 721"/>
          <p:cNvSpPr/>
          <p:nvPr>
            <p:ph type="title"/>
          </p:nvPr>
        </p:nvSpPr>
        <p:spPr>
          <a:prstGeom prst="rect">
            <a:avLst/>
          </a:prstGeom>
        </p:spPr>
        <p:txBody>
          <a:bodyPr/>
          <a:lstStyle/>
          <a:p>
            <a:pPr/>
            <a:r>
              <a:t>Next Week</a:t>
            </a:r>
          </a:p>
        </p:txBody>
      </p:sp>
      <p:sp>
        <p:nvSpPr>
          <p:cNvPr id="722" name="Shape 722"/>
          <p:cNvSpPr/>
          <p:nvPr>
            <p:ph type="sldNum" sz="quarter" idx="2"/>
          </p:nvPr>
        </p:nvSpPr>
        <p:spPr>
          <a:xfrm>
            <a:off x="144017" y="1272539"/>
            <a:ext cx="245365" cy="243841"/>
          </a:xfrm>
          <a:prstGeom prst="rect">
            <a:avLst/>
          </a:prstGeom>
          <a:extLst>
            <a:ext uri="{C572A759-6A51-4108-AA02-DFA0A04FC94B}">
              <ma14:wrappingTextBoxFlag xmlns:ma14="http://schemas.microsoft.com/office/mac/drawingml/2011/main" val="1"/>
            </a:ext>
          </a:extLst>
        </p:spPr>
        <p:txBody>
          <a:bodyPr/>
          <a:lstStyle>
            <a:lvl1pPr>
              <a:lnSpc>
                <a:spcPct val="80000"/>
              </a:lnSpc>
              <a:defRPr sz="1000"/>
            </a:lvl1pPr>
          </a:lstStyle>
          <a:p>
            <a:pPr/>
            <a:fld id="{86CB4B4D-7CA3-9044-876B-883B54F8677D}" type="slidenum"/>
          </a:p>
        </p:txBody>
      </p:sp>
      <p:sp>
        <p:nvSpPr>
          <p:cNvPr id="723" name="Shape 723"/>
          <p:cNvSpPr/>
          <p:nvPr>
            <p:ph type="body" sz="quarter" idx="1"/>
          </p:nvPr>
        </p:nvSpPr>
        <p:spPr>
          <a:xfrm>
            <a:off x="612648" y="1600200"/>
            <a:ext cx="8153401" cy="685800"/>
          </a:xfrm>
          <a:prstGeom prst="rect">
            <a:avLst/>
          </a:prstGeom>
        </p:spPr>
        <p:txBody>
          <a:bodyPr/>
          <a:lstStyle/>
          <a:p>
            <a:pPr/>
            <a:r>
              <a:t>Process and Programming Interface</a:t>
            </a:r>
          </a:p>
        </p:txBody>
      </p:sp>
      <p:pic>
        <p:nvPicPr>
          <p:cNvPr id="724" name="image8.jpeg"/>
          <p:cNvPicPr>
            <a:picLocks noChangeAspect="1"/>
          </p:cNvPicPr>
          <p:nvPr/>
        </p:nvPicPr>
        <p:blipFill>
          <a:blip r:embed="rId2">
            <a:extLst/>
          </a:blip>
          <a:stretch>
            <a:fillRect/>
          </a:stretch>
        </p:blipFill>
        <p:spPr>
          <a:xfrm>
            <a:off x="1524000" y="2493961"/>
            <a:ext cx="5867400" cy="3273426"/>
          </a:xfrm>
          <a:prstGeom prst="rect">
            <a:avLst/>
          </a:prstGeom>
          <a:ln w="12700">
            <a:miter lim="400000"/>
          </a:ln>
        </p:spPr>
      </p:pic>
      <p:grpSp>
        <p:nvGrpSpPr>
          <p:cNvPr id="728" name="Group 728"/>
          <p:cNvGrpSpPr/>
          <p:nvPr/>
        </p:nvGrpSpPr>
        <p:grpSpPr>
          <a:xfrm>
            <a:off x="7238999" y="3200400"/>
            <a:ext cx="304826" cy="676727"/>
            <a:chOff x="0" y="0"/>
            <a:chExt cx="304824" cy="676726"/>
          </a:xfrm>
        </p:grpSpPr>
        <p:sp>
          <p:nvSpPr>
            <p:cNvPr id="725" name="Shape 725"/>
            <p:cNvSpPr/>
            <p:nvPr/>
          </p:nvSpPr>
          <p:spPr>
            <a:xfrm>
              <a:off x="0" y="0"/>
              <a:ext cx="304825" cy="676727"/>
            </a:xfrm>
            <a:custGeom>
              <a:avLst/>
              <a:gdLst/>
              <a:ahLst/>
              <a:cxnLst>
                <a:cxn ang="0">
                  <a:pos x="wd2" y="hd2"/>
                </a:cxn>
                <a:cxn ang="5400000">
                  <a:pos x="wd2" y="hd2"/>
                </a:cxn>
                <a:cxn ang="10800000">
                  <a:pos x="wd2" y="hd2"/>
                </a:cxn>
                <a:cxn ang="16200000">
                  <a:pos x="wd2" y="hd2"/>
                </a:cxn>
              </a:cxnLst>
              <a:rect l="0" t="0" r="r" b="b"/>
              <a:pathLst>
                <a:path w="20406" h="21600" fill="norm" stroke="1" extrusionOk="0">
                  <a:moveTo>
                    <a:pt x="0" y="19457"/>
                  </a:moveTo>
                  <a:lnTo>
                    <a:pt x="5101" y="16736"/>
                  </a:lnTo>
                  <a:lnTo>
                    <a:pt x="5101" y="17952"/>
                  </a:lnTo>
                  <a:cubicBezTo>
                    <a:pt x="13137" y="17024"/>
                    <a:pt x="19116" y="14013"/>
                    <a:pt x="20222" y="10337"/>
                  </a:cubicBezTo>
                  <a:cubicBezTo>
                    <a:pt x="21600" y="14914"/>
                    <a:pt x="15106" y="19229"/>
                    <a:pt x="5101" y="20384"/>
                  </a:cubicBezTo>
                  <a:lnTo>
                    <a:pt x="5101" y="21600"/>
                  </a:lnTo>
                  <a:close/>
                  <a:moveTo>
                    <a:pt x="20405" y="11553"/>
                  </a:moveTo>
                  <a:cubicBezTo>
                    <a:pt x="20405" y="6516"/>
                    <a:pt x="11269" y="2432"/>
                    <a:pt x="0" y="2432"/>
                  </a:cubicBezTo>
                  <a:lnTo>
                    <a:pt x="0" y="0"/>
                  </a:lnTo>
                  <a:cubicBezTo>
                    <a:pt x="11269" y="0"/>
                    <a:pt x="20405" y="4083"/>
                    <a:pt x="20405" y="9121"/>
                  </a:cubicBezTo>
                  <a:close/>
                </a:path>
              </a:pathLst>
            </a:cu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sp>
          <p:nvSpPr>
            <p:cNvPr id="726" name="Shape 726"/>
            <p:cNvSpPr/>
            <p:nvPr/>
          </p:nvSpPr>
          <p:spPr>
            <a:xfrm>
              <a:off x="0" y="0"/>
              <a:ext cx="304801" cy="361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12182"/>
                    <a:pt x="11929" y="4547"/>
                    <a:pt x="0" y="4547"/>
                  </a:cubicBezTo>
                  <a:lnTo>
                    <a:pt x="0" y="0"/>
                  </a:lnTo>
                  <a:cubicBezTo>
                    <a:pt x="11929" y="0"/>
                    <a:pt x="21600" y="7635"/>
                    <a:pt x="21600" y="17053"/>
                  </a:cubicBezTo>
                  <a:close/>
                </a:path>
              </a:pathLst>
            </a:custGeom>
            <a:solidFill>
              <a:srgbClr val="000000">
                <a:alpha val="20000"/>
              </a:srgbClr>
            </a:solidFill>
            <a:ln w="12700" cap="flat">
              <a:noFill/>
              <a:miter lim="400000"/>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sp>
          <p:nvSpPr>
            <p:cNvPr id="727" name="Shape 727"/>
            <p:cNvSpPr/>
            <p:nvPr/>
          </p:nvSpPr>
          <p:spPr>
            <a:xfrm>
              <a:off x="0" y="0"/>
              <a:ext cx="304801" cy="676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553"/>
                  </a:moveTo>
                  <a:cubicBezTo>
                    <a:pt x="21600" y="6516"/>
                    <a:pt x="11929" y="2432"/>
                    <a:pt x="0" y="2432"/>
                  </a:cubicBezTo>
                  <a:lnTo>
                    <a:pt x="0" y="0"/>
                  </a:lnTo>
                  <a:cubicBezTo>
                    <a:pt x="11929" y="0"/>
                    <a:pt x="21600" y="4083"/>
                    <a:pt x="21600" y="9121"/>
                  </a:cubicBezTo>
                  <a:lnTo>
                    <a:pt x="21600" y="11553"/>
                  </a:lnTo>
                  <a:cubicBezTo>
                    <a:pt x="21600" y="15712"/>
                    <a:pt x="14937" y="19344"/>
                    <a:pt x="5400" y="20384"/>
                  </a:cubicBezTo>
                  <a:lnTo>
                    <a:pt x="5400" y="21600"/>
                  </a:lnTo>
                  <a:lnTo>
                    <a:pt x="0" y="19457"/>
                  </a:lnTo>
                  <a:lnTo>
                    <a:pt x="5400" y="16736"/>
                  </a:lnTo>
                  <a:lnTo>
                    <a:pt x="5400" y="17952"/>
                  </a:lnTo>
                  <a:cubicBezTo>
                    <a:pt x="13907" y="17024"/>
                    <a:pt x="20236" y="14013"/>
                    <a:pt x="21407" y="10337"/>
                  </a:cubicBezTo>
                </a:path>
              </a:pathLst>
            </a:custGeom>
            <a:noFill/>
            <a:ln w="12700" cap="flat">
              <a:solidFill>
                <a:srgbClr val="000000"/>
              </a:solidFill>
              <a:prstDash val="solid"/>
              <a:round/>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grpSp>
      <p:grpSp>
        <p:nvGrpSpPr>
          <p:cNvPr id="732" name="Group 732"/>
          <p:cNvGrpSpPr/>
          <p:nvPr/>
        </p:nvGrpSpPr>
        <p:grpSpPr>
          <a:xfrm>
            <a:off x="6476999" y="3041577"/>
            <a:ext cx="381002" cy="827161"/>
            <a:chOff x="0" y="0"/>
            <a:chExt cx="381000" cy="827160"/>
          </a:xfrm>
        </p:grpSpPr>
        <p:sp>
          <p:nvSpPr>
            <p:cNvPr id="729" name="Shape 729"/>
            <p:cNvSpPr/>
            <p:nvPr/>
          </p:nvSpPr>
          <p:spPr>
            <a:xfrm rot="16200000">
              <a:off x="-223081" y="223080"/>
              <a:ext cx="827162" cy="381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01" y="21600"/>
                  </a:moveTo>
                  <a:lnTo>
                    <a:pt x="16625" y="16200"/>
                  </a:lnTo>
                  <a:lnTo>
                    <a:pt x="17869" y="16200"/>
                  </a:lnTo>
                  <a:lnTo>
                    <a:pt x="17869" y="16200"/>
                  </a:lnTo>
                  <a:cubicBezTo>
                    <a:pt x="16834" y="6663"/>
                    <a:pt x="13218" y="0"/>
                    <a:pt x="9079" y="0"/>
                  </a:cubicBezTo>
                  <a:lnTo>
                    <a:pt x="11566" y="0"/>
                  </a:lnTo>
                  <a:cubicBezTo>
                    <a:pt x="15706" y="0"/>
                    <a:pt x="19322" y="6663"/>
                    <a:pt x="20357" y="16200"/>
                  </a:cubicBezTo>
                  <a:lnTo>
                    <a:pt x="21600" y="16200"/>
                  </a:lnTo>
                  <a:close/>
                  <a:moveTo>
                    <a:pt x="10322" y="204"/>
                  </a:moveTo>
                  <a:lnTo>
                    <a:pt x="10322" y="204"/>
                  </a:lnTo>
                  <a:cubicBezTo>
                    <a:pt x="5832" y="1682"/>
                    <a:pt x="2488" y="10814"/>
                    <a:pt x="2488" y="21600"/>
                  </a:cubicBezTo>
                  <a:lnTo>
                    <a:pt x="0" y="21600"/>
                  </a:lnTo>
                  <a:cubicBezTo>
                    <a:pt x="0" y="9671"/>
                    <a:pt x="4065" y="0"/>
                    <a:pt x="9079" y="0"/>
                  </a:cubicBezTo>
                  <a:cubicBezTo>
                    <a:pt x="9495" y="0"/>
                    <a:pt x="9910" y="68"/>
                    <a:pt x="10322" y="204"/>
                  </a:cubicBezTo>
                  <a:close/>
                </a:path>
              </a:pathLst>
            </a:cu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sp>
          <p:nvSpPr>
            <p:cNvPr id="730" name="Shape 730"/>
            <p:cNvSpPr/>
            <p:nvPr/>
          </p:nvSpPr>
          <p:spPr>
            <a:xfrm rot="16200000">
              <a:off x="-7147" y="439013"/>
              <a:ext cx="395294" cy="381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4"/>
                  </a:moveTo>
                  <a:lnTo>
                    <a:pt x="21600" y="204"/>
                  </a:lnTo>
                  <a:cubicBezTo>
                    <a:pt x="12203" y="1682"/>
                    <a:pt x="5206" y="10814"/>
                    <a:pt x="5206" y="21600"/>
                  </a:cubicBezTo>
                  <a:lnTo>
                    <a:pt x="0" y="21600"/>
                  </a:lnTo>
                  <a:cubicBezTo>
                    <a:pt x="0" y="9671"/>
                    <a:pt x="8505" y="0"/>
                    <a:pt x="18997" y="0"/>
                  </a:cubicBezTo>
                  <a:cubicBezTo>
                    <a:pt x="19868" y="0"/>
                    <a:pt x="20738" y="68"/>
                    <a:pt x="21600" y="204"/>
                  </a:cubicBezTo>
                  <a:close/>
                </a:path>
              </a:pathLst>
            </a:custGeom>
            <a:solidFill>
              <a:srgbClr val="000000">
                <a:alpha val="20000"/>
              </a:srgbClr>
            </a:solidFill>
            <a:ln w="12700" cap="flat">
              <a:noFill/>
              <a:miter lim="400000"/>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sp>
          <p:nvSpPr>
            <p:cNvPr id="731" name="Shape 731"/>
            <p:cNvSpPr/>
            <p:nvPr/>
          </p:nvSpPr>
          <p:spPr>
            <a:xfrm rot="16200000">
              <a:off x="-223081" y="223080"/>
              <a:ext cx="827162" cy="381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22" y="204"/>
                  </a:moveTo>
                  <a:lnTo>
                    <a:pt x="10322" y="204"/>
                  </a:lnTo>
                  <a:cubicBezTo>
                    <a:pt x="5832" y="1682"/>
                    <a:pt x="2488" y="10814"/>
                    <a:pt x="2488" y="21600"/>
                  </a:cubicBezTo>
                  <a:lnTo>
                    <a:pt x="0" y="21600"/>
                  </a:lnTo>
                  <a:cubicBezTo>
                    <a:pt x="0" y="9671"/>
                    <a:pt x="4065" y="0"/>
                    <a:pt x="9079" y="0"/>
                  </a:cubicBezTo>
                  <a:lnTo>
                    <a:pt x="11566" y="0"/>
                  </a:lnTo>
                  <a:cubicBezTo>
                    <a:pt x="15706" y="0"/>
                    <a:pt x="19322" y="6663"/>
                    <a:pt x="20357" y="16200"/>
                  </a:cubicBezTo>
                  <a:lnTo>
                    <a:pt x="21600" y="16200"/>
                  </a:lnTo>
                  <a:lnTo>
                    <a:pt x="19401" y="21600"/>
                  </a:lnTo>
                  <a:lnTo>
                    <a:pt x="16625" y="16200"/>
                  </a:lnTo>
                  <a:lnTo>
                    <a:pt x="17869" y="16200"/>
                  </a:lnTo>
                  <a:lnTo>
                    <a:pt x="17869" y="16200"/>
                  </a:lnTo>
                  <a:cubicBezTo>
                    <a:pt x="16834" y="6663"/>
                    <a:pt x="13218" y="0"/>
                    <a:pt x="9079" y="0"/>
                  </a:cubicBezTo>
                </a:path>
              </a:pathLst>
            </a:custGeom>
            <a:noFill/>
            <a:ln w="12700" cap="flat">
              <a:solidFill>
                <a:srgbClr val="000000"/>
              </a:solidFill>
              <a:prstDash val="solid"/>
              <a:round/>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grpSp>
      <p:sp>
        <p:nvSpPr>
          <p:cNvPr id="733" name="Shape 733"/>
          <p:cNvSpPr/>
          <p:nvPr/>
        </p:nvSpPr>
        <p:spPr>
          <a:xfrm>
            <a:off x="2692400" y="2611436"/>
            <a:ext cx="3350008" cy="38051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Application Programs/Processes</a:t>
            </a:r>
          </a:p>
        </p:txBody>
      </p:sp>
      <p:pic>
        <p:nvPicPr>
          <p:cNvPr id="734" name="image24.png"/>
          <p:cNvPicPr>
            <a:picLocks noChangeAspect="1"/>
          </p:cNvPicPr>
          <p:nvPr/>
        </p:nvPicPr>
        <p:blipFill>
          <a:blip r:embed="rId3">
            <a:extLst/>
          </a:blip>
          <a:stretch>
            <a:fillRect/>
          </a:stretch>
        </p:blipFill>
        <p:spPr>
          <a:xfrm>
            <a:off x="5603875" y="5651500"/>
            <a:ext cx="952500" cy="952500"/>
          </a:xfrm>
          <a:prstGeom prst="rect">
            <a:avLst/>
          </a:prstGeom>
          <a:ln w="12700">
            <a:miter lim="400000"/>
          </a:ln>
        </p:spPr>
      </p:pic>
      <p:grpSp>
        <p:nvGrpSpPr>
          <p:cNvPr id="739" name="Group 739"/>
          <p:cNvGrpSpPr/>
          <p:nvPr/>
        </p:nvGrpSpPr>
        <p:grpSpPr>
          <a:xfrm>
            <a:off x="1382711" y="6030912"/>
            <a:ext cx="979490" cy="598489"/>
            <a:chOff x="-1" y="0"/>
            <a:chExt cx="979489" cy="598488"/>
          </a:xfrm>
        </p:grpSpPr>
        <p:sp>
          <p:nvSpPr>
            <p:cNvPr id="735" name="Shape 735"/>
            <p:cNvSpPr/>
            <p:nvPr/>
          </p:nvSpPr>
          <p:spPr>
            <a:xfrm>
              <a:off x="-2" y="-1"/>
              <a:ext cx="979490" cy="598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700"/>
                  </a:move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close/>
                </a:path>
              </a:pathLst>
            </a:custGeom>
            <a:solidFill>
              <a:schemeClr val="accent1"/>
            </a:solidFill>
            <a:ln w="12700" cap="flat">
              <a:noFill/>
              <a:miter lim="400000"/>
            </a:ln>
            <a:effectLst/>
          </p:spPr>
          <p:txBody>
            <a:bodyPr wrap="square" lIns="45719" tIns="45719" rIns="45719" bIns="45719" numCol="1" anchor="t">
              <a:noAutofit/>
            </a:bodyPr>
            <a:lstStyle/>
            <a:p>
              <a:pPr>
                <a:defRPr>
                  <a:latin typeface="Chalkboard"/>
                  <a:ea typeface="Chalkboard"/>
                  <a:cs typeface="Chalkboard"/>
                  <a:sym typeface="Chalkboard"/>
                </a:defRPr>
              </a:pPr>
            </a:p>
          </p:txBody>
        </p:sp>
        <p:sp>
          <p:nvSpPr>
            <p:cNvPr id="736" name="Shape 736"/>
            <p:cNvSpPr/>
            <p:nvPr/>
          </p:nvSpPr>
          <p:spPr>
            <a:xfrm>
              <a:off x="0" y="-1"/>
              <a:ext cx="979488" cy="149624"/>
            </a:xfrm>
            <a:prstGeom prst="ellipse">
              <a:avLst/>
            </a:prstGeom>
            <a:solidFill>
              <a:srgbClr val="FFFFFF">
                <a:alpha val="40000"/>
              </a:srgbClr>
            </a:solidFill>
            <a:ln w="12700" cap="flat">
              <a:noFill/>
              <a:miter lim="400000"/>
            </a:ln>
            <a:effectLst/>
          </p:spPr>
          <p:txBody>
            <a:bodyPr wrap="square" lIns="45719" tIns="45719" rIns="45719" bIns="45719" numCol="1" anchor="t">
              <a:noAutofit/>
            </a:bodyPr>
            <a:lstStyle/>
            <a:p>
              <a:pPr>
                <a:defRPr>
                  <a:latin typeface="Chalkboard"/>
                  <a:ea typeface="Chalkboard"/>
                  <a:cs typeface="Chalkboard"/>
                  <a:sym typeface="Chalkboard"/>
                </a:defRPr>
              </a:pPr>
            </a:p>
          </p:txBody>
        </p:sp>
        <p:sp>
          <p:nvSpPr>
            <p:cNvPr id="737" name="Shape 737"/>
            <p:cNvSpPr/>
            <p:nvPr/>
          </p:nvSpPr>
          <p:spPr>
            <a:xfrm>
              <a:off x="-1" y="-1"/>
              <a:ext cx="979489" cy="598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700"/>
                  </a:moveTo>
                  <a:cubicBezTo>
                    <a:pt x="21600" y="4191"/>
                    <a:pt x="16765" y="5400"/>
                    <a:pt x="10800" y="5400"/>
                  </a:cubicBezTo>
                  <a:cubicBezTo>
                    <a:pt x="4835" y="5400"/>
                    <a:pt x="0" y="4191"/>
                    <a:pt x="0" y="2700"/>
                  </a:cubicBezTo>
                  <a:cubicBezTo>
                    <a:pt x="0" y="1209"/>
                    <a:pt x="4835" y="0"/>
                    <a:pt x="10800" y="0"/>
                  </a:cubicBezTo>
                  <a:cubicBezTo>
                    <a:pt x="16765" y="0"/>
                    <a:pt x="21600" y="1209"/>
                    <a:pt x="21600" y="2700"/>
                  </a:cubicBezTo>
                  <a:lnTo>
                    <a:pt x="21600" y="18900"/>
                  </a:lnTo>
                  <a:cubicBezTo>
                    <a:pt x="21600" y="20391"/>
                    <a:pt x="16765" y="21600"/>
                    <a:pt x="10800" y="21600"/>
                  </a:cubicBezTo>
                  <a:cubicBezTo>
                    <a:pt x="4835" y="21600"/>
                    <a:pt x="0" y="20391"/>
                    <a:pt x="0" y="18900"/>
                  </a:cubicBezTo>
                  <a:lnTo>
                    <a:pt x="0" y="2700"/>
                  </a:lnTo>
                </a:path>
              </a:pathLst>
            </a:custGeom>
            <a:noFill/>
            <a:ln w="12700" cap="flat">
              <a:solidFill>
                <a:srgbClr val="000000"/>
              </a:solidFill>
              <a:prstDash val="solid"/>
              <a:round/>
            </a:ln>
            <a:effectLst/>
          </p:spPr>
          <p:txBody>
            <a:bodyPr wrap="square" lIns="45719" tIns="45719" rIns="45719" bIns="45719" numCol="1" anchor="t">
              <a:noAutofit/>
            </a:bodyPr>
            <a:lstStyle/>
            <a:p>
              <a:pPr>
                <a:defRPr>
                  <a:latin typeface="Chalkboard"/>
                  <a:ea typeface="Chalkboard"/>
                  <a:cs typeface="Chalkboard"/>
                  <a:sym typeface="Chalkboard"/>
                </a:defRPr>
              </a:pPr>
            </a:p>
          </p:txBody>
        </p:sp>
        <p:sp>
          <p:nvSpPr>
            <p:cNvPr id="738" name="Shape 738"/>
            <p:cNvSpPr/>
            <p:nvPr/>
          </p:nvSpPr>
          <p:spPr>
            <a:xfrm>
              <a:off x="-1" y="149621"/>
              <a:ext cx="979489"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a:latin typeface="Arial"/>
                  <a:ea typeface="Arial"/>
                  <a:cs typeface="Arial"/>
                  <a:sym typeface="Arial"/>
                </a:defRPr>
              </a:lvl1pPr>
            </a:lstStyle>
            <a:p>
              <a:pPr/>
              <a:r>
                <a:t>storage</a:t>
              </a:r>
            </a:p>
          </p:txBody>
        </p:sp>
      </p:grpSp>
      <p:pic>
        <p:nvPicPr>
          <p:cNvPr id="740" name="image25.png"/>
          <p:cNvPicPr>
            <a:picLocks noChangeAspect="1"/>
          </p:cNvPicPr>
          <p:nvPr/>
        </p:nvPicPr>
        <p:blipFill>
          <a:blip r:embed="rId4">
            <a:extLst/>
          </a:blip>
          <a:stretch>
            <a:fillRect/>
          </a:stretch>
        </p:blipFill>
        <p:spPr>
          <a:xfrm>
            <a:off x="6608763" y="5762625"/>
            <a:ext cx="1060451" cy="750888"/>
          </a:xfrm>
          <a:prstGeom prst="rect">
            <a:avLst/>
          </a:prstGeom>
          <a:ln w="12700">
            <a:miter lim="400000"/>
          </a:ln>
        </p:spPr>
      </p:pic>
      <p:pic>
        <p:nvPicPr>
          <p:cNvPr id="741" name="image10.png"/>
          <p:cNvPicPr>
            <a:picLocks noChangeAspect="1"/>
          </p:cNvPicPr>
          <p:nvPr/>
        </p:nvPicPr>
        <p:blipFill>
          <a:blip r:embed="rId5">
            <a:extLst/>
          </a:blip>
          <a:stretch>
            <a:fillRect/>
          </a:stretch>
        </p:blipFill>
        <p:spPr>
          <a:xfrm>
            <a:off x="4570412" y="5943600"/>
            <a:ext cx="619126" cy="390525"/>
          </a:xfrm>
          <a:prstGeom prst="rect">
            <a:avLst/>
          </a:prstGeom>
          <a:ln w="12700">
            <a:miter lim="400000"/>
          </a:ln>
        </p:spPr>
      </p:pic>
      <p:grpSp>
        <p:nvGrpSpPr>
          <p:cNvPr id="749" name="Group 749"/>
          <p:cNvGrpSpPr/>
          <p:nvPr/>
        </p:nvGrpSpPr>
        <p:grpSpPr>
          <a:xfrm>
            <a:off x="2100263" y="4800599"/>
            <a:ext cx="4532312" cy="654051"/>
            <a:chOff x="0" y="0"/>
            <a:chExt cx="4532311" cy="654050"/>
          </a:xfrm>
        </p:grpSpPr>
        <p:sp>
          <p:nvSpPr>
            <p:cNvPr id="742" name="Shape 742"/>
            <p:cNvSpPr/>
            <p:nvPr/>
          </p:nvSpPr>
          <p:spPr>
            <a:xfrm flipV="1">
              <a:off x="1371794" y="260660"/>
              <a:ext cx="1718545" cy="10595"/>
            </a:xfrm>
            <a:prstGeom prst="line">
              <a:avLst/>
            </a:prstGeom>
            <a:noFill/>
            <a:ln w="5715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grpSp>
          <p:nvGrpSpPr>
            <p:cNvPr id="745" name="Group 745"/>
            <p:cNvGrpSpPr/>
            <p:nvPr/>
          </p:nvGrpSpPr>
          <p:grpSpPr>
            <a:xfrm>
              <a:off x="0" y="22225"/>
              <a:ext cx="1371601" cy="498475"/>
              <a:chOff x="0" y="0"/>
              <a:chExt cx="1371600" cy="498474"/>
            </a:xfrm>
          </p:grpSpPr>
          <p:sp>
            <p:nvSpPr>
              <p:cNvPr id="743" name="Shape 743"/>
              <p:cNvSpPr/>
              <p:nvPr/>
            </p:nvSpPr>
            <p:spPr>
              <a:xfrm>
                <a:off x="0" y="0"/>
                <a:ext cx="1371601" cy="498475"/>
              </a:xfrm>
              <a:prstGeom prst="roundRect">
                <a:avLst>
                  <a:gd name="adj" fmla="val 16667"/>
                </a:avLst>
              </a:prstGeom>
              <a:solidFill>
                <a:srgbClr val="FBCC9A"/>
              </a:solidFill>
              <a:ln w="12700" cap="flat">
                <a:solidFill>
                  <a:srgbClr val="000000"/>
                </a:solidFill>
                <a:prstDash val="solid"/>
                <a:round/>
              </a:ln>
              <a:effectLst/>
            </p:spPr>
            <p:txBody>
              <a:bodyPr wrap="square" lIns="45719" tIns="45719" rIns="45719" bIns="45719" numCol="1" anchor="t">
                <a:noAutofit/>
              </a:bodyPr>
              <a:lstStyle/>
              <a:p>
                <a:pPr algn="ctr"/>
              </a:p>
            </p:txBody>
          </p:sp>
          <p:sp>
            <p:nvSpPr>
              <p:cNvPr id="744" name="Shape 744"/>
              <p:cNvSpPr/>
              <p:nvPr/>
            </p:nvSpPr>
            <p:spPr>
              <a:xfrm>
                <a:off x="24333" y="24332"/>
                <a:ext cx="1322934" cy="3506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latin typeface="Arial"/>
                    <a:ea typeface="Arial"/>
                    <a:cs typeface="Arial"/>
                    <a:sym typeface="Arial"/>
                  </a:defRPr>
                </a:lvl1pPr>
              </a:lstStyle>
              <a:p>
                <a:pPr/>
                <a:r>
                  <a:t>Processor</a:t>
                </a:r>
              </a:p>
            </p:txBody>
          </p:sp>
        </p:grpSp>
        <p:grpSp>
          <p:nvGrpSpPr>
            <p:cNvPr id="748" name="Group 748"/>
            <p:cNvGrpSpPr/>
            <p:nvPr/>
          </p:nvGrpSpPr>
          <p:grpSpPr>
            <a:xfrm>
              <a:off x="3081807" y="-1"/>
              <a:ext cx="1450505" cy="654051"/>
              <a:chOff x="0" y="0"/>
              <a:chExt cx="1450504" cy="654050"/>
            </a:xfrm>
          </p:grpSpPr>
          <p:sp>
            <p:nvSpPr>
              <p:cNvPr id="746" name="Shape 746"/>
              <p:cNvSpPr/>
              <p:nvPr/>
            </p:nvSpPr>
            <p:spPr>
              <a:xfrm>
                <a:off x="-1" y="0"/>
                <a:ext cx="1450506" cy="654050"/>
              </a:xfrm>
              <a:prstGeom prst="rect">
                <a:avLst/>
              </a:prstGeom>
              <a:solidFill>
                <a:srgbClr val="C0D2FE"/>
              </a:solidFill>
              <a:ln w="12700" cap="flat">
                <a:solidFill>
                  <a:srgbClr val="000000"/>
                </a:solidFill>
                <a:prstDash val="solid"/>
                <a:round/>
              </a:ln>
              <a:effectLst/>
            </p:spPr>
            <p:txBody>
              <a:bodyPr wrap="square" lIns="45719" tIns="45719" rIns="45719" bIns="45719" numCol="1" anchor="t">
                <a:noAutofit/>
              </a:bodyPr>
              <a:lstStyle/>
              <a:p>
                <a:pPr algn="ctr">
                  <a:defRPr>
                    <a:latin typeface="Chalkboard"/>
                    <a:ea typeface="Chalkboard"/>
                    <a:cs typeface="Chalkboard"/>
                    <a:sym typeface="Chalkboard"/>
                  </a:defRPr>
                </a:pPr>
              </a:p>
            </p:txBody>
          </p:sp>
          <p:sp>
            <p:nvSpPr>
              <p:cNvPr id="747" name="Shape 747"/>
              <p:cNvSpPr/>
              <p:nvPr/>
            </p:nvSpPr>
            <p:spPr>
              <a:xfrm>
                <a:off x="-1" y="0"/>
                <a:ext cx="1450506"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a:latin typeface="Arial"/>
                    <a:ea typeface="Arial"/>
                    <a:cs typeface="Arial"/>
                    <a:sym typeface="Arial"/>
                  </a:defRPr>
                </a:lvl1pPr>
              </a:lstStyle>
              <a:p>
                <a:pPr/>
                <a:r>
                  <a:t>Memory</a:t>
                </a:r>
              </a:p>
            </p:txBody>
          </p:sp>
        </p:grpSp>
      </p:grpSp>
      <p:pic>
        <p:nvPicPr>
          <p:cNvPr id="750" name="image11.jpeg"/>
          <p:cNvPicPr>
            <a:picLocks noChangeAspect="1"/>
          </p:cNvPicPr>
          <p:nvPr/>
        </p:nvPicPr>
        <p:blipFill>
          <a:blip r:embed="rId6">
            <a:extLst/>
          </a:blip>
          <a:stretch>
            <a:fillRect/>
          </a:stretch>
        </p:blipFill>
        <p:spPr>
          <a:xfrm>
            <a:off x="2405063" y="5832475"/>
            <a:ext cx="1890712" cy="714375"/>
          </a:xfrm>
          <a:prstGeom prst="rect">
            <a:avLst/>
          </a:prstGeom>
          <a:ln w="12700">
            <a:miter lim="400000"/>
          </a:ln>
        </p:spPr>
      </p:pic>
      <p:sp>
        <p:nvSpPr>
          <p:cNvPr id="751" name="Shape 751"/>
          <p:cNvSpPr/>
          <p:nvPr/>
        </p:nvSpPr>
        <p:spPr>
          <a:xfrm>
            <a:off x="1687513" y="5562600"/>
            <a:ext cx="304801" cy="460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146"/>
                </a:moveTo>
                <a:lnTo>
                  <a:pt x="10800" y="0"/>
                </a:lnTo>
                <a:lnTo>
                  <a:pt x="21600" y="7146"/>
                </a:lnTo>
                <a:lnTo>
                  <a:pt x="16200" y="7146"/>
                </a:lnTo>
                <a:lnTo>
                  <a:pt x="16200" y="14454"/>
                </a:lnTo>
                <a:lnTo>
                  <a:pt x="21600" y="14454"/>
                </a:lnTo>
                <a:lnTo>
                  <a:pt x="10800" y="21600"/>
                </a:lnTo>
                <a:lnTo>
                  <a:pt x="0" y="14454"/>
                </a:lnTo>
                <a:lnTo>
                  <a:pt x="5400" y="14454"/>
                </a:lnTo>
                <a:lnTo>
                  <a:pt x="5400" y="7146"/>
                </a:lnTo>
                <a:close/>
              </a:path>
            </a:pathLst>
          </a:cu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
        <p:nvSpPr>
          <p:cNvPr id="752" name="Shape 752"/>
          <p:cNvSpPr/>
          <p:nvPr/>
        </p:nvSpPr>
        <p:spPr>
          <a:xfrm>
            <a:off x="3124199" y="5562599"/>
            <a:ext cx="271464" cy="293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38"/>
                </a:moveTo>
                <a:lnTo>
                  <a:pt x="10800" y="0"/>
                </a:lnTo>
                <a:lnTo>
                  <a:pt x="21600" y="9938"/>
                </a:lnTo>
                <a:lnTo>
                  <a:pt x="16200" y="9938"/>
                </a:lnTo>
                <a:lnTo>
                  <a:pt x="16200" y="21600"/>
                </a:lnTo>
                <a:lnTo>
                  <a:pt x="5400" y="21600"/>
                </a:lnTo>
                <a:lnTo>
                  <a:pt x="5400" y="9938"/>
                </a:lnTo>
                <a:close/>
              </a:path>
            </a:pathLst>
          </a:cu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
        <p:nvSpPr>
          <p:cNvPr id="753" name="Shape 753"/>
          <p:cNvSpPr/>
          <p:nvPr/>
        </p:nvSpPr>
        <p:spPr>
          <a:xfrm>
            <a:off x="2024063" y="2232024"/>
            <a:ext cx="640151" cy="380510"/>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user1</a:t>
            </a:r>
          </a:p>
        </p:txBody>
      </p:sp>
      <p:sp>
        <p:nvSpPr>
          <p:cNvPr id="754" name="Shape 754"/>
          <p:cNvSpPr/>
          <p:nvPr/>
        </p:nvSpPr>
        <p:spPr>
          <a:xfrm>
            <a:off x="3189288" y="2208211"/>
            <a:ext cx="685366" cy="380510"/>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user2</a:t>
            </a:r>
          </a:p>
        </p:txBody>
      </p:sp>
      <p:sp>
        <p:nvSpPr>
          <p:cNvPr id="755" name="Shape 755"/>
          <p:cNvSpPr/>
          <p:nvPr/>
        </p:nvSpPr>
        <p:spPr>
          <a:xfrm>
            <a:off x="4586287" y="2224086"/>
            <a:ext cx="685366" cy="380510"/>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user3</a:t>
            </a:r>
          </a:p>
        </p:txBody>
      </p:sp>
      <p:sp>
        <p:nvSpPr>
          <p:cNvPr id="756" name="Shape 756"/>
          <p:cNvSpPr/>
          <p:nvPr/>
        </p:nvSpPr>
        <p:spPr>
          <a:xfrm>
            <a:off x="5943600" y="2225674"/>
            <a:ext cx="685365" cy="380510"/>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user4</a:t>
            </a:r>
          </a:p>
        </p:txBody>
      </p:sp>
      <p:sp>
        <p:nvSpPr>
          <p:cNvPr id="757" name="Shape 757"/>
          <p:cNvSpPr/>
          <p:nvPr/>
        </p:nvSpPr>
        <p:spPr>
          <a:xfrm>
            <a:off x="5702300" y="3178174"/>
            <a:ext cx="759881" cy="38051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return</a:t>
            </a:r>
          </a:p>
        </p:txBody>
      </p:sp>
      <p:sp>
        <p:nvSpPr>
          <p:cNvPr id="758" name="Shape 758"/>
          <p:cNvSpPr/>
          <p:nvPr/>
        </p:nvSpPr>
        <p:spPr>
          <a:xfrm>
            <a:off x="7540625" y="3125786"/>
            <a:ext cx="1516914" cy="67261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halkboard"/>
                <a:ea typeface="Chalkboard"/>
                <a:cs typeface="Chalkboard"/>
                <a:sym typeface="Chalkboard"/>
              </a:defRPr>
            </a:pPr>
            <a:r>
              <a:t>System calls,</a:t>
            </a:r>
          </a:p>
          <a:p>
            <a:pPr>
              <a:defRPr>
                <a:latin typeface="Chalkboard"/>
                <a:ea typeface="Chalkboard"/>
                <a:cs typeface="Chalkboard"/>
                <a:sym typeface="Chalkboard"/>
              </a:defRPr>
            </a:pPr>
            <a:r>
              <a:t>Exceptions</a:t>
            </a:r>
          </a:p>
        </p:txBody>
      </p:sp>
      <p:sp>
        <p:nvSpPr>
          <p:cNvPr id="759" name="Shape 759"/>
          <p:cNvSpPr/>
          <p:nvPr/>
        </p:nvSpPr>
        <p:spPr>
          <a:xfrm>
            <a:off x="4721224" y="5635624"/>
            <a:ext cx="271464" cy="2936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938"/>
                </a:moveTo>
                <a:lnTo>
                  <a:pt x="10800" y="0"/>
                </a:lnTo>
                <a:lnTo>
                  <a:pt x="21600" y="9938"/>
                </a:lnTo>
                <a:lnTo>
                  <a:pt x="16200" y="9938"/>
                </a:lnTo>
                <a:lnTo>
                  <a:pt x="16200" y="21600"/>
                </a:lnTo>
                <a:lnTo>
                  <a:pt x="5400" y="21600"/>
                </a:lnTo>
                <a:lnTo>
                  <a:pt x="5400" y="9938"/>
                </a:lnTo>
                <a:close/>
              </a:path>
            </a:pathLst>
          </a:cu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
        <p:nvSpPr>
          <p:cNvPr id="760" name="Shape 760"/>
          <p:cNvSpPr/>
          <p:nvPr/>
        </p:nvSpPr>
        <p:spPr>
          <a:xfrm>
            <a:off x="5708649" y="5610225"/>
            <a:ext cx="258764" cy="4603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067"/>
                </a:moveTo>
                <a:lnTo>
                  <a:pt x="10800" y="0"/>
                </a:lnTo>
                <a:lnTo>
                  <a:pt x="21600" y="6067"/>
                </a:lnTo>
                <a:lnTo>
                  <a:pt x="16200" y="6067"/>
                </a:lnTo>
                <a:lnTo>
                  <a:pt x="16200" y="15533"/>
                </a:lnTo>
                <a:lnTo>
                  <a:pt x="21600" y="15533"/>
                </a:lnTo>
                <a:lnTo>
                  <a:pt x="10800" y="21600"/>
                </a:lnTo>
                <a:lnTo>
                  <a:pt x="0" y="15533"/>
                </a:lnTo>
                <a:lnTo>
                  <a:pt x="5400" y="15533"/>
                </a:lnTo>
                <a:lnTo>
                  <a:pt x="5400" y="6067"/>
                </a:lnTo>
                <a:close/>
              </a:path>
            </a:pathLst>
          </a:cu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
        <p:nvSpPr>
          <p:cNvPr id="761" name="Shape 761"/>
          <p:cNvSpPr/>
          <p:nvPr/>
        </p:nvSpPr>
        <p:spPr>
          <a:xfrm>
            <a:off x="6910388" y="5470524"/>
            <a:ext cx="228601" cy="3635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814"/>
                </a:moveTo>
                <a:lnTo>
                  <a:pt x="5400" y="14814"/>
                </a:lnTo>
                <a:lnTo>
                  <a:pt x="5400" y="0"/>
                </a:lnTo>
                <a:lnTo>
                  <a:pt x="16200" y="0"/>
                </a:lnTo>
                <a:lnTo>
                  <a:pt x="16200" y="14814"/>
                </a:lnTo>
                <a:lnTo>
                  <a:pt x="21600" y="14814"/>
                </a:lnTo>
                <a:lnTo>
                  <a:pt x="10800" y="21600"/>
                </a:lnTo>
                <a:close/>
              </a:path>
            </a:pathLst>
          </a:custGeom>
          <a:solidFill>
            <a:schemeClr val="accent1"/>
          </a:solidFill>
          <a:ln w="12700">
            <a:solidFill>
              <a:srgbClr val="000000"/>
            </a:solidFill>
            <a:tailEnd type="triangle"/>
          </a:ln>
        </p:spPr>
        <p:txBody>
          <a:bodyPr lIns="45719" rIns="45719" anchor="ctr"/>
          <a:lstStyle/>
          <a:p>
            <a:pPr algn="ctr">
              <a:defRPr>
                <a:latin typeface="Chalkboard"/>
                <a:ea typeface="Chalkboard"/>
                <a:cs typeface="Chalkboard"/>
                <a:sym typeface="Chalkboard"/>
              </a:defRPr>
            </a:pPr>
          </a:p>
        </p:txBody>
      </p:sp>
      <p:sp>
        <p:nvSpPr>
          <p:cNvPr id="762" name="Shape 762"/>
          <p:cNvSpPr/>
          <p:nvPr/>
        </p:nvSpPr>
        <p:spPr>
          <a:xfrm>
            <a:off x="661987" y="5654675"/>
            <a:ext cx="1026877" cy="380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Bock I/O</a:t>
            </a:r>
          </a:p>
        </p:txBody>
      </p:sp>
      <p:sp>
        <p:nvSpPr>
          <p:cNvPr id="763" name="Shape 763"/>
          <p:cNvSpPr/>
          <p:nvPr/>
        </p:nvSpPr>
        <p:spPr>
          <a:xfrm>
            <a:off x="3352800" y="5549900"/>
            <a:ext cx="485561" cy="380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INT</a:t>
            </a:r>
          </a:p>
        </p:txBody>
      </p:sp>
      <p:sp>
        <p:nvSpPr>
          <p:cNvPr id="764" name="Shape 764"/>
          <p:cNvSpPr/>
          <p:nvPr/>
        </p:nvSpPr>
        <p:spPr>
          <a:xfrm>
            <a:off x="7062788" y="5453062"/>
            <a:ext cx="1578800" cy="3805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Character O/P</a:t>
            </a:r>
          </a:p>
        </p:txBody>
      </p:sp>
      <p:grpSp>
        <p:nvGrpSpPr>
          <p:cNvPr id="768" name="Group 768"/>
          <p:cNvGrpSpPr/>
          <p:nvPr/>
        </p:nvGrpSpPr>
        <p:grpSpPr>
          <a:xfrm>
            <a:off x="7202488" y="4202112"/>
            <a:ext cx="304826" cy="676727"/>
            <a:chOff x="0" y="0"/>
            <a:chExt cx="304824" cy="676726"/>
          </a:xfrm>
        </p:grpSpPr>
        <p:sp>
          <p:nvSpPr>
            <p:cNvPr id="765" name="Shape 765"/>
            <p:cNvSpPr/>
            <p:nvPr/>
          </p:nvSpPr>
          <p:spPr>
            <a:xfrm>
              <a:off x="0" y="0"/>
              <a:ext cx="304825" cy="676727"/>
            </a:xfrm>
            <a:custGeom>
              <a:avLst/>
              <a:gdLst/>
              <a:ahLst/>
              <a:cxnLst>
                <a:cxn ang="0">
                  <a:pos x="wd2" y="hd2"/>
                </a:cxn>
                <a:cxn ang="5400000">
                  <a:pos x="wd2" y="hd2"/>
                </a:cxn>
                <a:cxn ang="10800000">
                  <a:pos x="wd2" y="hd2"/>
                </a:cxn>
                <a:cxn ang="16200000">
                  <a:pos x="wd2" y="hd2"/>
                </a:cxn>
              </a:cxnLst>
              <a:rect l="0" t="0" r="r" b="b"/>
              <a:pathLst>
                <a:path w="20406" h="21600" fill="norm" stroke="1" extrusionOk="0">
                  <a:moveTo>
                    <a:pt x="0" y="19457"/>
                  </a:moveTo>
                  <a:lnTo>
                    <a:pt x="5101" y="16736"/>
                  </a:lnTo>
                  <a:lnTo>
                    <a:pt x="5101" y="17952"/>
                  </a:lnTo>
                  <a:cubicBezTo>
                    <a:pt x="13137" y="17024"/>
                    <a:pt x="19116" y="14013"/>
                    <a:pt x="20222" y="10337"/>
                  </a:cubicBezTo>
                  <a:cubicBezTo>
                    <a:pt x="21600" y="14914"/>
                    <a:pt x="15106" y="19229"/>
                    <a:pt x="5101" y="20384"/>
                  </a:cubicBezTo>
                  <a:lnTo>
                    <a:pt x="5101" y="21600"/>
                  </a:lnTo>
                  <a:close/>
                  <a:moveTo>
                    <a:pt x="20405" y="11553"/>
                  </a:moveTo>
                  <a:cubicBezTo>
                    <a:pt x="20405" y="6516"/>
                    <a:pt x="11269" y="2432"/>
                    <a:pt x="0" y="2432"/>
                  </a:cubicBezTo>
                  <a:lnTo>
                    <a:pt x="0" y="0"/>
                  </a:lnTo>
                  <a:cubicBezTo>
                    <a:pt x="11269" y="0"/>
                    <a:pt x="20405" y="4083"/>
                    <a:pt x="20405" y="9121"/>
                  </a:cubicBezTo>
                  <a:close/>
                </a:path>
              </a:pathLst>
            </a:cu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sp>
          <p:nvSpPr>
            <p:cNvPr id="766" name="Shape 766"/>
            <p:cNvSpPr/>
            <p:nvPr/>
          </p:nvSpPr>
          <p:spPr>
            <a:xfrm>
              <a:off x="0" y="0"/>
              <a:ext cx="304801" cy="3619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21600" y="12182"/>
                    <a:pt x="11929" y="4547"/>
                    <a:pt x="0" y="4547"/>
                  </a:cubicBezTo>
                  <a:lnTo>
                    <a:pt x="0" y="0"/>
                  </a:lnTo>
                  <a:cubicBezTo>
                    <a:pt x="11929" y="0"/>
                    <a:pt x="21600" y="7635"/>
                    <a:pt x="21600" y="17053"/>
                  </a:cubicBezTo>
                  <a:close/>
                </a:path>
              </a:pathLst>
            </a:custGeom>
            <a:solidFill>
              <a:srgbClr val="000000">
                <a:alpha val="20000"/>
              </a:srgbClr>
            </a:solidFill>
            <a:ln w="12700" cap="flat">
              <a:noFill/>
              <a:miter lim="400000"/>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sp>
          <p:nvSpPr>
            <p:cNvPr id="767" name="Shape 767"/>
            <p:cNvSpPr/>
            <p:nvPr/>
          </p:nvSpPr>
          <p:spPr>
            <a:xfrm>
              <a:off x="0" y="0"/>
              <a:ext cx="304801" cy="6767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1553"/>
                  </a:moveTo>
                  <a:cubicBezTo>
                    <a:pt x="21600" y="6516"/>
                    <a:pt x="11929" y="2432"/>
                    <a:pt x="0" y="2432"/>
                  </a:cubicBezTo>
                  <a:lnTo>
                    <a:pt x="0" y="0"/>
                  </a:lnTo>
                  <a:cubicBezTo>
                    <a:pt x="11929" y="0"/>
                    <a:pt x="21600" y="4083"/>
                    <a:pt x="21600" y="9121"/>
                  </a:cubicBezTo>
                  <a:lnTo>
                    <a:pt x="21600" y="11553"/>
                  </a:lnTo>
                  <a:cubicBezTo>
                    <a:pt x="21600" y="15712"/>
                    <a:pt x="14937" y="19344"/>
                    <a:pt x="5400" y="20384"/>
                  </a:cubicBezTo>
                  <a:lnTo>
                    <a:pt x="5400" y="21600"/>
                  </a:lnTo>
                  <a:lnTo>
                    <a:pt x="0" y="19457"/>
                  </a:lnTo>
                  <a:lnTo>
                    <a:pt x="5400" y="16736"/>
                  </a:lnTo>
                  <a:lnTo>
                    <a:pt x="5400" y="17952"/>
                  </a:lnTo>
                  <a:cubicBezTo>
                    <a:pt x="13907" y="17024"/>
                    <a:pt x="20236" y="14013"/>
                    <a:pt x="21407" y="10337"/>
                  </a:cubicBezTo>
                </a:path>
              </a:pathLst>
            </a:custGeom>
            <a:noFill/>
            <a:ln w="12700" cap="flat">
              <a:solidFill>
                <a:srgbClr val="000000"/>
              </a:solidFill>
              <a:prstDash val="solid"/>
              <a:round/>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grpSp>
      <p:sp>
        <p:nvSpPr>
          <p:cNvPr id="769" name="Shape 769"/>
          <p:cNvSpPr/>
          <p:nvPr/>
        </p:nvSpPr>
        <p:spPr>
          <a:xfrm>
            <a:off x="7485063" y="4268787"/>
            <a:ext cx="1288314" cy="67260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halkboard"/>
                <a:ea typeface="Chalkboard"/>
                <a:cs typeface="Chalkboard"/>
                <a:sym typeface="Chalkboard"/>
              </a:defRPr>
            </a:pPr>
            <a:r>
              <a:t>Privileged </a:t>
            </a:r>
          </a:p>
          <a:p>
            <a:pPr>
              <a:defRPr>
                <a:latin typeface="Chalkboard"/>
                <a:ea typeface="Chalkboard"/>
                <a:cs typeface="Chalkboard"/>
                <a:sym typeface="Chalkboard"/>
              </a:defRPr>
            </a:pPr>
            <a:r>
              <a:t>Operations</a:t>
            </a:r>
          </a:p>
        </p:txBody>
      </p:sp>
      <p:grpSp>
        <p:nvGrpSpPr>
          <p:cNvPr id="773" name="Group 773"/>
          <p:cNvGrpSpPr/>
          <p:nvPr/>
        </p:nvGrpSpPr>
        <p:grpSpPr>
          <a:xfrm>
            <a:off x="6597649" y="4079802"/>
            <a:ext cx="381002" cy="827161"/>
            <a:chOff x="0" y="0"/>
            <a:chExt cx="381000" cy="827160"/>
          </a:xfrm>
        </p:grpSpPr>
        <p:sp>
          <p:nvSpPr>
            <p:cNvPr id="770" name="Shape 770"/>
            <p:cNvSpPr/>
            <p:nvPr/>
          </p:nvSpPr>
          <p:spPr>
            <a:xfrm rot="16200000">
              <a:off x="-223081" y="223080"/>
              <a:ext cx="827162" cy="381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01" y="21600"/>
                  </a:moveTo>
                  <a:lnTo>
                    <a:pt x="16625" y="16200"/>
                  </a:lnTo>
                  <a:lnTo>
                    <a:pt x="17869" y="16200"/>
                  </a:lnTo>
                  <a:lnTo>
                    <a:pt x="17869" y="16200"/>
                  </a:lnTo>
                  <a:cubicBezTo>
                    <a:pt x="16834" y="6663"/>
                    <a:pt x="13218" y="0"/>
                    <a:pt x="9079" y="0"/>
                  </a:cubicBezTo>
                  <a:lnTo>
                    <a:pt x="11566" y="0"/>
                  </a:lnTo>
                  <a:cubicBezTo>
                    <a:pt x="15706" y="0"/>
                    <a:pt x="19322" y="6663"/>
                    <a:pt x="20357" y="16200"/>
                  </a:cubicBezTo>
                  <a:lnTo>
                    <a:pt x="21600" y="16200"/>
                  </a:lnTo>
                  <a:close/>
                  <a:moveTo>
                    <a:pt x="10322" y="204"/>
                  </a:moveTo>
                  <a:lnTo>
                    <a:pt x="10322" y="204"/>
                  </a:lnTo>
                  <a:cubicBezTo>
                    <a:pt x="5832" y="1682"/>
                    <a:pt x="2488" y="10814"/>
                    <a:pt x="2488" y="21600"/>
                  </a:cubicBezTo>
                  <a:lnTo>
                    <a:pt x="0" y="21600"/>
                  </a:lnTo>
                  <a:cubicBezTo>
                    <a:pt x="0" y="9671"/>
                    <a:pt x="4065" y="0"/>
                    <a:pt x="9079" y="0"/>
                  </a:cubicBezTo>
                  <a:cubicBezTo>
                    <a:pt x="9495" y="0"/>
                    <a:pt x="9910" y="68"/>
                    <a:pt x="10322" y="204"/>
                  </a:cubicBezTo>
                  <a:close/>
                </a:path>
              </a:pathLst>
            </a:custGeom>
            <a:solidFill>
              <a:schemeClr val="accent1"/>
            </a:solidFill>
            <a:ln w="12700" cap="flat">
              <a:noFill/>
              <a:miter lim="400000"/>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sp>
          <p:nvSpPr>
            <p:cNvPr id="771" name="Shape 771"/>
            <p:cNvSpPr/>
            <p:nvPr/>
          </p:nvSpPr>
          <p:spPr>
            <a:xfrm rot="16200000">
              <a:off x="-7147" y="439013"/>
              <a:ext cx="395294" cy="381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04"/>
                  </a:moveTo>
                  <a:lnTo>
                    <a:pt x="21600" y="204"/>
                  </a:lnTo>
                  <a:cubicBezTo>
                    <a:pt x="12203" y="1682"/>
                    <a:pt x="5206" y="10814"/>
                    <a:pt x="5206" y="21600"/>
                  </a:cubicBezTo>
                  <a:lnTo>
                    <a:pt x="0" y="21600"/>
                  </a:lnTo>
                  <a:cubicBezTo>
                    <a:pt x="0" y="9671"/>
                    <a:pt x="8505" y="0"/>
                    <a:pt x="18997" y="0"/>
                  </a:cubicBezTo>
                  <a:cubicBezTo>
                    <a:pt x="19868" y="0"/>
                    <a:pt x="20738" y="68"/>
                    <a:pt x="21600" y="204"/>
                  </a:cubicBezTo>
                  <a:close/>
                </a:path>
              </a:pathLst>
            </a:custGeom>
            <a:solidFill>
              <a:srgbClr val="000000">
                <a:alpha val="20000"/>
              </a:srgbClr>
            </a:solidFill>
            <a:ln w="12700" cap="flat">
              <a:noFill/>
              <a:miter lim="400000"/>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sp>
          <p:nvSpPr>
            <p:cNvPr id="772" name="Shape 772"/>
            <p:cNvSpPr/>
            <p:nvPr/>
          </p:nvSpPr>
          <p:spPr>
            <a:xfrm rot="16200000">
              <a:off x="-223081" y="223080"/>
              <a:ext cx="827162" cy="381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22" y="204"/>
                  </a:moveTo>
                  <a:lnTo>
                    <a:pt x="10322" y="204"/>
                  </a:lnTo>
                  <a:cubicBezTo>
                    <a:pt x="5832" y="1682"/>
                    <a:pt x="2488" y="10814"/>
                    <a:pt x="2488" y="21600"/>
                  </a:cubicBezTo>
                  <a:lnTo>
                    <a:pt x="0" y="21600"/>
                  </a:lnTo>
                  <a:cubicBezTo>
                    <a:pt x="0" y="9671"/>
                    <a:pt x="4065" y="0"/>
                    <a:pt x="9079" y="0"/>
                  </a:cubicBezTo>
                  <a:lnTo>
                    <a:pt x="11566" y="0"/>
                  </a:lnTo>
                  <a:cubicBezTo>
                    <a:pt x="15706" y="0"/>
                    <a:pt x="19322" y="6663"/>
                    <a:pt x="20357" y="16200"/>
                  </a:cubicBezTo>
                  <a:lnTo>
                    <a:pt x="21600" y="16200"/>
                  </a:lnTo>
                  <a:lnTo>
                    <a:pt x="19401" y="21600"/>
                  </a:lnTo>
                  <a:lnTo>
                    <a:pt x="16625" y="16200"/>
                  </a:lnTo>
                  <a:lnTo>
                    <a:pt x="17869" y="16200"/>
                  </a:lnTo>
                  <a:lnTo>
                    <a:pt x="17869" y="16200"/>
                  </a:lnTo>
                  <a:cubicBezTo>
                    <a:pt x="16834" y="6663"/>
                    <a:pt x="13218" y="0"/>
                    <a:pt x="9079" y="0"/>
                  </a:cubicBezTo>
                </a:path>
              </a:pathLst>
            </a:custGeom>
            <a:noFill/>
            <a:ln w="12700" cap="flat">
              <a:solidFill>
                <a:srgbClr val="000000"/>
              </a:solidFill>
              <a:prstDash val="solid"/>
              <a:round/>
              <a:tailEnd type="triangle" w="med" len="med"/>
            </a:ln>
            <a:effectLst/>
          </p:spPr>
          <p:txBody>
            <a:bodyPr wrap="square" lIns="45719" tIns="45719" rIns="45719" bIns="45719" numCol="1" anchor="ctr">
              <a:noAutofit/>
            </a:bodyPr>
            <a:lstStyle/>
            <a:p>
              <a:pPr algn="ctr">
                <a:defRPr>
                  <a:latin typeface="Chalkboard"/>
                  <a:ea typeface="Chalkboard"/>
                  <a:cs typeface="Chalkboard"/>
                  <a:sym typeface="Chalkboard"/>
                </a:defRPr>
              </a:pPr>
            </a:p>
          </p:txBody>
        </p:sp>
      </p:grpSp>
      <p:sp>
        <p:nvSpPr>
          <p:cNvPr id="774" name="Shape 774"/>
          <p:cNvSpPr/>
          <p:nvPr/>
        </p:nvSpPr>
        <p:spPr>
          <a:xfrm>
            <a:off x="2024063" y="2215357"/>
            <a:ext cx="640151" cy="380509"/>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user1</a:t>
            </a:r>
          </a:p>
        </p:txBody>
      </p:sp>
      <p:sp>
        <p:nvSpPr>
          <p:cNvPr id="775" name="Shape 775"/>
          <p:cNvSpPr/>
          <p:nvPr/>
        </p:nvSpPr>
        <p:spPr>
          <a:xfrm>
            <a:off x="3189288" y="2191543"/>
            <a:ext cx="685366" cy="380510"/>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user2</a:t>
            </a:r>
          </a:p>
        </p:txBody>
      </p:sp>
      <p:sp>
        <p:nvSpPr>
          <p:cNvPr id="776" name="Shape 776"/>
          <p:cNvSpPr/>
          <p:nvPr/>
        </p:nvSpPr>
        <p:spPr>
          <a:xfrm>
            <a:off x="4586287" y="2207418"/>
            <a:ext cx="685366" cy="380510"/>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user3</a:t>
            </a:r>
          </a:p>
        </p:txBody>
      </p:sp>
      <p:sp>
        <p:nvSpPr>
          <p:cNvPr id="777" name="Shape 777"/>
          <p:cNvSpPr/>
          <p:nvPr/>
        </p:nvSpPr>
        <p:spPr>
          <a:xfrm>
            <a:off x="5943600" y="2209007"/>
            <a:ext cx="685365" cy="380509"/>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Chalkboard"/>
                <a:ea typeface="Chalkboard"/>
                <a:cs typeface="Chalkboard"/>
                <a:sym typeface="Chalkboard"/>
              </a:defRPr>
            </a:lvl1pPr>
          </a:lstStyle>
          <a:p>
            <a:pPr/>
            <a:r>
              <a:t>user4</a:t>
            </a:r>
          </a:p>
        </p:txBody>
      </p:sp>
      <p:sp>
        <p:nvSpPr>
          <p:cNvPr id="778" name="Shape 778"/>
          <p:cNvSpPr/>
          <p:nvPr/>
        </p:nvSpPr>
        <p:spPr>
          <a:xfrm>
            <a:off x="7540625" y="3109118"/>
            <a:ext cx="1516914" cy="67261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latin typeface="Chalkboard"/>
                <a:ea typeface="Chalkboard"/>
                <a:cs typeface="Chalkboard"/>
                <a:sym typeface="Chalkboard"/>
              </a:defRPr>
            </a:pPr>
            <a:r>
              <a:t>System calls,</a:t>
            </a:r>
          </a:p>
          <a:p>
            <a:pPr>
              <a:defRPr>
                <a:latin typeface="Chalkboard"/>
                <a:ea typeface="Chalkboard"/>
                <a:cs typeface="Chalkboard"/>
                <a:sym typeface="Chalkboard"/>
              </a:defRPr>
            </a:pPr>
            <a:r>
              <a:t>Exceptions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4" presetID="2" grpId="1" fill="hold">
                                  <p:stCondLst>
                                    <p:cond delay="0"/>
                                  </p:stCondLst>
                                  <p:iterate type="el" backwards="0">
                                    <p:tmAbs val="0"/>
                                  </p:iterate>
                                  <p:childTnLst>
                                    <p:anim calcmode="lin" valueType="num">
                                      <p:cBhvr>
                                        <p:cTn id="6" dur="500" fill="hold"/>
                                        <p:tgtEl>
                                          <p:spTgt spid="734"/>
                                        </p:tgtEl>
                                        <p:attrNameLst>
                                          <p:attrName>ppt_x</p:attrName>
                                        </p:attrNameLst>
                                      </p:cBhvr>
                                      <p:tavLst>
                                        <p:tav tm="0">
                                          <p:val>
                                            <p:strVal val="ppt_x"/>
                                          </p:val>
                                        </p:tav>
                                        <p:tav tm="100000">
                                          <p:val>
                                            <p:strVal val="ppt_x"/>
                                          </p:val>
                                        </p:tav>
                                      </p:tavLst>
                                    </p:anim>
                                    <p:anim calcmode="lin" valueType="num">
                                      <p:cBhvr>
                                        <p:cTn id="7" dur="500" fill="hold"/>
                                        <p:tgtEl>
                                          <p:spTgt spid="734"/>
                                        </p:tgtEl>
                                        <p:attrNameLst>
                                          <p:attrName>ppt_y</p:attrName>
                                        </p:attrNameLst>
                                      </p:cBhvr>
                                      <p:tavLst>
                                        <p:tav tm="0">
                                          <p:val>
                                            <p:strVal val="ppt_y"/>
                                          </p:val>
                                        </p:tav>
                                        <p:tav tm="100000">
                                          <p:val>
                                            <p:strVal val="1+ppt_h/2"/>
                                          </p:val>
                                        </p:tav>
                                      </p:tavLst>
                                    </p:anim>
                                    <p:set>
                                      <p:cBhvr>
                                        <p:cTn id="8" fill="hold">
                                          <p:stCondLst>
                                            <p:cond delay="499"/>
                                          </p:stCondLst>
                                        </p:cTn>
                                        <p:tgtEl>
                                          <p:spTgt spid="734"/>
                                        </p:tgtEl>
                                        <p:attrNameLst>
                                          <p:attrName>style.visibility</p:attrName>
                                        </p:attrNameLst>
                                      </p:cBhvr>
                                      <p:to>
                                        <p:strVal val="hidden"/>
                                      </p:to>
                                    </p:set>
                                  </p:childTnLst>
                                </p:cTn>
                              </p:par>
                            </p:childTnLst>
                          </p:cTn>
                        </p:par>
                        <p:par>
                          <p:cTn id="9" fill="hold">
                            <p:stCondLst>
                              <p:cond delay="500"/>
                            </p:stCondLst>
                            <p:childTnLst>
                              <p:par>
                                <p:cTn id="10" presetClass="exit" nodeType="afterEffect" presetSubtype="4" presetID="2" grpId="2" fill="hold">
                                  <p:stCondLst>
                                    <p:cond delay="0"/>
                                  </p:stCondLst>
                                  <p:iterate type="el" backwards="0">
                                    <p:tmAbs val="0"/>
                                  </p:iterate>
                                  <p:childTnLst>
                                    <p:anim calcmode="lin" valueType="num">
                                      <p:cBhvr>
                                        <p:cTn id="11" dur="500" fill="hold"/>
                                        <p:tgtEl>
                                          <p:spTgt spid="739"/>
                                        </p:tgtEl>
                                        <p:attrNameLst>
                                          <p:attrName>ppt_x</p:attrName>
                                        </p:attrNameLst>
                                      </p:cBhvr>
                                      <p:tavLst>
                                        <p:tav tm="0">
                                          <p:val>
                                            <p:strVal val="ppt_x"/>
                                          </p:val>
                                        </p:tav>
                                        <p:tav tm="100000">
                                          <p:val>
                                            <p:strVal val="ppt_x"/>
                                          </p:val>
                                        </p:tav>
                                      </p:tavLst>
                                    </p:anim>
                                    <p:anim calcmode="lin" valueType="num">
                                      <p:cBhvr>
                                        <p:cTn id="12" dur="500" fill="hold"/>
                                        <p:tgtEl>
                                          <p:spTgt spid="739"/>
                                        </p:tgtEl>
                                        <p:attrNameLst>
                                          <p:attrName>ppt_y</p:attrName>
                                        </p:attrNameLst>
                                      </p:cBhvr>
                                      <p:tavLst>
                                        <p:tav tm="0">
                                          <p:val>
                                            <p:strVal val="ppt_y"/>
                                          </p:val>
                                        </p:tav>
                                        <p:tav tm="100000">
                                          <p:val>
                                            <p:strVal val="1+ppt_h/2"/>
                                          </p:val>
                                        </p:tav>
                                      </p:tavLst>
                                    </p:anim>
                                    <p:set>
                                      <p:cBhvr>
                                        <p:cTn id="13" fill="hold">
                                          <p:stCondLst>
                                            <p:cond delay="499"/>
                                          </p:stCondLst>
                                        </p:cTn>
                                        <p:tgtEl>
                                          <p:spTgt spid="739"/>
                                        </p:tgtEl>
                                        <p:attrNameLst>
                                          <p:attrName>style.visibility</p:attrName>
                                        </p:attrNameLst>
                                      </p:cBhvr>
                                      <p:to>
                                        <p:strVal val="hidden"/>
                                      </p:to>
                                    </p:set>
                                  </p:childTnLst>
                                </p:cTn>
                              </p:par>
                            </p:childTnLst>
                          </p:cTn>
                        </p:par>
                        <p:par>
                          <p:cTn id="14" fill="hold">
                            <p:stCondLst>
                              <p:cond delay="1000"/>
                            </p:stCondLst>
                            <p:childTnLst>
                              <p:par>
                                <p:cTn id="15" presetClass="exit" nodeType="afterEffect" presetSubtype="4" presetID="2" grpId="3" fill="hold">
                                  <p:stCondLst>
                                    <p:cond delay="0"/>
                                  </p:stCondLst>
                                  <p:iterate type="el" backwards="0">
                                    <p:tmAbs val="0"/>
                                  </p:iterate>
                                  <p:childTnLst>
                                    <p:anim calcmode="lin" valueType="num">
                                      <p:cBhvr>
                                        <p:cTn id="16" dur="500" fill="hold"/>
                                        <p:tgtEl>
                                          <p:spTgt spid="740"/>
                                        </p:tgtEl>
                                        <p:attrNameLst>
                                          <p:attrName>ppt_x</p:attrName>
                                        </p:attrNameLst>
                                      </p:cBhvr>
                                      <p:tavLst>
                                        <p:tav tm="0">
                                          <p:val>
                                            <p:strVal val="ppt_x"/>
                                          </p:val>
                                        </p:tav>
                                        <p:tav tm="100000">
                                          <p:val>
                                            <p:strVal val="ppt_x"/>
                                          </p:val>
                                        </p:tav>
                                      </p:tavLst>
                                    </p:anim>
                                    <p:anim calcmode="lin" valueType="num">
                                      <p:cBhvr>
                                        <p:cTn id="17" dur="500" fill="hold"/>
                                        <p:tgtEl>
                                          <p:spTgt spid="740"/>
                                        </p:tgtEl>
                                        <p:attrNameLst>
                                          <p:attrName>ppt_y</p:attrName>
                                        </p:attrNameLst>
                                      </p:cBhvr>
                                      <p:tavLst>
                                        <p:tav tm="0">
                                          <p:val>
                                            <p:strVal val="ppt_y"/>
                                          </p:val>
                                        </p:tav>
                                        <p:tav tm="100000">
                                          <p:val>
                                            <p:strVal val="1+ppt_h/2"/>
                                          </p:val>
                                        </p:tav>
                                      </p:tavLst>
                                    </p:anim>
                                    <p:set>
                                      <p:cBhvr>
                                        <p:cTn id="18" fill="hold">
                                          <p:stCondLst>
                                            <p:cond delay="499"/>
                                          </p:stCondLst>
                                        </p:cTn>
                                        <p:tgtEl>
                                          <p:spTgt spid="740"/>
                                        </p:tgtEl>
                                        <p:attrNameLst>
                                          <p:attrName>style.visibility</p:attrName>
                                        </p:attrNameLst>
                                      </p:cBhvr>
                                      <p:to>
                                        <p:strVal val="hidden"/>
                                      </p:to>
                                    </p:set>
                                  </p:childTnLst>
                                </p:cTn>
                              </p:par>
                            </p:childTnLst>
                          </p:cTn>
                        </p:par>
                        <p:par>
                          <p:cTn id="19" fill="hold">
                            <p:stCondLst>
                              <p:cond delay="1500"/>
                            </p:stCondLst>
                            <p:childTnLst>
                              <p:par>
                                <p:cTn id="20" presetClass="exit" nodeType="afterEffect" presetSubtype="4" presetID="2" grpId="4" fill="hold">
                                  <p:stCondLst>
                                    <p:cond delay="0"/>
                                  </p:stCondLst>
                                  <p:iterate type="el" backwards="0">
                                    <p:tmAbs val="0"/>
                                  </p:iterate>
                                  <p:childTnLst>
                                    <p:anim calcmode="lin" valueType="num">
                                      <p:cBhvr>
                                        <p:cTn id="21" dur="500" fill="hold"/>
                                        <p:tgtEl>
                                          <p:spTgt spid="741"/>
                                        </p:tgtEl>
                                        <p:attrNameLst>
                                          <p:attrName>ppt_x</p:attrName>
                                        </p:attrNameLst>
                                      </p:cBhvr>
                                      <p:tavLst>
                                        <p:tav tm="0">
                                          <p:val>
                                            <p:strVal val="ppt_x"/>
                                          </p:val>
                                        </p:tav>
                                        <p:tav tm="100000">
                                          <p:val>
                                            <p:strVal val="ppt_x"/>
                                          </p:val>
                                        </p:tav>
                                      </p:tavLst>
                                    </p:anim>
                                    <p:anim calcmode="lin" valueType="num">
                                      <p:cBhvr>
                                        <p:cTn id="22" dur="500" fill="hold"/>
                                        <p:tgtEl>
                                          <p:spTgt spid="741"/>
                                        </p:tgtEl>
                                        <p:attrNameLst>
                                          <p:attrName>ppt_y</p:attrName>
                                        </p:attrNameLst>
                                      </p:cBhvr>
                                      <p:tavLst>
                                        <p:tav tm="0">
                                          <p:val>
                                            <p:strVal val="ppt_y"/>
                                          </p:val>
                                        </p:tav>
                                        <p:tav tm="100000">
                                          <p:val>
                                            <p:strVal val="1+ppt_h/2"/>
                                          </p:val>
                                        </p:tav>
                                      </p:tavLst>
                                    </p:anim>
                                    <p:set>
                                      <p:cBhvr>
                                        <p:cTn id="23" fill="hold">
                                          <p:stCondLst>
                                            <p:cond delay="499"/>
                                          </p:stCondLst>
                                        </p:cTn>
                                        <p:tgtEl>
                                          <p:spTgt spid="741"/>
                                        </p:tgtEl>
                                        <p:attrNameLst>
                                          <p:attrName>style.visibility</p:attrName>
                                        </p:attrNameLst>
                                      </p:cBhvr>
                                      <p:to>
                                        <p:strVal val="hidden"/>
                                      </p:to>
                                    </p:set>
                                  </p:childTnLst>
                                </p:cTn>
                              </p:par>
                            </p:childTnLst>
                          </p:cTn>
                        </p:par>
                        <p:par>
                          <p:cTn id="24" fill="hold">
                            <p:stCondLst>
                              <p:cond delay="2000"/>
                            </p:stCondLst>
                            <p:childTnLst>
                              <p:par>
                                <p:cTn id="25" presetClass="exit" nodeType="afterEffect" presetSubtype="4" presetID="2" grpId="5" fill="hold">
                                  <p:stCondLst>
                                    <p:cond delay="0"/>
                                  </p:stCondLst>
                                  <p:iterate type="el" backwards="0">
                                    <p:tmAbs val="0"/>
                                  </p:iterate>
                                  <p:childTnLst>
                                    <p:anim calcmode="lin" valueType="num">
                                      <p:cBhvr>
                                        <p:cTn id="26" dur="500" fill="hold"/>
                                        <p:tgtEl>
                                          <p:spTgt spid="750"/>
                                        </p:tgtEl>
                                        <p:attrNameLst>
                                          <p:attrName>ppt_x</p:attrName>
                                        </p:attrNameLst>
                                      </p:cBhvr>
                                      <p:tavLst>
                                        <p:tav tm="0">
                                          <p:val>
                                            <p:strVal val="ppt_x"/>
                                          </p:val>
                                        </p:tav>
                                        <p:tav tm="100000">
                                          <p:val>
                                            <p:strVal val="ppt_x"/>
                                          </p:val>
                                        </p:tav>
                                      </p:tavLst>
                                    </p:anim>
                                    <p:anim calcmode="lin" valueType="num">
                                      <p:cBhvr>
                                        <p:cTn id="27" dur="500" fill="hold"/>
                                        <p:tgtEl>
                                          <p:spTgt spid="750"/>
                                        </p:tgtEl>
                                        <p:attrNameLst>
                                          <p:attrName>ppt_y</p:attrName>
                                        </p:attrNameLst>
                                      </p:cBhvr>
                                      <p:tavLst>
                                        <p:tav tm="0">
                                          <p:val>
                                            <p:strVal val="ppt_y"/>
                                          </p:val>
                                        </p:tav>
                                        <p:tav tm="100000">
                                          <p:val>
                                            <p:strVal val="1+ppt_h/2"/>
                                          </p:val>
                                        </p:tav>
                                      </p:tavLst>
                                    </p:anim>
                                    <p:set>
                                      <p:cBhvr>
                                        <p:cTn id="28" fill="hold">
                                          <p:stCondLst>
                                            <p:cond delay="499"/>
                                          </p:stCondLst>
                                        </p:cTn>
                                        <p:tgtEl>
                                          <p:spTgt spid="750"/>
                                        </p:tgtEl>
                                        <p:attrNameLst>
                                          <p:attrName>style.visibility</p:attrName>
                                        </p:attrNameLst>
                                      </p:cBhvr>
                                      <p:to>
                                        <p:strVal val="hidden"/>
                                      </p:to>
                                    </p:set>
                                  </p:childTnLst>
                                </p:cTn>
                              </p:par>
                            </p:childTnLst>
                          </p:cTn>
                        </p:par>
                        <p:par>
                          <p:cTn id="29" fill="hold">
                            <p:stCondLst>
                              <p:cond delay="2500"/>
                            </p:stCondLst>
                            <p:childTnLst>
                              <p:par>
                                <p:cTn id="30" presetClass="exit" nodeType="afterEffect" presetSubtype="4" presetID="2" grpId="6" fill="hold">
                                  <p:stCondLst>
                                    <p:cond delay="0"/>
                                  </p:stCondLst>
                                  <p:iterate type="el" backwards="0">
                                    <p:tmAbs val="0"/>
                                  </p:iterate>
                                  <p:childTnLst>
                                    <p:anim calcmode="lin" valueType="num">
                                      <p:cBhvr>
                                        <p:cTn id="31" dur="500" fill="hold"/>
                                        <p:tgtEl>
                                          <p:spTgt spid="751"/>
                                        </p:tgtEl>
                                        <p:attrNameLst>
                                          <p:attrName>ppt_x</p:attrName>
                                        </p:attrNameLst>
                                      </p:cBhvr>
                                      <p:tavLst>
                                        <p:tav tm="0">
                                          <p:val>
                                            <p:strVal val="ppt_x"/>
                                          </p:val>
                                        </p:tav>
                                        <p:tav tm="100000">
                                          <p:val>
                                            <p:strVal val="ppt_x"/>
                                          </p:val>
                                        </p:tav>
                                      </p:tavLst>
                                    </p:anim>
                                    <p:anim calcmode="lin" valueType="num">
                                      <p:cBhvr>
                                        <p:cTn id="32" dur="500" fill="hold"/>
                                        <p:tgtEl>
                                          <p:spTgt spid="751"/>
                                        </p:tgtEl>
                                        <p:attrNameLst>
                                          <p:attrName>ppt_y</p:attrName>
                                        </p:attrNameLst>
                                      </p:cBhvr>
                                      <p:tavLst>
                                        <p:tav tm="0">
                                          <p:val>
                                            <p:strVal val="ppt_y"/>
                                          </p:val>
                                        </p:tav>
                                        <p:tav tm="100000">
                                          <p:val>
                                            <p:strVal val="1+ppt_h/2"/>
                                          </p:val>
                                        </p:tav>
                                      </p:tavLst>
                                    </p:anim>
                                    <p:set>
                                      <p:cBhvr>
                                        <p:cTn id="33" fill="hold">
                                          <p:stCondLst>
                                            <p:cond delay="499"/>
                                          </p:stCondLst>
                                        </p:cTn>
                                        <p:tgtEl>
                                          <p:spTgt spid="751"/>
                                        </p:tgtEl>
                                        <p:attrNameLst>
                                          <p:attrName>style.visibility</p:attrName>
                                        </p:attrNameLst>
                                      </p:cBhvr>
                                      <p:to>
                                        <p:strVal val="hidden"/>
                                      </p:to>
                                    </p:set>
                                  </p:childTnLst>
                                </p:cTn>
                              </p:par>
                            </p:childTnLst>
                          </p:cTn>
                        </p:par>
                        <p:par>
                          <p:cTn id="34" fill="hold">
                            <p:stCondLst>
                              <p:cond delay="3000"/>
                            </p:stCondLst>
                            <p:childTnLst>
                              <p:par>
                                <p:cTn id="35" presetClass="exit" nodeType="afterEffect" presetSubtype="4" presetID="2" grpId="7" fill="hold">
                                  <p:stCondLst>
                                    <p:cond delay="0"/>
                                  </p:stCondLst>
                                  <p:iterate type="el" backwards="0">
                                    <p:tmAbs val="0"/>
                                  </p:iterate>
                                  <p:childTnLst>
                                    <p:anim calcmode="lin" valueType="num">
                                      <p:cBhvr>
                                        <p:cTn id="36" dur="500" fill="hold"/>
                                        <p:tgtEl>
                                          <p:spTgt spid="752"/>
                                        </p:tgtEl>
                                        <p:attrNameLst>
                                          <p:attrName>ppt_x</p:attrName>
                                        </p:attrNameLst>
                                      </p:cBhvr>
                                      <p:tavLst>
                                        <p:tav tm="0">
                                          <p:val>
                                            <p:strVal val="ppt_x"/>
                                          </p:val>
                                        </p:tav>
                                        <p:tav tm="100000">
                                          <p:val>
                                            <p:strVal val="ppt_x"/>
                                          </p:val>
                                        </p:tav>
                                      </p:tavLst>
                                    </p:anim>
                                    <p:anim calcmode="lin" valueType="num">
                                      <p:cBhvr>
                                        <p:cTn id="37" dur="500" fill="hold"/>
                                        <p:tgtEl>
                                          <p:spTgt spid="752"/>
                                        </p:tgtEl>
                                        <p:attrNameLst>
                                          <p:attrName>ppt_y</p:attrName>
                                        </p:attrNameLst>
                                      </p:cBhvr>
                                      <p:tavLst>
                                        <p:tav tm="0">
                                          <p:val>
                                            <p:strVal val="ppt_y"/>
                                          </p:val>
                                        </p:tav>
                                        <p:tav tm="100000">
                                          <p:val>
                                            <p:strVal val="1+ppt_h/2"/>
                                          </p:val>
                                        </p:tav>
                                      </p:tavLst>
                                    </p:anim>
                                    <p:set>
                                      <p:cBhvr>
                                        <p:cTn id="38" fill="hold">
                                          <p:stCondLst>
                                            <p:cond delay="499"/>
                                          </p:stCondLst>
                                        </p:cTn>
                                        <p:tgtEl>
                                          <p:spTgt spid="752"/>
                                        </p:tgtEl>
                                        <p:attrNameLst>
                                          <p:attrName>style.visibility</p:attrName>
                                        </p:attrNameLst>
                                      </p:cBhvr>
                                      <p:to>
                                        <p:strVal val="hidden"/>
                                      </p:to>
                                    </p:set>
                                  </p:childTnLst>
                                </p:cTn>
                              </p:par>
                            </p:childTnLst>
                          </p:cTn>
                        </p:par>
                        <p:par>
                          <p:cTn id="39" fill="hold">
                            <p:stCondLst>
                              <p:cond delay="3500"/>
                            </p:stCondLst>
                            <p:childTnLst>
                              <p:par>
                                <p:cTn id="40" presetClass="exit" nodeType="afterEffect" presetSubtype="4" presetID="2" grpId="8" fill="hold">
                                  <p:stCondLst>
                                    <p:cond delay="0"/>
                                  </p:stCondLst>
                                  <p:iterate type="el" backwards="0">
                                    <p:tmAbs val="0"/>
                                  </p:iterate>
                                  <p:childTnLst>
                                    <p:anim calcmode="lin" valueType="num">
                                      <p:cBhvr>
                                        <p:cTn id="41" dur="500" fill="hold"/>
                                        <p:tgtEl>
                                          <p:spTgt spid="759"/>
                                        </p:tgtEl>
                                        <p:attrNameLst>
                                          <p:attrName>ppt_x</p:attrName>
                                        </p:attrNameLst>
                                      </p:cBhvr>
                                      <p:tavLst>
                                        <p:tav tm="0">
                                          <p:val>
                                            <p:strVal val="ppt_x"/>
                                          </p:val>
                                        </p:tav>
                                        <p:tav tm="100000">
                                          <p:val>
                                            <p:strVal val="ppt_x"/>
                                          </p:val>
                                        </p:tav>
                                      </p:tavLst>
                                    </p:anim>
                                    <p:anim calcmode="lin" valueType="num">
                                      <p:cBhvr>
                                        <p:cTn id="42" dur="500" fill="hold"/>
                                        <p:tgtEl>
                                          <p:spTgt spid="759"/>
                                        </p:tgtEl>
                                        <p:attrNameLst>
                                          <p:attrName>ppt_y</p:attrName>
                                        </p:attrNameLst>
                                      </p:cBhvr>
                                      <p:tavLst>
                                        <p:tav tm="0">
                                          <p:val>
                                            <p:strVal val="ppt_y"/>
                                          </p:val>
                                        </p:tav>
                                        <p:tav tm="100000">
                                          <p:val>
                                            <p:strVal val="1+ppt_h/2"/>
                                          </p:val>
                                        </p:tav>
                                      </p:tavLst>
                                    </p:anim>
                                    <p:set>
                                      <p:cBhvr>
                                        <p:cTn id="43" fill="hold">
                                          <p:stCondLst>
                                            <p:cond delay="499"/>
                                          </p:stCondLst>
                                        </p:cTn>
                                        <p:tgtEl>
                                          <p:spTgt spid="759"/>
                                        </p:tgtEl>
                                        <p:attrNameLst>
                                          <p:attrName>style.visibility</p:attrName>
                                        </p:attrNameLst>
                                      </p:cBhvr>
                                      <p:to>
                                        <p:strVal val="hidden"/>
                                      </p:to>
                                    </p:set>
                                  </p:childTnLst>
                                </p:cTn>
                              </p:par>
                            </p:childTnLst>
                          </p:cTn>
                        </p:par>
                        <p:par>
                          <p:cTn id="44" fill="hold">
                            <p:stCondLst>
                              <p:cond delay="4000"/>
                            </p:stCondLst>
                            <p:childTnLst>
                              <p:par>
                                <p:cTn id="45" presetClass="exit" nodeType="afterEffect" presetSubtype="4" presetID="2" grpId="9" fill="hold">
                                  <p:stCondLst>
                                    <p:cond delay="0"/>
                                  </p:stCondLst>
                                  <p:iterate type="el" backwards="0">
                                    <p:tmAbs val="0"/>
                                  </p:iterate>
                                  <p:childTnLst>
                                    <p:anim calcmode="lin" valueType="num">
                                      <p:cBhvr>
                                        <p:cTn id="46" dur="500" fill="hold"/>
                                        <p:tgtEl>
                                          <p:spTgt spid="760"/>
                                        </p:tgtEl>
                                        <p:attrNameLst>
                                          <p:attrName>ppt_x</p:attrName>
                                        </p:attrNameLst>
                                      </p:cBhvr>
                                      <p:tavLst>
                                        <p:tav tm="0">
                                          <p:val>
                                            <p:strVal val="ppt_x"/>
                                          </p:val>
                                        </p:tav>
                                        <p:tav tm="100000">
                                          <p:val>
                                            <p:strVal val="ppt_x"/>
                                          </p:val>
                                        </p:tav>
                                      </p:tavLst>
                                    </p:anim>
                                    <p:anim calcmode="lin" valueType="num">
                                      <p:cBhvr>
                                        <p:cTn id="47" dur="500" fill="hold"/>
                                        <p:tgtEl>
                                          <p:spTgt spid="760"/>
                                        </p:tgtEl>
                                        <p:attrNameLst>
                                          <p:attrName>ppt_y</p:attrName>
                                        </p:attrNameLst>
                                      </p:cBhvr>
                                      <p:tavLst>
                                        <p:tav tm="0">
                                          <p:val>
                                            <p:strVal val="ppt_y"/>
                                          </p:val>
                                        </p:tav>
                                        <p:tav tm="100000">
                                          <p:val>
                                            <p:strVal val="1+ppt_h/2"/>
                                          </p:val>
                                        </p:tav>
                                      </p:tavLst>
                                    </p:anim>
                                    <p:set>
                                      <p:cBhvr>
                                        <p:cTn id="48" fill="hold">
                                          <p:stCondLst>
                                            <p:cond delay="499"/>
                                          </p:stCondLst>
                                        </p:cTn>
                                        <p:tgtEl>
                                          <p:spTgt spid="760"/>
                                        </p:tgtEl>
                                        <p:attrNameLst>
                                          <p:attrName>style.visibility</p:attrName>
                                        </p:attrNameLst>
                                      </p:cBhvr>
                                      <p:to>
                                        <p:strVal val="hidden"/>
                                      </p:to>
                                    </p:set>
                                  </p:childTnLst>
                                </p:cTn>
                              </p:par>
                            </p:childTnLst>
                          </p:cTn>
                        </p:par>
                        <p:par>
                          <p:cTn id="49" fill="hold">
                            <p:stCondLst>
                              <p:cond delay="4500"/>
                            </p:stCondLst>
                            <p:childTnLst>
                              <p:par>
                                <p:cTn id="50" presetClass="exit" nodeType="afterEffect" presetSubtype="4" presetID="2" grpId="10" fill="hold">
                                  <p:stCondLst>
                                    <p:cond delay="0"/>
                                  </p:stCondLst>
                                  <p:iterate type="el" backwards="0">
                                    <p:tmAbs val="0"/>
                                  </p:iterate>
                                  <p:childTnLst>
                                    <p:anim calcmode="lin" valueType="num">
                                      <p:cBhvr>
                                        <p:cTn id="51" dur="500" fill="hold"/>
                                        <p:tgtEl>
                                          <p:spTgt spid="761"/>
                                        </p:tgtEl>
                                        <p:attrNameLst>
                                          <p:attrName>ppt_x</p:attrName>
                                        </p:attrNameLst>
                                      </p:cBhvr>
                                      <p:tavLst>
                                        <p:tav tm="0">
                                          <p:val>
                                            <p:strVal val="ppt_x"/>
                                          </p:val>
                                        </p:tav>
                                        <p:tav tm="100000">
                                          <p:val>
                                            <p:strVal val="ppt_x"/>
                                          </p:val>
                                        </p:tav>
                                      </p:tavLst>
                                    </p:anim>
                                    <p:anim calcmode="lin" valueType="num">
                                      <p:cBhvr>
                                        <p:cTn id="52" dur="500" fill="hold"/>
                                        <p:tgtEl>
                                          <p:spTgt spid="761"/>
                                        </p:tgtEl>
                                        <p:attrNameLst>
                                          <p:attrName>ppt_y</p:attrName>
                                        </p:attrNameLst>
                                      </p:cBhvr>
                                      <p:tavLst>
                                        <p:tav tm="0">
                                          <p:val>
                                            <p:strVal val="ppt_y"/>
                                          </p:val>
                                        </p:tav>
                                        <p:tav tm="100000">
                                          <p:val>
                                            <p:strVal val="1+ppt_h/2"/>
                                          </p:val>
                                        </p:tav>
                                      </p:tavLst>
                                    </p:anim>
                                    <p:set>
                                      <p:cBhvr>
                                        <p:cTn id="53" fill="hold">
                                          <p:stCondLst>
                                            <p:cond delay="499"/>
                                          </p:stCondLst>
                                        </p:cTn>
                                        <p:tgtEl>
                                          <p:spTgt spid="761"/>
                                        </p:tgtEl>
                                        <p:attrNameLst>
                                          <p:attrName>style.visibility</p:attrName>
                                        </p:attrNameLst>
                                      </p:cBhvr>
                                      <p:to>
                                        <p:strVal val="hidden"/>
                                      </p:to>
                                    </p:set>
                                  </p:childTnLst>
                                </p:cTn>
                              </p:par>
                            </p:childTnLst>
                          </p:cTn>
                        </p:par>
                        <p:par>
                          <p:cTn id="54" fill="hold">
                            <p:stCondLst>
                              <p:cond delay="5000"/>
                            </p:stCondLst>
                            <p:childTnLst>
                              <p:par>
                                <p:cTn id="55" presetClass="exit" nodeType="afterEffect" presetSubtype="4" presetID="2" grpId="11" fill="hold">
                                  <p:stCondLst>
                                    <p:cond delay="0"/>
                                  </p:stCondLst>
                                  <p:iterate type="el" backwards="0">
                                    <p:tmAbs val="0"/>
                                  </p:iterate>
                                  <p:childTnLst>
                                    <p:anim calcmode="lin" valueType="num">
                                      <p:cBhvr>
                                        <p:cTn id="56" dur="500" fill="hold"/>
                                        <p:tgtEl>
                                          <p:spTgt spid="762"/>
                                        </p:tgtEl>
                                        <p:attrNameLst>
                                          <p:attrName>ppt_x</p:attrName>
                                        </p:attrNameLst>
                                      </p:cBhvr>
                                      <p:tavLst>
                                        <p:tav tm="0">
                                          <p:val>
                                            <p:strVal val="ppt_x"/>
                                          </p:val>
                                        </p:tav>
                                        <p:tav tm="100000">
                                          <p:val>
                                            <p:strVal val="ppt_x"/>
                                          </p:val>
                                        </p:tav>
                                      </p:tavLst>
                                    </p:anim>
                                    <p:anim calcmode="lin" valueType="num">
                                      <p:cBhvr>
                                        <p:cTn id="57" dur="500" fill="hold"/>
                                        <p:tgtEl>
                                          <p:spTgt spid="762"/>
                                        </p:tgtEl>
                                        <p:attrNameLst>
                                          <p:attrName>ppt_y</p:attrName>
                                        </p:attrNameLst>
                                      </p:cBhvr>
                                      <p:tavLst>
                                        <p:tav tm="0">
                                          <p:val>
                                            <p:strVal val="ppt_y"/>
                                          </p:val>
                                        </p:tav>
                                        <p:tav tm="100000">
                                          <p:val>
                                            <p:strVal val="1+ppt_h/2"/>
                                          </p:val>
                                        </p:tav>
                                      </p:tavLst>
                                    </p:anim>
                                    <p:set>
                                      <p:cBhvr>
                                        <p:cTn id="58" fill="hold">
                                          <p:stCondLst>
                                            <p:cond delay="499"/>
                                          </p:stCondLst>
                                        </p:cTn>
                                        <p:tgtEl>
                                          <p:spTgt spid="762"/>
                                        </p:tgtEl>
                                        <p:attrNameLst>
                                          <p:attrName>style.visibility</p:attrName>
                                        </p:attrNameLst>
                                      </p:cBhvr>
                                      <p:to>
                                        <p:strVal val="hidden"/>
                                      </p:to>
                                    </p:set>
                                  </p:childTnLst>
                                </p:cTn>
                              </p:par>
                            </p:childTnLst>
                          </p:cTn>
                        </p:par>
                        <p:par>
                          <p:cTn id="59" fill="hold">
                            <p:stCondLst>
                              <p:cond delay="5500"/>
                            </p:stCondLst>
                            <p:childTnLst>
                              <p:par>
                                <p:cTn id="60" presetClass="exit" nodeType="afterEffect" presetSubtype="4" presetID="2" grpId="12" fill="hold">
                                  <p:stCondLst>
                                    <p:cond delay="0"/>
                                  </p:stCondLst>
                                  <p:iterate type="el" backwards="0">
                                    <p:tmAbs val="0"/>
                                  </p:iterate>
                                  <p:childTnLst>
                                    <p:anim calcmode="lin" valueType="num">
                                      <p:cBhvr>
                                        <p:cTn id="61" dur="500" fill="hold"/>
                                        <p:tgtEl>
                                          <p:spTgt spid="763"/>
                                        </p:tgtEl>
                                        <p:attrNameLst>
                                          <p:attrName>ppt_x</p:attrName>
                                        </p:attrNameLst>
                                      </p:cBhvr>
                                      <p:tavLst>
                                        <p:tav tm="0">
                                          <p:val>
                                            <p:strVal val="ppt_x"/>
                                          </p:val>
                                        </p:tav>
                                        <p:tav tm="100000">
                                          <p:val>
                                            <p:strVal val="ppt_x"/>
                                          </p:val>
                                        </p:tav>
                                      </p:tavLst>
                                    </p:anim>
                                    <p:anim calcmode="lin" valueType="num">
                                      <p:cBhvr>
                                        <p:cTn id="62" dur="500" fill="hold"/>
                                        <p:tgtEl>
                                          <p:spTgt spid="763"/>
                                        </p:tgtEl>
                                        <p:attrNameLst>
                                          <p:attrName>ppt_y</p:attrName>
                                        </p:attrNameLst>
                                      </p:cBhvr>
                                      <p:tavLst>
                                        <p:tav tm="0">
                                          <p:val>
                                            <p:strVal val="ppt_y"/>
                                          </p:val>
                                        </p:tav>
                                        <p:tav tm="100000">
                                          <p:val>
                                            <p:strVal val="1+ppt_h/2"/>
                                          </p:val>
                                        </p:tav>
                                      </p:tavLst>
                                    </p:anim>
                                    <p:set>
                                      <p:cBhvr>
                                        <p:cTn id="63" fill="hold">
                                          <p:stCondLst>
                                            <p:cond delay="499"/>
                                          </p:stCondLst>
                                        </p:cTn>
                                        <p:tgtEl>
                                          <p:spTgt spid="763"/>
                                        </p:tgtEl>
                                        <p:attrNameLst>
                                          <p:attrName>style.visibility</p:attrName>
                                        </p:attrNameLst>
                                      </p:cBhvr>
                                      <p:to>
                                        <p:strVal val="hidden"/>
                                      </p:to>
                                    </p:set>
                                  </p:childTnLst>
                                </p:cTn>
                              </p:par>
                            </p:childTnLst>
                          </p:cTn>
                        </p:par>
                        <p:par>
                          <p:cTn id="64" fill="hold">
                            <p:stCondLst>
                              <p:cond delay="6000"/>
                            </p:stCondLst>
                            <p:childTnLst>
                              <p:par>
                                <p:cTn id="65" presetClass="exit" nodeType="afterEffect" presetSubtype="4" presetID="2" grpId="13" fill="hold">
                                  <p:stCondLst>
                                    <p:cond delay="0"/>
                                  </p:stCondLst>
                                  <p:iterate type="el" backwards="0">
                                    <p:tmAbs val="0"/>
                                  </p:iterate>
                                  <p:childTnLst>
                                    <p:anim calcmode="lin" valueType="num">
                                      <p:cBhvr>
                                        <p:cTn id="66" dur="500" fill="hold"/>
                                        <p:tgtEl>
                                          <p:spTgt spid="764"/>
                                        </p:tgtEl>
                                        <p:attrNameLst>
                                          <p:attrName>ppt_x</p:attrName>
                                        </p:attrNameLst>
                                      </p:cBhvr>
                                      <p:tavLst>
                                        <p:tav tm="0">
                                          <p:val>
                                            <p:strVal val="ppt_x"/>
                                          </p:val>
                                        </p:tav>
                                        <p:tav tm="100000">
                                          <p:val>
                                            <p:strVal val="ppt_x"/>
                                          </p:val>
                                        </p:tav>
                                      </p:tavLst>
                                    </p:anim>
                                    <p:anim calcmode="lin" valueType="num">
                                      <p:cBhvr>
                                        <p:cTn id="67" dur="500" fill="hold"/>
                                        <p:tgtEl>
                                          <p:spTgt spid="764"/>
                                        </p:tgtEl>
                                        <p:attrNameLst>
                                          <p:attrName>ppt_y</p:attrName>
                                        </p:attrNameLst>
                                      </p:cBhvr>
                                      <p:tavLst>
                                        <p:tav tm="0">
                                          <p:val>
                                            <p:strVal val="ppt_y"/>
                                          </p:val>
                                        </p:tav>
                                        <p:tav tm="100000">
                                          <p:val>
                                            <p:strVal val="1+ppt_h/2"/>
                                          </p:val>
                                        </p:tav>
                                      </p:tavLst>
                                    </p:anim>
                                    <p:set>
                                      <p:cBhvr>
                                        <p:cTn id="68" fill="hold">
                                          <p:stCondLst>
                                            <p:cond delay="499"/>
                                          </p:stCondLst>
                                        </p:cTn>
                                        <p:tgtEl>
                                          <p:spTgt spid="7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4" grpId="1"/>
      <p:bldP build="whole" bldLvl="1" animBg="1" rev="0" advAuto="0" spid="739" grpId="2"/>
      <p:bldP build="whole" bldLvl="1" animBg="1" rev="0" advAuto="0" spid="740" grpId="3"/>
      <p:bldP build="whole" bldLvl="1" animBg="1" rev="0" advAuto="0" spid="761" grpId="10"/>
      <p:bldP build="whole" bldLvl="1" animBg="1" rev="0" advAuto="0" spid="752" grpId="7"/>
      <p:bldP build="whole" bldLvl="1" animBg="1" rev="0" advAuto="0" spid="751" grpId="6"/>
      <p:bldP build="whole" bldLvl="1" animBg="1" rev="0" advAuto="0" spid="750" grpId="5"/>
      <p:bldP build="whole" bldLvl="1" animBg="1" rev="0" advAuto="0" spid="759" grpId="8"/>
      <p:bldP build="whole" bldLvl="1" animBg="1" rev="0" advAuto="0" spid="764" grpId="13"/>
      <p:bldP build="whole" bldLvl="1" animBg="1" rev="0" advAuto="0" spid="762" grpId="11"/>
      <p:bldP build="whole" bldLvl="1" animBg="1" rev="0" advAuto="0" spid="741" grpId="4"/>
      <p:bldP build="whole" bldLvl="1" animBg="1" rev="0" advAuto="0" spid="760" grpId="9"/>
      <p:bldP build="whole" bldLvl="1" animBg="1" rev="0" advAuto="0" spid="763" grpId="12"/>
    </p:bldLst>
  </p:timing>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230" name="Shape 230"/>
          <p:cNvSpPr/>
          <p:nvPr>
            <p:ph type="title"/>
          </p:nvPr>
        </p:nvSpPr>
        <p:spPr>
          <a:prstGeom prst="rect">
            <a:avLst/>
          </a:prstGeom>
        </p:spPr>
        <p:txBody>
          <a:bodyPr/>
          <a:lstStyle/>
          <a:p>
            <a:pPr/>
            <a:r>
              <a:t>Key OS Challenges</a:t>
            </a:r>
          </a:p>
        </p:txBody>
      </p:sp>
      <p:sp>
        <p:nvSpPr>
          <p:cNvPr id="231" name="Shape 231"/>
          <p:cNvSpPr/>
          <p:nvPr>
            <p:ph type="body" idx="1"/>
          </p:nvPr>
        </p:nvSpPr>
        <p:spPr>
          <a:xfrm>
            <a:off x="617094" y="1662111"/>
            <a:ext cx="8229601" cy="4830764"/>
          </a:xfrm>
          <a:prstGeom prst="rect">
            <a:avLst/>
          </a:prstGeom>
        </p:spPr>
        <p:txBody>
          <a:bodyPr/>
          <a:lstStyle/>
          <a:p>
            <a:pPr>
              <a:defRPr sz="3200"/>
            </a:pPr>
            <a:r>
              <a:t>Reliability</a:t>
            </a:r>
          </a:p>
          <a:p>
            <a:pPr lvl="1" marL="640080" indent="-274320">
              <a:spcBef>
                <a:spcPts val="500"/>
              </a:spcBef>
              <a:buClr>
                <a:schemeClr val="accent1"/>
              </a:buClr>
              <a:buFont typeface="Wingdings 2"/>
              <a:defRPr sz="3200"/>
            </a:pPr>
            <a:r>
              <a:t>Does the system do what it was designed to do?</a:t>
            </a:r>
            <a:endParaRPr sz="2600"/>
          </a:p>
          <a:p>
            <a:pPr>
              <a:defRPr sz="3200"/>
            </a:pPr>
            <a:r>
              <a:t>Availability</a:t>
            </a:r>
          </a:p>
          <a:p>
            <a:pPr lvl="2" marL="914400" indent="-228600">
              <a:spcBef>
                <a:spcPts val="500"/>
              </a:spcBef>
              <a:defRPr sz="3200"/>
            </a:pPr>
            <a:r>
              <a:t>What portion of the time is the system working?</a:t>
            </a:r>
            <a:endParaRPr sz="2300"/>
          </a:p>
          <a:p>
            <a:pPr lvl="2" marL="914400" indent="-228600">
              <a:spcBef>
                <a:spcPts val="500"/>
              </a:spcBef>
              <a:defRPr sz="3200"/>
            </a:pPr>
            <a:r>
              <a:t>Mean Time To Failure (MTTF), Mean Time to Repair</a:t>
            </a:r>
          </a:p>
        </p:txBody>
      </p:sp>
      <p:sp>
        <p:nvSpPr>
          <p:cNvPr id="232" name="Shape 232"/>
          <p:cNvSpPr/>
          <p:nvPr>
            <p:ph type="sldNum" sz="quarter" idx="2"/>
          </p:nvPr>
        </p:nvSpPr>
        <p:spPr>
          <a:xfrm>
            <a:off x="167899" y="1235450"/>
            <a:ext cx="19760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1">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231">
                                            <p:txEl>
                                              <p:pRg st="2" end="2"/>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231">
                                            <p:txEl>
                                              <p:pRg st="3" end="3"/>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23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31"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4" name="Shape 234"/>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235" name="Shape 235"/>
          <p:cNvSpPr/>
          <p:nvPr>
            <p:ph type="title"/>
          </p:nvPr>
        </p:nvSpPr>
        <p:spPr>
          <a:prstGeom prst="rect">
            <a:avLst/>
          </a:prstGeom>
        </p:spPr>
        <p:txBody>
          <a:bodyPr/>
          <a:lstStyle/>
          <a:p>
            <a:pPr/>
            <a:r>
              <a:t>Key OS Challenges</a:t>
            </a:r>
          </a:p>
        </p:txBody>
      </p:sp>
      <p:sp>
        <p:nvSpPr>
          <p:cNvPr id="236" name="Shape 236"/>
          <p:cNvSpPr/>
          <p:nvPr>
            <p:ph type="body" idx="1"/>
          </p:nvPr>
        </p:nvSpPr>
        <p:spPr>
          <a:xfrm>
            <a:off x="617094" y="1662111"/>
            <a:ext cx="8229601" cy="4830764"/>
          </a:xfrm>
          <a:prstGeom prst="rect">
            <a:avLst/>
          </a:prstGeom>
        </p:spPr>
        <p:txBody>
          <a:bodyPr/>
          <a:lstStyle/>
          <a:p>
            <a:pPr marL="307238" indent="-307238" defTabSz="877823">
              <a:spcBef>
                <a:spcPts val="600"/>
              </a:spcBef>
              <a:defRPr sz="2688"/>
            </a:pPr>
            <a:r>
              <a:t>Servicability</a:t>
            </a:r>
          </a:p>
          <a:p>
            <a:pPr lvl="1" marL="614476" indent="-263347" defTabSz="877823">
              <a:spcBef>
                <a:spcPts val="400"/>
              </a:spcBef>
              <a:buClr>
                <a:schemeClr val="accent1"/>
              </a:buClr>
              <a:buFont typeface="Wingdings 2"/>
              <a:defRPr sz="2688"/>
            </a:pPr>
            <a:r>
              <a:t>Simplicity and Ease of system repair and maintenance</a:t>
            </a:r>
            <a:endParaRPr sz="2496"/>
          </a:p>
          <a:p>
            <a:pPr marL="307238" indent="-307238" defTabSz="877823">
              <a:spcBef>
                <a:spcPts val="600"/>
              </a:spcBef>
              <a:defRPr sz="2688"/>
            </a:pPr>
            <a:r>
              <a:t>Security</a:t>
            </a:r>
          </a:p>
          <a:p>
            <a:pPr lvl="1" marL="614476" indent="-263347" defTabSz="877823">
              <a:spcBef>
                <a:spcPts val="400"/>
              </a:spcBef>
              <a:buClr>
                <a:schemeClr val="accent1"/>
              </a:buClr>
              <a:buFont typeface="Wingdings 2"/>
              <a:defRPr sz="2688"/>
            </a:pPr>
            <a:r>
              <a:t>An OS needs both a security policy (what is permitted) and an enforcement mechanism (only allow permitted actions) </a:t>
            </a:r>
            <a:endParaRPr sz="2496"/>
          </a:p>
          <a:p>
            <a:pPr lvl="1" marL="614476" indent="-263347" defTabSz="877823">
              <a:spcBef>
                <a:spcPts val="400"/>
              </a:spcBef>
              <a:buClr>
                <a:schemeClr val="accent1"/>
              </a:buClr>
              <a:buFont typeface="Wingdings 2"/>
              <a:defRPr sz="2688"/>
            </a:pPr>
            <a:r>
              <a:t>Can the system be compromised by an attacker?</a:t>
            </a:r>
            <a:endParaRPr sz="2496"/>
          </a:p>
          <a:p>
            <a:pPr lvl="1" marL="614476" indent="-263347" defTabSz="877823">
              <a:spcBef>
                <a:spcPts val="400"/>
              </a:spcBef>
              <a:buClr>
                <a:schemeClr val="accent1"/>
              </a:buClr>
              <a:buFont typeface="Wingdings 2"/>
              <a:defRPr sz="2688"/>
            </a:pPr>
            <a:r>
              <a:t>Privacy: Data is accessible only to authorized users</a:t>
            </a:r>
          </a:p>
        </p:txBody>
      </p:sp>
      <p:sp>
        <p:nvSpPr>
          <p:cNvPr id="237" name="Shape 237"/>
          <p:cNvSpPr/>
          <p:nvPr>
            <p:ph type="sldNum" sz="quarter" idx="2"/>
          </p:nvPr>
        </p:nvSpPr>
        <p:spPr>
          <a:xfrm>
            <a:off x="167899" y="1235450"/>
            <a:ext cx="19760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6">
                                            <p:txEl>
                                              <p:pRg st="0" end="0"/>
                                            </p:txEl>
                                          </p:spTgt>
                                        </p:tgtEl>
                                        <p:attrNameLst>
                                          <p:attrName>style.visibility</p:attrName>
                                        </p:attrNameLst>
                                      </p:cBhvr>
                                      <p:to>
                                        <p:strVal val="visible"/>
                                      </p:to>
                                    </p:set>
                                  </p:childTnLst>
                                </p:cTn>
                              </p:par>
                              <p:par>
                                <p:cTn id="9" presetClass="entr" nodeType="withEffect" presetSubtype="0" presetID="1" grpId="1" fill="hold">
                                  <p:stCondLst>
                                    <p:cond delay="0"/>
                                  </p:stCondLst>
                                  <p:iterate type="el" backwards="0">
                                    <p:tmAbs val="0"/>
                                  </p:iterate>
                                  <p:childTnLst>
                                    <p:set>
                                      <p:cBhvr>
                                        <p:cTn id="10" fill="hold"/>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1" fill="hold">
                                  <p:stCondLst>
                                    <p:cond delay="0"/>
                                  </p:stCondLst>
                                  <p:iterate type="el" backwards="0">
                                    <p:tmAbs val="0"/>
                                  </p:iterate>
                                  <p:childTnLst>
                                    <p:set>
                                      <p:cBhvr>
                                        <p:cTn id="14" fill="hold"/>
                                        <p:tgtEl>
                                          <p:spTgt spid="236">
                                            <p:txEl>
                                              <p:pRg st="2" end="2"/>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236">
                                            <p:txEl>
                                              <p:pRg st="3" end="3"/>
                                            </p:txEl>
                                          </p:spTgt>
                                        </p:tgtEl>
                                        <p:attrNameLst>
                                          <p:attrName>style.visibility</p:attrName>
                                        </p:attrNameLst>
                                      </p:cBhvr>
                                      <p:to>
                                        <p:strVal val="visible"/>
                                      </p:to>
                                    </p:set>
                                  </p:childTnLst>
                                </p:cTn>
                              </p:par>
                              <p:par>
                                <p:cTn id="17" presetClass="entr" nodeType="withEffect" presetSubtype="0" presetID="1" grpId="1" fill="hold">
                                  <p:stCondLst>
                                    <p:cond delay="0"/>
                                  </p:stCondLst>
                                  <p:iterate type="el" backwards="0">
                                    <p:tmAbs val="0"/>
                                  </p:iterate>
                                  <p:childTnLst>
                                    <p:set>
                                      <p:cBhvr>
                                        <p:cTn id="18" fill="hold"/>
                                        <p:tgtEl>
                                          <p:spTgt spid="236">
                                            <p:txEl>
                                              <p:pRg st="4" end="4"/>
                                            </p:txEl>
                                          </p:spTgt>
                                        </p:tgtEl>
                                        <p:attrNameLst>
                                          <p:attrName>style.visibility</p:attrName>
                                        </p:attrNameLst>
                                      </p:cBhvr>
                                      <p:to>
                                        <p:strVal val="visible"/>
                                      </p:to>
                                    </p:set>
                                  </p:childTnLst>
                                </p:cTn>
                              </p:par>
                              <p:par>
                                <p:cTn id="19" presetClass="entr" nodeType="withEffect" presetSubtype="0" presetID="1" grpId="1" fill="hold">
                                  <p:stCondLst>
                                    <p:cond delay="0"/>
                                  </p:stCondLst>
                                  <p:iterate type="el" backwards="0">
                                    <p:tmAbs val="0"/>
                                  </p:iterate>
                                  <p:childTnLst>
                                    <p:set>
                                      <p:cBhvr>
                                        <p:cTn id="20" fill="hold"/>
                                        <p:tgtEl>
                                          <p:spTgt spid="23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36"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240" name="Shape 240"/>
          <p:cNvSpPr/>
          <p:nvPr>
            <p:ph type="title"/>
          </p:nvPr>
        </p:nvSpPr>
        <p:spPr>
          <a:prstGeom prst="rect">
            <a:avLst/>
          </a:prstGeom>
        </p:spPr>
        <p:txBody>
          <a:bodyPr/>
          <a:lstStyle/>
          <a:p>
            <a:pPr/>
            <a:r>
              <a:t>Key OS Challenges</a:t>
            </a:r>
          </a:p>
        </p:txBody>
      </p:sp>
      <p:sp>
        <p:nvSpPr>
          <p:cNvPr id="241" name="Shape 241"/>
          <p:cNvSpPr/>
          <p:nvPr>
            <p:ph type="body" sz="half" idx="1"/>
          </p:nvPr>
        </p:nvSpPr>
        <p:spPr>
          <a:xfrm>
            <a:off x="457200" y="1600200"/>
            <a:ext cx="4191000" cy="4833938"/>
          </a:xfrm>
          <a:prstGeom prst="rect">
            <a:avLst/>
          </a:prstGeom>
        </p:spPr>
        <p:txBody>
          <a:bodyPr/>
          <a:lstStyle/>
          <a:p>
            <a:pPr/>
            <a:r>
              <a:t>Portability</a:t>
            </a:r>
          </a:p>
          <a:p>
            <a:pPr lvl="1" marL="640080" indent="-274320">
              <a:spcBef>
                <a:spcPts val="500"/>
              </a:spcBef>
              <a:buClr>
                <a:schemeClr val="accent1"/>
              </a:buClr>
              <a:buFont typeface="Wingdings 2"/>
              <a:defRPr sz="2600"/>
            </a:pPr>
            <a:r>
              <a:t>For programs:</a:t>
            </a:r>
          </a:p>
          <a:p>
            <a:pPr lvl="2" marL="914400" indent="-228600">
              <a:spcBef>
                <a:spcPts val="500"/>
              </a:spcBef>
              <a:defRPr sz="2300"/>
            </a:pPr>
            <a:r>
              <a:t>Application programming interface (API)</a:t>
            </a:r>
          </a:p>
          <a:p>
            <a:pPr lvl="2" marL="914400" indent="-228600">
              <a:spcBef>
                <a:spcPts val="500"/>
              </a:spcBef>
              <a:defRPr sz="2300"/>
            </a:pPr>
            <a:r>
              <a:t>Abstract machine interface</a:t>
            </a:r>
          </a:p>
          <a:p>
            <a:pPr lvl="1" marL="640080" indent="-274320">
              <a:spcBef>
                <a:spcPts val="500"/>
              </a:spcBef>
              <a:buClr>
                <a:schemeClr val="accent1"/>
              </a:buClr>
              <a:buFont typeface="Wingdings 2"/>
              <a:defRPr sz="2600"/>
            </a:pPr>
            <a:r>
              <a:t>For the operating system</a:t>
            </a:r>
          </a:p>
          <a:p>
            <a:pPr lvl="2" marL="914400" indent="-228600">
              <a:spcBef>
                <a:spcPts val="500"/>
              </a:spcBef>
              <a:defRPr sz="2300"/>
            </a:pPr>
            <a:r>
              <a:t>Hardware abstraction layer</a:t>
            </a:r>
          </a:p>
        </p:txBody>
      </p:sp>
      <p:pic>
        <p:nvPicPr>
          <p:cNvPr id="242" name="image12.pdf" descr="thinwaist.pdf"/>
          <p:cNvPicPr>
            <a:picLocks noChangeAspect="1"/>
          </p:cNvPicPr>
          <p:nvPr/>
        </p:nvPicPr>
        <p:blipFill>
          <a:blip r:embed="rId2">
            <a:extLst/>
          </a:blip>
          <a:stretch>
            <a:fillRect/>
          </a:stretch>
        </p:blipFill>
        <p:spPr>
          <a:xfrm>
            <a:off x="4679577" y="914400"/>
            <a:ext cx="4040934" cy="5600700"/>
          </a:xfrm>
          <a:prstGeom prst="rect">
            <a:avLst/>
          </a:prstGeom>
          <a:ln w="12700">
            <a:miter lim="400000"/>
          </a:ln>
        </p:spPr>
      </p:pic>
      <p:sp>
        <p:nvSpPr>
          <p:cNvPr id="243" name="Shape 243"/>
          <p:cNvSpPr/>
          <p:nvPr>
            <p:ph type="sldNum" sz="quarter" idx="2"/>
          </p:nvPr>
        </p:nvSpPr>
        <p:spPr>
          <a:xfrm>
            <a:off x="167899" y="1235450"/>
            <a:ext cx="19760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nvSpPr>
        <p:spPr>
          <a:xfrm>
            <a:off x="609599" y="6277098"/>
            <a:ext cx="5421085" cy="3073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1400">
                <a:solidFill>
                  <a:srgbClr val="323232"/>
                </a:solidFill>
                <a:latin typeface="Calibri Light"/>
                <a:ea typeface="Calibri Light"/>
                <a:cs typeface="Calibri Light"/>
                <a:sym typeface="Calibri Light"/>
              </a:defRPr>
            </a:lvl1pPr>
          </a:lstStyle>
          <a:p>
            <a:pPr/>
            <a:r>
              <a:t>CSCE-313 Spring 2017</a:t>
            </a:r>
          </a:p>
        </p:txBody>
      </p:sp>
      <p:sp>
        <p:nvSpPr>
          <p:cNvPr id="246" name="Shape 246"/>
          <p:cNvSpPr/>
          <p:nvPr>
            <p:ph type="title"/>
          </p:nvPr>
        </p:nvSpPr>
        <p:spPr>
          <a:prstGeom prst="rect">
            <a:avLst/>
          </a:prstGeom>
        </p:spPr>
        <p:txBody>
          <a:bodyPr/>
          <a:lstStyle/>
          <a:p>
            <a:pPr/>
            <a:r>
              <a:t>Key OS Challenges</a:t>
            </a:r>
          </a:p>
        </p:txBody>
      </p:sp>
      <p:sp>
        <p:nvSpPr>
          <p:cNvPr id="247" name="Shape 247"/>
          <p:cNvSpPr/>
          <p:nvPr>
            <p:ph type="body" idx="1"/>
          </p:nvPr>
        </p:nvSpPr>
        <p:spPr>
          <a:prstGeom prst="rect">
            <a:avLst/>
          </a:prstGeom>
        </p:spPr>
        <p:txBody>
          <a:bodyPr/>
          <a:lstStyle/>
          <a:p>
            <a:pPr marL="313639" indent="-313639" defTabSz="896111">
              <a:lnSpc>
                <a:spcPct val="90000"/>
              </a:lnSpc>
              <a:spcBef>
                <a:spcPts val="600"/>
              </a:spcBef>
              <a:defRPr sz="2842"/>
            </a:pPr>
            <a:r>
              <a:t>Performance</a:t>
            </a:r>
          </a:p>
          <a:p>
            <a:pPr lvl="1" marL="627278" indent="-268833" defTabSz="896111">
              <a:lnSpc>
                <a:spcPct val="90000"/>
              </a:lnSpc>
              <a:spcBef>
                <a:spcPts val="400"/>
              </a:spcBef>
              <a:buClr>
                <a:schemeClr val="accent1"/>
              </a:buClr>
              <a:buFont typeface="Wingdings 2"/>
              <a:defRPr sz="2548"/>
            </a:pPr>
            <a:r>
              <a:t>Latency/response time</a:t>
            </a:r>
          </a:p>
          <a:p>
            <a:pPr lvl="2" marL="896111" indent="-224027" defTabSz="896111">
              <a:lnSpc>
                <a:spcPct val="90000"/>
              </a:lnSpc>
              <a:spcBef>
                <a:spcPts val="400"/>
              </a:spcBef>
              <a:defRPr sz="2254"/>
            </a:pPr>
            <a:r>
              <a:t>How long does an operation take to complete?</a:t>
            </a:r>
          </a:p>
          <a:p>
            <a:pPr lvl="1" marL="627278" indent="-268833" defTabSz="896111">
              <a:lnSpc>
                <a:spcPct val="90000"/>
              </a:lnSpc>
              <a:spcBef>
                <a:spcPts val="400"/>
              </a:spcBef>
              <a:buClr>
                <a:schemeClr val="accent1"/>
              </a:buClr>
              <a:buFont typeface="Wingdings 2"/>
              <a:defRPr sz="2548"/>
            </a:pPr>
            <a:r>
              <a:t>Throughput</a:t>
            </a:r>
          </a:p>
          <a:p>
            <a:pPr lvl="2" marL="896111" indent="-224027" defTabSz="896111">
              <a:lnSpc>
                <a:spcPct val="90000"/>
              </a:lnSpc>
              <a:spcBef>
                <a:spcPts val="400"/>
              </a:spcBef>
              <a:defRPr sz="2254"/>
            </a:pPr>
            <a:r>
              <a:t>How many operations can be done per unit of time?</a:t>
            </a:r>
          </a:p>
          <a:p>
            <a:pPr lvl="1" marL="627278" indent="-268833" defTabSz="896111">
              <a:lnSpc>
                <a:spcPct val="90000"/>
              </a:lnSpc>
              <a:spcBef>
                <a:spcPts val="400"/>
              </a:spcBef>
              <a:buClr>
                <a:schemeClr val="accent1"/>
              </a:buClr>
              <a:buFont typeface="Wingdings 2"/>
              <a:defRPr sz="2548"/>
            </a:pPr>
            <a:r>
              <a:t>Overhead</a:t>
            </a:r>
          </a:p>
          <a:p>
            <a:pPr lvl="2" marL="896111" indent="-224027" defTabSz="896111">
              <a:lnSpc>
                <a:spcPct val="90000"/>
              </a:lnSpc>
              <a:spcBef>
                <a:spcPts val="400"/>
              </a:spcBef>
              <a:defRPr sz="2254"/>
            </a:pPr>
            <a:r>
              <a:t>How much extra work is done by the OS?</a:t>
            </a:r>
          </a:p>
          <a:p>
            <a:pPr lvl="1" marL="627278" indent="-268833" defTabSz="896111">
              <a:lnSpc>
                <a:spcPct val="90000"/>
              </a:lnSpc>
              <a:spcBef>
                <a:spcPts val="400"/>
              </a:spcBef>
              <a:buClr>
                <a:schemeClr val="accent1"/>
              </a:buClr>
              <a:buFont typeface="Wingdings 2"/>
              <a:defRPr sz="2548"/>
            </a:pPr>
            <a:r>
              <a:t>Fairness</a:t>
            </a:r>
          </a:p>
          <a:p>
            <a:pPr lvl="2" marL="896111" indent="-224027" defTabSz="896111">
              <a:lnSpc>
                <a:spcPct val="90000"/>
              </a:lnSpc>
              <a:spcBef>
                <a:spcPts val="400"/>
              </a:spcBef>
              <a:defRPr sz="2254"/>
            </a:pPr>
            <a:r>
              <a:t>How equal is the performance received by different users?</a:t>
            </a:r>
          </a:p>
          <a:p>
            <a:pPr lvl="1" marL="627278" indent="-268833" defTabSz="896111">
              <a:lnSpc>
                <a:spcPct val="90000"/>
              </a:lnSpc>
              <a:spcBef>
                <a:spcPts val="400"/>
              </a:spcBef>
              <a:buClr>
                <a:schemeClr val="accent1"/>
              </a:buClr>
              <a:buFont typeface="Wingdings 2"/>
              <a:defRPr sz="2548"/>
            </a:pPr>
            <a:r>
              <a:t>Predictability</a:t>
            </a:r>
          </a:p>
          <a:p>
            <a:pPr lvl="2" marL="896111" indent="-224027" defTabSz="896111">
              <a:lnSpc>
                <a:spcPct val="90000"/>
              </a:lnSpc>
              <a:spcBef>
                <a:spcPts val="400"/>
              </a:spcBef>
              <a:defRPr sz="2254"/>
            </a:pPr>
            <a:r>
              <a:t>How consistent is the performance over time?</a:t>
            </a:r>
          </a:p>
        </p:txBody>
      </p:sp>
      <p:sp>
        <p:nvSpPr>
          <p:cNvPr id="248" name="Shape 248"/>
          <p:cNvSpPr/>
          <p:nvPr>
            <p:ph type="sldNum" sz="quarter" idx="2"/>
          </p:nvPr>
        </p:nvSpPr>
        <p:spPr>
          <a:xfrm>
            <a:off x="167899" y="1235450"/>
            <a:ext cx="197602" cy="318020"/>
          </a:xfrm>
          <a:prstGeom prst="rect">
            <a:avLst/>
          </a:prstGeom>
          <a:extLst>
            <a:ext uri="{C572A759-6A51-4108-AA02-DFA0A04FC94B}">
              <ma14:wrappingTextBoxFlag xmlns:ma14="http://schemas.microsoft.com/office/mac/drawingml/2011/main" val="1"/>
            </a:ext>
          </a:extLst>
        </p:spPr>
        <p:txBody>
          <a:bodyPr/>
          <a:lstStyle>
            <a:lvl1pPr>
              <a:defRPr b="1">
                <a:solidFill>
                  <a:srgbClr val="898989"/>
                </a:solidFill>
                <a:latin typeface="Chalkboard"/>
                <a:ea typeface="Chalkboard"/>
                <a:cs typeface="Chalkboard"/>
                <a:sym typeface="Chalkboard"/>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7">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247">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1" fill="hold">
                                  <p:stCondLst>
                                    <p:cond delay="0"/>
                                  </p:stCondLst>
                                  <p:iterate type="el" backwards="0">
                                    <p:tmAbs val="0"/>
                                  </p:iterate>
                                  <p:childTnLst>
                                    <p:set>
                                      <p:cBhvr>
                                        <p:cTn id="13" fill="hold"/>
                                        <p:tgtEl>
                                          <p:spTgt spid="247">
                                            <p:txEl>
                                              <p:pRg st="3" end="3"/>
                                            </p:txEl>
                                          </p:spTgt>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1" fill="hold">
                                  <p:stCondLst>
                                    <p:cond delay="0"/>
                                  </p:stCondLst>
                                  <p:iterate type="el" backwards="0">
                                    <p:tmAbs val="0"/>
                                  </p:iterate>
                                  <p:childTnLst>
                                    <p:set>
                                      <p:cBhvr>
                                        <p:cTn id="16" fill="hold"/>
                                        <p:tgtEl>
                                          <p:spTgt spid="2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47">
                                            <p:txEl>
                                              <p:pRg st="5" end="5"/>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1" fill="hold">
                                  <p:stCondLst>
                                    <p:cond delay="0"/>
                                  </p:stCondLst>
                                  <p:iterate type="el" backwards="0">
                                    <p:tmAbs val="0"/>
                                  </p:iterate>
                                  <p:childTnLst>
                                    <p:set>
                                      <p:cBhvr>
                                        <p:cTn id="23" fill="hold"/>
                                        <p:tgtEl>
                                          <p:spTgt spid="247">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247">
                                            <p:txEl>
                                              <p:pRg st="7" end="7"/>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1" fill="hold">
                                  <p:stCondLst>
                                    <p:cond delay="0"/>
                                  </p:stCondLst>
                                  <p:iterate type="el" backwards="0">
                                    <p:tmAbs val="0"/>
                                  </p:iterate>
                                  <p:childTnLst>
                                    <p:set>
                                      <p:cBhvr>
                                        <p:cTn id="30" fill="hold"/>
                                        <p:tgtEl>
                                          <p:spTgt spid="24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 fill="hold">
                                  <p:stCondLst>
                                    <p:cond delay="0"/>
                                  </p:stCondLst>
                                  <p:iterate type="el" backwards="0">
                                    <p:tmAbs val="0"/>
                                  </p:iterate>
                                  <p:childTnLst>
                                    <p:set>
                                      <p:cBhvr>
                                        <p:cTn id="34" fill="hold"/>
                                        <p:tgtEl>
                                          <p:spTgt spid="247">
                                            <p:txEl>
                                              <p:pRg st="9" end="9"/>
                                            </p:txEl>
                                          </p:spTgt>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 fill="hold">
                                  <p:stCondLst>
                                    <p:cond delay="0"/>
                                  </p:stCondLst>
                                  <p:iterate type="el" backwards="0">
                                    <p:tmAbs val="0"/>
                                  </p:iterate>
                                  <p:childTnLst>
                                    <p:set>
                                      <p:cBhvr>
                                        <p:cTn id="37" fill="hold"/>
                                        <p:tgtEl>
                                          <p:spTgt spid="247">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7" grpId="1"/>
    </p:bldLst>
  </p:timing>
</p:sld>
</file>

<file path=ppt/theme/theme1.xml><?xml version="1.0" encoding="utf-8"?>
<a:theme xmlns:a="http://schemas.openxmlformats.org/drawingml/2006/main" xmlns:r="http://schemas.openxmlformats.org/officeDocument/2006/relationships" name="Student presentation">
  <a:themeElements>
    <a:clrScheme name="Student presentation">
      <a:dk1>
        <a:srgbClr val="000000"/>
      </a:dk1>
      <a:lt1>
        <a:srgbClr val="FFFFFF"/>
      </a:lt1>
      <a:dk2>
        <a:srgbClr val="A7A7A7"/>
      </a:dk2>
      <a:lt2>
        <a:srgbClr val="535353"/>
      </a:lt2>
      <a:accent1>
        <a:srgbClr val="F07F09"/>
      </a:accent1>
      <a:accent2>
        <a:srgbClr val="9F2936"/>
      </a:accent2>
      <a:accent3>
        <a:srgbClr val="1B587C"/>
      </a:accent3>
      <a:accent4>
        <a:srgbClr val="4E8542"/>
      </a:accent4>
      <a:accent5>
        <a:srgbClr val="604878"/>
      </a:accent5>
      <a:accent6>
        <a:srgbClr val="C19859"/>
      </a:accent6>
      <a:hlink>
        <a:srgbClr val="0000FF"/>
      </a:hlink>
      <a:folHlink>
        <a:srgbClr val="FF00FF"/>
      </a:folHlink>
    </a:clrScheme>
    <a:fontScheme name="Student presentation">
      <a:majorFont>
        <a:latin typeface="Calibri"/>
        <a:ea typeface="Calibri"/>
        <a:cs typeface="Calibri"/>
      </a:majorFont>
      <a:minorFont>
        <a:latin typeface="Helvetica"/>
        <a:ea typeface="Helvetica"/>
        <a:cs typeface="Helvetica"/>
      </a:minorFont>
    </a:fontScheme>
    <a:fmtScheme name="Student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tudent presentation">
  <a:themeElements>
    <a:clrScheme name="Student presentation">
      <a:dk1>
        <a:srgbClr val="000000"/>
      </a:dk1>
      <a:lt1>
        <a:srgbClr val="FFFFFF"/>
      </a:lt1>
      <a:dk2>
        <a:srgbClr val="A7A7A7"/>
      </a:dk2>
      <a:lt2>
        <a:srgbClr val="535353"/>
      </a:lt2>
      <a:accent1>
        <a:srgbClr val="F07F09"/>
      </a:accent1>
      <a:accent2>
        <a:srgbClr val="9F2936"/>
      </a:accent2>
      <a:accent3>
        <a:srgbClr val="1B587C"/>
      </a:accent3>
      <a:accent4>
        <a:srgbClr val="4E8542"/>
      </a:accent4>
      <a:accent5>
        <a:srgbClr val="604878"/>
      </a:accent5>
      <a:accent6>
        <a:srgbClr val="C19859"/>
      </a:accent6>
      <a:hlink>
        <a:srgbClr val="0000FF"/>
      </a:hlink>
      <a:folHlink>
        <a:srgbClr val="FF00FF"/>
      </a:folHlink>
    </a:clrScheme>
    <a:fontScheme name="Student presentation">
      <a:majorFont>
        <a:latin typeface="Calibri"/>
        <a:ea typeface="Calibri"/>
        <a:cs typeface="Calibri"/>
      </a:majorFont>
      <a:minorFont>
        <a:latin typeface="Helvetica"/>
        <a:ea typeface="Helvetica"/>
        <a:cs typeface="Helvetica"/>
      </a:minorFont>
    </a:fontScheme>
    <a:fmtScheme name="Student pre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