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53"/>
  </p:notesMasterIdLst>
  <p:sldIdLst>
    <p:sldId id="256" r:id="rId4"/>
    <p:sldId id="297" r:id="rId5"/>
    <p:sldId id="301" r:id="rId6"/>
    <p:sldId id="298" r:id="rId7"/>
    <p:sldId id="300" r:id="rId8"/>
    <p:sldId id="322" r:id="rId9"/>
    <p:sldId id="299" r:id="rId10"/>
    <p:sldId id="302" r:id="rId11"/>
    <p:sldId id="303" r:id="rId12"/>
    <p:sldId id="323" r:id="rId13"/>
    <p:sldId id="324" r:id="rId14"/>
    <p:sldId id="325" r:id="rId15"/>
    <p:sldId id="304" r:id="rId16"/>
    <p:sldId id="305" r:id="rId17"/>
    <p:sldId id="306" r:id="rId18"/>
    <p:sldId id="307" r:id="rId19"/>
    <p:sldId id="308" r:id="rId20"/>
    <p:sldId id="309" r:id="rId21"/>
    <p:sldId id="312" r:id="rId22"/>
    <p:sldId id="313" r:id="rId23"/>
    <p:sldId id="314" r:id="rId24"/>
    <p:sldId id="315" r:id="rId25"/>
    <p:sldId id="316" r:id="rId26"/>
    <p:sldId id="317" r:id="rId27"/>
    <p:sldId id="327" r:id="rId28"/>
    <p:sldId id="318" r:id="rId29"/>
    <p:sldId id="319" r:id="rId30"/>
    <p:sldId id="320" r:id="rId31"/>
    <p:sldId id="330" r:id="rId32"/>
    <p:sldId id="331" r:id="rId33"/>
    <p:sldId id="354" r:id="rId34"/>
    <p:sldId id="355" r:id="rId35"/>
    <p:sldId id="332" r:id="rId36"/>
    <p:sldId id="333" r:id="rId37"/>
    <p:sldId id="334" r:id="rId38"/>
    <p:sldId id="335" r:id="rId39"/>
    <p:sldId id="336" r:id="rId40"/>
    <p:sldId id="356" r:id="rId41"/>
    <p:sldId id="357" r:id="rId42"/>
    <p:sldId id="337" r:id="rId43"/>
    <p:sldId id="338" r:id="rId44"/>
    <p:sldId id="350" r:id="rId45"/>
    <p:sldId id="339" r:id="rId46"/>
    <p:sldId id="340" r:id="rId47"/>
    <p:sldId id="341" r:id="rId48"/>
    <p:sldId id="349" r:id="rId49"/>
    <p:sldId id="351" r:id="rId50"/>
    <p:sldId id="352" r:id="rId51"/>
    <p:sldId id="326" r:id="rId52"/>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1527" autoAdjust="0"/>
  </p:normalViewPr>
  <p:slideViewPr>
    <p:cSldViewPr>
      <p:cViewPr>
        <p:scale>
          <a:sx n="70" d="100"/>
          <a:sy n="70" d="100"/>
        </p:scale>
        <p:origin x="1197" y="-17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X could be (13, 5, 3)</a:t>
            </a:r>
          </a:p>
          <a:p>
            <a:endParaRPr lang="en-US" smtClean="0">
              <a:latin typeface="Comic Sans MS" panose="030F0702030302020204" pitchFamily="66" charset="0"/>
            </a:endParaRPr>
          </a:p>
        </p:txBody>
      </p:sp>
    </p:spTree>
    <p:extLst>
      <p:ext uri="{BB962C8B-B14F-4D97-AF65-F5344CB8AC3E}">
        <p14:creationId xmlns:p14="http://schemas.microsoft.com/office/powerpoint/2010/main" val="350423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X could be (13, 5, 3)</a:t>
            </a:r>
          </a:p>
          <a:p>
            <a:endParaRPr lang="en-US" smtClean="0">
              <a:latin typeface="Comic Sans MS" panose="030F0702030302020204" pitchFamily="66" charset="0"/>
            </a:endParaRPr>
          </a:p>
        </p:txBody>
      </p:sp>
    </p:spTree>
    <p:extLst>
      <p:ext uri="{BB962C8B-B14F-4D97-AF65-F5344CB8AC3E}">
        <p14:creationId xmlns:p14="http://schemas.microsoft.com/office/powerpoint/2010/main" val="139818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Comic Sans MS" panose="030F0702030302020204" pitchFamily="66" charset="0"/>
              </a:rPr>
              <a:t>X could be (13, 5, 3)</a:t>
            </a:r>
          </a:p>
          <a:p>
            <a:endParaRPr lang="en-US" smtClean="0">
              <a:latin typeface="Comic Sans MS" panose="030F0702030302020204" pitchFamily="66" charset="0"/>
            </a:endParaRPr>
          </a:p>
        </p:txBody>
      </p:sp>
    </p:spTree>
    <p:extLst>
      <p:ext uri="{BB962C8B-B14F-4D97-AF65-F5344CB8AC3E}">
        <p14:creationId xmlns:p14="http://schemas.microsoft.com/office/powerpoint/2010/main" val="2113243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Thread API is based on the POSIX</a:t>
            </a:r>
            <a:r>
              <a:rPr lang="en-US" baseline="0" dirty="0" smtClean="0"/>
              <a:t> standard </a:t>
            </a:r>
            <a:r>
              <a:rPr lang="en-US" baseline="0" dirty="0" err="1" smtClean="0"/>
              <a:t>Pthreads</a:t>
            </a:r>
            <a:r>
              <a:rPr lang="en-US" baseline="0" dirty="0" smtClean="0"/>
              <a:t> API</a:t>
            </a:r>
          </a:p>
          <a:p>
            <a:endParaRPr lang="en-US" baseline="0" dirty="0" smtClean="0"/>
          </a:p>
          <a:p>
            <a:r>
              <a:rPr lang="en-US" baseline="0" dirty="0" smtClean="0"/>
              <a:t>Thread API provides a way to invoke an asynchronous procedure call. A synchronous procedure call will pass a set of arguments to a function, run the function immediately on the caller’s stack and then return control back to the caller when the function is complete. An asynchronous procedure call separates the call from the return: with </a:t>
            </a:r>
            <a:r>
              <a:rPr lang="en-US" baseline="0" dirty="0" err="1" smtClean="0"/>
              <a:t>thread_create</a:t>
            </a:r>
            <a:r>
              <a:rPr lang="en-US" baseline="0" dirty="0" smtClean="0"/>
              <a:t>, the caller starts the function, but unlike the synchronous procedure call, the caller will go on to execute concurrently with the called function. Later the caller can wait for the function completion.</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29</a:t>
            </a:fld>
            <a:endParaRPr lang="en-US"/>
          </a:p>
        </p:txBody>
      </p:sp>
    </p:spTree>
    <p:extLst>
      <p:ext uri="{BB962C8B-B14F-4D97-AF65-F5344CB8AC3E}">
        <p14:creationId xmlns:p14="http://schemas.microsoft.com/office/powerpoint/2010/main" val="2967604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might the “Hello” message from thread 2 print after the “Hello” message from thread 5 even though thread 5 was created after thread 2?</a:t>
            </a:r>
          </a:p>
          <a:p>
            <a:r>
              <a:rPr lang="en-US" dirty="0" smtClean="0"/>
              <a:t>	Answer:</a:t>
            </a:r>
            <a:r>
              <a:rPr lang="en-US" baseline="0" dirty="0" smtClean="0"/>
              <a:t> Because the creation of thread is independent from scheduling</a:t>
            </a:r>
            <a:endParaRPr lang="en-US" dirty="0" smtClean="0"/>
          </a:p>
          <a:p>
            <a:endParaRPr lang="en-US" dirty="0" smtClean="0"/>
          </a:p>
          <a:p>
            <a:r>
              <a:rPr lang="en-US" dirty="0" smtClean="0"/>
              <a:t>Why must “thread returned” print in order?</a:t>
            </a:r>
          </a:p>
          <a:p>
            <a:r>
              <a:rPr lang="en-US" dirty="0" smtClean="0"/>
              <a:t>	Answer: Because the main thread checks for thread completion in the order they were created. It calls </a:t>
            </a:r>
            <a:r>
              <a:rPr lang="en-US" dirty="0" err="1" smtClean="0"/>
              <a:t>thread_join</a:t>
            </a:r>
            <a:r>
              <a:rPr lang="en-US" baseline="0" dirty="0" smtClean="0"/>
              <a:t> for thread i+1 only after </a:t>
            </a:r>
            <a:r>
              <a:rPr lang="en-US" baseline="0" dirty="0" err="1" smtClean="0"/>
              <a:t>thread_join</a:t>
            </a:r>
            <a:r>
              <a:rPr lang="en-US" baseline="0" dirty="0" smtClean="0"/>
              <a:t> for </a:t>
            </a:r>
            <a:r>
              <a:rPr lang="en-US" baseline="0" dirty="0" err="1" smtClean="0"/>
              <a:t>i</a:t>
            </a:r>
            <a:r>
              <a:rPr lang="en-US" baseline="0" dirty="0" smtClean="0"/>
              <a:t> has returned</a:t>
            </a:r>
          </a:p>
          <a:p>
            <a:endParaRPr lang="en-US" dirty="0" smtClean="0"/>
          </a:p>
          <a:p>
            <a:r>
              <a:rPr lang="en-US" dirty="0" smtClean="0"/>
              <a:t>What is maximum # of threads that could exist when thread 5 prints hello?</a:t>
            </a:r>
          </a:p>
          <a:p>
            <a:r>
              <a:rPr lang="en-US" dirty="0" smtClean="0"/>
              <a:t>	Answer: 11 (main + 10)</a:t>
            </a:r>
          </a:p>
          <a:p>
            <a:endParaRPr lang="en-US" dirty="0" smtClean="0"/>
          </a:p>
          <a:p>
            <a:r>
              <a:rPr lang="en-US" dirty="0" smtClean="0"/>
              <a:t>Minimum?</a:t>
            </a:r>
          </a:p>
          <a:p>
            <a:r>
              <a:rPr lang="en-US" dirty="0" smtClean="0"/>
              <a:t>	Answer: 2.</a:t>
            </a:r>
            <a:r>
              <a:rPr lang="en-US" baseline="0" dirty="0" smtClean="0"/>
              <a:t> Because all the created threads could have run and completed before thread 5 prints “Hello”</a:t>
            </a:r>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extLst>
      <p:ext uri="{BB962C8B-B14F-4D97-AF65-F5344CB8AC3E}">
        <p14:creationId xmlns:p14="http://schemas.microsoft.com/office/powerpoint/2010/main" val="110186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shows</a:t>
            </a:r>
            <a:r>
              <a:rPr lang="en-US" baseline="0" dirty="0" smtClean="0"/>
              <a:t> a procedure to zero a contiguous block of memory. To prevent unintentional data leakage, whenever a process exits, the operating system must zero the memory that had been allocated to the existing process. Otherwise a new process may be re-assigned that memory enabling it to read potentially sensitive data. For example, an OS’s remote login procedure could temporarily store a user password in memory, but the next process to use the same physical memory might be a memory scanning program launched by a malicious user.</a:t>
            </a:r>
          </a:p>
          <a:p>
            <a:endParaRPr lang="en-US" baseline="0" dirty="0" smtClean="0"/>
          </a:p>
          <a:p>
            <a:r>
              <a:rPr lang="en-US" baseline="0" dirty="0" smtClean="0"/>
              <a:t>Parallelizing a memory zeroing program makes sense and we can do so with threads. (1GB of memory zero can take 50 </a:t>
            </a:r>
            <a:r>
              <a:rPr lang="en-US" baseline="0" dirty="0" err="1" smtClean="0"/>
              <a:t>milisec</a:t>
            </a:r>
            <a:r>
              <a:rPr lang="en-US" baseline="0" dirty="0" smtClean="0"/>
              <a:t> whereas creating and starting a new thread can take tens of micro seconds).</a:t>
            </a:r>
          </a:p>
          <a:p>
            <a:endParaRPr lang="en-US" baseline="0" dirty="0" smtClean="0"/>
          </a:p>
          <a:p>
            <a:r>
              <a:rPr lang="en-US" baseline="0" dirty="0" smtClean="0"/>
              <a:t>In the block zero code, we can spawn off threads assigned to zero contiguous blocks of memory. The region is empty when all threads have completed their work. In practice, a block zero thread can be run in the background and when the specific memory region is needed it can be executed with a join to the block zero thread so it will be allowed to proceed only when the block zero is accomplished.</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35</a:t>
            </a:fld>
            <a:endParaRPr lang="en-US"/>
          </a:p>
        </p:txBody>
      </p:sp>
    </p:spTree>
    <p:extLst>
      <p:ext uri="{BB962C8B-B14F-4D97-AF65-F5344CB8AC3E}">
        <p14:creationId xmlns:p14="http://schemas.microsoft.com/office/powerpoint/2010/main" val="973949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Thread Stack stores information</a:t>
            </a:r>
            <a:r>
              <a:rPr lang="en-US" baseline="0" dirty="0" smtClean="0"/>
              <a:t> needed by the nested procedures the thread is currently running. The registers can be stored in the TCB or in thread stack.</a:t>
            </a:r>
          </a:p>
          <a:p>
            <a:endParaRPr lang="en-US" baseline="0" dirty="0" smtClean="0"/>
          </a:p>
          <a:p>
            <a:r>
              <a:rPr lang="en-US" baseline="0" dirty="0" smtClean="0"/>
              <a:t>Thread metadata – </a:t>
            </a:r>
            <a:r>
              <a:rPr lang="en-US" baseline="0" dirty="0" err="1" smtClean="0"/>
              <a:t>eg</a:t>
            </a:r>
            <a:r>
              <a:rPr lang="en-US" baseline="0" dirty="0" smtClean="0"/>
              <a:t>. </a:t>
            </a:r>
            <a:r>
              <a:rPr lang="en-US" baseline="0" dirty="0" err="1" smtClean="0"/>
              <a:t>Threadid</a:t>
            </a:r>
            <a:r>
              <a:rPr lang="en-US" baseline="0" dirty="0" smtClean="0"/>
              <a:t>, scheduling priority and status.</a:t>
            </a:r>
          </a:p>
          <a:p>
            <a:endParaRPr lang="en-US" baseline="0" dirty="0" smtClean="0"/>
          </a:p>
          <a:p>
            <a:r>
              <a:rPr lang="en-US" baseline="0" dirty="0" smtClean="0"/>
              <a:t>How large should a stack be allocated to each thread? Kernel threads are all managed in memory therefore the memory there is in premium; typically 8KB for kernel thread stacks.</a:t>
            </a:r>
          </a:p>
          <a:p>
            <a:endParaRPr lang="en-US" baseline="0" dirty="0" smtClean="0"/>
          </a:p>
          <a:p>
            <a:r>
              <a:rPr lang="en-US" baseline="0" dirty="0" smtClean="0"/>
              <a:t>Shared State: program code although each thread may be executing at a different place. Additionally statically created global variables and dynamically allocated heap variables can store information that is accessible to all threads.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a:p>
        </p:txBody>
      </p:sp>
    </p:spTree>
    <p:extLst>
      <p:ext uri="{BB962C8B-B14F-4D97-AF65-F5344CB8AC3E}">
        <p14:creationId xmlns:p14="http://schemas.microsoft.com/office/powerpoint/2010/main" val="3735934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Labels</a:t>
            </a:r>
            <a:r>
              <a:rPr lang="en-US" baseline="0" dirty="0" smtClean="0"/>
              <a:t> should be </a:t>
            </a:r>
            <a:r>
              <a:rPr lang="en-US" baseline="0" dirty="0" err="1" smtClean="0"/>
              <a:t>thread_create</a:t>
            </a:r>
            <a:r>
              <a:rPr lang="en-US" baseline="0" dirty="0" smtClean="0"/>
              <a:t>() not </a:t>
            </a:r>
            <a:r>
              <a:rPr lang="en-US" baseline="0" dirty="0" err="1" smtClean="0"/>
              <a:t>sthread_create</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37</a:t>
            </a:fld>
            <a:endParaRPr lang="en-US"/>
          </a:p>
        </p:txBody>
      </p:sp>
    </p:spTree>
    <p:extLst>
      <p:ext uri="{BB962C8B-B14F-4D97-AF65-F5344CB8AC3E}">
        <p14:creationId xmlns:p14="http://schemas.microsoft.com/office/powerpoint/2010/main" val="27440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Answer1: Finished State</a:t>
            </a:r>
          </a:p>
          <a:p>
            <a:r>
              <a:rPr lang="en-US" dirty="0" smtClean="0"/>
              <a:t>Answer2: </a:t>
            </a:r>
          </a:p>
          <a:p>
            <a:endParaRPr lang="en-US" dirty="0" smtClean="0"/>
          </a:p>
          <a:p>
            <a:r>
              <a:rPr lang="en-US" dirty="0" smtClean="0"/>
              <a:t>	Minimum: the</a:t>
            </a:r>
            <a:r>
              <a:rPr lang="en-US" baseline="0" dirty="0" smtClean="0"/>
              <a:t> main thread must first be in ready state at creation. On a uniprocessor, it must also give up the CPU at least once for its kids to finish. So the minimum number is 2</a:t>
            </a:r>
          </a:p>
          <a:p>
            <a:r>
              <a:rPr lang="en-US" baseline="0" dirty="0" smtClean="0"/>
              <a:t>	Maximum: Can be infinite (practically) since it can be context switched in or out between itself and its kids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39</a:t>
            </a:fld>
            <a:endParaRPr lang="en-US"/>
          </a:p>
        </p:txBody>
      </p:sp>
    </p:spTree>
    <p:extLst>
      <p:ext uri="{BB962C8B-B14F-4D97-AF65-F5344CB8AC3E}">
        <p14:creationId xmlns:p14="http://schemas.microsoft.com/office/powerpoint/2010/main" val="2093164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user process has a stack at the </a:t>
            </a:r>
            <a:r>
              <a:rPr lang="en-US" dirty="0" err="1" smtClean="0"/>
              <a:t>uder</a:t>
            </a:r>
            <a:r>
              <a:rPr lang="en-US" dirty="0" smtClean="0"/>
              <a:t>-level for executing user code and a kernel</a:t>
            </a:r>
            <a:r>
              <a:rPr lang="en-US" baseline="0" dirty="0" smtClean="0"/>
              <a:t> interrupt stack for executing interrupts and system calls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41</a:t>
            </a:fld>
            <a:endParaRPr lang="en-US"/>
          </a:p>
        </p:txBody>
      </p:sp>
    </p:spTree>
    <p:extLst>
      <p:ext uri="{BB962C8B-B14F-4D97-AF65-F5344CB8AC3E}">
        <p14:creationId xmlns:p14="http://schemas.microsoft.com/office/powerpoint/2010/main" val="1004590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Comic Sans MS" panose="030F0702030302020204" pitchFamily="66" charset="0"/>
              </a:rPr>
              <a:t>Multiprogramming: Older idea than multi-tasking, run jobs concurrently (load several into memory), but not necessarily </a:t>
            </a:r>
            <a:r>
              <a:rPr lang="en-US" altLang="en-US" smtClean="0">
                <a:latin typeface="Comic Sans MS" panose="030F0702030302020204" pitchFamily="66" charset="0"/>
              </a:rPr>
              <a:t>“</a:t>
            </a:r>
            <a:r>
              <a:rPr lang="en-US" smtClean="0">
                <a:latin typeface="Comic Sans MS" panose="030F0702030302020204" pitchFamily="66" charset="0"/>
              </a:rPr>
              <a:t>interactively</a:t>
            </a:r>
            <a:r>
              <a:rPr lang="en-US" altLang="en-US" smtClean="0">
                <a:latin typeface="Comic Sans MS" panose="030F0702030302020204" pitchFamily="66" charset="0"/>
              </a:rPr>
              <a:t>”</a:t>
            </a:r>
            <a:r>
              <a:rPr lang="en-US" smtClean="0">
                <a:latin typeface="Comic Sans MS" panose="030F0702030302020204" pitchFamily="66" charset="0"/>
              </a:rPr>
              <a:t>. </a:t>
            </a:r>
          </a:p>
        </p:txBody>
      </p:sp>
    </p:spTree>
    <p:extLst>
      <p:ext uri="{BB962C8B-B14F-4D97-AF65-F5344CB8AC3E}">
        <p14:creationId xmlns:p14="http://schemas.microsoft.com/office/powerpoint/2010/main" val="4842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386172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Comic Sans MS" panose="030F0702030302020204" pitchFamily="66" charset="0"/>
            </a:endParaRPr>
          </a:p>
        </p:txBody>
      </p:sp>
    </p:spTree>
    <p:extLst>
      <p:ext uri="{BB962C8B-B14F-4D97-AF65-F5344CB8AC3E}">
        <p14:creationId xmlns:p14="http://schemas.microsoft.com/office/powerpoint/2010/main" val="358887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Times New Roman" panose="02020603050405020304" pitchFamily="18" charset="0"/>
              </a:rPr>
              <a:t>Execution model: each thread runs on a dedicated virtual processor with unpredictable and variable speed.</a:t>
            </a:r>
          </a:p>
        </p:txBody>
      </p:sp>
      <p:sp>
        <p:nvSpPr>
          <p:cNvPr id="36867"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BA8059B9-6381-47E3-9758-B0DD6E3F6E48}" type="slidenum">
              <a:rPr lang="en-US" sz="1800"/>
              <a:pPr/>
              <a:t>19</a:t>
            </a:fld>
            <a:endParaRPr lang="en-US" sz="1800"/>
          </a:p>
        </p:txBody>
      </p:sp>
    </p:spTree>
    <p:extLst>
      <p:ext uri="{BB962C8B-B14F-4D97-AF65-F5344CB8AC3E}">
        <p14:creationId xmlns:p14="http://schemas.microsoft.com/office/powerpoint/2010/main" val="1205663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59020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68464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3891353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Comic Sans MS" panose="030F0702030302020204" pitchFamily="66" charset="0"/>
            </a:endParaRPr>
          </a:p>
        </p:txBody>
      </p:sp>
    </p:spTree>
    <p:extLst>
      <p:ext uri="{BB962C8B-B14F-4D97-AF65-F5344CB8AC3E}">
        <p14:creationId xmlns:p14="http://schemas.microsoft.com/office/powerpoint/2010/main" val="273262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Oct-6 2015</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Oct-6 2015</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Oct-6 2015</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Oct-6 2015</a:t>
            </a:r>
            <a:endParaRPr lang="en-US" dirty="0"/>
          </a:p>
        </p:txBody>
      </p:sp>
      <p:sp>
        <p:nvSpPr>
          <p:cNvPr id="5" name="Footer Placeholder 4"/>
          <p:cNvSpPr>
            <a:spLocks noGrp="1"/>
          </p:cNvSpPr>
          <p:nvPr>
            <p:ph type="ftr" sz="quarter" idx="11"/>
          </p:nvPr>
        </p:nvSpPr>
        <p:spPr>
          <a:xfrm>
            <a:off x="609600" y="6492875"/>
            <a:ext cx="542108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Oct-6 2015</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Oct-6 2015</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Oct-6 2015</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Oct-6 2015</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Oct-6 2015</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Oct-6 2015</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Oct-6 2015</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Oct-6 2015</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s.washington.edu/research/smt/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smtClean="0">
                <a:solidFill>
                  <a:schemeClr val="accent1">
                    <a:lumMod val="75000"/>
                  </a:schemeClr>
                </a:solidFill>
              </a:rPr>
              <a:t>W8 – </a:t>
            </a:r>
            <a:r>
              <a:rPr lang="en-US" dirty="0">
                <a:solidFill>
                  <a:schemeClr val="accent1">
                    <a:lumMod val="75000"/>
                  </a:schemeClr>
                </a:solidFill>
              </a:rPr>
              <a:t>Concurrency and threads</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2017</a:t>
            </a:r>
          </a:p>
        </p:txBody>
      </p:sp>
      <p:sp>
        <p:nvSpPr>
          <p:cNvPr id="5" name="TextBox 4"/>
          <p:cNvSpPr txBox="1"/>
          <p:nvPr/>
        </p:nvSpPr>
        <p:spPr>
          <a:xfrm>
            <a:off x="152400" y="152400"/>
            <a:ext cx="5162760" cy="461665"/>
          </a:xfrm>
          <a:prstGeom prst="rect">
            <a:avLst/>
          </a:prstGeom>
          <a:solidFill>
            <a:srgbClr val="FFC000"/>
          </a:solidFill>
        </p:spPr>
        <p:txBody>
          <a:bodyPr wrap="none" rtlCol="0">
            <a:spAutoFit/>
          </a:bodyPr>
          <a:lstStyle/>
          <a:p>
            <a:r>
              <a:rPr lang="en-US" sz="2400" dirty="0" smtClean="0"/>
              <a:t>Reading Reference: Textbook: Chapter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algn="l"/>
            <a:r>
              <a:rPr lang="en-US" dirty="0" smtClean="0"/>
              <a:t>Scenario Build</a:t>
            </a:r>
          </a:p>
        </p:txBody>
      </p:sp>
      <p:sp>
        <p:nvSpPr>
          <p:cNvPr id="3" name="Content Placeholder 2"/>
          <p:cNvSpPr>
            <a:spLocks noGrp="1"/>
          </p:cNvSpPr>
          <p:nvPr>
            <p:ph idx="1"/>
          </p:nvPr>
        </p:nvSpPr>
        <p:spPr>
          <a:xfrm>
            <a:off x="400613" y="1516698"/>
            <a:ext cx="8382000" cy="5334000"/>
          </a:xfrm>
        </p:spPr>
        <p:txBody>
          <a:bodyPr>
            <a:normAutofit/>
          </a:bodyPr>
          <a:lstStyle/>
          <a:p>
            <a:r>
              <a:rPr lang="en-US" sz="4000" b="1" dirty="0" smtClean="0"/>
              <a:t>Scenario2</a:t>
            </a:r>
            <a:r>
              <a:rPr lang="en-US" sz="4000" dirty="0" smtClean="0"/>
              <a:t>: Accountant present in Room1 with a TAG, along with all lists and a checkbook: </a:t>
            </a:r>
            <a:r>
              <a:rPr lang="en-US" sz="4000" b="1" dirty="0" smtClean="0"/>
              <a:t>Akin to a Process in execution</a:t>
            </a:r>
          </a:p>
        </p:txBody>
      </p:sp>
      <p:sp>
        <p:nvSpPr>
          <p:cNvPr id="11162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37068249-0F87-4F19-8427-FD405CAECBAB}" type="slidenum">
              <a:rPr lang="en-US" sz="1200">
                <a:solidFill>
                  <a:srgbClr val="898989"/>
                </a:solidFill>
              </a:rPr>
              <a:pPr/>
              <a:t>10</a:t>
            </a:fld>
            <a:endParaRPr lang="en-US" sz="1200">
              <a:solidFill>
                <a:srgbClr val="898989"/>
              </a:solidFill>
            </a:endParaRPr>
          </a:p>
        </p:txBody>
      </p:sp>
    </p:spTree>
    <p:extLst>
      <p:ext uri="{BB962C8B-B14F-4D97-AF65-F5344CB8AC3E}">
        <p14:creationId xmlns:p14="http://schemas.microsoft.com/office/powerpoint/2010/main" val="1956011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algn="l"/>
            <a:r>
              <a:rPr lang="en-US" dirty="0" smtClean="0"/>
              <a:t>Scenario Build</a:t>
            </a:r>
          </a:p>
        </p:txBody>
      </p:sp>
      <p:sp>
        <p:nvSpPr>
          <p:cNvPr id="3" name="Content Placeholder 2"/>
          <p:cNvSpPr>
            <a:spLocks noGrp="1"/>
          </p:cNvSpPr>
          <p:nvPr>
            <p:ph idx="1"/>
          </p:nvPr>
        </p:nvSpPr>
        <p:spPr>
          <a:xfrm>
            <a:off x="400613" y="1516698"/>
            <a:ext cx="8382000" cy="5334000"/>
          </a:xfrm>
        </p:spPr>
        <p:txBody>
          <a:bodyPr>
            <a:normAutofit/>
          </a:bodyPr>
          <a:lstStyle/>
          <a:p>
            <a:r>
              <a:rPr lang="en-US" sz="3200" b="1" dirty="0" smtClean="0"/>
              <a:t>Scenario3</a:t>
            </a:r>
            <a:r>
              <a:rPr lang="en-US" sz="3200" dirty="0" smtClean="0"/>
              <a:t>: Accountant2 shows up in Room2. At some point Accountant1 goes on lunch break </a:t>
            </a:r>
          </a:p>
          <a:p>
            <a:pPr lvl="1"/>
            <a:r>
              <a:rPr lang="en-US" dirty="0" smtClean="0"/>
              <a:t>His stopping point and local records are saved (aka PCB). </a:t>
            </a:r>
          </a:p>
          <a:p>
            <a:pPr lvl="1"/>
            <a:r>
              <a:rPr lang="en-US" dirty="0" smtClean="0"/>
              <a:t>Tag and Global lists (invoice and PO) are walked over to Room2 so Accountant 2 can take over. </a:t>
            </a:r>
          </a:p>
          <a:p>
            <a:r>
              <a:rPr lang="en-US" dirty="0" smtClean="0"/>
              <a:t>When Accountant 2 takes a break, the tag and lists are walked over to Room1 again…..</a:t>
            </a:r>
            <a:r>
              <a:rPr lang="en-US" b="1" dirty="0" smtClean="0"/>
              <a:t>Akin to 2 processes and context switch from Process1 to Process2.</a:t>
            </a:r>
          </a:p>
        </p:txBody>
      </p:sp>
      <p:sp>
        <p:nvSpPr>
          <p:cNvPr id="11162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37068249-0F87-4F19-8427-FD405CAECBAB}" type="slidenum">
              <a:rPr lang="en-US" sz="1200">
                <a:solidFill>
                  <a:srgbClr val="898989"/>
                </a:solidFill>
              </a:rPr>
              <a:pPr/>
              <a:t>11</a:t>
            </a:fld>
            <a:endParaRPr lang="en-US" sz="1200">
              <a:solidFill>
                <a:srgbClr val="898989"/>
              </a:solidFill>
            </a:endParaRPr>
          </a:p>
        </p:txBody>
      </p:sp>
    </p:spTree>
    <p:extLst>
      <p:ext uri="{BB962C8B-B14F-4D97-AF65-F5344CB8AC3E}">
        <p14:creationId xmlns:p14="http://schemas.microsoft.com/office/powerpoint/2010/main" val="341830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algn="l"/>
            <a:r>
              <a:rPr lang="en-US" dirty="0" smtClean="0"/>
              <a:t>Scenario Build</a:t>
            </a:r>
          </a:p>
        </p:txBody>
      </p:sp>
      <p:sp>
        <p:nvSpPr>
          <p:cNvPr id="3" name="Content Placeholder 2"/>
          <p:cNvSpPr>
            <a:spLocks noGrp="1"/>
          </p:cNvSpPr>
          <p:nvPr>
            <p:ph idx="1"/>
          </p:nvPr>
        </p:nvSpPr>
        <p:spPr>
          <a:xfrm>
            <a:off x="400613" y="1516698"/>
            <a:ext cx="8382000" cy="5334000"/>
          </a:xfrm>
        </p:spPr>
        <p:txBody>
          <a:bodyPr>
            <a:normAutofit/>
          </a:bodyPr>
          <a:lstStyle/>
          <a:p>
            <a:r>
              <a:rPr lang="en-US" sz="3600" b="1" dirty="0" smtClean="0"/>
              <a:t>Scenario4</a:t>
            </a:r>
            <a:r>
              <a:rPr lang="en-US" sz="3600" dirty="0" smtClean="0"/>
              <a:t>: Now picture Accountants 1 and 2 are sitting in the </a:t>
            </a:r>
            <a:r>
              <a:rPr lang="en-US" sz="3600" b="1" dirty="0" smtClean="0"/>
              <a:t>same room </a:t>
            </a:r>
            <a:r>
              <a:rPr lang="en-US" sz="3600" dirty="0" smtClean="0"/>
              <a:t>with global lists visible to both. </a:t>
            </a:r>
          </a:p>
          <a:p>
            <a:pPr lvl="1"/>
            <a:r>
              <a:rPr lang="en-US" sz="3200" dirty="0" smtClean="0"/>
              <a:t>Whoever gets the TAG recalls his previous stopping point and resumes.</a:t>
            </a:r>
          </a:p>
          <a:p>
            <a:pPr lvl="1"/>
            <a:r>
              <a:rPr lang="en-US" sz="3200" dirty="0" smtClean="0"/>
              <a:t>There</a:t>
            </a:r>
            <a:r>
              <a:rPr lang="en-US" altLang="en-US" sz="3200" dirty="0" smtClean="0"/>
              <a:t>’</a:t>
            </a:r>
            <a:r>
              <a:rPr lang="en-US" sz="3200" dirty="0" smtClean="0"/>
              <a:t>s no walking across the rooms, carrying lists etc. </a:t>
            </a:r>
          </a:p>
          <a:p>
            <a:pPr lvl="1"/>
            <a:r>
              <a:rPr lang="en-US" sz="3200" dirty="0" smtClean="0"/>
              <a:t>They just have to be careful not to clobber over each other</a:t>
            </a:r>
            <a:r>
              <a:rPr lang="en-US" altLang="en-US" sz="3200" dirty="0" smtClean="0"/>
              <a:t>’</a:t>
            </a:r>
            <a:r>
              <a:rPr lang="en-US" sz="3200" dirty="0" smtClean="0"/>
              <a:t>s lists. This is akin to </a:t>
            </a:r>
            <a:r>
              <a:rPr lang="en-US" sz="3200" b="1" dirty="0" smtClean="0"/>
              <a:t>Threads</a:t>
            </a:r>
            <a:r>
              <a:rPr lang="en-US" sz="3200" dirty="0" smtClean="0"/>
              <a:t>. </a:t>
            </a:r>
          </a:p>
        </p:txBody>
      </p:sp>
      <p:sp>
        <p:nvSpPr>
          <p:cNvPr id="11162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37068249-0F87-4F19-8427-FD405CAECBAB}" type="slidenum">
              <a:rPr lang="en-US" sz="1200">
                <a:solidFill>
                  <a:srgbClr val="898989"/>
                </a:solidFill>
              </a:rPr>
              <a:pPr/>
              <a:t>12</a:t>
            </a:fld>
            <a:endParaRPr lang="en-US" sz="1200">
              <a:solidFill>
                <a:srgbClr val="898989"/>
              </a:solidFill>
            </a:endParaRPr>
          </a:p>
        </p:txBody>
      </p:sp>
    </p:spTree>
    <p:extLst>
      <p:ext uri="{BB962C8B-B14F-4D97-AF65-F5344CB8AC3E}">
        <p14:creationId xmlns:p14="http://schemas.microsoft.com/office/powerpoint/2010/main" val="129573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152400"/>
            <a:ext cx="8534400" cy="533400"/>
          </a:xfrm>
        </p:spPr>
        <p:txBody>
          <a:bodyPr>
            <a:normAutofit fontScale="90000"/>
          </a:bodyPr>
          <a:lstStyle/>
          <a:p>
            <a:r>
              <a:rPr lang="en-US" smtClean="0">
                <a:latin typeface="Helvetica" panose="020B0604020202020204" pitchFamily="34" charset="0"/>
              </a:rPr>
              <a:t>Putting it together: Process</a:t>
            </a:r>
          </a:p>
        </p:txBody>
      </p:sp>
      <p:sp>
        <p:nvSpPr>
          <p:cNvPr id="29698" name="Rounded Rectangle 3"/>
          <p:cNvSpPr>
            <a:spLocks noChangeArrowheads="1"/>
          </p:cNvSpPr>
          <p:nvPr/>
        </p:nvSpPr>
        <p:spPr bwMode="auto">
          <a:xfrm>
            <a:off x="304800" y="2103120"/>
            <a:ext cx="3636818" cy="43434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29699" name="Rectangle 5"/>
          <p:cNvSpPr>
            <a:spLocks noChangeArrowheads="1"/>
          </p:cNvSpPr>
          <p:nvPr/>
        </p:nvSpPr>
        <p:spPr bwMode="auto">
          <a:xfrm>
            <a:off x="2331026" y="2484120"/>
            <a:ext cx="1381991" cy="990600"/>
          </a:xfrm>
          <a:prstGeom prst="rect">
            <a:avLst/>
          </a:prstGeom>
          <a:solidFill>
            <a:schemeClr val="bg1"/>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Memory</a:t>
            </a:r>
          </a:p>
        </p:txBody>
      </p:sp>
      <p:sp>
        <p:nvSpPr>
          <p:cNvPr id="29700" name="Rectangle 6"/>
          <p:cNvSpPr>
            <a:spLocks noChangeArrowheads="1"/>
          </p:cNvSpPr>
          <p:nvPr/>
        </p:nvSpPr>
        <p:spPr bwMode="auto">
          <a:xfrm>
            <a:off x="2331026" y="3627120"/>
            <a:ext cx="1381991" cy="1219200"/>
          </a:xfrm>
          <a:prstGeom prst="rect">
            <a:avLst/>
          </a:prstGeom>
          <a:solidFill>
            <a:schemeClr val="bg1"/>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I/O State</a:t>
            </a:r>
          </a:p>
          <a:p>
            <a:r>
              <a:rPr lang="en-US" sz="1800">
                <a:latin typeface="Helvetica" panose="020B0604020202020204" pitchFamily="34" charset="0"/>
              </a:rPr>
              <a:t>(e.g., file, socket contexts)</a:t>
            </a:r>
          </a:p>
        </p:txBody>
      </p:sp>
      <p:sp>
        <p:nvSpPr>
          <p:cNvPr id="29701" name="Rectangle 7"/>
          <p:cNvSpPr>
            <a:spLocks noChangeArrowheads="1"/>
          </p:cNvSpPr>
          <p:nvPr/>
        </p:nvSpPr>
        <p:spPr bwMode="auto">
          <a:xfrm>
            <a:off x="2331026" y="5151120"/>
            <a:ext cx="1381991" cy="914400"/>
          </a:xfrm>
          <a:prstGeom prst="rect">
            <a:avLst/>
          </a:prstGeom>
          <a:solidFill>
            <a:schemeClr val="bg1"/>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CPU state (PC, SP, registers..)</a:t>
            </a:r>
          </a:p>
        </p:txBody>
      </p:sp>
      <p:sp>
        <p:nvSpPr>
          <p:cNvPr id="29703" name="Rounded Rectangle 11"/>
          <p:cNvSpPr>
            <a:spLocks noChangeArrowheads="1"/>
          </p:cNvSpPr>
          <p:nvPr/>
        </p:nvSpPr>
        <p:spPr bwMode="auto">
          <a:xfrm>
            <a:off x="512618" y="2179320"/>
            <a:ext cx="1600200" cy="41910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r>
              <a:rPr lang="en-US" sz="1600" b="1">
                <a:latin typeface="Helvetica" panose="020B0604020202020204" pitchFamily="34" charset="0"/>
              </a:rPr>
              <a:t>A(int tmp) {</a:t>
            </a:r>
          </a:p>
          <a:p>
            <a:pPr>
              <a:lnSpc>
                <a:spcPct val="80000"/>
              </a:lnSpc>
              <a:spcBef>
                <a:spcPct val="50000"/>
              </a:spcBef>
            </a:pPr>
            <a:r>
              <a:rPr lang="en-US" sz="1600" b="1">
                <a:latin typeface="Helvetica" panose="020B0604020202020204" pitchFamily="34" charset="0"/>
              </a:rPr>
              <a:t>  if (tmp&lt;2)</a:t>
            </a:r>
          </a:p>
          <a:p>
            <a:pPr>
              <a:lnSpc>
                <a:spcPct val="80000"/>
              </a:lnSpc>
              <a:spcBef>
                <a:spcPct val="50000"/>
              </a:spcBef>
            </a:pPr>
            <a:r>
              <a:rPr lang="en-US" sz="1600" b="1">
                <a:latin typeface="Helvetica" panose="020B0604020202020204" pitchFamily="34" charset="0"/>
              </a:rPr>
              <a:t>    B();</a:t>
            </a:r>
          </a:p>
          <a:p>
            <a:pPr>
              <a:lnSpc>
                <a:spcPct val="80000"/>
              </a:lnSpc>
              <a:spcBef>
                <a:spcPct val="50000"/>
              </a:spcBef>
            </a:pPr>
            <a:r>
              <a:rPr lang="en-US" sz="1600" b="1">
                <a:latin typeface="Helvetica" panose="020B0604020202020204" pitchFamily="34" charset="0"/>
              </a:rPr>
              <a:t>  printf(tmp);</a:t>
            </a:r>
          </a:p>
          <a:p>
            <a:pPr>
              <a:lnSpc>
                <a:spcPct val="80000"/>
              </a:lnSpc>
              <a:spcBef>
                <a:spcPct val="50000"/>
              </a:spcBef>
            </a:pPr>
            <a:r>
              <a:rPr lang="en-US" sz="1600" b="1">
                <a:latin typeface="Helvetica" panose="020B0604020202020204" pitchFamily="34" charset="0"/>
              </a:rPr>
              <a:t>}</a:t>
            </a:r>
          </a:p>
          <a:p>
            <a:pPr>
              <a:lnSpc>
                <a:spcPct val="80000"/>
              </a:lnSpc>
              <a:spcBef>
                <a:spcPct val="50000"/>
              </a:spcBef>
            </a:pPr>
            <a:r>
              <a:rPr lang="en-US" sz="1600" b="1">
                <a:latin typeface="Helvetica" panose="020B0604020202020204" pitchFamily="34" charset="0"/>
              </a:rPr>
              <a:t>B() {</a:t>
            </a:r>
          </a:p>
          <a:p>
            <a:pPr>
              <a:lnSpc>
                <a:spcPct val="80000"/>
              </a:lnSpc>
              <a:spcBef>
                <a:spcPct val="50000"/>
              </a:spcBef>
            </a:pPr>
            <a:r>
              <a:rPr lang="en-US" sz="1600" b="1">
                <a:latin typeface="Helvetica" panose="020B0604020202020204" pitchFamily="34" charset="0"/>
              </a:rPr>
              <a:t>  C();</a:t>
            </a:r>
          </a:p>
          <a:p>
            <a:pPr>
              <a:lnSpc>
                <a:spcPct val="80000"/>
              </a:lnSpc>
              <a:spcBef>
                <a:spcPct val="50000"/>
              </a:spcBef>
            </a:pPr>
            <a:r>
              <a:rPr lang="en-US" sz="1600" b="1">
                <a:latin typeface="Helvetica" panose="020B0604020202020204" pitchFamily="34" charset="0"/>
              </a:rPr>
              <a:t>}</a:t>
            </a:r>
          </a:p>
          <a:p>
            <a:pPr>
              <a:lnSpc>
                <a:spcPct val="80000"/>
              </a:lnSpc>
              <a:spcBef>
                <a:spcPct val="50000"/>
              </a:spcBef>
            </a:pPr>
            <a:r>
              <a:rPr lang="en-US" sz="1600" b="1">
                <a:latin typeface="Helvetica" panose="020B0604020202020204" pitchFamily="34" charset="0"/>
              </a:rPr>
              <a:t>C() {</a:t>
            </a:r>
          </a:p>
          <a:p>
            <a:pPr>
              <a:lnSpc>
                <a:spcPct val="80000"/>
              </a:lnSpc>
              <a:spcBef>
                <a:spcPct val="50000"/>
              </a:spcBef>
            </a:pPr>
            <a:r>
              <a:rPr lang="en-US" sz="1600" b="1">
                <a:latin typeface="Helvetica" panose="020B0604020202020204" pitchFamily="34" charset="0"/>
              </a:rPr>
              <a:t>  A(2);</a:t>
            </a:r>
          </a:p>
          <a:p>
            <a:pPr>
              <a:lnSpc>
                <a:spcPct val="80000"/>
              </a:lnSpc>
              <a:spcBef>
                <a:spcPct val="50000"/>
              </a:spcBef>
            </a:pPr>
            <a:r>
              <a:rPr lang="en-US" sz="1600" b="1">
                <a:latin typeface="Helvetica" panose="020B0604020202020204" pitchFamily="34" charset="0"/>
              </a:rPr>
              <a:t>}</a:t>
            </a:r>
          </a:p>
          <a:p>
            <a:pPr>
              <a:lnSpc>
                <a:spcPct val="80000"/>
              </a:lnSpc>
              <a:spcBef>
                <a:spcPct val="50000"/>
              </a:spcBef>
            </a:pPr>
            <a:r>
              <a:rPr lang="en-US" sz="1600" b="1">
                <a:latin typeface="Helvetica" panose="020B0604020202020204" pitchFamily="34" charset="0"/>
              </a:rPr>
              <a:t>A(1);</a:t>
            </a:r>
          </a:p>
          <a:p>
            <a:pPr>
              <a:lnSpc>
                <a:spcPct val="80000"/>
              </a:lnSpc>
              <a:spcBef>
                <a:spcPct val="50000"/>
              </a:spcBef>
            </a:pPr>
            <a:r>
              <a:rPr lang="en-US" sz="1600" b="1">
                <a:latin typeface="Helvetica" panose="020B0604020202020204" pitchFamily="34" charset="0"/>
              </a:rPr>
              <a:t>…</a:t>
            </a:r>
          </a:p>
        </p:txBody>
      </p:sp>
      <p:sp>
        <p:nvSpPr>
          <p:cNvPr id="29704" name="TextBox 12"/>
          <p:cNvSpPr txBox="1">
            <a:spLocks noChangeArrowheads="1"/>
          </p:cNvSpPr>
          <p:nvPr/>
        </p:nvSpPr>
        <p:spPr bwMode="auto">
          <a:xfrm>
            <a:off x="980166" y="1557316"/>
            <a:ext cx="2339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b="1" dirty="0">
                <a:latin typeface="Helvetica" panose="020B0604020202020204" pitchFamily="34" charset="0"/>
              </a:rPr>
              <a:t>(Unix) Process</a:t>
            </a:r>
          </a:p>
        </p:txBody>
      </p:sp>
      <p:sp>
        <p:nvSpPr>
          <p:cNvPr id="2971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ABF4CF56-B412-42A1-AC00-3F8B9458A648}" type="slidenum">
              <a:rPr lang="en-US" sz="1200">
                <a:solidFill>
                  <a:srgbClr val="898989"/>
                </a:solidFill>
              </a:rPr>
              <a:pPr/>
              <a:t>13</a:t>
            </a:fld>
            <a:endParaRPr lang="en-US" sz="1200">
              <a:solidFill>
                <a:srgbClr val="898989"/>
              </a:solidFill>
            </a:endParaRPr>
          </a:p>
        </p:txBody>
      </p:sp>
      <p:sp>
        <p:nvSpPr>
          <p:cNvPr id="20" name="Rounded Rectangle 76"/>
          <p:cNvSpPr>
            <a:spLocks noChangeArrowheads="1"/>
          </p:cNvSpPr>
          <p:nvPr/>
        </p:nvSpPr>
        <p:spPr bwMode="auto">
          <a:xfrm>
            <a:off x="4953000" y="2484120"/>
            <a:ext cx="2590800" cy="2565944"/>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21" name="Rectangle 78"/>
          <p:cNvSpPr>
            <a:spLocks noChangeArrowheads="1"/>
          </p:cNvSpPr>
          <p:nvPr/>
        </p:nvSpPr>
        <p:spPr bwMode="auto">
          <a:xfrm>
            <a:off x="6477000" y="3669129"/>
            <a:ext cx="752168" cy="466535"/>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IO</a:t>
            </a:r>
          </a:p>
          <a:p>
            <a:r>
              <a:rPr lang="en-US" sz="1600">
                <a:latin typeface="Helvetica" panose="020B0604020202020204" pitchFamily="34" charset="0"/>
              </a:rPr>
              <a:t>state</a:t>
            </a:r>
          </a:p>
        </p:txBody>
      </p:sp>
      <p:sp>
        <p:nvSpPr>
          <p:cNvPr id="22" name="Rectangle 79"/>
          <p:cNvSpPr>
            <a:spLocks noChangeArrowheads="1"/>
          </p:cNvSpPr>
          <p:nvPr/>
        </p:nvSpPr>
        <p:spPr bwMode="auto">
          <a:xfrm>
            <a:off x="6477000" y="3135729"/>
            <a:ext cx="752168" cy="466535"/>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23" name="Group 80"/>
          <p:cNvGrpSpPr>
            <a:grpSpLocks/>
          </p:cNvGrpSpPr>
          <p:nvPr/>
        </p:nvGrpSpPr>
        <p:grpSpPr bwMode="auto">
          <a:xfrm>
            <a:off x="5105399" y="3031523"/>
            <a:ext cx="501445" cy="1866141"/>
            <a:chOff x="7010400" y="1143000"/>
            <a:chExt cx="457200" cy="1828800"/>
          </a:xfrm>
        </p:grpSpPr>
        <p:sp>
          <p:nvSpPr>
            <p:cNvPr id="24" name="Rounded Rectangle 81"/>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25" name="Freeform 8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26" name="Group 45"/>
          <p:cNvGrpSpPr>
            <a:grpSpLocks/>
          </p:cNvGrpSpPr>
          <p:nvPr/>
        </p:nvGrpSpPr>
        <p:grpSpPr bwMode="auto">
          <a:xfrm>
            <a:off x="5867399" y="3031523"/>
            <a:ext cx="501445" cy="1866141"/>
            <a:chOff x="7010400" y="1143000"/>
            <a:chExt cx="457200" cy="1828800"/>
          </a:xfrm>
        </p:grpSpPr>
        <p:sp>
          <p:nvSpPr>
            <p:cNvPr id="27" name="Rounded Rectangle 49"/>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28" name="Freeform 5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29" name="TextBox 4"/>
          <p:cNvSpPr txBox="1">
            <a:spLocks noChangeArrowheads="1"/>
          </p:cNvSpPr>
          <p:nvPr/>
        </p:nvSpPr>
        <p:spPr bwMode="auto">
          <a:xfrm>
            <a:off x="5486400" y="3746496"/>
            <a:ext cx="484034" cy="408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a:t>
            </a:r>
          </a:p>
        </p:txBody>
      </p:sp>
      <p:sp>
        <p:nvSpPr>
          <p:cNvPr id="30" name="TextBox 58"/>
          <p:cNvSpPr txBox="1">
            <a:spLocks noChangeArrowheads="1"/>
          </p:cNvSpPr>
          <p:nvPr/>
        </p:nvSpPr>
        <p:spPr bwMode="auto">
          <a:xfrm>
            <a:off x="5257799" y="2539025"/>
            <a:ext cx="1046419" cy="37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threads</a:t>
            </a:r>
          </a:p>
        </p:txBody>
      </p:sp>
      <p:cxnSp>
        <p:nvCxnSpPr>
          <p:cNvPr id="31" name="Straight Arrow Connector 6"/>
          <p:cNvCxnSpPr>
            <a:cxnSpLocks noChangeShapeType="1"/>
            <a:stCxn id="30" idx="2"/>
            <a:endCxn id="24" idx="0"/>
          </p:cNvCxnSpPr>
          <p:nvPr/>
        </p:nvCxnSpPr>
        <p:spPr bwMode="auto">
          <a:xfrm flipH="1">
            <a:off x="5356122" y="2916464"/>
            <a:ext cx="424887" cy="11505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Straight Arrow Connector 59"/>
          <p:cNvCxnSpPr>
            <a:cxnSpLocks noChangeShapeType="1"/>
            <a:stCxn id="30" idx="2"/>
            <a:endCxn id="27" idx="0"/>
          </p:cNvCxnSpPr>
          <p:nvPr/>
        </p:nvCxnSpPr>
        <p:spPr bwMode="auto">
          <a:xfrm>
            <a:off x="5781009" y="2916464"/>
            <a:ext cx="337113" cy="11505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7"/>
          <p:cNvSpPr>
            <a:spLocks noChangeArrowheads="1"/>
          </p:cNvSpPr>
          <p:nvPr/>
        </p:nvSpPr>
        <p:spPr bwMode="auto">
          <a:xfrm>
            <a:off x="5105399" y="4432685"/>
            <a:ext cx="501445" cy="388779"/>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4" name="Rectangle 77"/>
          <p:cNvSpPr>
            <a:spLocks noChangeArrowheads="1"/>
          </p:cNvSpPr>
          <p:nvPr/>
        </p:nvSpPr>
        <p:spPr bwMode="auto">
          <a:xfrm>
            <a:off x="5867399" y="4432685"/>
            <a:ext cx="501445" cy="388779"/>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5" name="TextBox 21"/>
          <p:cNvSpPr txBox="1">
            <a:spLocks noChangeArrowheads="1"/>
          </p:cNvSpPr>
          <p:nvPr/>
        </p:nvSpPr>
        <p:spPr bwMode="auto">
          <a:xfrm>
            <a:off x="5562600" y="2146911"/>
            <a:ext cx="1060348" cy="37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Process</a:t>
            </a:r>
          </a:p>
        </p:txBody>
      </p:sp>
    </p:spTree>
    <p:extLst>
      <p:ext uri="{BB962C8B-B14F-4D97-AF65-F5344CB8AC3E}">
        <p14:creationId xmlns:p14="http://schemas.microsoft.com/office/powerpoint/2010/main" val="19368414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9" grpId="0"/>
      <p:bldP spid="30" grpId="0"/>
      <p:bldP spid="33" grpId="0" animBg="1"/>
      <p:bldP spid="34" grpId="0" animBg="1"/>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304800" y="152400"/>
            <a:ext cx="8610600" cy="533400"/>
          </a:xfrm>
        </p:spPr>
        <p:txBody>
          <a:bodyPr>
            <a:normAutofit fontScale="90000"/>
          </a:bodyPr>
          <a:lstStyle/>
          <a:p>
            <a:r>
              <a:rPr lang="en-US" smtClean="0">
                <a:latin typeface="Helvetica" panose="020B0604020202020204" pitchFamily="34" charset="0"/>
              </a:rPr>
              <a:t>Putting it together: Processes</a:t>
            </a:r>
          </a:p>
        </p:txBody>
      </p:sp>
      <p:sp>
        <p:nvSpPr>
          <p:cNvPr id="30722" name="TextBox 40"/>
          <p:cNvSpPr txBox="1">
            <a:spLocks noChangeArrowheads="1"/>
          </p:cNvSpPr>
          <p:nvPr/>
        </p:nvSpPr>
        <p:spPr bwMode="auto">
          <a:xfrm>
            <a:off x="3352800" y="2743200"/>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800" b="1">
                <a:latin typeface="Helvetica" panose="020B0604020202020204" pitchFamily="34" charset="0"/>
              </a:rPr>
              <a:t>…</a:t>
            </a:r>
          </a:p>
        </p:txBody>
      </p:sp>
      <p:sp>
        <p:nvSpPr>
          <p:cNvPr id="30723" name="TextBox 41"/>
          <p:cNvSpPr txBox="1">
            <a:spLocks noChangeArrowheads="1"/>
          </p:cNvSpPr>
          <p:nvPr/>
        </p:nvSpPr>
        <p:spPr bwMode="auto">
          <a:xfrm>
            <a:off x="304800" y="1676400"/>
            <a:ext cx="1325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Process 1</a:t>
            </a:r>
          </a:p>
        </p:txBody>
      </p:sp>
      <p:sp>
        <p:nvSpPr>
          <p:cNvPr id="30724" name="TextBox 42"/>
          <p:cNvSpPr txBox="1">
            <a:spLocks noChangeArrowheads="1"/>
          </p:cNvSpPr>
          <p:nvPr/>
        </p:nvSpPr>
        <p:spPr bwMode="auto">
          <a:xfrm>
            <a:off x="1905000" y="1676400"/>
            <a:ext cx="1325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Process 2</a:t>
            </a:r>
          </a:p>
        </p:txBody>
      </p:sp>
      <p:sp>
        <p:nvSpPr>
          <p:cNvPr id="30725" name="TextBox 43"/>
          <p:cNvSpPr txBox="1">
            <a:spLocks noChangeArrowheads="1"/>
          </p:cNvSpPr>
          <p:nvPr/>
        </p:nvSpPr>
        <p:spPr bwMode="auto">
          <a:xfrm>
            <a:off x="4008438" y="1676400"/>
            <a:ext cx="1366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Process N</a:t>
            </a:r>
          </a:p>
        </p:txBody>
      </p:sp>
      <p:sp>
        <p:nvSpPr>
          <p:cNvPr id="30726" name="Rectangle 44"/>
          <p:cNvSpPr>
            <a:spLocks noChangeArrowheads="1"/>
          </p:cNvSpPr>
          <p:nvPr/>
        </p:nvSpPr>
        <p:spPr bwMode="auto">
          <a:xfrm>
            <a:off x="2209800" y="4572000"/>
            <a:ext cx="2209800" cy="609600"/>
          </a:xfrm>
          <a:prstGeom prst="rect">
            <a:avLst/>
          </a:prstGeom>
          <a:solidFill>
            <a:srgbClr val="FF817E"/>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47" name="Oval 46"/>
          <p:cNvSpPr/>
          <p:nvPr/>
        </p:nvSpPr>
        <p:spPr bwMode="auto">
          <a:xfrm>
            <a:off x="2667000" y="4572000"/>
            <a:ext cx="1295400" cy="609600"/>
          </a:xfrm>
          <a:prstGeom prst="ellipse">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CPU </a:t>
            </a:r>
            <a:r>
              <a:rPr lang="en-US" dirty="0" err="1">
                <a:latin typeface="Helvetica"/>
                <a:ea typeface="ＭＳ Ｐゴシック" charset="0"/>
                <a:cs typeface="Helvetica"/>
              </a:rPr>
              <a:t>sched</a:t>
            </a:r>
            <a:r>
              <a:rPr lang="en-US" dirty="0">
                <a:latin typeface="Helvetica"/>
                <a:ea typeface="ＭＳ Ｐゴシック" charset="0"/>
                <a:cs typeface="Helvetica"/>
              </a:rPr>
              <a:t>.</a:t>
            </a:r>
          </a:p>
        </p:txBody>
      </p:sp>
      <p:sp>
        <p:nvSpPr>
          <p:cNvPr id="30728" name="TextBox 47"/>
          <p:cNvSpPr txBox="1">
            <a:spLocks noChangeArrowheads="1"/>
          </p:cNvSpPr>
          <p:nvPr/>
        </p:nvSpPr>
        <p:spPr bwMode="auto">
          <a:xfrm>
            <a:off x="4419600" y="4648200"/>
            <a:ext cx="55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OS</a:t>
            </a:r>
          </a:p>
        </p:txBody>
      </p:sp>
      <p:sp>
        <p:nvSpPr>
          <p:cNvPr id="49" name="Rectangle 48"/>
          <p:cNvSpPr/>
          <p:nvPr/>
        </p:nvSpPr>
        <p:spPr bwMode="auto">
          <a:xfrm>
            <a:off x="2819400" y="5791200"/>
            <a:ext cx="990600" cy="7620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CPU</a:t>
            </a:r>
          </a:p>
          <a:p>
            <a:pPr>
              <a:defRPr/>
            </a:pPr>
            <a:r>
              <a:rPr lang="en-US" dirty="0">
                <a:latin typeface="Helvetica"/>
                <a:ea typeface="ＭＳ Ｐゴシック" charset="0"/>
                <a:cs typeface="Helvetica"/>
              </a:rPr>
              <a:t>(1 core)</a:t>
            </a:r>
          </a:p>
        </p:txBody>
      </p:sp>
      <p:cxnSp>
        <p:nvCxnSpPr>
          <p:cNvPr id="30730" name="Straight Arrow Connector 50"/>
          <p:cNvCxnSpPr>
            <a:cxnSpLocks noChangeShapeType="1"/>
            <a:stCxn id="30726" idx="2"/>
            <a:endCxn id="49" idx="0"/>
          </p:cNvCxnSpPr>
          <p:nvPr/>
        </p:nvCxnSpPr>
        <p:spPr bwMode="auto">
          <a:xfrm>
            <a:off x="3314700" y="5181600"/>
            <a:ext cx="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1" name="Straight Arrow Connector 51"/>
          <p:cNvCxnSpPr>
            <a:cxnSpLocks noChangeShapeType="1"/>
            <a:stCxn id="30756" idx="2"/>
            <a:endCxn id="47" idx="0"/>
          </p:cNvCxnSpPr>
          <p:nvPr/>
        </p:nvCxnSpPr>
        <p:spPr bwMode="auto">
          <a:xfrm flipH="1">
            <a:off x="3314700" y="4038600"/>
            <a:ext cx="1409700" cy="5334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2" name="Straight Arrow Connector 54"/>
          <p:cNvCxnSpPr>
            <a:cxnSpLocks noChangeShapeType="1"/>
            <a:stCxn id="30749" idx="2"/>
            <a:endCxn id="47" idx="0"/>
          </p:cNvCxnSpPr>
          <p:nvPr/>
        </p:nvCxnSpPr>
        <p:spPr bwMode="auto">
          <a:xfrm>
            <a:off x="2590800" y="4038600"/>
            <a:ext cx="723900" cy="5334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3" name="Straight Arrow Connector 57"/>
          <p:cNvCxnSpPr>
            <a:cxnSpLocks noChangeShapeType="1"/>
            <a:stCxn id="30742" idx="2"/>
            <a:endCxn id="47" idx="0"/>
          </p:cNvCxnSpPr>
          <p:nvPr/>
        </p:nvCxnSpPr>
        <p:spPr bwMode="auto">
          <a:xfrm>
            <a:off x="990600" y="4038600"/>
            <a:ext cx="2324100" cy="5334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34" name="Rectangular Callout 61"/>
          <p:cNvSpPr>
            <a:spLocks noChangeArrowheads="1"/>
          </p:cNvSpPr>
          <p:nvPr/>
        </p:nvSpPr>
        <p:spPr bwMode="auto">
          <a:xfrm>
            <a:off x="3657600" y="5334000"/>
            <a:ext cx="1219200" cy="685800"/>
          </a:xfrm>
          <a:prstGeom prst="wedgeRectCallout">
            <a:avLst>
              <a:gd name="adj1" fmla="val -76995"/>
              <a:gd name="adj2" fmla="val -35778"/>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1 process at a time</a:t>
            </a:r>
          </a:p>
        </p:txBody>
      </p:sp>
      <p:grpSp>
        <p:nvGrpSpPr>
          <p:cNvPr id="30735" name="Group 66"/>
          <p:cNvGrpSpPr>
            <a:grpSpLocks/>
          </p:cNvGrpSpPr>
          <p:nvPr/>
        </p:nvGrpSpPr>
        <p:grpSpPr bwMode="auto">
          <a:xfrm>
            <a:off x="4038600" y="2057400"/>
            <a:ext cx="1371600" cy="1981200"/>
            <a:chOff x="4343400" y="1447800"/>
            <a:chExt cx="1371600" cy="1981200"/>
          </a:xfrm>
        </p:grpSpPr>
        <p:sp>
          <p:nvSpPr>
            <p:cNvPr id="30756" name="Rounded Rectangle 35"/>
            <p:cNvSpPr>
              <a:spLocks noChangeArrowheads="1"/>
            </p:cNvSpPr>
            <p:nvPr/>
          </p:nvSpPr>
          <p:spPr bwMode="auto">
            <a:xfrm>
              <a:off x="4343400" y="1447800"/>
              <a:ext cx="1371600" cy="19812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0757" name="Rectangle 36"/>
            <p:cNvSpPr>
              <a:spLocks noChangeArrowheads="1"/>
            </p:cNvSpPr>
            <p:nvPr/>
          </p:nvSpPr>
          <p:spPr bwMode="auto">
            <a:xfrm>
              <a:off x="5029200" y="2819400"/>
              <a:ext cx="6096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400">
                  <a:latin typeface="Helvetica" panose="020B0604020202020204" pitchFamily="34" charset="0"/>
                </a:rPr>
                <a:t>CPU</a:t>
              </a:r>
            </a:p>
            <a:p>
              <a:r>
                <a:rPr lang="en-US" sz="1400">
                  <a:latin typeface="Helvetica" panose="020B0604020202020204" pitchFamily="34" charset="0"/>
                </a:rPr>
                <a:t>state</a:t>
              </a:r>
            </a:p>
          </p:txBody>
        </p:sp>
        <p:sp>
          <p:nvSpPr>
            <p:cNvPr id="30758" name="Rectangle 37"/>
            <p:cNvSpPr>
              <a:spLocks noChangeArrowheads="1"/>
            </p:cNvSpPr>
            <p:nvPr/>
          </p:nvSpPr>
          <p:spPr bwMode="auto">
            <a:xfrm>
              <a:off x="5029200" y="2209800"/>
              <a:ext cx="6096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400">
                  <a:latin typeface="Helvetica" panose="020B0604020202020204" pitchFamily="34" charset="0"/>
                </a:rPr>
                <a:t>IO</a:t>
              </a:r>
            </a:p>
            <a:p>
              <a:r>
                <a:rPr lang="en-US" sz="1400">
                  <a:latin typeface="Helvetica" panose="020B0604020202020204" pitchFamily="34" charset="0"/>
                </a:rPr>
                <a:t>state</a:t>
              </a:r>
            </a:p>
          </p:txBody>
        </p:sp>
        <p:sp>
          <p:nvSpPr>
            <p:cNvPr id="30759" name="Rectangle 38"/>
            <p:cNvSpPr>
              <a:spLocks noChangeArrowheads="1"/>
            </p:cNvSpPr>
            <p:nvPr/>
          </p:nvSpPr>
          <p:spPr bwMode="auto">
            <a:xfrm>
              <a:off x="4953000" y="16764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30760" name="Group 64"/>
            <p:cNvGrpSpPr>
              <a:grpSpLocks/>
            </p:cNvGrpSpPr>
            <p:nvPr/>
          </p:nvGrpSpPr>
          <p:grpSpPr bwMode="auto">
            <a:xfrm>
              <a:off x="4419600" y="1524000"/>
              <a:ext cx="457200" cy="1828800"/>
              <a:chOff x="7010400" y="1143000"/>
              <a:chExt cx="457200" cy="1828800"/>
            </a:xfrm>
          </p:grpSpPr>
          <p:sp>
            <p:nvSpPr>
              <p:cNvPr id="30761" name="Rounded Rectangle 62"/>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0762" name="Freeform 63"/>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30736" name="Group 67"/>
          <p:cNvGrpSpPr>
            <a:grpSpLocks/>
          </p:cNvGrpSpPr>
          <p:nvPr/>
        </p:nvGrpSpPr>
        <p:grpSpPr bwMode="auto">
          <a:xfrm>
            <a:off x="1905000" y="2057400"/>
            <a:ext cx="1371600" cy="1981200"/>
            <a:chOff x="4343400" y="1447800"/>
            <a:chExt cx="1371600" cy="1981200"/>
          </a:xfrm>
        </p:grpSpPr>
        <p:sp>
          <p:nvSpPr>
            <p:cNvPr id="30749" name="Rounded Rectangle 68"/>
            <p:cNvSpPr>
              <a:spLocks noChangeArrowheads="1"/>
            </p:cNvSpPr>
            <p:nvPr/>
          </p:nvSpPr>
          <p:spPr bwMode="auto">
            <a:xfrm>
              <a:off x="4343400" y="1447800"/>
              <a:ext cx="1371600" cy="19812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0750" name="Rectangle 69"/>
            <p:cNvSpPr>
              <a:spLocks noChangeArrowheads="1"/>
            </p:cNvSpPr>
            <p:nvPr/>
          </p:nvSpPr>
          <p:spPr bwMode="auto">
            <a:xfrm>
              <a:off x="5029200" y="2819400"/>
              <a:ext cx="6096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400">
                  <a:latin typeface="Helvetica" panose="020B0604020202020204" pitchFamily="34" charset="0"/>
                </a:rPr>
                <a:t>CPU</a:t>
              </a:r>
            </a:p>
            <a:p>
              <a:r>
                <a:rPr lang="en-US" sz="1400">
                  <a:latin typeface="Helvetica" panose="020B0604020202020204" pitchFamily="34" charset="0"/>
                </a:rPr>
                <a:t>state</a:t>
              </a:r>
            </a:p>
          </p:txBody>
        </p:sp>
        <p:sp>
          <p:nvSpPr>
            <p:cNvPr id="30751" name="Rectangle 70"/>
            <p:cNvSpPr>
              <a:spLocks noChangeArrowheads="1"/>
            </p:cNvSpPr>
            <p:nvPr/>
          </p:nvSpPr>
          <p:spPr bwMode="auto">
            <a:xfrm>
              <a:off x="5029200" y="2209800"/>
              <a:ext cx="6096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400">
                  <a:latin typeface="Helvetica" panose="020B0604020202020204" pitchFamily="34" charset="0"/>
                </a:rPr>
                <a:t>IO</a:t>
              </a:r>
            </a:p>
            <a:p>
              <a:r>
                <a:rPr lang="en-US" sz="1400">
                  <a:latin typeface="Helvetica" panose="020B0604020202020204" pitchFamily="34" charset="0"/>
                </a:rPr>
                <a:t>state</a:t>
              </a:r>
            </a:p>
          </p:txBody>
        </p:sp>
        <p:sp>
          <p:nvSpPr>
            <p:cNvPr id="30752" name="Rectangle 71"/>
            <p:cNvSpPr>
              <a:spLocks noChangeArrowheads="1"/>
            </p:cNvSpPr>
            <p:nvPr/>
          </p:nvSpPr>
          <p:spPr bwMode="auto">
            <a:xfrm>
              <a:off x="4953000" y="16764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30753" name="Group 72"/>
            <p:cNvGrpSpPr>
              <a:grpSpLocks/>
            </p:cNvGrpSpPr>
            <p:nvPr/>
          </p:nvGrpSpPr>
          <p:grpSpPr bwMode="auto">
            <a:xfrm>
              <a:off x="4419600" y="1524000"/>
              <a:ext cx="457200" cy="1828800"/>
              <a:chOff x="7010400" y="1143000"/>
              <a:chExt cx="457200" cy="1828800"/>
            </a:xfrm>
          </p:grpSpPr>
          <p:sp>
            <p:nvSpPr>
              <p:cNvPr id="30754" name="Rounded Rectangle 73"/>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0755" name="Freeform 74"/>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30737" name="Group 75"/>
          <p:cNvGrpSpPr>
            <a:grpSpLocks/>
          </p:cNvGrpSpPr>
          <p:nvPr/>
        </p:nvGrpSpPr>
        <p:grpSpPr bwMode="auto">
          <a:xfrm>
            <a:off x="304800" y="2057400"/>
            <a:ext cx="1371600" cy="1981200"/>
            <a:chOff x="4343400" y="1447800"/>
            <a:chExt cx="1371600" cy="1981200"/>
          </a:xfrm>
        </p:grpSpPr>
        <p:sp>
          <p:nvSpPr>
            <p:cNvPr id="30742" name="Rounded Rectangle 76"/>
            <p:cNvSpPr>
              <a:spLocks noChangeArrowheads="1"/>
            </p:cNvSpPr>
            <p:nvPr/>
          </p:nvSpPr>
          <p:spPr bwMode="auto">
            <a:xfrm>
              <a:off x="4343400" y="1447800"/>
              <a:ext cx="1371600" cy="19812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0743" name="Rectangle 77"/>
            <p:cNvSpPr>
              <a:spLocks noChangeArrowheads="1"/>
            </p:cNvSpPr>
            <p:nvPr/>
          </p:nvSpPr>
          <p:spPr bwMode="auto">
            <a:xfrm>
              <a:off x="5029200" y="2819400"/>
              <a:ext cx="6096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400">
                  <a:latin typeface="Helvetica" panose="020B0604020202020204" pitchFamily="34" charset="0"/>
                </a:rPr>
                <a:t>CPU</a:t>
              </a:r>
            </a:p>
            <a:p>
              <a:r>
                <a:rPr lang="en-US" sz="1400">
                  <a:latin typeface="Helvetica" panose="020B0604020202020204" pitchFamily="34" charset="0"/>
                </a:rPr>
                <a:t>state</a:t>
              </a:r>
            </a:p>
          </p:txBody>
        </p:sp>
        <p:sp>
          <p:nvSpPr>
            <p:cNvPr id="30744" name="Rectangle 78"/>
            <p:cNvSpPr>
              <a:spLocks noChangeArrowheads="1"/>
            </p:cNvSpPr>
            <p:nvPr/>
          </p:nvSpPr>
          <p:spPr bwMode="auto">
            <a:xfrm>
              <a:off x="5029200" y="2209800"/>
              <a:ext cx="6096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400">
                  <a:latin typeface="Helvetica" panose="020B0604020202020204" pitchFamily="34" charset="0"/>
                </a:rPr>
                <a:t>IO</a:t>
              </a:r>
            </a:p>
            <a:p>
              <a:r>
                <a:rPr lang="en-US" sz="1400">
                  <a:latin typeface="Helvetica" panose="020B0604020202020204" pitchFamily="34" charset="0"/>
                </a:rPr>
                <a:t>state</a:t>
              </a:r>
            </a:p>
          </p:txBody>
        </p:sp>
        <p:sp>
          <p:nvSpPr>
            <p:cNvPr id="30745" name="Rectangle 79"/>
            <p:cNvSpPr>
              <a:spLocks noChangeArrowheads="1"/>
            </p:cNvSpPr>
            <p:nvPr/>
          </p:nvSpPr>
          <p:spPr bwMode="auto">
            <a:xfrm>
              <a:off x="4953000" y="16764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30746" name="Group 80"/>
            <p:cNvGrpSpPr>
              <a:grpSpLocks/>
            </p:cNvGrpSpPr>
            <p:nvPr/>
          </p:nvGrpSpPr>
          <p:grpSpPr bwMode="auto">
            <a:xfrm>
              <a:off x="4419600" y="1524000"/>
              <a:ext cx="457200" cy="1828800"/>
              <a:chOff x="7010400" y="1143000"/>
              <a:chExt cx="457200" cy="1828800"/>
            </a:xfrm>
          </p:grpSpPr>
          <p:sp>
            <p:nvSpPr>
              <p:cNvPr id="30747" name="Rounded Rectangle 81"/>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0748" name="Freeform 8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sp>
        <p:nvSpPr>
          <p:cNvPr id="87" name="Content Placeholder 2"/>
          <p:cNvSpPr>
            <a:spLocks noGrp="1"/>
          </p:cNvSpPr>
          <p:nvPr>
            <p:ph idx="1"/>
          </p:nvPr>
        </p:nvSpPr>
        <p:spPr>
          <a:xfrm>
            <a:off x="5486400" y="1981200"/>
            <a:ext cx="3657600" cy="3886200"/>
          </a:xfrm>
        </p:spPr>
        <p:txBody>
          <a:bodyPr>
            <a:normAutofit fontScale="85000" lnSpcReduction="20000"/>
          </a:bodyPr>
          <a:lstStyle/>
          <a:p>
            <a:pPr>
              <a:defRPr/>
            </a:pPr>
            <a:r>
              <a:rPr lang="en-US" b="1" dirty="0" smtClean="0">
                <a:ea typeface="ＭＳ Ｐゴシック" charset="-128"/>
                <a:cs typeface="ＭＳ Ｐゴシック" pitchFamily="-107" charset="-128"/>
              </a:rPr>
              <a:t>Process</a:t>
            </a:r>
            <a:r>
              <a:rPr lang="en-US" dirty="0" smtClean="0">
                <a:ea typeface="ＭＳ Ｐゴシック" charset="-128"/>
                <a:cs typeface="ＭＳ Ｐゴシック" pitchFamily="-107" charset="-128"/>
              </a:rPr>
              <a:t> Switch overhead: </a:t>
            </a:r>
            <a:r>
              <a:rPr lang="en-US" dirty="0" smtClean="0">
                <a:solidFill>
                  <a:srgbClr val="FF0000"/>
                </a:solidFill>
                <a:ea typeface="ＭＳ Ｐゴシック" charset="-128"/>
                <a:cs typeface="ＭＳ Ｐゴシック" pitchFamily="-107" charset="-128"/>
              </a:rPr>
              <a:t>high</a:t>
            </a:r>
          </a:p>
          <a:p>
            <a:pPr lvl="1">
              <a:defRPr/>
            </a:pPr>
            <a:r>
              <a:rPr lang="en-US" dirty="0" smtClean="0">
                <a:ea typeface="ＭＳ Ｐゴシック" charset="-128"/>
              </a:rPr>
              <a:t>CPU state: </a:t>
            </a:r>
            <a:r>
              <a:rPr lang="en-US" b="1" dirty="0" smtClean="0">
                <a:solidFill>
                  <a:schemeClr val="accent2">
                    <a:lumMod val="60000"/>
                    <a:lumOff val="40000"/>
                  </a:schemeClr>
                </a:solidFill>
                <a:ea typeface="ＭＳ Ｐゴシック" charset="-128"/>
              </a:rPr>
              <a:t>low</a:t>
            </a:r>
          </a:p>
          <a:p>
            <a:pPr lvl="1">
              <a:defRPr/>
            </a:pPr>
            <a:r>
              <a:rPr lang="en-US" dirty="0" smtClean="0">
                <a:ea typeface="ＭＳ Ｐゴシック" charset="-128"/>
              </a:rPr>
              <a:t>Memory/IO state: </a:t>
            </a:r>
            <a:r>
              <a:rPr lang="en-US" dirty="0" smtClean="0">
                <a:solidFill>
                  <a:srgbClr val="FF0000"/>
                </a:solidFill>
                <a:ea typeface="ＭＳ Ｐゴシック" charset="-128"/>
              </a:rPr>
              <a:t>high</a:t>
            </a:r>
          </a:p>
          <a:p>
            <a:pPr>
              <a:defRPr/>
            </a:pPr>
            <a:r>
              <a:rPr lang="en-US" dirty="0" smtClean="0">
                <a:ea typeface="ＭＳ Ｐゴシック" charset="-128"/>
                <a:cs typeface="ＭＳ Ｐゴシック" pitchFamily="-107" charset="-128"/>
              </a:rPr>
              <a:t>Process creation: </a:t>
            </a:r>
            <a:r>
              <a:rPr lang="en-US" dirty="0" smtClean="0">
                <a:solidFill>
                  <a:srgbClr val="FF0000"/>
                </a:solidFill>
                <a:ea typeface="ＭＳ Ｐゴシック" charset="-128"/>
                <a:cs typeface="ＭＳ Ｐゴシック" pitchFamily="-107" charset="-128"/>
              </a:rPr>
              <a:t>high</a:t>
            </a:r>
          </a:p>
          <a:p>
            <a:pPr>
              <a:defRPr/>
            </a:pPr>
            <a:r>
              <a:rPr lang="en-US" dirty="0" smtClean="0">
                <a:ea typeface="ＭＳ Ｐゴシック" charset="-128"/>
                <a:cs typeface="ＭＳ Ｐゴシック" pitchFamily="-107" charset="-128"/>
              </a:rPr>
              <a:t>Protection</a:t>
            </a:r>
          </a:p>
          <a:p>
            <a:pPr lvl="1">
              <a:defRPr/>
            </a:pPr>
            <a:r>
              <a:rPr lang="en-US" dirty="0" smtClean="0">
                <a:ea typeface="ＭＳ Ｐゴシック" charset="-128"/>
              </a:rPr>
              <a:t>CPU: </a:t>
            </a:r>
            <a:r>
              <a:rPr lang="en-US" b="1" dirty="0" smtClean="0">
                <a:ea typeface="ＭＳ Ｐゴシック" charset="-128"/>
              </a:rPr>
              <a:t>yes</a:t>
            </a:r>
          </a:p>
          <a:p>
            <a:pPr lvl="1">
              <a:defRPr/>
            </a:pPr>
            <a:r>
              <a:rPr lang="en-US" dirty="0" smtClean="0">
                <a:ea typeface="ＭＳ Ｐゴシック" charset="-128"/>
              </a:rPr>
              <a:t>Memory/IO: </a:t>
            </a:r>
            <a:r>
              <a:rPr lang="en-US" b="1" dirty="0">
                <a:ea typeface="ＭＳ Ｐゴシック" charset="-128"/>
              </a:rPr>
              <a:t>yes</a:t>
            </a:r>
            <a:endParaRPr lang="en-US" b="1" dirty="0" smtClean="0">
              <a:ea typeface="ＭＳ Ｐゴシック" charset="-128"/>
            </a:endParaRPr>
          </a:p>
          <a:p>
            <a:pPr>
              <a:defRPr/>
            </a:pPr>
            <a:r>
              <a:rPr lang="en-US" dirty="0" smtClean="0">
                <a:ea typeface="ＭＳ Ｐゴシック" charset="-128"/>
                <a:cs typeface="ＭＳ Ｐゴシック" pitchFamily="-107" charset="-128"/>
              </a:rPr>
              <a:t>Sharing overhead: </a:t>
            </a:r>
            <a:r>
              <a:rPr lang="en-US" dirty="0" smtClean="0">
                <a:solidFill>
                  <a:srgbClr val="FF0000"/>
                </a:solidFill>
                <a:ea typeface="ＭＳ Ｐゴシック" charset="-128"/>
                <a:cs typeface="ＭＳ Ｐゴシック" pitchFamily="-107" charset="-128"/>
              </a:rPr>
              <a:t>high</a:t>
            </a:r>
            <a:r>
              <a:rPr lang="en-US" dirty="0" smtClean="0">
                <a:ea typeface="ＭＳ Ｐゴシック" charset="-128"/>
                <a:cs typeface="ＭＳ Ｐゴシック" pitchFamily="-107" charset="-128"/>
              </a:rPr>
              <a:t> (involves at least a context switch)</a:t>
            </a:r>
          </a:p>
        </p:txBody>
      </p:sp>
      <p:sp>
        <p:nvSpPr>
          <p:cNvPr id="3074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EF29B107-9823-4B7F-A9CC-B57B85148CC6}" type="slidenum">
              <a:rPr lang="en-US" sz="1200">
                <a:solidFill>
                  <a:srgbClr val="898989"/>
                </a:solidFill>
              </a:rPr>
              <a:pPr/>
              <a:t>14</a:t>
            </a:fld>
            <a:endParaRPr lang="en-US" sz="1200">
              <a:solidFill>
                <a:srgbClr val="898989"/>
              </a:solidFill>
            </a:endParaRPr>
          </a:p>
        </p:txBody>
      </p:sp>
    </p:spTree>
    <p:extLst>
      <p:ext uri="{BB962C8B-B14F-4D97-AF65-F5344CB8AC3E}">
        <p14:creationId xmlns:p14="http://schemas.microsoft.com/office/powerpoint/2010/main" val="3237710096"/>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304800" y="152400"/>
            <a:ext cx="8610600" cy="533400"/>
          </a:xfrm>
        </p:spPr>
        <p:txBody>
          <a:bodyPr>
            <a:normAutofit fontScale="90000"/>
          </a:bodyPr>
          <a:lstStyle/>
          <a:p>
            <a:r>
              <a:rPr lang="en-US" smtClean="0">
                <a:latin typeface="Helvetica" panose="020B0604020202020204" pitchFamily="34" charset="0"/>
              </a:rPr>
              <a:t>Putting it together: Threads</a:t>
            </a:r>
          </a:p>
        </p:txBody>
      </p:sp>
      <p:sp>
        <p:nvSpPr>
          <p:cNvPr id="31746" name="TextBox 41"/>
          <p:cNvSpPr txBox="1">
            <a:spLocks noChangeArrowheads="1"/>
          </p:cNvSpPr>
          <p:nvPr/>
        </p:nvSpPr>
        <p:spPr bwMode="auto">
          <a:xfrm>
            <a:off x="748637" y="1483837"/>
            <a:ext cx="1325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dirty="0">
                <a:latin typeface="Helvetica" panose="020B0604020202020204" pitchFamily="34" charset="0"/>
              </a:rPr>
              <a:t>Process 1</a:t>
            </a:r>
          </a:p>
        </p:txBody>
      </p:sp>
      <p:sp>
        <p:nvSpPr>
          <p:cNvPr id="31747" name="Rectangle 44"/>
          <p:cNvSpPr>
            <a:spLocks noChangeArrowheads="1"/>
          </p:cNvSpPr>
          <p:nvPr/>
        </p:nvSpPr>
        <p:spPr bwMode="auto">
          <a:xfrm>
            <a:off x="2209800" y="4800600"/>
            <a:ext cx="2209800" cy="609600"/>
          </a:xfrm>
          <a:prstGeom prst="rect">
            <a:avLst/>
          </a:prstGeom>
          <a:solidFill>
            <a:srgbClr val="FF817E"/>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47" name="Oval 46"/>
          <p:cNvSpPr/>
          <p:nvPr/>
        </p:nvSpPr>
        <p:spPr bwMode="auto">
          <a:xfrm>
            <a:off x="2667000" y="4800600"/>
            <a:ext cx="1295400" cy="609600"/>
          </a:xfrm>
          <a:prstGeom prst="ellipse">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CPU </a:t>
            </a:r>
            <a:r>
              <a:rPr lang="en-US" dirty="0" err="1">
                <a:latin typeface="Helvetica"/>
                <a:ea typeface="ＭＳ Ｐゴシック" charset="0"/>
                <a:cs typeface="Helvetica"/>
              </a:rPr>
              <a:t>sched</a:t>
            </a:r>
            <a:r>
              <a:rPr lang="en-US" dirty="0">
                <a:latin typeface="Helvetica"/>
                <a:ea typeface="ＭＳ Ｐゴシック" charset="0"/>
                <a:cs typeface="Helvetica"/>
              </a:rPr>
              <a:t>.</a:t>
            </a:r>
          </a:p>
        </p:txBody>
      </p:sp>
      <p:sp>
        <p:nvSpPr>
          <p:cNvPr id="31749" name="TextBox 47"/>
          <p:cNvSpPr txBox="1">
            <a:spLocks noChangeArrowheads="1"/>
          </p:cNvSpPr>
          <p:nvPr/>
        </p:nvSpPr>
        <p:spPr bwMode="auto">
          <a:xfrm>
            <a:off x="4419600" y="4876800"/>
            <a:ext cx="55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OS</a:t>
            </a:r>
          </a:p>
        </p:txBody>
      </p:sp>
      <p:sp>
        <p:nvSpPr>
          <p:cNvPr id="49" name="Rectangle 48"/>
          <p:cNvSpPr/>
          <p:nvPr/>
        </p:nvSpPr>
        <p:spPr bwMode="auto">
          <a:xfrm>
            <a:off x="2819400" y="6019800"/>
            <a:ext cx="990600" cy="7620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CPU</a:t>
            </a:r>
          </a:p>
          <a:p>
            <a:pPr>
              <a:defRPr/>
            </a:pPr>
            <a:r>
              <a:rPr lang="en-US" dirty="0">
                <a:latin typeface="Helvetica"/>
                <a:ea typeface="ＭＳ Ｐゴシック" charset="0"/>
                <a:cs typeface="Helvetica"/>
              </a:rPr>
              <a:t>(1 core)</a:t>
            </a:r>
          </a:p>
        </p:txBody>
      </p:sp>
      <p:cxnSp>
        <p:nvCxnSpPr>
          <p:cNvPr id="31751" name="Straight Arrow Connector 50"/>
          <p:cNvCxnSpPr>
            <a:cxnSpLocks noChangeShapeType="1"/>
            <a:stCxn id="31747" idx="2"/>
            <a:endCxn id="49" idx="0"/>
          </p:cNvCxnSpPr>
          <p:nvPr/>
        </p:nvCxnSpPr>
        <p:spPr bwMode="auto">
          <a:xfrm>
            <a:off x="3314700" y="5410200"/>
            <a:ext cx="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2" name="Rectangular Callout 61"/>
          <p:cNvSpPr>
            <a:spLocks noChangeArrowheads="1"/>
          </p:cNvSpPr>
          <p:nvPr/>
        </p:nvSpPr>
        <p:spPr bwMode="auto">
          <a:xfrm>
            <a:off x="3657600" y="5562600"/>
            <a:ext cx="1219200" cy="685800"/>
          </a:xfrm>
          <a:prstGeom prst="wedgeRectCallout">
            <a:avLst>
              <a:gd name="adj1" fmla="val -76995"/>
              <a:gd name="adj2" fmla="val -35778"/>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1 thread at a time</a:t>
            </a:r>
          </a:p>
        </p:txBody>
      </p:sp>
      <p:sp>
        <p:nvSpPr>
          <p:cNvPr id="31753" name="Rounded Rectangle 76"/>
          <p:cNvSpPr>
            <a:spLocks noChangeArrowheads="1"/>
          </p:cNvSpPr>
          <p:nvPr/>
        </p:nvSpPr>
        <p:spPr bwMode="auto">
          <a:xfrm>
            <a:off x="304800" y="1828800"/>
            <a:ext cx="2362200" cy="25146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1754" name="Rectangle 78"/>
          <p:cNvSpPr>
            <a:spLocks noChangeArrowheads="1"/>
          </p:cNvSpPr>
          <p:nvPr/>
        </p:nvSpPr>
        <p:spPr bwMode="auto">
          <a:xfrm>
            <a:off x="1828800" y="29718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IO</a:t>
            </a:r>
          </a:p>
          <a:p>
            <a:r>
              <a:rPr lang="en-US" sz="1600">
                <a:latin typeface="Helvetica" panose="020B0604020202020204" pitchFamily="34" charset="0"/>
              </a:rPr>
              <a:t>state</a:t>
            </a:r>
          </a:p>
        </p:txBody>
      </p:sp>
      <p:sp>
        <p:nvSpPr>
          <p:cNvPr id="31755" name="Rectangle 79"/>
          <p:cNvSpPr>
            <a:spLocks noChangeArrowheads="1"/>
          </p:cNvSpPr>
          <p:nvPr/>
        </p:nvSpPr>
        <p:spPr bwMode="auto">
          <a:xfrm>
            <a:off x="1828800" y="24384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31756" name="Group 80"/>
          <p:cNvGrpSpPr>
            <a:grpSpLocks/>
          </p:cNvGrpSpPr>
          <p:nvPr/>
        </p:nvGrpSpPr>
        <p:grpSpPr bwMode="auto">
          <a:xfrm>
            <a:off x="457200" y="2362200"/>
            <a:ext cx="457200" cy="1828800"/>
            <a:chOff x="7010400" y="1143000"/>
            <a:chExt cx="457200" cy="1828800"/>
          </a:xfrm>
        </p:grpSpPr>
        <p:sp>
          <p:nvSpPr>
            <p:cNvPr id="31791" name="Rounded Rectangle 81"/>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1792" name="Freeform 8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1757" name="Group 45"/>
          <p:cNvGrpSpPr>
            <a:grpSpLocks/>
          </p:cNvGrpSpPr>
          <p:nvPr/>
        </p:nvGrpSpPr>
        <p:grpSpPr bwMode="auto">
          <a:xfrm>
            <a:off x="1219200" y="2362200"/>
            <a:ext cx="457200" cy="1828800"/>
            <a:chOff x="7010400" y="1143000"/>
            <a:chExt cx="457200" cy="1828800"/>
          </a:xfrm>
        </p:grpSpPr>
        <p:sp>
          <p:nvSpPr>
            <p:cNvPr id="31789" name="Rounded Rectangle 49"/>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1790" name="Freeform 5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1758" name="TextBox 4"/>
          <p:cNvSpPr txBox="1">
            <a:spLocks noChangeArrowheads="1"/>
          </p:cNvSpPr>
          <p:nvPr/>
        </p:nvSpPr>
        <p:spPr bwMode="auto">
          <a:xfrm>
            <a:off x="838200" y="30480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a:t>
            </a:r>
          </a:p>
        </p:txBody>
      </p:sp>
      <p:sp>
        <p:nvSpPr>
          <p:cNvPr id="31759" name="TextBox 58"/>
          <p:cNvSpPr txBox="1">
            <a:spLocks noChangeArrowheads="1"/>
          </p:cNvSpPr>
          <p:nvPr/>
        </p:nvSpPr>
        <p:spPr bwMode="auto">
          <a:xfrm>
            <a:off x="609600" y="1839913"/>
            <a:ext cx="95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threads</a:t>
            </a:r>
          </a:p>
        </p:txBody>
      </p:sp>
      <p:cxnSp>
        <p:nvCxnSpPr>
          <p:cNvPr id="31760" name="Straight Arrow Connector 6"/>
          <p:cNvCxnSpPr>
            <a:cxnSpLocks noChangeShapeType="1"/>
            <a:stCxn id="31759" idx="2"/>
            <a:endCxn id="31791" idx="0"/>
          </p:cNvCxnSpPr>
          <p:nvPr/>
        </p:nvCxnSpPr>
        <p:spPr bwMode="auto">
          <a:xfrm flipH="1">
            <a:off x="685800" y="2209800"/>
            <a:ext cx="401638"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61" name="Straight Arrow Connector 59"/>
          <p:cNvCxnSpPr>
            <a:cxnSpLocks noChangeShapeType="1"/>
            <a:stCxn id="31759" idx="2"/>
            <a:endCxn id="31789" idx="0"/>
          </p:cNvCxnSpPr>
          <p:nvPr/>
        </p:nvCxnSpPr>
        <p:spPr bwMode="auto">
          <a:xfrm>
            <a:off x="1087438" y="2209800"/>
            <a:ext cx="360362"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2" name="TextBox 60"/>
          <p:cNvSpPr txBox="1">
            <a:spLocks noChangeArrowheads="1"/>
          </p:cNvSpPr>
          <p:nvPr/>
        </p:nvSpPr>
        <p:spPr bwMode="auto">
          <a:xfrm>
            <a:off x="3733800" y="1476444"/>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dirty="0">
                <a:latin typeface="Helvetica" panose="020B0604020202020204" pitchFamily="34" charset="0"/>
              </a:rPr>
              <a:t>Process N</a:t>
            </a:r>
          </a:p>
        </p:txBody>
      </p:sp>
      <p:sp>
        <p:nvSpPr>
          <p:cNvPr id="31763" name="Rounded Rectangle 65"/>
          <p:cNvSpPr>
            <a:spLocks noChangeArrowheads="1"/>
          </p:cNvSpPr>
          <p:nvPr/>
        </p:nvSpPr>
        <p:spPr bwMode="auto">
          <a:xfrm>
            <a:off x="3429000" y="1828800"/>
            <a:ext cx="2362200" cy="25146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1764" name="Rectangle 84"/>
          <p:cNvSpPr>
            <a:spLocks noChangeArrowheads="1"/>
          </p:cNvSpPr>
          <p:nvPr/>
        </p:nvSpPr>
        <p:spPr bwMode="auto">
          <a:xfrm>
            <a:off x="4953000" y="29718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IO</a:t>
            </a:r>
          </a:p>
          <a:p>
            <a:r>
              <a:rPr lang="en-US" sz="1600">
                <a:latin typeface="Helvetica" panose="020B0604020202020204" pitchFamily="34" charset="0"/>
              </a:rPr>
              <a:t>state</a:t>
            </a:r>
          </a:p>
        </p:txBody>
      </p:sp>
      <p:sp>
        <p:nvSpPr>
          <p:cNvPr id="31765" name="Rectangle 85"/>
          <p:cNvSpPr>
            <a:spLocks noChangeArrowheads="1"/>
          </p:cNvSpPr>
          <p:nvPr/>
        </p:nvSpPr>
        <p:spPr bwMode="auto">
          <a:xfrm>
            <a:off x="4953000" y="24384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31766" name="Group 87"/>
          <p:cNvGrpSpPr>
            <a:grpSpLocks/>
          </p:cNvGrpSpPr>
          <p:nvPr/>
        </p:nvGrpSpPr>
        <p:grpSpPr bwMode="auto">
          <a:xfrm>
            <a:off x="3581400" y="2362200"/>
            <a:ext cx="457200" cy="1828800"/>
            <a:chOff x="7010400" y="1143000"/>
            <a:chExt cx="457200" cy="1828800"/>
          </a:xfrm>
        </p:grpSpPr>
        <p:sp>
          <p:nvSpPr>
            <p:cNvPr id="31787" name="Rounded Rectangle 88"/>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1788" name="Freeform 89"/>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1767" name="Group 90"/>
          <p:cNvGrpSpPr>
            <a:grpSpLocks/>
          </p:cNvGrpSpPr>
          <p:nvPr/>
        </p:nvGrpSpPr>
        <p:grpSpPr bwMode="auto">
          <a:xfrm>
            <a:off x="4343400" y="2362200"/>
            <a:ext cx="457200" cy="1828800"/>
            <a:chOff x="7010400" y="1143000"/>
            <a:chExt cx="457200" cy="1828800"/>
          </a:xfrm>
        </p:grpSpPr>
        <p:sp>
          <p:nvSpPr>
            <p:cNvPr id="31785" name="Rounded Rectangle 91"/>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1786" name="Freeform 9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1768" name="TextBox 93"/>
          <p:cNvSpPr txBox="1">
            <a:spLocks noChangeArrowheads="1"/>
          </p:cNvSpPr>
          <p:nvPr/>
        </p:nvSpPr>
        <p:spPr bwMode="auto">
          <a:xfrm>
            <a:off x="3962400" y="30480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a:t>
            </a:r>
          </a:p>
        </p:txBody>
      </p:sp>
      <p:sp>
        <p:nvSpPr>
          <p:cNvPr id="31769" name="TextBox 94"/>
          <p:cNvSpPr txBox="1">
            <a:spLocks noChangeArrowheads="1"/>
          </p:cNvSpPr>
          <p:nvPr/>
        </p:nvSpPr>
        <p:spPr bwMode="auto">
          <a:xfrm>
            <a:off x="3733800" y="1839913"/>
            <a:ext cx="95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threads</a:t>
            </a:r>
          </a:p>
        </p:txBody>
      </p:sp>
      <p:cxnSp>
        <p:nvCxnSpPr>
          <p:cNvPr id="31770" name="Straight Arrow Connector 95"/>
          <p:cNvCxnSpPr>
            <a:cxnSpLocks noChangeShapeType="1"/>
            <a:stCxn id="31769" idx="2"/>
            <a:endCxn id="31787" idx="0"/>
          </p:cNvCxnSpPr>
          <p:nvPr/>
        </p:nvCxnSpPr>
        <p:spPr bwMode="auto">
          <a:xfrm flipH="1">
            <a:off x="3810000" y="2209800"/>
            <a:ext cx="401638"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71" name="Straight Arrow Connector 96"/>
          <p:cNvCxnSpPr>
            <a:cxnSpLocks noChangeShapeType="1"/>
            <a:stCxn id="31769" idx="2"/>
            <a:endCxn id="31785" idx="0"/>
          </p:cNvCxnSpPr>
          <p:nvPr/>
        </p:nvCxnSpPr>
        <p:spPr bwMode="auto">
          <a:xfrm>
            <a:off x="4211638" y="2209800"/>
            <a:ext cx="360362"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72" name="TextBox 97"/>
          <p:cNvSpPr txBox="1">
            <a:spLocks noChangeArrowheads="1"/>
          </p:cNvSpPr>
          <p:nvPr/>
        </p:nvSpPr>
        <p:spPr bwMode="auto">
          <a:xfrm>
            <a:off x="2895600" y="2971800"/>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800" b="1">
                <a:latin typeface="Helvetica" panose="020B0604020202020204" pitchFamily="34" charset="0"/>
              </a:rPr>
              <a:t>…</a:t>
            </a:r>
          </a:p>
        </p:txBody>
      </p:sp>
      <p:cxnSp>
        <p:nvCxnSpPr>
          <p:cNvPr id="31773" name="Straight Arrow Connector 98"/>
          <p:cNvCxnSpPr>
            <a:cxnSpLocks noChangeShapeType="1"/>
            <a:endCxn id="47" idx="0"/>
          </p:cNvCxnSpPr>
          <p:nvPr/>
        </p:nvCxnSpPr>
        <p:spPr bwMode="auto">
          <a:xfrm flipH="1">
            <a:off x="3314700" y="4191000"/>
            <a:ext cx="4953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74" name="Straight Arrow Connector 99"/>
          <p:cNvCxnSpPr>
            <a:cxnSpLocks noChangeShapeType="1"/>
            <a:stCxn id="31791" idx="2"/>
            <a:endCxn id="47" idx="0"/>
          </p:cNvCxnSpPr>
          <p:nvPr/>
        </p:nvCxnSpPr>
        <p:spPr bwMode="auto">
          <a:xfrm>
            <a:off x="685800" y="4191000"/>
            <a:ext cx="26289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75" name="Straight Arrow Connector 100"/>
          <p:cNvCxnSpPr>
            <a:cxnSpLocks noChangeShapeType="1"/>
            <a:stCxn id="31789" idx="2"/>
            <a:endCxn id="47" idx="0"/>
          </p:cNvCxnSpPr>
          <p:nvPr/>
        </p:nvCxnSpPr>
        <p:spPr bwMode="auto">
          <a:xfrm>
            <a:off x="1447800" y="4191000"/>
            <a:ext cx="18669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76" name="Straight Arrow Connector 51"/>
          <p:cNvCxnSpPr>
            <a:cxnSpLocks noChangeShapeType="1"/>
            <a:stCxn id="31785" idx="2"/>
            <a:endCxn id="47" idx="0"/>
          </p:cNvCxnSpPr>
          <p:nvPr/>
        </p:nvCxnSpPr>
        <p:spPr bwMode="auto">
          <a:xfrm flipH="1">
            <a:off x="3314700" y="4191000"/>
            <a:ext cx="12573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 name="Content Placeholder 2"/>
          <p:cNvSpPr>
            <a:spLocks noGrp="1"/>
          </p:cNvSpPr>
          <p:nvPr>
            <p:ph idx="1"/>
          </p:nvPr>
        </p:nvSpPr>
        <p:spPr>
          <a:xfrm>
            <a:off x="5791200" y="2209800"/>
            <a:ext cx="3429000" cy="3886200"/>
          </a:xfrm>
        </p:spPr>
        <p:txBody>
          <a:bodyPr>
            <a:normAutofit fontScale="92500" lnSpcReduction="10000"/>
          </a:bodyPr>
          <a:lstStyle/>
          <a:p>
            <a:pPr>
              <a:defRPr/>
            </a:pPr>
            <a:r>
              <a:rPr lang="en-US" b="1" dirty="0" smtClean="0">
                <a:ea typeface="ＭＳ Ｐゴシック" charset="-128"/>
                <a:cs typeface="ＭＳ Ｐゴシック" pitchFamily="-107" charset="-128"/>
              </a:rPr>
              <a:t>Thread</a:t>
            </a:r>
            <a:r>
              <a:rPr lang="en-US" dirty="0" smtClean="0">
                <a:ea typeface="ＭＳ Ｐゴシック" charset="-128"/>
                <a:cs typeface="ＭＳ Ｐゴシック" pitchFamily="-107" charset="-128"/>
              </a:rPr>
              <a:t> Switch overhead: </a:t>
            </a:r>
            <a:r>
              <a:rPr lang="en-US" b="1" dirty="0" smtClean="0">
                <a:ea typeface="ＭＳ Ｐゴシック" charset="-128"/>
                <a:cs typeface="ＭＳ Ｐゴシック" pitchFamily="-107" charset="-128"/>
              </a:rPr>
              <a:t>low</a:t>
            </a:r>
            <a:r>
              <a:rPr lang="en-US" dirty="0" smtClean="0">
                <a:ea typeface="ＭＳ Ｐゴシック" charset="-128"/>
                <a:cs typeface="ＭＳ Ｐゴシック" pitchFamily="-107" charset="-128"/>
              </a:rPr>
              <a:t> (only CPU state)</a:t>
            </a:r>
            <a:endParaRPr lang="en-US" dirty="0" smtClean="0">
              <a:solidFill>
                <a:srgbClr val="FF0000"/>
              </a:solidFill>
              <a:ea typeface="ＭＳ Ｐゴシック" charset="-128"/>
              <a:cs typeface="ＭＳ Ｐゴシック" pitchFamily="-107" charset="-128"/>
            </a:endParaRPr>
          </a:p>
          <a:p>
            <a:pPr>
              <a:defRPr/>
            </a:pPr>
            <a:r>
              <a:rPr lang="en-US" dirty="0" smtClean="0">
                <a:ea typeface="ＭＳ Ｐゴシック" charset="-128"/>
                <a:cs typeface="ＭＳ Ｐゴシック" pitchFamily="-107" charset="-128"/>
              </a:rPr>
              <a:t>Thread creation: </a:t>
            </a:r>
            <a:r>
              <a:rPr lang="en-US" b="1" dirty="0">
                <a:ea typeface="ＭＳ Ｐゴシック" charset="-128"/>
                <a:cs typeface="ＭＳ Ｐゴシック" pitchFamily="-107" charset="-128"/>
              </a:rPr>
              <a:t>low</a:t>
            </a:r>
            <a:r>
              <a:rPr lang="en-US" dirty="0">
                <a:ea typeface="ＭＳ Ｐゴシック" charset="-128"/>
                <a:cs typeface="ＭＳ Ｐゴシック" pitchFamily="-107" charset="-128"/>
              </a:rPr>
              <a:t> </a:t>
            </a:r>
            <a:endParaRPr lang="en-US" b="1" dirty="0" smtClean="0">
              <a:ea typeface="ＭＳ Ｐゴシック" charset="-128"/>
              <a:cs typeface="ＭＳ Ｐゴシック" pitchFamily="-107" charset="-128"/>
            </a:endParaRPr>
          </a:p>
          <a:p>
            <a:pPr>
              <a:defRPr/>
            </a:pPr>
            <a:r>
              <a:rPr lang="en-US" dirty="0" smtClean="0">
                <a:ea typeface="ＭＳ Ｐゴシック" charset="-128"/>
                <a:cs typeface="ＭＳ Ｐゴシック" pitchFamily="-107" charset="-128"/>
              </a:rPr>
              <a:t>Protection</a:t>
            </a:r>
          </a:p>
          <a:p>
            <a:pPr lvl="1">
              <a:defRPr/>
            </a:pPr>
            <a:r>
              <a:rPr lang="en-US" dirty="0" smtClean="0">
                <a:ea typeface="ＭＳ Ｐゴシック" charset="-128"/>
              </a:rPr>
              <a:t>CPU: </a:t>
            </a:r>
            <a:r>
              <a:rPr lang="en-US" b="1" dirty="0" smtClean="0">
                <a:ea typeface="ＭＳ Ｐゴシック" charset="-128"/>
              </a:rPr>
              <a:t>yes</a:t>
            </a:r>
          </a:p>
          <a:p>
            <a:pPr lvl="1">
              <a:defRPr/>
            </a:pPr>
            <a:r>
              <a:rPr lang="en-US" dirty="0" smtClean="0">
                <a:ea typeface="ＭＳ Ｐゴシック" charset="-128"/>
              </a:rPr>
              <a:t>Memory/IO: </a:t>
            </a:r>
            <a:r>
              <a:rPr lang="en-US" dirty="0" smtClean="0">
                <a:solidFill>
                  <a:srgbClr val="FF0000"/>
                </a:solidFill>
                <a:ea typeface="ＭＳ Ｐゴシック" charset="-128"/>
              </a:rPr>
              <a:t>No</a:t>
            </a:r>
          </a:p>
          <a:p>
            <a:pPr>
              <a:defRPr/>
            </a:pPr>
            <a:r>
              <a:rPr lang="en-US" dirty="0" smtClean="0">
                <a:ea typeface="ＭＳ Ｐゴシック" charset="-128"/>
                <a:cs typeface="ＭＳ Ｐゴシック" pitchFamily="-107" charset="-128"/>
              </a:rPr>
              <a:t>Sharing overhead: </a:t>
            </a:r>
            <a:r>
              <a:rPr lang="en-US" b="1" dirty="0" smtClean="0">
                <a:ea typeface="ＭＳ Ｐゴシック" charset="-128"/>
                <a:cs typeface="ＭＳ Ｐゴシック" pitchFamily="-107" charset="-128"/>
              </a:rPr>
              <a:t>low</a:t>
            </a:r>
            <a:endParaRPr lang="en-US" dirty="0" smtClean="0">
              <a:ea typeface="ＭＳ Ｐゴシック" charset="-128"/>
              <a:cs typeface="ＭＳ Ｐゴシック" pitchFamily="-107" charset="-128"/>
            </a:endParaRPr>
          </a:p>
        </p:txBody>
      </p:sp>
      <p:sp>
        <p:nvSpPr>
          <p:cNvPr id="31778" name="Rectangle 77"/>
          <p:cNvSpPr>
            <a:spLocks noChangeArrowheads="1"/>
          </p:cNvSpPr>
          <p:nvPr/>
        </p:nvSpPr>
        <p:spPr bwMode="auto">
          <a:xfrm>
            <a:off x="457200" y="37338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1779" name="Rectangle 77"/>
          <p:cNvSpPr>
            <a:spLocks noChangeArrowheads="1"/>
          </p:cNvSpPr>
          <p:nvPr/>
        </p:nvSpPr>
        <p:spPr bwMode="auto">
          <a:xfrm>
            <a:off x="1219200" y="37338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1780" name="Rectangle 77"/>
          <p:cNvSpPr>
            <a:spLocks noChangeArrowheads="1"/>
          </p:cNvSpPr>
          <p:nvPr/>
        </p:nvSpPr>
        <p:spPr bwMode="auto">
          <a:xfrm>
            <a:off x="4343400" y="37338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1781" name="Rectangle 77"/>
          <p:cNvSpPr>
            <a:spLocks noChangeArrowheads="1"/>
          </p:cNvSpPr>
          <p:nvPr/>
        </p:nvSpPr>
        <p:spPr bwMode="auto">
          <a:xfrm>
            <a:off x="3581400" y="37338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178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BCF02510-8EC4-44D5-8430-6246286F17F6}" type="slidenum">
              <a:rPr lang="en-US" sz="1200">
                <a:solidFill>
                  <a:srgbClr val="898989"/>
                </a:solidFill>
              </a:rPr>
              <a:pPr/>
              <a:t>15</a:t>
            </a:fld>
            <a:endParaRPr lang="en-US" sz="1200">
              <a:solidFill>
                <a:srgbClr val="898989"/>
              </a:solidFill>
            </a:endParaRPr>
          </a:p>
        </p:txBody>
      </p:sp>
    </p:spTree>
    <p:extLst>
      <p:ext uri="{BB962C8B-B14F-4D97-AF65-F5344CB8AC3E}">
        <p14:creationId xmlns:p14="http://schemas.microsoft.com/office/powerpoint/2010/main" val="204802782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1219200" y="6019800"/>
            <a:ext cx="4114800" cy="762000"/>
          </a:xfrm>
          <a:prstGeom prst="rect">
            <a:avLst/>
          </a:prstGeom>
          <a:solidFill>
            <a:schemeClr val="accent6">
              <a:lumMod val="20000"/>
              <a:lumOff val="80000"/>
            </a:schemeClr>
          </a:solidFill>
          <a:ln w="25400" cap="flat" cmpd="sng" algn="ctr">
            <a:solidFill>
              <a:schemeClr val="tx1"/>
            </a:solidFill>
            <a:prstDash val="solid"/>
            <a:round/>
            <a:headEnd type="triangle" w="med" len="med"/>
            <a:tailEnd type="none" w="med" len="med"/>
          </a:ln>
          <a:effectLst/>
        </p:spPr>
        <p:txBody>
          <a:bodyPr anchor="ctr"/>
          <a:lstStyle/>
          <a:p>
            <a:pPr>
              <a:defRPr/>
            </a:pPr>
            <a:endParaRPr lang="en-US" dirty="0">
              <a:latin typeface="Helvetica"/>
              <a:ea typeface="ＭＳ Ｐゴシック" charset="0"/>
              <a:cs typeface="Helvetica"/>
            </a:endParaRPr>
          </a:p>
        </p:txBody>
      </p:sp>
      <p:sp>
        <p:nvSpPr>
          <p:cNvPr id="32770" name="Title 1"/>
          <p:cNvSpPr>
            <a:spLocks noGrp="1"/>
          </p:cNvSpPr>
          <p:nvPr>
            <p:ph type="title"/>
          </p:nvPr>
        </p:nvSpPr>
        <p:spPr>
          <a:xfrm>
            <a:off x="304800" y="152400"/>
            <a:ext cx="8610600" cy="533400"/>
          </a:xfrm>
        </p:spPr>
        <p:txBody>
          <a:bodyPr>
            <a:normAutofit fontScale="90000"/>
          </a:bodyPr>
          <a:lstStyle/>
          <a:p>
            <a:r>
              <a:rPr lang="en-US" smtClean="0">
                <a:latin typeface="Helvetica" panose="020B0604020202020204" pitchFamily="34" charset="0"/>
              </a:rPr>
              <a:t>Putting it together: Multi-Cores</a:t>
            </a:r>
          </a:p>
        </p:txBody>
      </p:sp>
      <p:sp>
        <p:nvSpPr>
          <p:cNvPr id="32771" name="TextBox 41"/>
          <p:cNvSpPr txBox="1">
            <a:spLocks noChangeArrowheads="1"/>
          </p:cNvSpPr>
          <p:nvPr/>
        </p:nvSpPr>
        <p:spPr bwMode="auto">
          <a:xfrm>
            <a:off x="304800" y="1447800"/>
            <a:ext cx="1325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Process 1</a:t>
            </a:r>
          </a:p>
        </p:txBody>
      </p:sp>
      <p:sp>
        <p:nvSpPr>
          <p:cNvPr id="32772" name="Rectangle 44"/>
          <p:cNvSpPr>
            <a:spLocks noChangeArrowheads="1"/>
          </p:cNvSpPr>
          <p:nvPr/>
        </p:nvSpPr>
        <p:spPr bwMode="auto">
          <a:xfrm>
            <a:off x="2209800" y="4800600"/>
            <a:ext cx="2209800" cy="609600"/>
          </a:xfrm>
          <a:prstGeom prst="rect">
            <a:avLst/>
          </a:prstGeom>
          <a:solidFill>
            <a:srgbClr val="FF817E"/>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47" name="Oval 46"/>
          <p:cNvSpPr/>
          <p:nvPr/>
        </p:nvSpPr>
        <p:spPr bwMode="auto">
          <a:xfrm>
            <a:off x="2667000" y="4800600"/>
            <a:ext cx="1295400" cy="609600"/>
          </a:xfrm>
          <a:prstGeom prst="ellipse">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CPU </a:t>
            </a:r>
            <a:r>
              <a:rPr lang="en-US" dirty="0" err="1">
                <a:latin typeface="Helvetica"/>
                <a:ea typeface="ＭＳ Ｐゴシック" charset="0"/>
                <a:cs typeface="Helvetica"/>
              </a:rPr>
              <a:t>sched</a:t>
            </a:r>
            <a:r>
              <a:rPr lang="en-US" dirty="0">
                <a:latin typeface="Helvetica"/>
                <a:ea typeface="ＭＳ Ｐゴシック" charset="0"/>
                <a:cs typeface="Helvetica"/>
              </a:rPr>
              <a:t>.</a:t>
            </a:r>
          </a:p>
        </p:txBody>
      </p:sp>
      <p:sp>
        <p:nvSpPr>
          <p:cNvPr id="32774" name="TextBox 47"/>
          <p:cNvSpPr txBox="1">
            <a:spLocks noChangeArrowheads="1"/>
          </p:cNvSpPr>
          <p:nvPr/>
        </p:nvSpPr>
        <p:spPr bwMode="auto">
          <a:xfrm>
            <a:off x="4419600" y="4876800"/>
            <a:ext cx="55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OS</a:t>
            </a:r>
          </a:p>
        </p:txBody>
      </p:sp>
      <p:cxnSp>
        <p:nvCxnSpPr>
          <p:cNvPr id="32775" name="Straight Arrow Connector 50"/>
          <p:cNvCxnSpPr>
            <a:cxnSpLocks noChangeShapeType="1"/>
            <a:stCxn id="47" idx="4"/>
          </p:cNvCxnSpPr>
          <p:nvPr/>
        </p:nvCxnSpPr>
        <p:spPr bwMode="auto">
          <a:xfrm flipH="1">
            <a:off x="1828800" y="5410200"/>
            <a:ext cx="14859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2776" name="Rounded Rectangle 76"/>
          <p:cNvSpPr>
            <a:spLocks noChangeArrowheads="1"/>
          </p:cNvSpPr>
          <p:nvPr/>
        </p:nvSpPr>
        <p:spPr bwMode="auto">
          <a:xfrm>
            <a:off x="304800" y="1828800"/>
            <a:ext cx="2362200" cy="25146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2777" name="Rectangle 78"/>
          <p:cNvSpPr>
            <a:spLocks noChangeArrowheads="1"/>
          </p:cNvSpPr>
          <p:nvPr/>
        </p:nvSpPr>
        <p:spPr bwMode="auto">
          <a:xfrm>
            <a:off x="1828800" y="29718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IO</a:t>
            </a:r>
          </a:p>
          <a:p>
            <a:r>
              <a:rPr lang="en-US" sz="1600">
                <a:latin typeface="Helvetica" panose="020B0604020202020204" pitchFamily="34" charset="0"/>
              </a:rPr>
              <a:t>state</a:t>
            </a:r>
          </a:p>
        </p:txBody>
      </p:sp>
      <p:sp>
        <p:nvSpPr>
          <p:cNvPr id="32778" name="Rectangle 79"/>
          <p:cNvSpPr>
            <a:spLocks noChangeArrowheads="1"/>
          </p:cNvSpPr>
          <p:nvPr/>
        </p:nvSpPr>
        <p:spPr bwMode="auto">
          <a:xfrm>
            <a:off x="1828800" y="24384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32779" name="Group 80"/>
          <p:cNvGrpSpPr>
            <a:grpSpLocks/>
          </p:cNvGrpSpPr>
          <p:nvPr/>
        </p:nvGrpSpPr>
        <p:grpSpPr bwMode="auto">
          <a:xfrm>
            <a:off x="457200" y="2362200"/>
            <a:ext cx="457200" cy="1828800"/>
            <a:chOff x="7010400" y="1143000"/>
            <a:chExt cx="457200" cy="1828800"/>
          </a:xfrm>
        </p:grpSpPr>
        <p:sp>
          <p:nvSpPr>
            <p:cNvPr id="32825" name="Rounded Rectangle 81"/>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2826" name="Freeform 8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2780" name="Group 45"/>
          <p:cNvGrpSpPr>
            <a:grpSpLocks/>
          </p:cNvGrpSpPr>
          <p:nvPr/>
        </p:nvGrpSpPr>
        <p:grpSpPr bwMode="auto">
          <a:xfrm>
            <a:off x="1219200" y="2362200"/>
            <a:ext cx="457200" cy="1828800"/>
            <a:chOff x="7010400" y="1143000"/>
            <a:chExt cx="457200" cy="1828800"/>
          </a:xfrm>
        </p:grpSpPr>
        <p:sp>
          <p:nvSpPr>
            <p:cNvPr id="32823" name="Rounded Rectangle 49"/>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2824" name="Freeform 5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2781" name="TextBox 4"/>
          <p:cNvSpPr txBox="1">
            <a:spLocks noChangeArrowheads="1"/>
          </p:cNvSpPr>
          <p:nvPr/>
        </p:nvSpPr>
        <p:spPr bwMode="auto">
          <a:xfrm>
            <a:off x="838200" y="30480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a:t>
            </a:r>
          </a:p>
        </p:txBody>
      </p:sp>
      <p:sp>
        <p:nvSpPr>
          <p:cNvPr id="32782" name="TextBox 58"/>
          <p:cNvSpPr txBox="1">
            <a:spLocks noChangeArrowheads="1"/>
          </p:cNvSpPr>
          <p:nvPr/>
        </p:nvSpPr>
        <p:spPr bwMode="auto">
          <a:xfrm>
            <a:off x="609600" y="1839913"/>
            <a:ext cx="95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threads</a:t>
            </a:r>
          </a:p>
        </p:txBody>
      </p:sp>
      <p:cxnSp>
        <p:nvCxnSpPr>
          <p:cNvPr id="32783" name="Straight Arrow Connector 6"/>
          <p:cNvCxnSpPr>
            <a:cxnSpLocks noChangeShapeType="1"/>
            <a:stCxn id="32782" idx="2"/>
            <a:endCxn id="32825" idx="0"/>
          </p:cNvCxnSpPr>
          <p:nvPr/>
        </p:nvCxnSpPr>
        <p:spPr bwMode="auto">
          <a:xfrm flipH="1">
            <a:off x="685800" y="2209800"/>
            <a:ext cx="401638"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4" name="Straight Arrow Connector 59"/>
          <p:cNvCxnSpPr>
            <a:cxnSpLocks noChangeShapeType="1"/>
            <a:stCxn id="32782" idx="2"/>
            <a:endCxn id="32823" idx="0"/>
          </p:cNvCxnSpPr>
          <p:nvPr/>
        </p:nvCxnSpPr>
        <p:spPr bwMode="auto">
          <a:xfrm>
            <a:off x="1087438" y="2209800"/>
            <a:ext cx="360362"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5" name="TextBox 60"/>
          <p:cNvSpPr txBox="1">
            <a:spLocks noChangeArrowheads="1"/>
          </p:cNvSpPr>
          <p:nvPr/>
        </p:nvSpPr>
        <p:spPr bwMode="auto">
          <a:xfrm>
            <a:off x="3429000" y="1447800"/>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Process N</a:t>
            </a:r>
          </a:p>
        </p:txBody>
      </p:sp>
      <p:sp>
        <p:nvSpPr>
          <p:cNvPr id="32786" name="Rounded Rectangle 65"/>
          <p:cNvSpPr>
            <a:spLocks noChangeArrowheads="1"/>
          </p:cNvSpPr>
          <p:nvPr/>
        </p:nvSpPr>
        <p:spPr bwMode="auto">
          <a:xfrm>
            <a:off x="3429000" y="1828800"/>
            <a:ext cx="2362200" cy="25146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2787" name="Rectangle 84"/>
          <p:cNvSpPr>
            <a:spLocks noChangeArrowheads="1"/>
          </p:cNvSpPr>
          <p:nvPr/>
        </p:nvSpPr>
        <p:spPr bwMode="auto">
          <a:xfrm>
            <a:off x="4953000" y="29718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IO</a:t>
            </a:r>
          </a:p>
          <a:p>
            <a:r>
              <a:rPr lang="en-US" sz="1600">
                <a:latin typeface="Helvetica" panose="020B0604020202020204" pitchFamily="34" charset="0"/>
              </a:rPr>
              <a:t>state</a:t>
            </a:r>
          </a:p>
        </p:txBody>
      </p:sp>
      <p:sp>
        <p:nvSpPr>
          <p:cNvPr id="32788" name="Rectangle 85"/>
          <p:cNvSpPr>
            <a:spLocks noChangeArrowheads="1"/>
          </p:cNvSpPr>
          <p:nvPr/>
        </p:nvSpPr>
        <p:spPr bwMode="auto">
          <a:xfrm>
            <a:off x="4953000" y="24384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32789" name="Group 87"/>
          <p:cNvGrpSpPr>
            <a:grpSpLocks/>
          </p:cNvGrpSpPr>
          <p:nvPr/>
        </p:nvGrpSpPr>
        <p:grpSpPr bwMode="auto">
          <a:xfrm>
            <a:off x="3581400" y="2362200"/>
            <a:ext cx="457200" cy="1828800"/>
            <a:chOff x="7010400" y="1143000"/>
            <a:chExt cx="457200" cy="1828800"/>
          </a:xfrm>
        </p:grpSpPr>
        <p:sp>
          <p:nvSpPr>
            <p:cNvPr id="32821" name="Rounded Rectangle 88"/>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2822" name="Freeform 89"/>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2790" name="Group 90"/>
          <p:cNvGrpSpPr>
            <a:grpSpLocks/>
          </p:cNvGrpSpPr>
          <p:nvPr/>
        </p:nvGrpSpPr>
        <p:grpSpPr bwMode="auto">
          <a:xfrm>
            <a:off x="4343400" y="2362200"/>
            <a:ext cx="457200" cy="1828800"/>
            <a:chOff x="7010400" y="1143000"/>
            <a:chExt cx="457200" cy="1828800"/>
          </a:xfrm>
        </p:grpSpPr>
        <p:sp>
          <p:nvSpPr>
            <p:cNvPr id="32819" name="Rounded Rectangle 91"/>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2820" name="Freeform 9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2791" name="TextBox 93"/>
          <p:cNvSpPr txBox="1">
            <a:spLocks noChangeArrowheads="1"/>
          </p:cNvSpPr>
          <p:nvPr/>
        </p:nvSpPr>
        <p:spPr bwMode="auto">
          <a:xfrm>
            <a:off x="3962400" y="30480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a:t>
            </a:r>
          </a:p>
        </p:txBody>
      </p:sp>
      <p:sp>
        <p:nvSpPr>
          <p:cNvPr id="32792" name="TextBox 94"/>
          <p:cNvSpPr txBox="1">
            <a:spLocks noChangeArrowheads="1"/>
          </p:cNvSpPr>
          <p:nvPr/>
        </p:nvSpPr>
        <p:spPr bwMode="auto">
          <a:xfrm>
            <a:off x="3733800" y="1839913"/>
            <a:ext cx="95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threads</a:t>
            </a:r>
          </a:p>
        </p:txBody>
      </p:sp>
      <p:cxnSp>
        <p:nvCxnSpPr>
          <p:cNvPr id="32793" name="Straight Arrow Connector 95"/>
          <p:cNvCxnSpPr>
            <a:cxnSpLocks noChangeShapeType="1"/>
            <a:stCxn id="32792" idx="2"/>
            <a:endCxn id="32821" idx="0"/>
          </p:cNvCxnSpPr>
          <p:nvPr/>
        </p:nvCxnSpPr>
        <p:spPr bwMode="auto">
          <a:xfrm flipH="1">
            <a:off x="3810000" y="2209800"/>
            <a:ext cx="401638"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4" name="Straight Arrow Connector 96"/>
          <p:cNvCxnSpPr>
            <a:cxnSpLocks noChangeShapeType="1"/>
            <a:stCxn id="32792" idx="2"/>
            <a:endCxn id="32819" idx="0"/>
          </p:cNvCxnSpPr>
          <p:nvPr/>
        </p:nvCxnSpPr>
        <p:spPr bwMode="auto">
          <a:xfrm>
            <a:off x="4211638" y="2209800"/>
            <a:ext cx="360362"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5" name="TextBox 97"/>
          <p:cNvSpPr txBox="1">
            <a:spLocks noChangeArrowheads="1"/>
          </p:cNvSpPr>
          <p:nvPr/>
        </p:nvSpPr>
        <p:spPr bwMode="auto">
          <a:xfrm>
            <a:off x="2895600" y="2971800"/>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800" b="1">
                <a:latin typeface="Helvetica" panose="020B0604020202020204" pitchFamily="34" charset="0"/>
              </a:rPr>
              <a:t>…</a:t>
            </a:r>
          </a:p>
        </p:txBody>
      </p:sp>
      <p:cxnSp>
        <p:nvCxnSpPr>
          <p:cNvPr id="32796" name="Straight Arrow Connector 98"/>
          <p:cNvCxnSpPr>
            <a:cxnSpLocks noChangeShapeType="1"/>
            <a:endCxn id="47" idx="0"/>
          </p:cNvCxnSpPr>
          <p:nvPr/>
        </p:nvCxnSpPr>
        <p:spPr bwMode="auto">
          <a:xfrm flipH="1">
            <a:off x="3314700" y="4191000"/>
            <a:ext cx="4953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97" name="Straight Arrow Connector 99"/>
          <p:cNvCxnSpPr>
            <a:cxnSpLocks noChangeShapeType="1"/>
            <a:stCxn id="32825" idx="2"/>
            <a:endCxn id="47" idx="0"/>
          </p:cNvCxnSpPr>
          <p:nvPr/>
        </p:nvCxnSpPr>
        <p:spPr bwMode="auto">
          <a:xfrm>
            <a:off x="685800" y="4191000"/>
            <a:ext cx="26289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98" name="Straight Arrow Connector 100"/>
          <p:cNvCxnSpPr>
            <a:cxnSpLocks noChangeShapeType="1"/>
            <a:stCxn id="32823" idx="2"/>
            <a:endCxn id="47" idx="0"/>
          </p:cNvCxnSpPr>
          <p:nvPr/>
        </p:nvCxnSpPr>
        <p:spPr bwMode="auto">
          <a:xfrm>
            <a:off x="1447800" y="4191000"/>
            <a:ext cx="18669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99" name="Straight Arrow Connector 51"/>
          <p:cNvCxnSpPr>
            <a:cxnSpLocks noChangeShapeType="1"/>
            <a:stCxn id="32819" idx="2"/>
            <a:endCxn id="47" idx="0"/>
          </p:cNvCxnSpPr>
          <p:nvPr/>
        </p:nvCxnSpPr>
        <p:spPr bwMode="auto">
          <a:xfrm flipH="1">
            <a:off x="3314700" y="4191000"/>
            <a:ext cx="12573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 name="Content Placeholder 2"/>
          <p:cNvSpPr>
            <a:spLocks noGrp="1"/>
          </p:cNvSpPr>
          <p:nvPr>
            <p:ph idx="1"/>
          </p:nvPr>
        </p:nvSpPr>
        <p:spPr>
          <a:xfrm>
            <a:off x="5791200" y="2209800"/>
            <a:ext cx="3429000" cy="3886200"/>
          </a:xfrm>
        </p:spPr>
        <p:txBody>
          <a:bodyPr>
            <a:normAutofit fontScale="92500" lnSpcReduction="10000"/>
          </a:bodyPr>
          <a:lstStyle/>
          <a:p>
            <a:pPr>
              <a:defRPr/>
            </a:pPr>
            <a:r>
              <a:rPr lang="en-US" dirty="0" smtClean="0">
                <a:ea typeface="ＭＳ Ｐゴシック" charset="-128"/>
                <a:cs typeface="ＭＳ Ｐゴシック" pitchFamily="-107" charset="-128"/>
              </a:rPr>
              <a:t>Switch overhead: </a:t>
            </a:r>
            <a:r>
              <a:rPr lang="en-US" b="1" dirty="0" smtClean="0">
                <a:ea typeface="ＭＳ Ｐゴシック" charset="-128"/>
                <a:cs typeface="ＭＳ Ｐゴシック" pitchFamily="-107" charset="-128"/>
              </a:rPr>
              <a:t>low</a:t>
            </a:r>
            <a:r>
              <a:rPr lang="en-US" dirty="0" smtClean="0">
                <a:ea typeface="ＭＳ Ｐゴシック" charset="-128"/>
                <a:cs typeface="ＭＳ Ｐゴシック" pitchFamily="-107" charset="-128"/>
              </a:rPr>
              <a:t> (only CPU state)</a:t>
            </a:r>
            <a:endParaRPr lang="en-US" dirty="0" smtClean="0">
              <a:solidFill>
                <a:srgbClr val="FF0000"/>
              </a:solidFill>
              <a:ea typeface="ＭＳ Ｐゴシック" charset="-128"/>
              <a:cs typeface="ＭＳ Ｐゴシック" pitchFamily="-107" charset="-128"/>
            </a:endParaRPr>
          </a:p>
          <a:p>
            <a:pPr>
              <a:defRPr/>
            </a:pPr>
            <a:r>
              <a:rPr lang="en-US" dirty="0" smtClean="0">
                <a:ea typeface="ＭＳ Ｐゴシック" charset="-128"/>
                <a:cs typeface="ＭＳ Ｐゴシック" pitchFamily="-107" charset="-128"/>
              </a:rPr>
              <a:t>Thread creation: </a:t>
            </a:r>
            <a:r>
              <a:rPr lang="en-US" b="1" dirty="0">
                <a:ea typeface="ＭＳ Ｐゴシック" charset="-128"/>
                <a:cs typeface="ＭＳ Ｐゴシック" pitchFamily="-107" charset="-128"/>
              </a:rPr>
              <a:t>low</a:t>
            </a:r>
            <a:r>
              <a:rPr lang="en-US" dirty="0">
                <a:ea typeface="ＭＳ Ｐゴシック" charset="-128"/>
                <a:cs typeface="ＭＳ Ｐゴシック" pitchFamily="-107" charset="-128"/>
              </a:rPr>
              <a:t> </a:t>
            </a:r>
            <a:endParaRPr lang="en-US" b="1" dirty="0" smtClean="0">
              <a:ea typeface="ＭＳ Ｐゴシック" charset="-128"/>
              <a:cs typeface="ＭＳ Ｐゴシック" pitchFamily="-107" charset="-128"/>
            </a:endParaRPr>
          </a:p>
          <a:p>
            <a:pPr>
              <a:defRPr/>
            </a:pPr>
            <a:r>
              <a:rPr lang="en-US" dirty="0" smtClean="0">
                <a:ea typeface="ＭＳ Ｐゴシック" charset="-128"/>
                <a:cs typeface="ＭＳ Ｐゴシック" pitchFamily="-107" charset="-128"/>
              </a:rPr>
              <a:t>Protection</a:t>
            </a:r>
          </a:p>
          <a:p>
            <a:pPr lvl="1">
              <a:defRPr/>
            </a:pPr>
            <a:r>
              <a:rPr lang="en-US" dirty="0" smtClean="0">
                <a:ea typeface="ＭＳ Ｐゴシック" charset="-128"/>
              </a:rPr>
              <a:t>CPU: </a:t>
            </a:r>
            <a:r>
              <a:rPr lang="en-US" b="1" dirty="0" smtClean="0">
                <a:ea typeface="ＭＳ Ｐゴシック" charset="-128"/>
              </a:rPr>
              <a:t>yes</a:t>
            </a:r>
          </a:p>
          <a:p>
            <a:pPr lvl="1">
              <a:defRPr/>
            </a:pPr>
            <a:r>
              <a:rPr lang="en-US" dirty="0" smtClean="0">
                <a:ea typeface="ＭＳ Ｐゴシック" charset="-128"/>
              </a:rPr>
              <a:t>Memory/IO: </a:t>
            </a:r>
            <a:r>
              <a:rPr lang="en-US" dirty="0" smtClean="0">
                <a:solidFill>
                  <a:srgbClr val="FF0000"/>
                </a:solidFill>
                <a:ea typeface="ＭＳ Ｐゴシック" charset="-128"/>
              </a:rPr>
              <a:t>No</a:t>
            </a:r>
          </a:p>
          <a:p>
            <a:pPr>
              <a:defRPr/>
            </a:pPr>
            <a:r>
              <a:rPr lang="en-US" dirty="0" smtClean="0">
                <a:ea typeface="ＭＳ Ｐゴシック" charset="-128"/>
                <a:cs typeface="ＭＳ Ｐゴシック" pitchFamily="-107" charset="-128"/>
              </a:rPr>
              <a:t>Sharing overhead: </a:t>
            </a:r>
            <a:r>
              <a:rPr lang="en-US" b="1" dirty="0" smtClean="0">
                <a:ea typeface="ＭＳ Ｐゴシック" charset="-128"/>
                <a:cs typeface="ＭＳ Ｐゴシック" pitchFamily="-107" charset="-128"/>
              </a:rPr>
              <a:t>low</a:t>
            </a:r>
            <a:r>
              <a:rPr lang="en-US" dirty="0" smtClean="0">
                <a:ea typeface="ＭＳ Ｐゴシック" charset="-128"/>
                <a:cs typeface="ＭＳ Ｐゴシック" pitchFamily="-107" charset="-128"/>
              </a:rPr>
              <a:t> (thread switch overhead low)</a:t>
            </a:r>
          </a:p>
        </p:txBody>
      </p:sp>
      <p:sp>
        <p:nvSpPr>
          <p:cNvPr id="54" name="Rectangle 53"/>
          <p:cNvSpPr/>
          <p:nvPr/>
        </p:nvSpPr>
        <p:spPr bwMode="auto">
          <a:xfrm>
            <a:off x="1371600" y="6172200"/>
            <a:ext cx="838200" cy="4572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core 1</a:t>
            </a:r>
          </a:p>
        </p:txBody>
      </p:sp>
      <p:sp>
        <p:nvSpPr>
          <p:cNvPr id="57" name="Rectangle 56"/>
          <p:cNvSpPr/>
          <p:nvPr/>
        </p:nvSpPr>
        <p:spPr bwMode="auto">
          <a:xfrm>
            <a:off x="2286000" y="6172200"/>
            <a:ext cx="914400" cy="4572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Core 2</a:t>
            </a:r>
          </a:p>
        </p:txBody>
      </p:sp>
      <p:sp>
        <p:nvSpPr>
          <p:cNvPr id="58" name="Rectangle 57"/>
          <p:cNvSpPr/>
          <p:nvPr/>
        </p:nvSpPr>
        <p:spPr bwMode="auto">
          <a:xfrm>
            <a:off x="3276600" y="6172200"/>
            <a:ext cx="914400" cy="4572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Core 3</a:t>
            </a:r>
          </a:p>
        </p:txBody>
      </p:sp>
      <p:sp>
        <p:nvSpPr>
          <p:cNvPr id="63" name="Rectangle 62"/>
          <p:cNvSpPr/>
          <p:nvPr/>
        </p:nvSpPr>
        <p:spPr bwMode="auto">
          <a:xfrm>
            <a:off x="4267200" y="6172200"/>
            <a:ext cx="914400" cy="4572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Core 4</a:t>
            </a:r>
          </a:p>
        </p:txBody>
      </p:sp>
      <p:cxnSp>
        <p:nvCxnSpPr>
          <p:cNvPr id="32805" name="Straight Arrow Connector 63"/>
          <p:cNvCxnSpPr>
            <a:cxnSpLocks noChangeShapeType="1"/>
            <a:stCxn id="47" idx="4"/>
            <a:endCxn id="57" idx="0"/>
          </p:cNvCxnSpPr>
          <p:nvPr/>
        </p:nvCxnSpPr>
        <p:spPr bwMode="auto">
          <a:xfrm flipH="1">
            <a:off x="2743200" y="5410200"/>
            <a:ext cx="5715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806" name="Straight Arrow Connector 64"/>
          <p:cNvCxnSpPr>
            <a:cxnSpLocks noChangeShapeType="1"/>
            <a:stCxn id="32772" idx="2"/>
            <a:endCxn id="58" idx="0"/>
          </p:cNvCxnSpPr>
          <p:nvPr/>
        </p:nvCxnSpPr>
        <p:spPr bwMode="auto">
          <a:xfrm>
            <a:off x="3314700" y="5410200"/>
            <a:ext cx="4191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807" name="Straight Arrow Connector 66"/>
          <p:cNvCxnSpPr>
            <a:cxnSpLocks noChangeShapeType="1"/>
            <a:stCxn id="47" idx="4"/>
          </p:cNvCxnSpPr>
          <p:nvPr/>
        </p:nvCxnSpPr>
        <p:spPr bwMode="auto">
          <a:xfrm>
            <a:off x="3314700" y="5410200"/>
            <a:ext cx="14859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2808" name="TextBox 17"/>
          <p:cNvSpPr txBox="1">
            <a:spLocks noChangeArrowheads="1"/>
          </p:cNvSpPr>
          <p:nvPr/>
        </p:nvSpPr>
        <p:spPr bwMode="auto">
          <a:xfrm>
            <a:off x="5294313" y="6172200"/>
            <a:ext cx="725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CPU</a:t>
            </a:r>
          </a:p>
        </p:txBody>
      </p:sp>
      <p:grpSp>
        <p:nvGrpSpPr>
          <p:cNvPr id="2" name="Group 1"/>
          <p:cNvGrpSpPr>
            <a:grpSpLocks/>
          </p:cNvGrpSpPr>
          <p:nvPr/>
        </p:nvGrpSpPr>
        <p:grpSpPr bwMode="auto">
          <a:xfrm>
            <a:off x="2667000" y="5353050"/>
            <a:ext cx="3276600" cy="742950"/>
            <a:chOff x="2667000" y="4572000"/>
            <a:chExt cx="3200400" cy="685800"/>
          </a:xfrm>
        </p:grpSpPr>
        <p:sp>
          <p:nvSpPr>
            <p:cNvPr id="32817" name="Oval 18"/>
            <p:cNvSpPr>
              <a:spLocks noChangeArrowheads="1"/>
            </p:cNvSpPr>
            <p:nvPr/>
          </p:nvSpPr>
          <p:spPr bwMode="auto">
            <a:xfrm>
              <a:off x="2667000" y="4724400"/>
              <a:ext cx="1295400" cy="152400"/>
            </a:xfrm>
            <a:prstGeom prst="ellipse">
              <a:avLst/>
            </a:prstGeom>
            <a:noFill/>
            <a:ln w="25400">
              <a:solidFill>
                <a:schemeClr val="tx1"/>
              </a:solidFill>
              <a:prstDash val="dash"/>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32818" name="Rectangular Callout 68"/>
            <p:cNvSpPr>
              <a:spLocks noChangeArrowheads="1"/>
            </p:cNvSpPr>
            <p:nvPr/>
          </p:nvSpPr>
          <p:spPr bwMode="auto">
            <a:xfrm>
              <a:off x="4343400" y="4572000"/>
              <a:ext cx="1524000" cy="685800"/>
            </a:xfrm>
            <a:prstGeom prst="wedgeRectCallout">
              <a:avLst>
                <a:gd name="adj1" fmla="val -74495"/>
                <a:gd name="adj2" fmla="val -17259"/>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dirty="0">
                  <a:latin typeface="Helvetica" panose="020B0604020202020204" pitchFamily="34" charset="0"/>
                </a:rPr>
                <a:t>4 </a:t>
              </a:r>
              <a:r>
                <a:rPr lang="en-US" sz="1200" dirty="0" smtClean="0">
                  <a:latin typeface="Helvetica" panose="020B0604020202020204" pitchFamily="34" charset="0"/>
                </a:rPr>
                <a:t>threads/process </a:t>
              </a:r>
              <a:r>
                <a:rPr lang="en-US" sz="1200" dirty="0">
                  <a:latin typeface="Helvetica" panose="020B0604020202020204" pitchFamily="34" charset="0"/>
                </a:rPr>
                <a:t>at a time</a:t>
              </a:r>
            </a:p>
          </p:txBody>
        </p:sp>
      </p:grpSp>
      <p:sp>
        <p:nvSpPr>
          <p:cNvPr id="32810" name="Rectangle 77"/>
          <p:cNvSpPr>
            <a:spLocks noChangeArrowheads="1"/>
          </p:cNvSpPr>
          <p:nvPr/>
        </p:nvSpPr>
        <p:spPr bwMode="auto">
          <a:xfrm>
            <a:off x="457200" y="37338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2811" name="Rectangle 77"/>
          <p:cNvSpPr>
            <a:spLocks noChangeArrowheads="1"/>
          </p:cNvSpPr>
          <p:nvPr/>
        </p:nvSpPr>
        <p:spPr bwMode="auto">
          <a:xfrm>
            <a:off x="1219200" y="37338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2812" name="Rectangle 77"/>
          <p:cNvSpPr>
            <a:spLocks noChangeArrowheads="1"/>
          </p:cNvSpPr>
          <p:nvPr/>
        </p:nvSpPr>
        <p:spPr bwMode="auto">
          <a:xfrm>
            <a:off x="3581400" y="37338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2813" name="Rectangle 77"/>
          <p:cNvSpPr>
            <a:spLocks noChangeArrowheads="1"/>
          </p:cNvSpPr>
          <p:nvPr/>
        </p:nvSpPr>
        <p:spPr bwMode="auto">
          <a:xfrm>
            <a:off x="4343400" y="37338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281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9B3F9FE7-404A-43F7-B945-CDBAB02378BB}" type="slidenum">
              <a:rPr lang="en-US" sz="1200">
                <a:solidFill>
                  <a:srgbClr val="898989"/>
                </a:solidFill>
              </a:rPr>
              <a:pPr/>
              <a:t>16</a:t>
            </a:fld>
            <a:endParaRPr lang="en-US" sz="1200">
              <a:solidFill>
                <a:srgbClr val="898989"/>
              </a:solidFill>
            </a:endParaRPr>
          </a:p>
        </p:txBody>
      </p:sp>
    </p:spTree>
    <p:extLst>
      <p:ext uri="{BB962C8B-B14F-4D97-AF65-F5344CB8AC3E}">
        <p14:creationId xmlns:p14="http://schemas.microsoft.com/office/powerpoint/2010/main" val="23032250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25484" y="282257"/>
            <a:ext cx="9144000" cy="533400"/>
          </a:xfrm>
        </p:spPr>
        <p:txBody>
          <a:bodyPr>
            <a:normAutofit fontScale="90000"/>
          </a:bodyPr>
          <a:lstStyle/>
          <a:p>
            <a:r>
              <a:rPr lang="en-US" dirty="0" smtClean="0">
                <a:latin typeface="Helvetica" panose="020B0604020202020204" pitchFamily="34" charset="0"/>
              </a:rPr>
              <a:t>Hardware Parallelism (only for reference)</a:t>
            </a:r>
          </a:p>
        </p:txBody>
      </p:sp>
      <p:sp>
        <p:nvSpPr>
          <p:cNvPr id="346115" name="Rectangle 3"/>
          <p:cNvSpPr>
            <a:spLocks noGrp="1" noChangeArrowheads="1"/>
          </p:cNvSpPr>
          <p:nvPr>
            <p:ph type="body" idx="1"/>
          </p:nvPr>
        </p:nvSpPr>
        <p:spPr>
          <a:xfrm>
            <a:off x="76200" y="1608772"/>
            <a:ext cx="5106988" cy="5096828"/>
          </a:xfrm>
        </p:spPr>
        <p:txBody>
          <a:bodyPr>
            <a:normAutofit lnSpcReduction="10000"/>
          </a:bodyPr>
          <a:lstStyle/>
          <a:p>
            <a:r>
              <a:rPr lang="en-US" sz="1800" dirty="0" smtClean="0">
                <a:latin typeface="Helvetica" panose="020B0604020202020204" pitchFamily="34" charset="0"/>
              </a:rPr>
              <a:t>Hardware technique </a:t>
            </a:r>
          </a:p>
          <a:p>
            <a:pPr lvl="1"/>
            <a:r>
              <a:rPr lang="en-US" sz="1800" dirty="0" smtClean="0">
                <a:latin typeface="Helvetica" panose="020B0604020202020204" pitchFamily="34" charset="0"/>
              </a:rPr>
              <a:t>Superscalar processors can</a:t>
            </a:r>
            <a:br>
              <a:rPr lang="en-US" sz="1800" dirty="0" smtClean="0">
                <a:latin typeface="Helvetica" panose="020B0604020202020204" pitchFamily="34" charset="0"/>
              </a:rPr>
            </a:br>
            <a:r>
              <a:rPr lang="en-US" sz="1800" dirty="0" smtClean="0">
                <a:latin typeface="Helvetica" panose="020B0604020202020204" pitchFamily="34" charset="0"/>
              </a:rPr>
              <a:t>execute multiple instructions</a:t>
            </a:r>
            <a:br>
              <a:rPr lang="en-US" sz="1800" dirty="0" smtClean="0">
                <a:latin typeface="Helvetica" panose="020B0604020202020204" pitchFamily="34" charset="0"/>
              </a:rPr>
            </a:br>
            <a:r>
              <a:rPr lang="en-US" sz="1800" dirty="0" smtClean="0">
                <a:latin typeface="Helvetica" panose="020B0604020202020204" pitchFamily="34" charset="0"/>
              </a:rPr>
              <a:t>that are independent.</a:t>
            </a:r>
          </a:p>
          <a:p>
            <a:pPr lvl="1"/>
            <a:r>
              <a:rPr lang="en-US" sz="1800" dirty="0" smtClean="0">
                <a:latin typeface="Helvetica" panose="020B0604020202020204" pitchFamily="34" charset="0"/>
              </a:rPr>
              <a:t>Hyper-threading duplicates </a:t>
            </a:r>
            <a:br>
              <a:rPr lang="en-US" sz="1800" dirty="0" smtClean="0">
                <a:latin typeface="Helvetica" panose="020B0604020202020204" pitchFamily="34" charset="0"/>
              </a:rPr>
            </a:br>
            <a:r>
              <a:rPr lang="en-US" sz="1800" dirty="0" smtClean="0">
                <a:latin typeface="Helvetica" panose="020B0604020202020204" pitchFamily="34" charset="0"/>
              </a:rPr>
              <a:t>register state to make a</a:t>
            </a:r>
            <a:br>
              <a:rPr lang="en-US" sz="1800" dirty="0" smtClean="0">
                <a:latin typeface="Helvetica" panose="020B0604020202020204" pitchFamily="34" charset="0"/>
              </a:rPr>
            </a:br>
            <a:r>
              <a:rPr lang="en-US" sz="1800" dirty="0" smtClean="0">
                <a:latin typeface="Helvetica" panose="020B0604020202020204" pitchFamily="34" charset="0"/>
              </a:rPr>
              <a:t>second </a:t>
            </a:r>
            <a:r>
              <a:rPr lang="ja-JP" altLang="en-US" sz="1800" dirty="0" smtClean="0">
                <a:latin typeface="Helvetica" panose="020B0604020202020204" pitchFamily="34" charset="0"/>
              </a:rPr>
              <a:t>“</a:t>
            </a:r>
            <a:r>
              <a:rPr lang="en-US" altLang="ja-JP" sz="1800" dirty="0" smtClean="0">
                <a:latin typeface="Helvetica" panose="020B0604020202020204" pitchFamily="34" charset="0"/>
              </a:rPr>
              <a:t>thread,</a:t>
            </a:r>
            <a:r>
              <a:rPr lang="ja-JP" altLang="en-US" sz="1800" dirty="0" smtClean="0">
                <a:latin typeface="Helvetica" panose="020B0604020202020204" pitchFamily="34" charset="0"/>
              </a:rPr>
              <a:t>”</a:t>
            </a:r>
            <a:r>
              <a:rPr lang="en-US" altLang="ja-JP" sz="1800" dirty="0" smtClean="0">
                <a:latin typeface="Helvetica" panose="020B0604020202020204" pitchFamily="34" charset="0"/>
              </a:rPr>
              <a:t> allowing </a:t>
            </a:r>
            <a:br>
              <a:rPr lang="en-US" altLang="ja-JP" sz="1800" dirty="0" smtClean="0">
                <a:latin typeface="Helvetica" panose="020B0604020202020204" pitchFamily="34" charset="0"/>
              </a:rPr>
            </a:br>
            <a:r>
              <a:rPr lang="en-US" altLang="ja-JP" sz="1800" dirty="0" smtClean="0">
                <a:latin typeface="Helvetica" panose="020B0604020202020204" pitchFamily="34" charset="0"/>
              </a:rPr>
              <a:t>more instructions to run.</a:t>
            </a:r>
          </a:p>
          <a:p>
            <a:r>
              <a:rPr lang="en-US" sz="1800" dirty="0" smtClean="0">
                <a:latin typeface="Helvetica" panose="020B0604020202020204" pitchFamily="34" charset="0"/>
              </a:rPr>
              <a:t>Can schedule each thread</a:t>
            </a:r>
            <a:br>
              <a:rPr lang="en-US" sz="1800" dirty="0" smtClean="0">
                <a:latin typeface="Helvetica" panose="020B0604020202020204" pitchFamily="34" charset="0"/>
              </a:rPr>
            </a:br>
            <a:r>
              <a:rPr lang="en-US" sz="1800" dirty="0" smtClean="0">
                <a:latin typeface="Helvetica" panose="020B0604020202020204" pitchFamily="34" charset="0"/>
              </a:rPr>
              <a:t>as if were separate CPU</a:t>
            </a:r>
          </a:p>
          <a:p>
            <a:pPr lvl="1"/>
            <a:r>
              <a:rPr lang="en-US" sz="1800" dirty="0" smtClean="0">
                <a:latin typeface="Helvetica" panose="020B0604020202020204" pitchFamily="34" charset="0"/>
              </a:rPr>
              <a:t>But, sub-linear speedup!</a:t>
            </a:r>
          </a:p>
          <a:p>
            <a:r>
              <a:rPr lang="en-US" sz="1800" dirty="0" smtClean="0">
                <a:latin typeface="Helvetica" panose="020B0604020202020204" pitchFamily="34" charset="0"/>
              </a:rPr>
              <a:t>Original technique called </a:t>
            </a:r>
            <a:r>
              <a:rPr lang="en-US" altLang="en-US" sz="1800" dirty="0" smtClean="0">
                <a:latin typeface="Helvetica" panose="020B0604020202020204" pitchFamily="34" charset="0"/>
              </a:rPr>
              <a:t>“</a:t>
            </a:r>
            <a:r>
              <a:rPr lang="en-US" sz="1800" dirty="0" smtClean="0">
                <a:latin typeface="Helvetica" panose="020B0604020202020204" pitchFamily="34" charset="0"/>
              </a:rPr>
              <a:t>Simultaneous Multithreading</a:t>
            </a:r>
            <a:r>
              <a:rPr lang="en-US" altLang="en-US" sz="1800" dirty="0" smtClean="0">
                <a:latin typeface="Helvetica" panose="020B0604020202020204" pitchFamily="34" charset="0"/>
              </a:rPr>
              <a:t>”</a:t>
            </a:r>
            <a:endParaRPr lang="en-US" altLang="ja-JP" sz="1800" dirty="0" smtClean="0">
              <a:latin typeface="Helvetica" panose="020B0604020202020204" pitchFamily="34" charset="0"/>
            </a:endParaRPr>
          </a:p>
          <a:p>
            <a:pPr lvl="1"/>
            <a:r>
              <a:rPr lang="en-US" sz="1800" dirty="0" smtClean="0">
                <a:latin typeface="Helvetica" panose="020B0604020202020204" pitchFamily="34" charset="0"/>
              </a:rPr>
              <a:t>See </a:t>
            </a:r>
            <a:r>
              <a:rPr lang="en-US" sz="1800" dirty="0" smtClean="0">
                <a:latin typeface="Helvetica" panose="020B0604020202020204" pitchFamily="34" charset="0"/>
                <a:hlinkClick r:id="rId3"/>
              </a:rPr>
              <a:t>http://www.cs.washington.edu/research/smt/index.html</a:t>
            </a:r>
            <a:r>
              <a:rPr lang="en-US" sz="1800" dirty="0" smtClean="0">
                <a:latin typeface="Helvetica" panose="020B0604020202020204" pitchFamily="34" charset="0"/>
              </a:rPr>
              <a:t> </a:t>
            </a:r>
          </a:p>
          <a:p>
            <a:pPr lvl="1"/>
            <a:r>
              <a:rPr lang="en-US" sz="1800" dirty="0" smtClean="0">
                <a:latin typeface="Helvetica" panose="020B0604020202020204" pitchFamily="34" charset="0"/>
              </a:rPr>
              <a:t>SPARC, Pentium 4/Xeon (</a:t>
            </a:r>
            <a:r>
              <a:rPr lang="en-US" altLang="en-US" sz="1800" dirty="0" smtClean="0">
                <a:latin typeface="Helvetica" panose="020B0604020202020204" pitchFamily="34" charset="0"/>
              </a:rPr>
              <a:t>“</a:t>
            </a:r>
            <a:r>
              <a:rPr lang="en-US" altLang="ja-JP" sz="1800" dirty="0" err="1" smtClean="0">
                <a:latin typeface="Helvetica" panose="020B0604020202020204" pitchFamily="34" charset="0"/>
              </a:rPr>
              <a:t>Hyperthreading</a:t>
            </a:r>
            <a:r>
              <a:rPr lang="en-US" altLang="en-US" sz="1800" dirty="0" smtClean="0">
                <a:latin typeface="Helvetica" panose="020B0604020202020204" pitchFamily="34" charset="0"/>
              </a:rPr>
              <a:t>”</a:t>
            </a:r>
            <a:r>
              <a:rPr lang="en-US" altLang="ja-JP" sz="1800" dirty="0" smtClean="0">
                <a:latin typeface="Helvetica" panose="020B0604020202020204" pitchFamily="34" charset="0"/>
              </a:rPr>
              <a:t>), Power 5</a:t>
            </a:r>
          </a:p>
          <a:p>
            <a:endParaRPr lang="en-US" sz="1800" dirty="0" smtClean="0">
              <a:latin typeface="Helvetica" panose="020B0604020202020204" pitchFamily="34" charset="0"/>
            </a:endParaRPr>
          </a:p>
        </p:txBody>
      </p:sp>
      <p:pic>
        <p:nvPicPr>
          <p:cNvPr id="346117" name="Picture 5" descr="hyperthrea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288" y="1541462"/>
            <a:ext cx="3960812"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1"/>
          <p:cNvSpPr txBox="1">
            <a:spLocks noChangeArrowheads="1"/>
          </p:cNvSpPr>
          <p:nvPr/>
        </p:nvSpPr>
        <p:spPr bwMode="auto">
          <a:xfrm>
            <a:off x="5029200" y="5130800"/>
            <a:ext cx="407407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dirty="0">
                <a:latin typeface="Helvetica" panose="020B0604020202020204" pitchFamily="34" charset="0"/>
              </a:rPr>
              <a:t>Colored blocks show instructions executed</a:t>
            </a:r>
          </a:p>
          <a:p>
            <a:endParaRPr lang="en-US" sz="1600" dirty="0">
              <a:latin typeface="Helvetica" panose="020B0604020202020204" pitchFamily="34" charset="0"/>
            </a:endParaRPr>
          </a:p>
        </p:txBody>
      </p:sp>
      <p:sp>
        <p:nvSpPr>
          <p:cNvPr id="235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3CA7E0A3-40BB-4ECF-947A-B0641DE5F2A1}" type="slidenum">
              <a:rPr lang="en-US" sz="1200">
                <a:solidFill>
                  <a:srgbClr val="898989"/>
                </a:solidFill>
              </a:rPr>
              <a:pPr/>
              <a:t>17</a:t>
            </a:fld>
            <a:endParaRPr lang="en-US" sz="1200">
              <a:solidFill>
                <a:srgbClr val="898989"/>
              </a:solidFill>
            </a:endParaRPr>
          </a:p>
        </p:txBody>
      </p:sp>
      <p:cxnSp>
        <p:nvCxnSpPr>
          <p:cNvPr id="23560" name="Straight Arrow Connector 5"/>
          <p:cNvCxnSpPr>
            <a:cxnSpLocks noChangeShapeType="1"/>
          </p:cNvCxnSpPr>
          <p:nvPr/>
        </p:nvCxnSpPr>
        <p:spPr bwMode="auto">
          <a:xfrm>
            <a:off x="4495800" y="1690687"/>
            <a:ext cx="762000" cy="2286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4586" name="TextBox 6"/>
          <p:cNvSpPr txBox="1">
            <a:spLocks noChangeArrowheads="1"/>
          </p:cNvSpPr>
          <p:nvPr/>
        </p:nvSpPr>
        <p:spPr bwMode="auto">
          <a:xfrm>
            <a:off x="3890963" y="1524000"/>
            <a:ext cx="985837" cy="2000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700">
                <a:solidFill>
                  <a:schemeClr val="bg1"/>
                </a:solidFill>
              </a:rPr>
              <a:t>Triple issue SS arch</a:t>
            </a:r>
          </a:p>
        </p:txBody>
      </p:sp>
      <p:sp>
        <p:nvSpPr>
          <p:cNvPr id="24587" name="TextBox 7"/>
          <p:cNvSpPr txBox="1">
            <a:spLocks noChangeArrowheads="1"/>
          </p:cNvSpPr>
          <p:nvPr/>
        </p:nvSpPr>
        <p:spPr bwMode="auto">
          <a:xfrm>
            <a:off x="6477000" y="1824037"/>
            <a:ext cx="282575" cy="1841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600">
                <a:solidFill>
                  <a:schemeClr val="bg1"/>
                </a:solidFill>
              </a:rPr>
              <a:t>P0</a:t>
            </a:r>
          </a:p>
        </p:txBody>
      </p:sp>
      <p:sp>
        <p:nvSpPr>
          <p:cNvPr id="24588" name="TextBox 13"/>
          <p:cNvSpPr txBox="1">
            <a:spLocks noChangeArrowheads="1"/>
          </p:cNvSpPr>
          <p:nvPr/>
        </p:nvSpPr>
        <p:spPr bwMode="auto">
          <a:xfrm>
            <a:off x="7489825" y="1792287"/>
            <a:ext cx="282575" cy="1841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600" dirty="0">
                <a:solidFill>
                  <a:schemeClr val="bg1"/>
                </a:solidFill>
              </a:rPr>
              <a:t>P1</a:t>
            </a:r>
          </a:p>
        </p:txBody>
      </p:sp>
      <p:sp>
        <p:nvSpPr>
          <p:cNvPr id="2" name="Rectangle 1"/>
          <p:cNvSpPr/>
          <p:nvPr/>
        </p:nvSpPr>
        <p:spPr>
          <a:xfrm>
            <a:off x="6415529" y="3581400"/>
            <a:ext cx="2286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40470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1219200" y="5334000"/>
            <a:ext cx="4114800" cy="1447800"/>
          </a:xfrm>
          <a:prstGeom prst="rect">
            <a:avLst/>
          </a:prstGeom>
          <a:solidFill>
            <a:schemeClr val="accent6">
              <a:lumMod val="20000"/>
              <a:lumOff val="80000"/>
            </a:schemeClr>
          </a:solidFill>
          <a:ln w="25400" cap="flat" cmpd="sng" algn="ctr">
            <a:solidFill>
              <a:schemeClr val="tx1"/>
            </a:solidFill>
            <a:prstDash val="solid"/>
            <a:round/>
            <a:headEnd type="triangle" w="med" len="med"/>
            <a:tailEnd type="none" w="med" len="med"/>
          </a:ln>
          <a:effectLst/>
        </p:spPr>
        <p:txBody>
          <a:bodyPr anchor="ctr"/>
          <a:lstStyle/>
          <a:p>
            <a:pPr>
              <a:defRPr/>
            </a:pPr>
            <a:endParaRPr lang="en-US" dirty="0">
              <a:latin typeface="Helvetica"/>
              <a:ea typeface="ＭＳ Ｐゴシック" charset="0"/>
              <a:cs typeface="Helvetica"/>
            </a:endParaRPr>
          </a:p>
        </p:txBody>
      </p:sp>
      <p:sp>
        <p:nvSpPr>
          <p:cNvPr id="33794" name="Title 1"/>
          <p:cNvSpPr>
            <a:spLocks noGrp="1"/>
          </p:cNvSpPr>
          <p:nvPr>
            <p:ph type="title"/>
          </p:nvPr>
        </p:nvSpPr>
        <p:spPr>
          <a:xfrm>
            <a:off x="304800" y="152400"/>
            <a:ext cx="8610600" cy="533400"/>
          </a:xfrm>
        </p:spPr>
        <p:txBody>
          <a:bodyPr>
            <a:normAutofit fontScale="90000"/>
          </a:bodyPr>
          <a:lstStyle/>
          <a:p>
            <a:r>
              <a:rPr lang="en-US" smtClean="0">
                <a:latin typeface="Helvetica" panose="020B0604020202020204" pitchFamily="34" charset="0"/>
              </a:rPr>
              <a:t>Putting it together: Hyper-Threading</a:t>
            </a:r>
          </a:p>
        </p:txBody>
      </p:sp>
      <p:sp>
        <p:nvSpPr>
          <p:cNvPr id="33795" name="TextBox 41"/>
          <p:cNvSpPr txBox="1">
            <a:spLocks noChangeArrowheads="1"/>
          </p:cNvSpPr>
          <p:nvPr/>
        </p:nvSpPr>
        <p:spPr bwMode="auto">
          <a:xfrm>
            <a:off x="304800" y="914400"/>
            <a:ext cx="1325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Process 1</a:t>
            </a:r>
          </a:p>
        </p:txBody>
      </p:sp>
      <p:sp>
        <p:nvSpPr>
          <p:cNvPr id="33796" name="Rectangle 44"/>
          <p:cNvSpPr>
            <a:spLocks noChangeArrowheads="1"/>
          </p:cNvSpPr>
          <p:nvPr/>
        </p:nvSpPr>
        <p:spPr bwMode="auto">
          <a:xfrm>
            <a:off x="2209800" y="4267200"/>
            <a:ext cx="2209800" cy="609600"/>
          </a:xfrm>
          <a:prstGeom prst="rect">
            <a:avLst/>
          </a:prstGeom>
          <a:solidFill>
            <a:srgbClr val="FF817E"/>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47" name="Oval 46"/>
          <p:cNvSpPr/>
          <p:nvPr/>
        </p:nvSpPr>
        <p:spPr bwMode="auto">
          <a:xfrm>
            <a:off x="2667000" y="4267200"/>
            <a:ext cx="1295400" cy="609600"/>
          </a:xfrm>
          <a:prstGeom prst="ellipse">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Helvetica"/>
                <a:ea typeface="ＭＳ Ｐゴシック" charset="0"/>
                <a:cs typeface="Helvetica"/>
              </a:rPr>
              <a:t>CPU </a:t>
            </a:r>
            <a:r>
              <a:rPr lang="en-US" dirty="0" err="1">
                <a:latin typeface="Helvetica"/>
                <a:ea typeface="ＭＳ Ｐゴシック" charset="0"/>
                <a:cs typeface="Helvetica"/>
              </a:rPr>
              <a:t>sched</a:t>
            </a:r>
            <a:r>
              <a:rPr lang="en-US" dirty="0">
                <a:latin typeface="Helvetica"/>
                <a:ea typeface="ＭＳ Ｐゴシック" charset="0"/>
                <a:cs typeface="Helvetica"/>
              </a:rPr>
              <a:t>.</a:t>
            </a:r>
          </a:p>
        </p:txBody>
      </p:sp>
      <p:sp>
        <p:nvSpPr>
          <p:cNvPr id="33798" name="TextBox 47"/>
          <p:cNvSpPr txBox="1">
            <a:spLocks noChangeArrowheads="1"/>
          </p:cNvSpPr>
          <p:nvPr/>
        </p:nvSpPr>
        <p:spPr bwMode="auto">
          <a:xfrm>
            <a:off x="4419600" y="4343400"/>
            <a:ext cx="55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OS</a:t>
            </a:r>
          </a:p>
        </p:txBody>
      </p:sp>
      <p:sp>
        <p:nvSpPr>
          <p:cNvPr id="33799" name="Rounded Rectangle 76"/>
          <p:cNvSpPr>
            <a:spLocks noChangeArrowheads="1"/>
          </p:cNvSpPr>
          <p:nvPr/>
        </p:nvSpPr>
        <p:spPr bwMode="auto">
          <a:xfrm>
            <a:off x="304800" y="1295400"/>
            <a:ext cx="2362200" cy="25146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00" name="Rectangle 78"/>
          <p:cNvSpPr>
            <a:spLocks noChangeArrowheads="1"/>
          </p:cNvSpPr>
          <p:nvPr/>
        </p:nvSpPr>
        <p:spPr bwMode="auto">
          <a:xfrm>
            <a:off x="1828800" y="24384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IO</a:t>
            </a:r>
          </a:p>
          <a:p>
            <a:r>
              <a:rPr lang="en-US" sz="1600">
                <a:latin typeface="Helvetica" panose="020B0604020202020204" pitchFamily="34" charset="0"/>
              </a:rPr>
              <a:t>state</a:t>
            </a:r>
          </a:p>
        </p:txBody>
      </p:sp>
      <p:sp>
        <p:nvSpPr>
          <p:cNvPr id="33801" name="Rectangle 79"/>
          <p:cNvSpPr>
            <a:spLocks noChangeArrowheads="1"/>
          </p:cNvSpPr>
          <p:nvPr/>
        </p:nvSpPr>
        <p:spPr bwMode="auto">
          <a:xfrm>
            <a:off x="1828800" y="19050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33802" name="Group 80"/>
          <p:cNvGrpSpPr>
            <a:grpSpLocks/>
          </p:cNvGrpSpPr>
          <p:nvPr/>
        </p:nvGrpSpPr>
        <p:grpSpPr bwMode="auto">
          <a:xfrm>
            <a:off x="457200" y="1828800"/>
            <a:ext cx="457200" cy="1828800"/>
            <a:chOff x="7010400" y="1143000"/>
            <a:chExt cx="457200" cy="1828800"/>
          </a:xfrm>
        </p:grpSpPr>
        <p:sp>
          <p:nvSpPr>
            <p:cNvPr id="33880" name="Rounded Rectangle 81"/>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81" name="Freeform 8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803" name="Group 45"/>
          <p:cNvGrpSpPr>
            <a:grpSpLocks/>
          </p:cNvGrpSpPr>
          <p:nvPr/>
        </p:nvGrpSpPr>
        <p:grpSpPr bwMode="auto">
          <a:xfrm>
            <a:off x="1219200" y="1828800"/>
            <a:ext cx="457200" cy="1828800"/>
            <a:chOff x="7010400" y="1143000"/>
            <a:chExt cx="457200" cy="1828800"/>
          </a:xfrm>
        </p:grpSpPr>
        <p:sp>
          <p:nvSpPr>
            <p:cNvPr id="33878" name="Rounded Rectangle 49"/>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79" name="Freeform 5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3804" name="TextBox 4"/>
          <p:cNvSpPr txBox="1">
            <a:spLocks noChangeArrowheads="1"/>
          </p:cNvSpPr>
          <p:nvPr/>
        </p:nvSpPr>
        <p:spPr bwMode="auto">
          <a:xfrm>
            <a:off x="838200" y="25146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a:t>
            </a:r>
          </a:p>
        </p:txBody>
      </p:sp>
      <p:sp>
        <p:nvSpPr>
          <p:cNvPr id="33805" name="TextBox 58"/>
          <p:cNvSpPr txBox="1">
            <a:spLocks noChangeArrowheads="1"/>
          </p:cNvSpPr>
          <p:nvPr/>
        </p:nvSpPr>
        <p:spPr bwMode="auto">
          <a:xfrm>
            <a:off x="609600" y="1306513"/>
            <a:ext cx="95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threads</a:t>
            </a:r>
          </a:p>
        </p:txBody>
      </p:sp>
      <p:cxnSp>
        <p:nvCxnSpPr>
          <p:cNvPr id="33806" name="Straight Arrow Connector 6"/>
          <p:cNvCxnSpPr>
            <a:cxnSpLocks noChangeShapeType="1"/>
            <a:stCxn id="33805" idx="2"/>
            <a:endCxn id="33880" idx="0"/>
          </p:cNvCxnSpPr>
          <p:nvPr/>
        </p:nvCxnSpPr>
        <p:spPr bwMode="auto">
          <a:xfrm flipH="1">
            <a:off x="685800" y="1676400"/>
            <a:ext cx="401638"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7" name="Straight Arrow Connector 59"/>
          <p:cNvCxnSpPr>
            <a:cxnSpLocks noChangeShapeType="1"/>
            <a:stCxn id="33805" idx="2"/>
            <a:endCxn id="33878" idx="0"/>
          </p:cNvCxnSpPr>
          <p:nvPr/>
        </p:nvCxnSpPr>
        <p:spPr bwMode="auto">
          <a:xfrm>
            <a:off x="1087438" y="1676400"/>
            <a:ext cx="360362"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8" name="TextBox 60"/>
          <p:cNvSpPr txBox="1">
            <a:spLocks noChangeArrowheads="1"/>
          </p:cNvSpPr>
          <p:nvPr/>
        </p:nvSpPr>
        <p:spPr bwMode="auto">
          <a:xfrm>
            <a:off x="3429000" y="914400"/>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Process N</a:t>
            </a:r>
          </a:p>
        </p:txBody>
      </p:sp>
      <p:sp>
        <p:nvSpPr>
          <p:cNvPr id="33809" name="Rounded Rectangle 65"/>
          <p:cNvSpPr>
            <a:spLocks noChangeArrowheads="1"/>
          </p:cNvSpPr>
          <p:nvPr/>
        </p:nvSpPr>
        <p:spPr bwMode="auto">
          <a:xfrm>
            <a:off x="3429000" y="1295400"/>
            <a:ext cx="2362200" cy="2514600"/>
          </a:xfrm>
          <a:prstGeom prst="roundRect">
            <a:avLst>
              <a:gd name="adj" fmla="val 16667"/>
            </a:avLst>
          </a:prstGeom>
          <a:solidFill>
            <a:srgbClr val="FFFFAA"/>
          </a:solidFill>
          <a:ln w="5715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10" name="Rectangle 84"/>
          <p:cNvSpPr>
            <a:spLocks noChangeArrowheads="1"/>
          </p:cNvSpPr>
          <p:nvPr/>
        </p:nvSpPr>
        <p:spPr bwMode="auto">
          <a:xfrm>
            <a:off x="4953000" y="24384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IO</a:t>
            </a:r>
          </a:p>
          <a:p>
            <a:r>
              <a:rPr lang="en-US" sz="1600">
                <a:latin typeface="Helvetica" panose="020B0604020202020204" pitchFamily="34" charset="0"/>
              </a:rPr>
              <a:t>state</a:t>
            </a:r>
          </a:p>
        </p:txBody>
      </p:sp>
      <p:sp>
        <p:nvSpPr>
          <p:cNvPr id="33811" name="Rectangle 85"/>
          <p:cNvSpPr>
            <a:spLocks noChangeArrowheads="1"/>
          </p:cNvSpPr>
          <p:nvPr/>
        </p:nvSpPr>
        <p:spPr bwMode="auto">
          <a:xfrm>
            <a:off x="4953000" y="1905000"/>
            <a:ext cx="685800" cy="4572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600">
                <a:latin typeface="Helvetica" panose="020B0604020202020204" pitchFamily="34" charset="0"/>
              </a:rPr>
              <a:t>Mem.</a:t>
            </a:r>
          </a:p>
        </p:txBody>
      </p:sp>
      <p:grpSp>
        <p:nvGrpSpPr>
          <p:cNvPr id="33812" name="Group 87"/>
          <p:cNvGrpSpPr>
            <a:grpSpLocks/>
          </p:cNvGrpSpPr>
          <p:nvPr/>
        </p:nvGrpSpPr>
        <p:grpSpPr bwMode="auto">
          <a:xfrm>
            <a:off x="3581400" y="1828800"/>
            <a:ext cx="457200" cy="1828800"/>
            <a:chOff x="7010400" y="1143000"/>
            <a:chExt cx="457200" cy="1828800"/>
          </a:xfrm>
        </p:grpSpPr>
        <p:sp>
          <p:nvSpPr>
            <p:cNvPr id="33876" name="Rounded Rectangle 88"/>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77" name="Freeform 89"/>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813" name="Group 90"/>
          <p:cNvGrpSpPr>
            <a:grpSpLocks/>
          </p:cNvGrpSpPr>
          <p:nvPr/>
        </p:nvGrpSpPr>
        <p:grpSpPr bwMode="auto">
          <a:xfrm>
            <a:off x="4343400" y="1828800"/>
            <a:ext cx="457200" cy="1828800"/>
            <a:chOff x="7010400" y="1143000"/>
            <a:chExt cx="457200" cy="1828800"/>
          </a:xfrm>
        </p:grpSpPr>
        <p:sp>
          <p:nvSpPr>
            <p:cNvPr id="33874" name="Rounded Rectangle 91"/>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75" name="Freeform 9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3814" name="TextBox 93"/>
          <p:cNvSpPr txBox="1">
            <a:spLocks noChangeArrowheads="1"/>
          </p:cNvSpPr>
          <p:nvPr/>
        </p:nvSpPr>
        <p:spPr bwMode="auto">
          <a:xfrm>
            <a:off x="3962400" y="25146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a:t>
            </a:r>
          </a:p>
        </p:txBody>
      </p:sp>
      <p:sp>
        <p:nvSpPr>
          <p:cNvPr id="33815" name="TextBox 94"/>
          <p:cNvSpPr txBox="1">
            <a:spLocks noChangeArrowheads="1"/>
          </p:cNvSpPr>
          <p:nvPr/>
        </p:nvSpPr>
        <p:spPr bwMode="auto">
          <a:xfrm>
            <a:off x="3733800" y="1306513"/>
            <a:ext cx="95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threads</a:t>
            </a:r>
          </a:p>
        </p:txBody>
      </p:sp>
      <p:cxnSp>
        <p:nvCxnSpPr>
          <p:cNvPr id="33816" name="Straight Arrow Connector 95"/>
          <p:cNvCxnSpPr>
            <a:cxnSpLocks noChangeShapeType="1"/>
            <a:stCxn id="33815" idx="2"/>
            <a:endCxn id="33876" idx="0"/>
          </p:cNvCxnSpPr>
          <p:nvPr/>
        </p:nvCxnSpPr>
        <p:spPr bwMode="auto">
          <a:xfrm flipH="1">
            <a:off x="3810000" y="1676400"/>
            <a:ext cx="401638"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7" name="Straight Arrow Connector 96"/>
          <p:cNvCxnSpPr>
            <a:cxnSpLocks noChangeShapeType="1"/>
            <a:stCxn id="33815" idx="2"/>
            <a:endCxn id="33874" idx="0"/>
          </p:cNvCxnSpPr>
          <p:nvPr/>
        </p:nvCxnSpPr>
        <p:spPr bwMode="auto">
          <a:xfrm>
            <a:off x="4211638" y="1676400"/>
            <a:ext cx="360362" cy="152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8" name="TextBox 97"/>
          <p:cNvSpPr txBox="1">
            <a:spLocks noChangeArrowheads="1"/>
          </p:cNvSpPr>
          <p:nvPr/>
        </p:nvSpPr>
        <p:spPr bwMode="auto">
          <a:xfrm>
            <a:off x="2895600" y="2438400"/>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800" b="1">
                <a:latin typeface="Helvetica" panose="020B0604020202020204" pitchFamily="34" charset="0"/>
              </a:rPr>
              <a:t>…</a:t>
            </a:r>
          </a:p>
        </p:txBody>
      </p:sp>
      <p:cxnSp>
        <p:nvCxnSpPr>
          <p:cNvPr id="33819" name="Straight Arrow Connector 98"/>
          <p:cNvCxnSpPr>
            <a:cxnSpLocks noChangeShapeType="1"/>
            <a:endCxn id="47" idx="0"/>
          </p:cNvCxnSpPr>
          <p:nvPr/>
        </p:nvCxnSpPr>
        <p:spPr bwMode="auto">
          <a:xfrm flipH="1">
            <a:off x="3314700" y="3657600"/>
            <a:ext cx="4953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20" name="Straight Arrow Connector 99"/>
          <p:cNvCxnSpPr>
            <a:cxnSpLocks noChangeShapeType="1"/>
            <a:stCxn id="33880" idx="2"/>
            <a:endCxn id="47" idx="0"/>
          </p:cNvCxnSpPr>
          <p:nvPr/>
        </p:nvCxnSpPr>
        <p:spPr bwMode="auto">
          <a:xfrm>
            <a:off x="685800" y="3657600"/>
            <a:ext cx="26289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21" name="Straight Arrow Connector 100"/>
          <p:cNvCxnSpPr>
            <a:cxnSpLocks noChangeShapeType="1"/>
            <a:stCxn id="33878" idx="2"/>
            <a:endCxn id="47" idx="0"/>
          </p:cNvCxnSpPr>
          <p:nvPr/>
        </p:nvCxnSpPr>
        <p:spPr bwMode="auto">
          <a:xfrm>
            <a:off x="1447800" y="3657600"/>
            <a:ext cx="18669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22" name="Straight Arrow Connector 51"/>
          <p:cNvCxnSpPr>
            <a:cxnSpLocks noChangeShapeType="1"/>
            <a:stCxn id="33874" idx="2"/>
            <a:endCxn id="47" idx="0"/>
          </p:cNvCxnSpPr>
          <p:nvPr/>
        </p:nvCxnSpPr>
        <p:spPr bwMode="auto">
          <a:xfrm flipH="1">
            <a:off x="3314700" y="3657600"/>
            <a:ext cx="12573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 name="Content Placeholder 2"/>
          <p:cNvSpPr>
            <a:spLocks noGrp="1"/>
          </p:cNvSpPr>
          <p:nvPr>
            <p:ph idx="1"/>
          </p:nvPr>
        </p:nvSpPr>
        <p:spPr>
          <a:xfrm>
            <a:off x="5791200" y="1676400"/>
            <a:ext cx="3429000" cy="3886200"/>
          </a:xfrm>
        </p:spPr>
        <p:txBody>
          <a:bodyPr/>
          <a:lstStyle/>
          <a:p>
            <a:pPr>
              <a:defRPr/>
            </a:pPr>
            <a:r>
              <a:rPr lang="en-US" dirty="0" smtClean="0">
                <a:ea typeface="ＭＳ Ｐゴシック" charset="-128"/>
                <a:cs typeface="ＭＳ Ｐゴシック" pitchFamily="-107" charset="-128"/>
              </a:rPr>
              <a:t>Switch overhead between hardware-threads: </a:t>
            </a:r>
            <a:r>
              <a:rPr lang="en-US" b="1" dirty="0" smtClean="0">
                <a:ea typeface="ＭＳ Ｐゴシック" charset="-128"/>
                <a:cs typeface="ＭＳ Ｐゴシック" pitchFamily="-107" charset="-128"/>
              </a:rPr>
              <a:t>very-low</a:t>
            </a:r>
            <a:r>
              <a:rPr lang="en-US" b="1" dirty="0" smtClean="0">
                <a:solidFill>
                  <a:srgbClr val="FF0000"/>
                </a:solidFill>
                <a:ea typeface="ＭＳ Ｐゴシック" charset="-128"/>
                <a:cs typeface="ＭＳ Ｐゴシック" pitchFamily="-107" charset="-128"/>
              </a:rPr>
              <a:t> </a:t>
            </a:r>
            <a:r>
              <a:rPr lang="en-US" dirty="0" smtClean="0">
                <a:ea typeface="ＭＳ Ｐゴシック" charset="-128"/>
                <a:cs typeface="ＭＳ Ｐゴシック" pitchFamily="-107" charset="-128"/>
              </a:rPr>
              <a:t>(done in hardware)</a:t>
            </a:r>
            <a:endParaRPr lang="en-US" dirty="0" smtClean="0">
              <a:solidFill>
                <a:srgbClr val="FF0000"/>
              </a:solidFill>
              <a:ea typeface="ＭＳ Ｐゴシック" charset="-128"/>
              <a:cs typeface="ＭＳ Ｐゴシック" pitchFamily="-107" charset="-128"/>
            </a:endParaRPr>
          </a:p>
          <a:p>
            <a:pPr>
              <a:defRPr/>
            </a:pPr>
            <a:r>
              <a:rPr lang="en-US" dirty="0" smtClean="0">
                <a:ea typeface="ＭＳ Ｐゴシック" charset="-128"/>
                <a:cs typeface="ＭＳ Ｐゴシック" pitchFamily="-107" charset="-128"/>
              </a:rPr>
              <a:t>Contention for ALUs/FPUs may hurt performance</a:t>
            </a:r>
          </a:p>
        </p:txBody>
      </p:sp>
      <p:sp>
        <p:nvSpPr>
          <p:cNvPr id="54" name="Rectangle 53"/>
          <p:cNvSpPr/>
          <p:nvPr/>
        </p:nvSpPr>
        <p:spPr bwMode="auto">
          <a:xfrm>
            <a:off x="1371600" y="5562600"/>
            <a:ext cx="838200" cy="9906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endParaRPr lang="en-US" dirty="0">
              <a:latin typeface="Helvetica"/>
              <a:ea typeface="ＭＳ Ｐゴシック" charset="0"/>
              <a:cs typeface="Helvetica"/>
            </a:endParaRPr>
          </a:p>
          <a:p>
            <a:pPr>
              <a:defRPr/>
            </a:pPr>
            <a:endParaRPr lang="en-US" dirty="0">
              <a:latin typeface="Helvetica"/>
              <a:ea typeface="ＭＳ Ｐゴシック" charset="0"/>
              <a:cs typeface="Helvetica"/>
            </a:endParaRPr>
          </a:p>
          <a:p>
            <a:pPr>
              <a:defRPr/>
            </a:pPr>
            <a:r>
              <a:rPr lang="en-US" dirty="0">
                <a:latin typeface="Helvetica"/>
                <a:ea typeface="ＭＳ Ｐゴシック" charset="0"/>
                <a:cs typeface="Helvetica"/>
              </a:rPr>
              <a:t>core 1</a:t>
            </a:r>
          </a:p>
        </p:txBody>
      </p:sp>
      <p:sp>
        <p:nvSpPr>
          <p:cNvPr id="33825" name="TextBox 17"/>
          <p:cNvSpPr txBox="1">
            <a:spLocks noChangeArrowheads="1"/>
          </p:cNvSpPr>
          <p:nvPr/>
        </p:nvSpPr>
        <p:spPr bwMode="auto">
          <a:xfrm>
            <a:off x="5294313" y="5638800"/>
            <a:ext cx="725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a:latin typeface="Helvetica" panose="020B0604020202020204" pitchFamily="34" charset="0"/>
              </a:rPr>
              <a:t>CPU</a:t>
            </a:r>
          </a:p>
        </p:txBody>
      </p:sp>
      <p:grpSp>
        <p:nvGrpSpPr>
          <p:cNvPr id="33826" name="Group 54"/>
          <p:cNvGrpSpPr>
            <a:grpSpLocks/>
          </p:cNvGrpSpPr>
          <p:nvPr/>
        </p:nvGrpSpPr>
        <p:grpSpPr bwMode="auto">
          <a:xfrm>
            <a:off x="1447800" y="5638800"/>
            <a:ext cx="304800" cy="609600"/>
            <a:chOff x="7010400" y="1143000"/>
            <a:chExt cx="457200" cy="1828800"/>
          </a:xfrm>
        </p:grpSpPr>
        <p:sp>
          <p:nvSpPr>
            <p:cNvPr id="33872" name="Rounded Rectangle 55"/>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73" name="Freeform 61"/>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827" name="Group 67"/>
          <p:cNvGrpSpPr>
            <a:grpSpLocks/>
          </p:cNvGrpSpPr>
          <p:nvPr/>
        </p:nvGrpSpPr>
        <p:grpSpPr bwMode="auto">
          <a:xfrm>
            <a:off x="1828800" y="5638800"/>
            <a:ext cx="304800" cy="609600"/>
            <a:chOff x="7010400" y="1143000"/>
            <a:chExt cx="457200" cy="1828800"/>
          </a:xfrm>
        </p:grpSpPr>
        <p:sp>
          <p:nvSpPr>
            <p:cNvPr id="33870" name="Rounded Rectangle 68"/>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71" name="Freeform 69"/>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71" name="Rectangle 70"/>
          <p:cNvSpPr/>
          <p:nvPr/>
        </p:nvSpPr>
        <p:spPr bwMode="auto">
          <a:xfrm>
            <a:off x="2362200" y="5562600"/>
            <a:ext cx="838200" cy="9906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endParaRPr lang="en-US" dirty="0">
              <a:latin typeface="Helvetica"/>
              <a:ea typeface="ＭＳ Ｐゴシック" charset="0"/>
              <a:cs typeface="Helvetica"/>
            </a:endParaRPr>
          </a:p>
          <a:p>
            <a:pPr>
              <a:defRPr/>
            </a:pPr>
            <a:endParaRPr lang="en-US" dirty="0">
              <a:latin typeface="Helvetica"/>
              <a:ea typeface="ＭＳ Ｐゴシック" charset="0"/>
              <a:cs typeface="Helvetica"/>
            </a:endParaRPr>
          </a:p>
          <a:p>
            <a:pPr>
              <a:defRPr/>
            </a:pPr>
            <a:r>
              <a:rPr lang="en-US" dirty="0">
                <a:latin typeface="Helvetica"/>
                <a:ea typeface="ＭＳ Ｐゴシック" charset="0"/>
                <a:cs typeface="Helvetica"/>
              </a:rPr>
              <a:t>core 2</a:t>
            </a:r>
          </a:p>
        </p:txBody>
      </p:sp>
      <p:grpSp>
        <p:nvGrpSpPr>
          <p:cNvPr id="33829" name="Group 71"/>
          <p:cNvGrpSpPr>
            <a:grpSpLocks/>
          </p:cNvGrpSpPr>
          <p:nvPr/>
        </p:nvGrpSpPr>
        <p:grpSpPr bwMode="auto">
          <a:xfrm>
            <a:off x="2438400" y="5638800"/>
            <a:ext cx="304800" cy="609600"/>
            <a:chOff x="7010400" y="1143000"/>
            <a:chExt cx="457200" cy="1828800"/>
          </a:xfrm>
        </p:grpSpPr>
        <p:sp>
          <p:nvSpPr>
            <p:cNvPr id="33868" name="Rounded Rectangle 72"/>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69" name="Freeform 73"/>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830" name="Group 74"/>
          <p:cNvGrpSpPr>
            <a:grpSpLocks/>
          </p:cNvGrpSpPr>
          <p:nvPr/>
        </p:nvGrpSpPr>
        <p:grpSpPr bwMode="auto">
          <a:xfrm>
            <a:off x="2819400" y="5638800"/>
            <a:ext cx="304800" cy="609600"/>
            <a:chOff x="7010400" y="1143000"/>
            <a:chExt cx="457200" cy="1828800"/>
          </a:xfrm>
        </p:grpSpPr>
        <p:sp>
          <p:nvSpPr>
            <p:cNvPr id="33866" name="Rounded Rectangle 75"/>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67" name="Freeform 86"/>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103" name="Rectangle 102"/>
          <p:cNvSpPr/>
          <p:nvPr/>
        </p:nvSpPr>
        <p:spPr bwMode="auto">
          <a:xfrm>
            <a:off x="3352800" y="5562600"/>
            <a:ext cx="838200" cy="9906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endParaRPr lang="en-US" dirty="0">
              <a:latin typeface="Helvetica"/>
              <a:ea typeface="ＭＳ Ｐゴシック" charset="0"/>
              <a:cs typeface="Helvetica"/>
            </a:endParaRPr>
          </a:p>
          <a:p>
            <a:pPr>
              <a:defRPr/>
            </a:pPr>
            <a:endParaRPr lang="en-US" dirty="0">
              <a:latin typeface="Helvetica"/>
              <a:ea typeface="ＭＳ Ｐゴシック" charset="0"/>
              <a:cs typeface="Helvetica"/>
            </a:endParaRPr>
          </a:p>
          <a:p>
            <a:pPr>
              <a:defRPr/>
            </a:pPr>
            <a:r>
              <a:rPr lang="en-US" dirty="0">
                <a:latin typeface="Helvetica"/>
                <a:ea typeface="ＭＳ Ｐゴシック" charset="0"/>
                <a:cs typeface="Helvetica"/>
              </a:rPr>
              <a:t>core 3</a:t>
            </a:r>
          </a:p>
        </p:txBody>
      </p:sp>
      <p:grpSp>
        <p:nvGrpSpPr>
          <p:cNvPr id="33832" name="Group 103"/>
          <p:cNvGrpSpPr>
            <a:grpSpLocks/>
          </p:cNvGrpSpPr>
          <p:nvPr/>
        </p:nvGrpSpPr>
        <p:grpSpPr bwMode="auto">
          <a:xfrm>
            <a:off x="3429000" y="5638800"/>
            <a:ext cx="304800" cy="609600"/>
            <a:chOff x="7010400" y="1143000"/>
            <a:chExt cx="457200" cy="1828800"/>
          </a:xfrm>
        </p:grpSpPr>
        <p:sp>
          <p:nvSpPr>
            <p:cNvPr id="33864" name="Rounded Rectangle 104"/>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65" name="Freeform 105"/>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833" name="Group 106"/>
          <p:cNvGrpSpPr>
            <a:grpSpLocks/>
          </p:cNvGrpSpPr>
          <p:nvPr/>
        </p:nvGrpSpPr>
        <p:grpSpPr bwMode="auto">
          <a:xfrm>
            <a:off x="3810000" y="5638800"/>
            <a:ext cx="304800" cy="609600"/>
            <a:chOff x="7010400" y="1143000"/>
            <a:chExt cx="457200" cy="1828800"/>
          </a:xfrm>
        </p:grpSpPr>
        <p:sp>
          <p:nvSpPr>
            <p:cNvPr id="33862" name="Rounded Rectangle 107"/>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63" name="Freeform 108"/>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110" name="Rectangle 109"/>
          <p:cNvSpPr/>
          <p:nvPr/>
        </p:nvSpPr>
        <p:spPr bwMode="auto">
          <a:xfrm>
            <a:off x="4343400" y="5562600"/>
            <a:ext cx="838200" cy="990600"/>
          </a:xfrm>
          <a:prstGeom prst="rect">
            <a:avLst/>
          </a:prstGeom>
          <a:solidFill>
            <a:schemeClr val="accent2">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defRPr/>
            </a:pPr>
            <a:endParaRPr lang="en-US" dirty="0">
              <a:latin typeface="Helvetica"/>
              <a:ea typeface="ＭＳ Ｐゴシック" charset="0"/>
              <a:cs typeface="Helvetica"/>
            </a:endParaRPr>
          </a:p>
          <a:p>
            <a:pPr>
              <a:defRPr/>
            </a:pPr>
            <a:endParaRPr lang="en-US" dirty="0">
              <a:latin typeface="Helvetica"/>
              <a:ea typeface="ＭＳ Ｐゴシック" charset="0"/>
              <a:cs typeface="Helvetica"/>
            </a:endParaRPr>
          </a:p>
          <a:p>
            <a:pPr>
              <a:defRPr/>
            </a:pPr>
            <a:r>
              <a:rPr lang="en-US" dirty="0">
                <a:latin typeface="Helvetica"/>
                <a:ea typeface="ＭＳ Ｐゴシック" charset="0"/>
                <a:cs typeface="Helvetica"/>
              </a:rPr>
              <a:t>core 4</a:t>
            </a:r>
          </a:p>
        </p:txBody>
      </p:sp>
      <p:grpSp>
        <p:nvGrpSpPr>
          <p:cNvPr id="33835" name="Group 110"/>
          <p:cNvGrpSpPr>
            <a:grpSpLocks/>
          </p:cNvGrpSpPr>
          <p:nvPr/>
        </p:nvGrpSpPr>
        <p:grpSpPr bwMode="auto">
          <a:xfrm>
            <a:off x="4419600" y="5638800"/>
            <a:ext cx="304800" cy="609600"/>
            <a:chOff x="7010400" y="1143000"/>
            <a:chExt cx="457200" cy="1828800"/>
          </a:xfrm>
        </p:grpSpPr>
        <p:sp>
          <p:nvSpPr>
            <p:cNvPr id="33860" name="Rounded Rectangle 111"/>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61" name="Freeform 112"/>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836" name="Group 113"/>
          <p:cNvGrpSpPr>
            <a:grpSpLocks/>
          </p:cNvGrpSpPr>
          <p:nvPr/>
        </p:nvGrpSpPr>
        <p:grpSpPr bwMode="auto">
          <a:xfrm>
            <a:off x="4800600" y="5638800"/>
            <a:ext cx="304800" cy="609600"/>
            <a:chOff x="7010400" y="1143000"/>
            <a:chExt cx="457200" cy="1828800"/>
          </a:xfrm>
        </p:grpSpPr>
        <p:sp>
          <p:nvSpPr>
            <p:cNvPr id="33858" name="Rounded Rectangle 114"/>
            <p:cNvSpPr>
              <a:spLocks noChangeArrowheads="1"/>
            </p:cNvSpPr>
            <p:nvPr/>
          </p:nvSpPr>
          <p:spPr bwMode="auto">
            <a:xfrm>
              <a:off x="7010400" y="1143000"/>
              <a:ext cx="457200" cy="1828800"/>
            </a:xfrm>
            <a:prstGeom prst="roundRect">
              <a:avLst>
                <a:gd name="adj" fmla="val 16667"/>
              </a:avLst>
            </a:prstGeom>
            <a:solidFill>
              <a:srgbClr val="CCFFCC"/>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nSpc>
                  <a:spcPct val="80000"/>
                </a:lnSpc>
                <a:spcBef>
                  <a:spcPct val="50000"/>
                </a:spcBef>
              </a:pPr>
              <a:endParaRPr lang="en-US" sz="1600" b="1">
                <a:latin typeface="Helvetica" panose="020B0604020202020204" pitchFamily="34" charset="0"/>
              </a:endParaRPr>
            </a:p>
          </p:txBody>
        </p:sp>
        <p:sp>
          <p:nvSpPr>
            <p:cNvPr id="33859" name="Freeform 115"/>
            <p:cNvSpPr>
              <a:spLocks/>
            </p:cNvSpPr>
            <p:nvPr/>
          </p:nvSpPr>
          <p:spPr bwMode="auto">
            <a:xfrm>
              <a:off x="7086600" y="1219200"/>
              <a:ext cx="232039" cy="1682750"/>
            </a:xfrm>
            <a:custGeom>
              <a:avLst/>
              <a:gdLst>
                <a:gd name="T0" fmla="*/ 120653 w 232039"/>
                <a:gd name="T1" fmla="*/ 0 h 1835150"/>
                <a:gd name="T2" fmla="*/ 228603 w 232039"/>
                <a:gd name="T3" fmla="*/ 39654 h 1835150"/>
                <a:gd name="T4" fmla="*/ 6353 w 232039"/>
                <a:gd name="T5" fmla="*/ 115788 h 1835150"/>
                <a:gd name="T6" fmla="*/ 222253 w 232039"/>
                <a:gd name="T7" fmla="*/ 191923 h 1835150"/>
                <a:gd name="T8" fmla="*/ 3 w 232039"/>
                <a:gd name="T9" fmla="*/ 266473 h 1835150"/>
                <a:gd name="T10" fmla="*/ 228603 w 232039"/>
                <a:gd name="T11" fmla="*/ 342607 h 1835150"/>
                <a:gd name="T12" fmla="*/ 12703 w 232039"/>
                <a:gd name="T13" fmla="*/ 420328 h 1835150"/>
                <a:gd name="T14" fmla="*/ 114303 w 232039"/>
                <a:gd name="T15" fmla="*/ 458395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cxnSp>
        <p:nvCxnSpPr>
          <p:cNvPr id="33837" name="Straight Arrow Connector 50"/>
          <p:cNvCxnSpPr>
            <a:cxnSpLocks noChangeShapeType="1"/>
            <a:stCxn id="47" idx="4"/>
          </p:cNvCxnSpPr>
          <p:nvPr/>
        </p:nvCxnSpPr>
        <p:spPr bwMode="auto">
          <a:xfrm flipH="1">
            <a:off x="1600200" y="4876800"/>
            <a:ext cx="17145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38" name="Straight Arrow Connector 116"/>
          <p:cNvCxnSpPr>
            <a:cxnSpLocks noChangeShapeType="1"/>
          </p:cNvCxnSpPr>
          <p:nvPr/>
        </p:nvCxnSpPr>
        <p:spPr bwMode="auto">
          <a:xfrm flipH="1">
            <a:off x="1981200" y="4953000"/>
            <a:ext cx="1219200" cy="685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39" name="Straight Arrow Connector 63"/>
          <p:cNvCxnSpPr>
            <a:cxnSpLocks noChangeShapeType="1"/>
            <a:stCxn id="47" idx="4"/>
            <a:endCxn id="33868" idx="0"/>
          </p:cNvCxnSpPr>
          <p:nvPr/>
        </p:nvCxnSpPr>
        <p:spPr bwMode="auto">
          <a:xfrm flipH="1">
            <a:off x="2590800" y="4876800"/>
            <a:ext cx="7239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40" name="Straight Arrow Connector 117"/>
          <p:cNvCxnSpPr>
            <a:cxnSpLocks noChangeShapeType="1"/>
            <a:stCxn id="33796" idx="2"/>
            <a:endCxn id="33866" idx="0"/>
          </p:cNvCxnSpPr>
          <p:nvPr/>
        </p:nvCxnSpPr>
        <p:spPr bwMode="auto">
          <a:xfrm flipH="1">
            <a:off x="2971800" y="4876800"/>
            <a:ext cx="3429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41" name="Straight Arrow Connector 64"/>
          <p:cNvCxnSpPr>
            <a:cxnSpLocks noChangeShapeType="1"/>
            <a:stCxn id="33796" idx="2"/>
            <a:endCxn id="33864" idx="0"/>
          </p:cNvCxnSpPr>
          <p:nvPr/>
        </p:nvCxnSpPr>
        <p:spPr bwMode="auto">
          <a:xfrm>
            <a:off x="3314700" y="4876800"/>
            <a:ext cx="2667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42" name="Straight Arrow Connector 118"/>
          <p:cNvCxnSpPr>
            <a:cxnSpLocks noChangeShapeType="1"/>
            <a:stCxn id="33796" idx="2"/>
            <a:endCxn id="33862" idx="0"/>
          </p:cNvCxnSpPr>
          <p:nvPr/>
        </p:nvCxnSpPr>
        <p:spPr bwMode="auto">
          <a:xfrm>
            <a:off x="3314700" y="4876800"/>
            <a:ext cx="6477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43" name="Straight Arrow Connector 66"/>
          <p:cNvCxnSpPr>
            <a:cxnSpLocks noChangeShapeType="1"/>
            <a:stCxn id="47" idx="4"/>
            <a:endCxn id="33860" idx="0"/>
          </p:cNvCxnSpPr>
          <p:nvPr/>
        </p:nvCxnSpPr>
        <p:spPr bwMode="auto">
          <a:xfrm>
            <a:off x="3314700" y="4876800"/>
            <a:ext cx="12573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44" name="Straight Arrow Connector 119"/>
          <p:cNvCxnSpPr>
            <a:cxnSpLocks noChangeShapeType="1"/>
            <a:stCxn id="33796" idx="2"/>
          </p:cNvCxnSpPr>
          <p:nvPr/>
        </p:nvCxnSpPr>
        <p:spPr bwMode="auto">
          <a:xfrm>
            <a:off x="3314700" y="4876800"/>
            <a:ext cx="1638300" cy="7620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2" name="Group 1"/>
          <p:cNvGrpSpPr>
            <a:grpSpLocks/>
          </p:cNvGrpSpPr>
          <p:nvPr/>
        </p:nvGrpSpPr>
        <p:grpSpPr bwMode="auto">
          <a:xfrm>
            <a:off x="2667000" y="4800600"/>
            <a:ext cx="3276600" cy="685800"/>
            <a:chOff x="2667000" y="4495800"/>
            <a:chExt cx="3276600" cy="685800"/>
          </a:xfrm>
        </p:grpSpPr>
        <p:sp>
          <p:nvSpPr>
            <p:cNvPr id="33856" name="Oval 120"/>
            <p:cNvSpPr>
              <a:spLocks noChangeArrowheads="1"/>
            </p:cNvSpPr>
            <p:nvPr/>
          </p:nvSpPr>
          <p:spPr bwMode="auto">
            <a:xfrm>
              <a:off x="2667000" y="4724400"/>
              <a:ext cx="1295400" cy="152400"/>
            </a:xfrm>
            <a:prstGeom prst="ellipse">
              <a:avLst/>
            </a:prstGeom>
            <a:noFill/>
            <a:ln w="25400">
              <a:solidFill>
                <a:schemeClr val="tx1"/>
              </a:solidFill>
              <a:prstDash val="dash"/>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33857" name="Rectangular Callout 121"/>
            <p:cNvSpPr>
              <a:spLocks noChangeArrowheads="1"/>
            </p:cNvSpPr>
            <p:nvPr/>
          </p:nvSpPr>
          <p:spPr bwMode="auto">
            <a:xfrm>
              <a:off x="4419600" y="4495800"/>
              <a:ext cx="1524000" cy="685800"/>
            </a:xfrm>
            <a:prstGeom prst="wedgeRectCallout">
              <a:avLst>
                <a:gd name="adj1" fmla="val -80329"/>
                <a:gd name="adj2" fmla="val -4296"/>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latin typeface="Helvetica" panose="020B0604020202020204" pitchFamily="34" charset="0"/>
                </a:rPr>
                <a:t>8 threads at a time</a:t>
              </a:r>
            </a:p>
          </p:txBody>
        </p:sp>
      </p:grpSp>
      <p:sp>
        <p:nvSpPr>
          <p:cNvPr id="33846" name="TextBox 122"/>
          <p:cNvSpPr txBox="1">
            <a:spLocks noChangeArrowheads="1"/>
          </p:cNvSpPr>
          <p:nvPr/>
        </p:nvSpPr>
        <p:spPr bwMode="auto">
          <a:xfrm>
            <a:off x="0" y="4611688"/>
            <a:ext cx="1993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dirty="0">
                <a:latin typeface="Helvetica" panose="020B0604020202020204" pitchFamily="34" charset="0"/>
              </a:rPr>
              <a:t>hardware-threads</a:t>
            </a:r>
          </a:p>
          <a:p>
            <a:r>
              <a:rPr lang="en-US" sz="1800" dirty="0">
                <a:latin typeface="Helvetica" panose="020B0604020202020204" pitchFamily="34" charset="0"/>
              </a:rPr>
              <a:t>(</a:t>
            </a:r>
            <a:r>
              <a:rPr lang="en-US" sz="1800" dirty="0" err="1">
                <a:latin typeface="Helvetica" panose="020B0604020202020204" pitchFamily="34" charset="0"/>
              </a:rPr>
              <a:t>hyperthreading</a:t>
            </a:r>
            <a:r>
              <a:rPr lang="en-US" sz="1800" dirty="0">
                <a:latin typeface="Helvetica" panose="020B0604020202020204" pitchFamily="34" charset="0"/>
              </a:rPr>
              <a:t>)</a:t>
            </a:r>
          </a:p>
        </p:txBody>
      </p:sp>
      <p:cxnSp>
        <p:nvCxnSpPr>
          <p:cNvPr id="33847" name="Straight Arrow Connector 123"/>
          <p:cNvCxnSpPr>
            <a:cxnSpLocks noChangeShapeType="1"/>
            <a:endCxn id="33872" idx="1"/>
          </p:cNvCxnSpPr>
          <p:nvPr/>
        </p:nvCxnSpPr>
        <p:spPr bwMode="auto">
          <a:xfrm>
            <a:off x="996950" y="5334000"/>
            <a:ext cx="45085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48" name="Straight Arrow Connector 124"/>
          <p:cNvCxnSpPr>
            <a:cxnSpLocks noChangeShapeType="1"/>
            <a:endCxn id="33870" idx="1"/>
          </p:cNvCxnSpPr>
          <p:nvPr/>
        </p:nvCxnSpPr>
        <p:spPr bwMode="auto">
          <a:xfrm>
            <a:off x="996950" y="5334000"/>
            <a:ext cx="83185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49" name="Rectangle 77"/>
          <p:cNvSpPr>
            <a:spLocks noChangeArrowheads="1"/>
          </p:cNvSpPr>
          <p:nvPr/>
        </p:nvSpPr>
        <p:spPr bwMode="auto">
          <a:xfrm>
            <a:off x="457200" y="32004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3850" name="Rectangle 77"/>
          <p:cNvSpPr>
            <a:spLocks noChangeArrowheads="1"/>
          </p:cNvSpPr>
          <p:nvPr/>
        </p:nvSpPr>
        <p:spPr bwMode="auto">
          <a:xfrm>
            <a:off x="1219200" y="32004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3851" name="Rectangle 77"/>
          <p:cNvSpPr>
            <a:spLocks noChangeArrowheads="1"/>
          </p:cNvSpPr>
          <p:nvPr/>
        </p:nvSpPr>
        <p:spPr bwMode="auto">
          <a:xfrm>
            <a:off x="3581400" y="32004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3852" name="Rectangle 77"/>
          <p:cNvSpPr>
            <a:spLocks noChangeArrowheads="1"/>
          </p:cNvSpPr>
          <p:nvPr/>
        </p:nvSpPr>
        <p:spPr bwMode="auto">
          <a:xfrm>
            <a:off x="4343400" y="3200400"/>
            <a:ext cx="457200" cy="381000"/>
          </a:xfrm>
          <a:prstGeom prst="rect">
            <a:avLst/>
          </a:prstGeom>
          <a:solidFill>
            <a:srgbClr val="FFFFFF"/>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100" b="1">
                <a:latin typeface="Arial Narrow" panose="020B0606020202030204" pitchFamily="34" charset="0"/>
              </a:rPr>
              <a:t>CPU</a:t>
            </a:r>
          </a:p>
          <a:p>
            <a:r>
              <a:rPr lang="en-US" sz="1100" b="1">
                <a:latin typeface="Arial Narrow" panose="020B0606020202030204" pitchFamily="34" charset="0"/>
              </a:rPr>
              <a:t>state</a:t>
            </a:r>
          </a:p>
        </p:txBody>
      </p:sp>
      <p:sp>
        <p:nvSpPr>
          <p:cNvPr id="3385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BCDC3C94-36FA-40F4-8CD2-992BBA40FFC2}" type="slidenum">
              <a:rPr lang="en-US" sz="1200">
                <a:solidFill>
                  <a:srgbClr val="898989"/>
                </a:solidFill>
              </a:rPr>
              <a:pPr/>
              <a:t>18</a:t>
            </a:fld>
            <a:endParaRPr lang="en-US" sz="1200">
              <a:solidFill>
                <a:srgbClr val="898989"/>
              </a:solidFill>
            </a:endParaRPr>
          </a:p>
        </p:txBody>
      </p:sp>
    </p:spTree>
    <p:extLst>
      <p:ext uri="{BB962C8B-B14F-4D97-AF65-F5344CB8AC3E}">
        <p14:creationId xmlns:p14="http://schemas.microsoft.com/office/powerpoint/2010/main" val="1133493141"/>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t>Thread Abstraction</a:t>
            </a:r>
          </a:p>
        </p:txBody>
      </p:sp>
      <p:sp>
        <p:nvSpPr>
          <p:cNvPr id="35842" name="Content Placeholder 2"/>
          <p:cNvSpPr>
            <a:spLocks noGrp="1"/>
          </p:cNvSpPr>
          <p:nvPr>
            <p:ph idx="1"/>
          </p:nvPr>
        </p:nvSpPr>
        <p:spPr>
          <a:xfrm>
            <a:off x="242888" y="1417638"/>
            <a:ext cx="8901112" cy="4525962"/>
          </a:xfrm>
        </p:spPr>
        <p:txBody>
          <a:bodyPr/>
          <a:lstStyle/>
          <a:p>
            <a:r>
              <a:rPr lang="en-US" smtClean="0"/>
              <a:t>Infinite number of processors</a:t>
            </a:r>
          </a:p>
          <a:p>
            <a:r>
              <a:rPr lang="en-US" smtClean="0"/>
              <a:t>Threads execute with variable speed</a:t>
            </a:r>
          </a:p>
          <a:p>
            <a:pPr lvl="1"/>
            <a:r>
              <a:rPr lang="en-US" smtClean="0"/>
              <a:t>Programs must be designed to work with any schedule</a:t>
            </a:r>
          </a:p>
        </p:txBody>
      </p:sp>
      <p:pic>
        <p:nvPicPr>
          <p:cNvPr id="35843" name="Content Placeholder 3" descr="threadAbstraction.pdf"/>
          <p:cNvPicPr>
            <a:picLocks noChangeAspect="1"/>
          </p:cNvPicPr>
          <p:nvPr/>
        </p:nvPicPr>
        <p:blipFill>
          <a:blip r:embed="rId3">
            <a:extLst>
              <a:ext uri="{28A0092B-C50C-407E-A947-70E740481C1C}">
                <a14:useLocalDpi xmlns:a14="http://schemas.microsoft.com/office/drawing/2010/main" val="0"/>
              </a:ext>
            </a:extLst>
          </a:blip>
          <a:srcRect t="-15884" b="-15884"/>
          <a:stretch>
            <a:fillRect/>
          </a:stretch>
        </p:blipFill>
        <p:spPr bwMode="auto">
          <a:xfrm>
            <a:off x="457200" y="24987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26D28F67-F045-4A77-895A-5265551A70B1}" type="slidenum">
              <a:rPr lang="en-US" sz="1200">
                <a:solidFill>
                  <a:srgbClr val="898989"/>
                </a:solidFill>
              </a:rPr>
              <a:pPr/>
              <a:t>19</a:t>
            </a:fld>
            <a:endParaRPr lang="en-US" sz="1200">
              <a:solidFill>
                <a:srgbClr val="898989"/>
              </a:solidFill>
            </a:endParaRPr>
          </a:p>
        </p:txBody>
      </p:sp>
    </p:spTree>
    <p:extLst>
      <p:ext uri="{BB962C8B-B14F-4D97-AF65-F5344CB8AC3E}">
        <p14:creationId xmlns:p14="http://schemas.microsoft.com/office/powerpoint/2010/main" val="4276402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sz="4000" dirty="0" smtClean="0"/>
              <a:t>This Week’s Conversation</a:t>
            </a:r>
          </a:p>
        </p:txBody>
      </p:sp>
      <p:sp>
        <p:nvSpPr>
          <p:cNvPr id="22530" name="Content Placeholder 2"/>
          <p:cNvSpPr>
            <a:spLocks noGrp="1"/>
          </p:cNvSpPr>
          <p:nvPr>
            <p:ph idx="1"/>
          </p:nvPr>
        </p:nvSpPr>
        <p:spPr/>
        <p:txBody>
          <a:bodyPr/>
          <a:lstStyle/>
          <a:p>
            <a:r>
              <a:rPr lang="en-US" sz="3600" dirty="0" smtClean="0"/>
              <a:t>Threads</a:t>
            </a:r>
            <a:endParaRPr lang="en-US" sz="3200" dirty="0" smtClean="0"/>
          </a:p>
          <a:p>
            <a:pPr lvl="1"/>
            <a:r>
              <a:rPr lang="en-US" sz="2400" dirty="0" smtClean="0"/>
              <a:t>A bit complex topic but central to our understanding of modern computer systems (HW and SW)</a:t>
            </a:r>
          </a:p>
          <a:p>
            <a:pPr lvl="1"/>
            <a:r>
              <a:rPr lang="en-US" sz="2400" dirty="0" smtClean="0"/>
              <a:t>We will build concepts incrementally and tie the picture together at the end</a:t>
            </a:r>
          </a:p>
          <a:p>
            <a:pPr lvl="1"/>
            <a:r>
              <a:rPr lang="en-US" sz="2400" dirty="0" smtClean="0"/>
              <a:t>We will continue the crux of discussion on threading after the spring break</a:t>
            </a:r>
          </a:p>
        </p:txBody>
      </p:sp>
      <p:sp>
        <p:nvSpPr>
          <p:cNvPr id="2253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44E4E02B-D6D3-4D96-AD83-1DA6FC391270}" type="slidenum">
              <a:rPr lang="en-US" sz="1200">
                <a:solidFill>
                  <a:srgbClr val="898989"/>
                </a:solidFill>
              </a:rPr>
              <a:pPr/>
              <a:t>2</a:t>
            </a:fld>
            <a:endParaRPr lang="en-US" sz="1200">
              <a:solidFill>
                <a:srgbClr val="898989"/>
              </a:solidFill>
            </a:endParaRPr>
          </a:p>
        </p:txBody>
      </p:sp>
      <p:sp>
        <p:nvSpPr>
          <p:cNvPr id="22534" name="TextBox 1"/>
          <p:cNvSpPr txBox="1">
            <a:spLocks noChangeArrowheads="1"/>
          </p:cNvSpPr>
          <p:nvPr/>
        </p:nvSpPr>
        <p:spPr bwMode="auto">
          <a:xfrm>
            <a:off x="152400" y="5485408"/>
            <a:ext cx="891353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r>
              <a:rPr lang="en-US" sz="1800" i="1" dirty="0"/>
              <a:t>Adapted from contemporary courses in OS/Systems taught at Berkeley, UW, TAMU,</a:t>
            </a:r>
          </a:p>
          <a:p>
            <a:pPr algn="l"/>
            <a:r>
              <a:rPr lang="en-US" sz="1800" i="1" dirty="0"/>
              <a:t>UIUC, and Rice. </a:t>
            </a:r>
            <a:r>
              <a:rPr lang="en-US" sz="1800" i="1" dirty="0" smtClean="0"/>
              <a:t>Some slides are from Anderson and </a:t>
            </a:r>
            <a:r>
              <a:rPr lang="en-US" sz="1800" i="1" dirty="0" err="1" smtClean="0"/>
              <a:t>Dahlin</a:t>
            </a:r>
            <a:r>
              <a:rPr lang="en-US" sz="1800" i="1" dirty="0" smtClean="0"/>
              <a:t> Text.</a:t>
            </a:r>
          </a:p>
          <a:p>
            <a:pPr algn="l"/>
            <a:r>
              <a:rPr lang="en-US" sz="1800" i="1" dirty="0" smtClean="0"/>
              <a:t>Special </a:t>
            </a:r>
            <a:r>
              <a:rPr lang="en-US" sz="1800" i="1" dirty="0"/>
              <a:t>acknowledgment to Profs </a:t>
            </a:r>
            <a:r>
              <a:rPr lang="en-US" sz="1800" i="1" dirty="0" smtClean="0"/>
              <a:t>Gu/Bettati </a:t>
            </a:r>
            <a:r>
              <a:rPr lang="en-US" sz="1800" i="1" dirty="0"/>
              <a:t>at TAMU, Culler and </a:t>
            </a:r>
            <a:r>
              <a:rPr lang="en-US" sz="1800" i="1" dirty="0" smtClean="0"/>
              <a:t>Joseph </a:t>
            </a:r>
            <a:r>
              <a:rPr lang="en-US" sz="1800" i="1" dirty="0"/>
              <a:t>at Berkeley </a:t>
            </a:r>
          </a:p>
        </p:txBody>
      </p:sp>
    </p:spTree>
    <p:extLst>
      <p:ext uri="{BB962C8B-B14F-4D97-AF65-F5344CB8AC3E}">
        <p14:creationId xmlns:p14="http://schemas.microsoft.com/office/powerpoint/2010/main" val="1090610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mtClean="0"/>
              <a:t>Programmer vs. Processor View</a:t>
            </a:r>
          </a:p>
        </p:txBody>
      </p:sp>
      <p:pic>
        <p:nvPicPr>
          <p:cNvPr id="37890" name="Content Placeholder 3" descr="threadSuspend2.pdf"/>
          <p:cNvPicPr>
            <a:picLocks noGrp="1" noChangeAspect="1"/>
          </p:cNvPicPr>
          <p:nvPr>
            <p:ph idx="1"/>
          </p:nvPr>
        </p:nvPicPr>
        <p:blipFill>
          <a:blip r:embed="rId2">
            <a:extLst>
              <a:ext uri="{28A0092B-C50C-407E-A947-70E740481C1C}">
                <a14:useLocalDpi xmlns:a14="http://schemas.microsoft.com/office/drawing/2010/main" val="0"/>
              </a:ext>
            </a:extLst>
          </a:blip>
          <a:srcRect l="-14223" r="-14223"/>
          <a:stretch>
            <a:fillRect/>
          </a:stretch>
        </p:blipFill>
        <p:spPr>
          <a:xfrm>
            <a:off x="-427038" y="1646238"/>
            <a:ext cx="10444163" cy="5745162"/>
          </a:xfrm>
        </p:spPr>
      </p:pic>
      <p:sp>
        <p:nvSpPr>
          <p:cNvPr id="378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EBB4B9E9-FD22-4F10-B1AB-1EFFA31F7897}" type="slidenum">
              <a:rPr lang="en-US" sz="1200">
                <a:solidFill>
                  <a:srgbClr val="898989"/>
                </a:solidFill>
              </a:rPr>
              <a:pPr/>
              <a:t>20</a:t>
            </a:fld>
            <a:endParaRPr lang="en-US" sz="1200">
              <a:solidFill>
                <a:srgbClr val="898989"/>
              </a:solidFill>
            </a:endParaRPr>
          </a:p>
        </p:txBody>
      </p:sp>
    </p:spTree>
    <p:extLst>
      <p:ext uri="{BB962C8B-B14F-4D97-AF65-F5344CB8AC3E}">
        <p14:creationId xmlns:p14="http://schemas.microsoft.com/office/powerpoint/2010/main" val="2453909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t>Possible Executions</a:t>
            </a:r>
          </a:p>
        </p:txBody>
      </p:sp>
      <p:pic>
        <p:nvPicPr>
          <p:cNvPr id="38914" name="Content Placeholder 5" descr="unpredictableSpeed.pdf"/>
          <p:cNvPicPr>
            <a:picLocks noGrp="1" noChangeAspect="1"/>
          </p:cNvPicPr>
          <p:nvPr>
            <p:ph idx="1"/>
          </p:nvPr>
        </p:nvPicPr>
        <p:blipFill>
          <a:blip r:embed="rId2">
            <a:extLst>
              <a:ext uri="{28A0092B-C50C-407E-A947-70E740481C1C}">
                <a14:useLocalDpi xmlns:a14="http://schemas.microsoft.com/office/drawing/2010/main" val="0"/>
              </a:ext>
            </a:extLst>
          </a:blip>
          <a:srcRect l="-4549" r="-4549"/>
          <a:stretch>
            <a:fillRect/>
          </a:stretch>
        </p:blipFill>
        <p:spPr/>
      </p:pic>
      <p:sp>
        <p:nvSpPr>
          <p:cNvPr id="3891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A01F0F61-5DC9-4EF9-8FBB-50569F360E52}" type="slidenum">
              <a:rPr lang="en-US" sz="1200">
                <a:solidFill>
                  <a:srgbClr val="898989"/>
                </a:solidFill>
              </a:rPr>
              <a:pPr/>
              <a:t>21</a:t>
            </a:fld>
            <a:endParaRPr lang="en-US" sz="1200">
              <a:solidFill>
                <a:srgbClr val="898989"/>
              </a:solidFill>
            </a:endParaRPr>
          </a:p>
        </p:txBody>
      </p:sp>
    </p:spTree>
    <p:extLst>
      <p:ext uri="{BB962C8B-B14F-4D97-AF65-F5344CB8AC3E}">
        <p14:creationId xmlns:p14="http://schemas.microsoft.com/office/powerpoint/2010/main" val="794051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tLang="ko-KR" dirty="0" smtClean="0">
                <a:latin typeface="Helvetica" panose="020B0604020202020204" pitchFamily="34" charset="0"/>
                <a:ea typeface="Gulim" panose="020B0600000101010101" pitchFamily="34" charset="-127"/>
              </a:rPr>
              <a:t>ATM Bank Server</a:t>
            </a:r>
          </a:p>
        </p:txBody>
      </p:sp>
      <p:sp>
        <p:nvSpPr>
          <p:cNvPr id="78850" name="Rectangle 3"/>
          <p:cNvSpPr>
            <a:spLocks noGrp="1" noChangeArrowheads="1"/>
          </p:cNvSpPr>
          <p:nvPr>
            <p:ph type="body" idx="1"/>
          </p:nvPr>
        </p:nvSpPr>
        <p:spPr>
          <a:xfrm>
            <a:off x="534988" y="5181600"/>
            <a:ext cx="7924800" cy="1600200"/>
          </a:xfrm>
        </p:spPr>
        <p:txBody>
          <a:bodyPr>
            <a:normAutofit lnSpcReduction="10000"/>
          </a:bodyPr>
          <a:lstStyle/>
          <a:p>
            <a:pPr>
              <a:lnSpc>
                <a:spcPct val="80000"/>
              </a:lnSpc>
            </a:pPr>
            <a:r>
              <a:rPr lang="en-US" altLang="ko-KR" smtClean="0">
                <a:latin typeface="Helvetica" panose="020B0604020202020204" pitchFamily="34" charset="0"/>
                <a:ea typeface="Gulim" panose="020B0600000101010101" pitchFamily="34" charset="-127"/>
              </a:rPr>
              <a:t>ATM server problem:</a:t>
            </a:r>
          </a:p>
          <a:p>
            <a:pPr lvl="1">
              <a:lnSpc>
                <a:spcPct val="80000"/>
              </a:lnSpc>
            </a:pPr>
            <a:r>
              <a:rPr lang="en-US" altLang="ko-KR" smtClean="0">
                <a:latin typeface="Helvetica" panose="020B0604020202020204" pitchFamily="34" charset="0"/>
                <a:ea typeface="Gulim" panose="020B0600000101010101" pitchFamily="34" charset="-127"/>
              </a:rPr>
              <a:t>Service a set of requests</a:t>
            </a:r>
          </a:p>
          <a:p>
            <a:pPr lvl="1">
              <a:lnSpc>
                <a:spcPct val="80000"/>
              </a:lnSpc>
            </a:pPr>
            <a:r>
              <a:rPr lang="en-US" altLang="ko-KR" smtClean="0">
                <a:latin typeface="Helvetica" panose="020B0604020202020204" pitchFamily="34" charset="0"/>
                <a:ea typeface="Gulim" panose="020B0600000101010101" pitchFamily="34" charset="-127"/>
              </a:rPr>
              <a:t>Do so without corrupting database</a:t>
            </a:r>
          </a:p>
          <a:p>
            <a:pPr lvl="1">
              <a:lnSpc>
                <a:spcPct val="80000"/>
              </a:lnSpc>
            </a:pPr>
            <a:r>
              <a:rPr lang="en-US" altLang="ko-KR" smtClean="0">
                <a:latin typeface="Helvetica" panose="020B0604020202020204" pitchFamily="34" charset="0"/>
                <a:ea typeface="Gulim" panose="020B0600000101010101" pitchFamily="34" charset="-127"/>
              </a:rPr>
              <a:t>Don’t hand out too much money</a:t>
            </a:r>
          </a:p>
        </p:txBody>
      </p:sp>
      <p:grpSp>
        <p:nvGrpSpPr>
          <p:cNvPr id="78851" name="Group 11"/>
          <p:cNvGrpSpPr>
            <a:grpSpLocks/>
          </p:cNvGrpSpPr>
          <p:nvPr/>
        </p:nvGrpSpPr>
        <p:grpSpPr bwMode="auto">
          <a:xfrm>
            <a:off x="1219200" y="1066800"/>
            <a:ext cx="1219200" cy="1219200"/>
            <a:chOff x="3456" y="960"/>
            <a:chExt cx="1056" cy="1056"/>
          </a:xfrm>
        </p:grpSpPr>
        <p:sp>
          <p:nvSpPr>
            <p:cNvPr id="78894" name="phone3"/>
            <p:cNvSpPr>
              <a:spLocks noEditPoints="1" noChangeArrowheads="1"/>
            </p:cNvSpPr>
            <p:nvPr/>
          </p:nvSpPr>
          <p:spPr bwMode="auto">
            <a:xfrm>
              <a:off x="3456" y="960"/>
              <a:ext cx="1056" cy="10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5 w 21600"/>
                <a:gd name="T25" fmla="*/ 23523 h 21600"/>
                <a:gd name="T26" fmla="*/ 21395 w 21600"/>
                <a:gd name="T27" fmla="*/ 4048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00FFFF"/>
            </a:solidFill>
            <a:ln w="9525">
              <a:solidFill>
                <a:srgbClr val="000000"/>
              </a:solidFill>
              <a:miter lim="800000"/>
              <a:headEnd/>
              <a:tailEnd/>
            </a:ln>
          </p:spPr>
          <p:txBody>
            <a:bodyPr/>
            <a:lstStyle/>
            <a:p>
              <a:endParaRPr lang="en-US"/>
            </a:p>
          </p:txBody>
        </p:sp>
        <p:sp>
          <p:nvSpPr>
            <p:cNvPr id="78895" name="Rectangle 8"/>
            <p:cNvSpPr>
              <a:spLocks noChangeArrowheads="1"/>
            </p:cNvSpPr>
            <p:nvPr/>
          </p:nvSpPr>
          <p:spPr bwMode="auto">
            <a:xfrm>
              <a:off x="3504" y="1008"/>
              <a:ext cx="384" cy="960"/>
            </a:xfrm>
            <a:prstGeom prst="rect">
              <a:avLst/>
            </a:prstGeom>
            <a:solidFill>
              <a:srgbClr val="91A2D3"/>
            </a:solidFill>
            <a:ln w="38100">
              <a:solidFill>
                <a:schemeClr val="tx1"/>
              </a:solidFill>
              <a:miter lim="800000"/>
              <a:headEnd/>
              <a:tailEnd/>
            </a:ln>
          </p:spPr>
          <p:txBody>
            <a:bodyPr vert="eaVert"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b="1">
                <a:latin typeface="Comic Sans MS" panose="030F0702030302020204" pitchFamily="66" charset="0"/>
              </a:endParaRPr>
            </a:p>
          </p:txBody>
        </p:sp>
        <p:sp>
          <p:nvSpPr>
            <p:cNvPr id="78896" name="Rectangle 10"/>
            <p:cNvSpPr>
              <a:spLocks noChangeArrowheads="1"/>
            </p:cNvSpPr>
            <p:nvPr/>
          </p:nvSpPr>
          <p:spPr bwMode="auto">
            <a:xfrm>
              <a:off x="3552" y="1776"/>
              <a:ext cx="288" cy="96"/>
            </a:xfrm>
            <a:prstGeom prst="rect">
              <a:avLst/>
            </a:prstGeom>
            <a:solidFill>
              <a:srgbClr val="00FFFF"/>
            </a:solidFill>
            <a:ln w="38100">
              <a:solidFill>
                <a:schemeClr val="tx1"/>
              </a:solidFill>
              <a:miter lim="800000"/>
              <a:headEnd/>
              <a:tailEnd/>
            </a:ln>
          </p:spPr>
          <p:txBody>
            <a:bodyPr vert="eaVert"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b="1">
                <a:latin typeface="Comic Sans MS" panose="030F0702030302020204" pitchFamily="66" charset="0"/>
              </a:endParaRPr>
            </a:p>
          </p:txBody>
        </p:sp>
      </p:grpSp>
      <p:grpSp>
        <p:nvGrpSpPr>
          <p:cNvPr id="78852" name="Group 16"/>
          <p:cNvGrpSpPr>
            <a:grpSpLocks/>
          </p:cNvGrpSpPr>
          <p:nvPr/>
        </p:nvGrpSpPr>
        <p:grpSpPr bwMode="auto">
          <a:xfrm>
            <a:off x="1676400" y="3505200"/>
            <a:ext cx="1219200" cy="1219200"/>
            <a:chOff x="3456" y="960"/>
            <a:chExt cx="1056" cy="1056"/>
          </a:xfrm>
        </p:grpSpPr>
        <p:sp>
          <p:nvSpPr>
            <p:cNvPr id="78891" name="phone3"/>
            <p:cNvSpPr>
              <a:spLocks noEditPoints="1" noChangeArrowheads="1"/>
            </p:cNvSpPr>
            <p:nvPr/>
          </p:nvSpPr>
          <p:spPr bwMode="auto">
            <a:xfrm>
              <a:off x="3456" y="960"/>
              <a:ext cx="1056" cy="10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5 w 21600"/>
                <a:gd name="T25" fmla="*/ 23523 h 21600"/>
                <a:gd name="T26" fmla="*/ 21395 w 21600"/>
                <a:gd name="T27" fmla="*/ 4048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00FFFF"/>
            </a:solidFill>
            <a:ln w="9525">
              <a:solidFill>
                <a:srgbClr val="000000"/>
              </a:solidFill>
              <a:miter lim="800000"/>
              <a:headEnd/>
              <a:tailEnd/>
            </a:ln>
          </p:spPr>
          <p:txBody>
            <a:bodyPr/>
            <a:lstStyle/>
            <a:p>
              <a:endParaRPr lang="en-US"/>
            </a:p>
          </p:txBody>
        </p:sp>
        <p:sp>
          <p:nvSpPr>
            <p:cNvPr id="78892" name="Rectangle 18"/>
            <p:cNvSpPr>
              <a:spLocks noChangeArrowheads="1"/>
            </p:cNvSpPr>
            <p:nvPr/>
          </p:nvSpPr>
          <p:spPr bwMode="auto">
            <a:xfrm>
              <a:off x="3504" y="1008"/>
              <a:ext cx="384" cy="960"/>
            </a:xfrm>
            <a:prstGeom prst="rect">
              <a:avLst/>
            </a:prstGeom>
            <a:solidFill>
              <a:srgbClr val="91A2D3"/>
            </a:solidFill>
            <a:ln w="38100">
              <a:solidFill>
                <a:schemeClr val="tx1"/>
              </a:solidFill>
              <a:miter lim="800000"/>
              <a:headEnd/>
              <a:tailEnd/>
            </a:ln>
          </p:spPr>
          <p:txBody>
            <a:bodyPr vert="eaVert"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b="1">
                <a:latin typeface="Comic Sans MS" panose="030F0702030302020204" pitchFamily="66" charset="0"/>
              </a:endParaRPr>
            </a:p>
          </p:txBody>
        </p:sp>
        <p:sp>
          <p:nvSpPr>
            <p:cNvPr id="78893" name="Rectangle 19"/>
            <p:cNvSpPr>
              <a:spLocks noChangeArrowheads="1"/>
            </p:cNvSpPr>
            <p:nvPr/>
          </p:nvSpPr>
          <p:spPr bwMode="auto">
            <a:xfrm>
              <a:off x="3552" y="1776"/>
              <a:ext cx="288" cy="96"/>
            </a:xfrm>
            <a:prstGeom prst="rect">
              <a:avLst/>
            </a:prstGeom>
            <a:solidFill>
              <a:srgbClr val="00FFFF"/>
            </a:solidFill>
            <a:ln w="38100">
              <a:solidFill>
                <a:schemeClr val="tx1"/>
              </a:solidFill>
              <a:miter lim="800000"/>
              <a:headEnd/>
              <a:tailEnd/>
            </a:ln>
          </p:spPr>
          <p:txBody>
            <a:bodyPr vert="eaVert"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b="1">
                <a:latin typeface="Comic Sans MS" panose="030F0702030302020204" pitchFamily="66" charset="0"/>
              </a:endParaRPr>
            </a:p>
          </p:txBody>
        </p:sp>
      </p:grpSp>
      <p:grpSp>
        <p:nvGrpSpPr>
          <p:cNvPr id="78853" name="Group 20"/>
          <p:cNvGrpSpPr>
            <a:grpSpLocks/>
          </p:cNvGrpSpPr>
          <p:nvPr/>
        </p:nvGrpSpPr>
        <p:grpSpPr bwMode="auto">
          <a:xfrm>
            <a:off x="7239000" y="2514600"/>
            <a:ext cx="1219200" cy="1219200"/>
            <a:chOff x="3456" y="960"/>
            <a:chExt cx="1056" cy="1056"/>
          </a:xfrm>
        </p:grpSpPr>
        <p:sp>
          <p:nvSpPr>
            <p:cNvPr id="78888" name="phone3"/>
            <p:cNvSpPr>
              <a:spLocks noEditPoints="1" noChangeArrowheads="1"/>
            </p:cNvSpPr>
            <p:nvPr/>
          </p:nvSpPr>
          <p:spPr bwMode="auto">
            <a:xfrm>
              <a:off x="3456" y="960"/>
              <a:ext cx="1056" cy="10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5 w 21600"/>
                <a:gd name="T25" fmla="*/ 23523 h 21600"/>
                <a:gd name="T26" fmla="*/ 21395 w 21600"/>
                <a:gd name="T27" fmla="*/ 4048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00FFFF"/>
            </a:solidFill>
            <a:ln w="9525">
              <a:solidFill>
                <a:srgbClr val="000000"/>
              </a:solidFill>
              <a:miter lim="800000"/>
              <a:headEnd/>
              <a:tailEnd/>
            </a:ln>
          </p:spPr>
          <p:txBody>
            <a:bodyPr/>
            <a:lstStyle/>
            <a:p>
              <a:endParaRPr lang="en-US"/>
            </a:p>
          </p:txBody>
        </p:sp>
        <p:sp>
          <p:nvSpPr>
            <p:cNvPr id="78889" name="Rectangle 22"/>
            <p:cNvSpPr>
              <a:spLocks noChangeArrowheads="1"/>
            </p:cNvSpPr>
            <p:nvPr/>
          </p:nvSpPr>
          <p:spPr bwMode="auto">
            <a:xfrm>
              <a:off x="3504" y="1008"/>
              <a:ext cx="384" cy="960"/>
            </a:xfrm>
            <a:prstGeom prst="rect">
              <a:avLst/>
            </a:prstGeom>
            <a:solidFill>
              <a:srgbClr val="91A2D3"/>
            </a:solidFill>
            <a:ln w="38100">
              <a:solidFill>
                <a:schemeClr val="tx1"/>
              </a:solidFill>
              <a:miter lim="800000"/>
              <a:headEnd/>
              <a:tailEnd/>
            </a:ln>
          </p:spPr>
          <p:txBody>
            <a:bodyPr vert="eaVert"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b="1">
                <a:latin typeface="Comic Sans MS" panose="030F0702030302020204" pitchFamily="66" charset="0"/>
              </a:endParaRPr>
            </a:p>
          </p:txBody>
        </p:sp>
        <p:sp>
          <p:nvSpPr>
            <p:cNvPr id="78890" name="Rectangle 23"/>
            <p:cNvSpPr>
              <a:spLocks noChangeArrowheads="1"/>
            </p:cNvSpPr>
            <p:nvPr/>
          </p:nvSpPr>
          <p:spPr bwMode="auto">
            <a:xfrm>
              <a:off x="3552" y="1776"/>
              <a:ext cx="288" cy="96"/>
            </a:xfrm>
            <a:prstGeom prst="rect">
              <a:avLst/>
            </a:prstGeom>
            <a:solidFill>
              <a:srgbClr val="00FFFF"/>
            </a:solidFill>
            <a:ln w="38100">
              <a:solidFill>
                <a:schemeClr val="tx1"/>
              </a:solidFill>
              <a:miter lim="800000"/>
              <a:headEnd/>
              <a:tailEnd/>
            </a:ln>
          </p:spPr>
          <p:txBody>
            <a:bodyPr vert="eaVert"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b="1">
                <a:latin typeface="Comic Sans MS" panose="030F0702030302020204" pitchFamily="66" charset="0"/>
              </a:endParaRPr>
            </a:p>
          </p:txBody>
        </p:sp>
      </p:grpSp>
      <p:sp>
        <p:nvSpPr>
          <p:cNvPr id="78854" name="tower"/>
          <p:cNvSpPr>
            <a:spLocks noEditPoints="1" noChangeArrowheads="1"/>
          </p:cNvSpPr>
          <p:nvPr/>
        </p:nvSpPr>
        <p:spPr bwMode="auto">
          <a:xfrm>
            <a:off x="4114800" y="1143000"/>
            <a:ext cx="904875" cy="180975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CC"/>
          </a:solidFill>
          <a:ln w="9525">
            <a:solidFill>
              <a:srgbClr val="000000"/>
            </a:solidFill>
            <a:miter lim="800000"/>
            <a:headEnd/>
            <a:tailEnd/>
          </a:ln>
        </p:spPr>
        <p:txBody>
          <a:bodyPr/>
          <a:lstStyle/>
          <a:p>
            <a:endParaRPr lang="en-US"/>
          </a:p>
        </p:txBody>
      </p:sp>
      <p:sp>
        <p:nvSpPr>
          <p:cNvPr id="78855" name="tower"/>
          <p:cNvSpPr>
            <a:spLocks noEditPoints="1" noChangeArrowheads="1"/>
          </p:cNvSpPr>
          <p:nvPr/>
        </p:nvSpPr>
        <p:spPr bwMode="auto">
          <a:xfrm>
            <a:off x="4572000" y="1295400"/>
            <a:ext cx="904875" cy="180975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CC"/>
          </a:solidFill>
          <a:ln w="9525">
            <a:solidFill>
              <a:srgbClr val="000000"/>
            </a:solidFill>
            <a:miter lim="800000"/>
            <a:headEnd/>
            <a:tailEnd/>
          </a:ln>
        </p:spPr>
        <p:txBody>
          <a:bodyPr/>
          <a:lstStyle/>
          <a:p>
            <a:endParaRPr lang="en-US"/>
          </a:p>
        </p:txBody>
      </p:sp>
      <p:sp>
        <p:nvSpPr>
          <p:cNvPr id="78856" name="tower"/>
          <p:cNvSpPr>
            <a:spLocks noEditPoints="1" noChangeArrowheads="1"/>
          </p:cNvSpPr>
          <p:nvPr/>
        </p:nvSpPr>
        <p:spPr bwMode="auto">
          <a:xfrm>
            <a:off x="5029200" y="1143000"/>
            <a:ext cx="904875" cy="180975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CC"/>
          </a:solidFill>
          <a:ln w="9525">
            <a:solidFill>
              <a:srgbClr val="000000"/>
            </a:solidFill>
            <a:miter lim="800000"/>
            <a:headEnd/>
            <a:tailEnd/>
          </a:ln>
        </p:spPr>
        <p:txBody>
          <a:bodyPr/>
          <a:lstStyle/>
          <a:p>
            <a:endParaRPr lang="en-US"/>
          </a:p>
        </p:txBody>
      </p:sp>
      <p:grpSp>
        <p:nvGrpSpPr>
          <p:cNvPr id="78857" name="Group 40"/>
          <p:cNvGrpSpPr>
            <a:grpSpLocks/>
          </p:cNvGrpSpPr>
          <p:nvPr/>
        </p:nvGrpSpPr>
        <p:grpSpPr bwMode="auto">
          <a:xfrm>
            <a:off x="4572000" y="4191000"/>
            <a:ext cx="1219200" cy="1219200"/>
            <a:chOff x="3456" y="960"/>
            <a:chExt cx="1056" cy="1056"/>
          </a:xfrm>
        </p:grpSpPr>
        <p:sp>
          <p:nvSpPr>
            <p:cNvPr id="78885" name="phone3"/>
            <p:cNvSpPr>
              <a:spLocks noEditPoints="1" noChangeArrowheads="1"/>
            </p:cNvSpPr>
            <p:nvPr/>
          </p:nvSpPr>
          <p:spPr bwMode="auto">
            <a:xfrm>
              <a:off x="3456" y="960"/>
              <a:ext cx="1056" cy="10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5 w 21600"/>
                <a:gd name="T25" fmla="*/ 23523 h 21600"/>
                <a:gd name="T26" fmla="*/ 21395 w 21600"/>
                <a:gd name="T27" fmla="*/ 4048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00FFFF"/>
            </a:solidFill>
            <a:ln w="9525">
              <a:solidFill>
                <a:srgbClr val="000000"/>
              </a:solidFill>
              <a:miter lim="800000"/>
              <a:headEnd/>
              <a:tailEnd/>
            </a:ln>
          </p:spPr>
          <p:txBody>
            <a:bodyPr/>
            <a:lstStyle/>
            <a:p>
              <a:endParaRPr lang="en-US"/>
            </a:p>
          </p:txBody>
        </p:sp>
        <p:sp>
          <p:nvSpPr>
            <p:cNvPr id="78886" name="Rectangle 42"/>
            <p:cNvSpPr>
              <a:spLocks noChangeArrowheads="1"/>
            </p:cNvSpPr>
            <p:nvPr/>
          </p:nvSpPr>
          <p:spPr bwMode="auto">
            <a:xfrm>
              <a:off x="3504" y="1008"/>
              <a:ext cx="384" cy="960"/>
            </a:xfrm>
            <a:prstGeom prst="rect">
              <a:avLst/>
            </a:prstGeom>
            <a:solidFill>
              <a:srgbClr val="91A2D3"/>
            </a:solidFill>
            <a:ln w="38100">
              <a:solidFill>
                <a:schemeClr val="tx1"/>
              </a:solidFill>
              <a:miter lim="800000"/>
              <a:headEnd/>
              <a:tailEnd/>
            </a:ln>
          </p:spPr>
          <p:txBody>
            <a:bodyPr vert="eaVert"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b="1">
                <a:latin typeface="Comic Sans MS" panose="030F0702030302020204" pitchFamily="66" charset="0"/>
              </a:endParaRPr>
            </a:p>
          </p:txBody>
        </p:sp>
        <p:sp>
          <p:nvSpPr>
            <p:cNvPr id="78887" name="Rectangle 43"/>
            <p:cNvSpPr>
              <a:spLocks noChangeArrowheads="1"/>
            </p:cNvSpPr>
            <p:nvPr/>
          </p:nvSpPr>
          <p:spPr bwMode="auto">
            <a:xfrm>
              <a:off x="3552" y="1776"/>
              <a:ext cx="288" cy="96"/>
            </a:xfrm>
            <a:prstGeom prst="rect">
              <a:avLst/>
            </a:prstGeom>
            <a:solidFill>
              <a:srgbClr val="00FFFF"/>
            </a:solidFill>
            <a:ln w="38100">
              <a:solidFill>
                <a:schemeClr val="tx1"/>
              </a:solidFill>
              <a:miter lim="800000"/>
              <a:headEnd/>
              <a:tailEnd/>
            </a:ln>
          </p:spPr>
          <p:txBody>
            <a:bodyPr vert="eaVert" wrap="none"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b="1">
                <a:latin typeface="Comic Sans MS" panose="030F0702030302020204" pitchFamily="66" charset="0"/>
              </a:endParaRPr>
            </a:p>
          </p:txBody>
        </p:sp>
      </p:grpSp>
      <p:sp>
        <p:nvSpPr>
          <p:cNvPr id="78858" name="Freeform 44"/>
          <p:cNvSpPr>
            <a:spLocks/>
          </p:cNvSpPr>
          <p:nvPr/>
        </p:nvSpPr>
        <p:spPr bwMode="auto">
          <a:xfrm>
            <a:off x="2438400" y="1346200"/>
            <a:ext cx="1676400" cy="330200"/>
          </a:xfrm>
          <a:custGeom>
            <a:avLst/>
            <a:gdLst>
              <a:gd name="T0" fmla="*/ 0 w 1008"/>
              <a:gd name="T1" fmla="*/ 2147483647 h 208"/>
              <a:gd name="T2" fmla="*/ 2147483647 w 1008"/>
              <a:gd name="T3" fmla="*/ 2147483647 h 208"/>
              <a:gd name="T4" fmla="*/ 2147483647 w 1008"/>
              <a:gd name="T5" fmla="*/ 2147483647 h 208"/>
              <a:gd name="T6" fmla="*/ 0 60000 65536"/>
              <a:gd name="T7" fmla="*/ 0 60000 65536"/>
              <a:gd name="T8" fmla="*/ 0 60000 65536"/>
              <a:gd name="T9" fmla="*/ 0 w 1008"/>
              <a:gd name="T10" fmla="*/ 0 h 208"/>
              <a:gd name="T11" fmla="*/ 1008 w 1008"/>
              <a:gd name="T12" fmla="*/ 208 h 208"/>
            </a:gdLst>
            <a:ahLst/>
            <a:cxnLst>
              <a:cxn ang="T6">
                <a:pos x="T0" y="T1"/>
              </a:cxn>
              <a:cxn ang="T7">
                <a:pos x="T2" y="T3"/>
              </a:cxn>
              <a:cxn ang="T8">
                <a:pos x="T4" y="T5"/>
              </a:cxn>
            </a:cxnLst>
            <a:rect l="T9" t="T10" r="T11" b="T12"/>
            <a:pathLst>
              <a:path w="1008" h="208">
                <a:moveTo>
                  <a:pt x="0" y="112"/>
                </a:moveTo>
                <a:cubicBezTo>
                  <a:pt x="180" y="56"/>
                  <a:pt x="360" y="0"/>
                  <a:pt x="528" y="16"/>
                </a:cubicBezTo>
                <a:cubicBezTo>
                  <a:pt x="696" y="32"/>
                  <a:pt x="852" y="120"/>
                  <a:pt x="1008"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78859" name="Freeform 49"/>
          <p:cNvSpPr>
            <a:spLocks/>
          </p:cNvSpPr>
          <p:nvPr/>
        </p:nvSpPr>
        <p:spPr bwMode="auto">
          <a:xfrm rot="10800000">
            <a:off x="2438400" y="1752600"/>
            <a:ext cx="1676400" cy="330200"/>
          </a:xfrm>
          <a:custGeom>
            <a:avLst/>
            <a:gdLst>
              <a:gd name="T0" fmla="*/ 0 w 1008"/>
              <a:gd name="T1" fmla="*/ 2147483647 h 208"/>
              <a:gd name="T2" fmla="*/ 2147483647 w 1008"/>
              <a:gd name="T3" fmla="*/ 2147483647 h 208"/>
              <a:gd name="T4" fmla="*/ 2147483647 w 1008"/>
              <a:gd name="T5" fmla="*/ 2147483647 h 208"/>
              <a:gd name="T6" fmla="*/ 0 60000 65536"/>
              <a:gd name="T7" fmla="*/ 0 60000 65536"/>
              <a:gd name="T8" fmla="*/ 0 60000 65536"/>
              <a:gd name="T9" fmla="*/ 0 w 1008"/>
              <a:gd name="T10" fmla="*/ 0 h 208"/>
              <a:gd name="T11" fmla="*/ 1008 w 1008"/>
              <a:gd name="T12" fmla="*/ 208 h 208"/>
            </a:gdLst>
            <a:ahLst/>
            <a:cxnLst>
              <a:cxn ang="T6">
                <a:pos x="T0" y="T1"/>
              </a:cxn>
              <a:cxn ang="T7">
                <a:pos x="T2" y="T3"/>
              </a:cxn>
              <a:cxn ang="T8">
                <a:pos x="T4" y="T5"/>
              </a:cxn>
            </a:cxnLst>
            <a:rect l="T9" t="T10" r="T11" b="T12"/>
            <a:pathLst>
              <a:path w="1008" h="208">
                <a:moveTo>
                  <a:pt x="0" y="112"/>
                </a:moveTo>
                <a:cubicBezTo>
                  <a:pt x="180" y="56"/>
                  <a:pt x="360" y="0"/>
                  <a:pt x="528" y="16"/>
                </a:cubicBezTo>
                <a:cubicBezTo>
                  <a:pt x="696" y="32"/>
                  <a:pt x="852" y="120"/>
                  <a:pt x="1008"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grpSp>
        <p:nvGrpSpPr>
          <p:cNvPr id="78860" name="Group 54"/>
          <p:cNvGrpSpPr>
            <a:grpSpLocks/>
          </p:cNvGrpSpPr>
          <p:nvPr/>
        </p:nvGrpSpPr>
        <p:grpSpPr bwMode="auto">
          <a:xfrm>
            <a:off x="2590800" y="1828800"/>
            <a:ext cx="914400" cy="914400"/>
            <a:chOff x="1584" y="1200"/>
            <a:chExt cx="576" cy="576"/>
          </a:xfrm>
        </p:grpSpPr>
        <p:sp>
          <p:nvSpPr>
            <p:cNvPr id="78882" name="Freeform 52"/>
            <p:cNvSpPr>
              <a:spLocks/>
            </p:cNvSpPr>
            <p:nvPr/>
          </p:nvSpPr>
          <p:spPr bwMode="auto">
            <a:xfrm>
              <a:off x="1584" y="1200"/>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78883" name="Freeform 53"/>
            <p:cNvSpPr>
              <a:spLocks/>
            </p:cNvSpPr>
            <p:nvPr/>
          </p:nvSpPr>
          <p:spPr bwMode="auto">
            <a:xfrm>
              <a:off x="1824" y="1248"/>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78884" name="Freeform 51"/>
            <p:cNvSpPr>
              <a:spLocks/>
            </p:cNvSpPr>
            <p:nvPr/>
          </p:nvSpPr>
          <p:spPr bwMode="auto">
            <a:xfrm>
              <a:off x="1680" y="1440"/>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grpSp>
      <p:sp>
        <p:nvSpPr>
          <p:cNvPr id="78861" name="Freeform 55"/>
          <p:cNvSpPr>
            <a:spLocks/>
          </p:cNvSpPr>
          <p:nvPr/>
        </p:nvSpPr>
        <p:spPr bwMode="auto">
          <a:xfrm rot="1001955">
            <a:off x="5867400" y="2286000"/>
            <a:ext cx="1444625" cy="330200"/>
          </a:xfrm>
          <a:custGeom>
            <a:avLst/>
            <a:gdLst>
              <a:gd name="T0" fmla="*/ 0 w 1008"/>
              <a:gd name="T1" fmla="*/ 2147483647 h 208"/>
              <a:gd name="T2" fmla="*/ 2147483647 w 1008"/>
              <a:gd name="T3" fmla="*/ 2147483647 h 208"/>
              <a:gd name="T4" fmla="*/ 2147483647 w 1008"/>
              <a:gd name="T5" fmla="*/ 2147483647 h 208"/>
              <a:gd name="T6" fmla="*/ 0 60000 65536"/>
              <a:gd name="T7" fmla="*/ 0 60000 65536"/>
              <a:gd name="T8" fmla="*/ 0 60000 65536"/>
              <a:gd name="T9" fmla="*/ 0 w 1008"/>
              <a:gd name="T10" fmla="*/ 0 h 208"/>
              <a:gd name="T11" fmla="*/ 1008 w 1008"/>
              <a:gd name="T12" fmla="*/ 208 h 208"/>
            </a:gdLst>
            <a:ahLst/>
            <a:cxnLst>
              <a:cxn ang="T6">
                <a:pos x="T0" y="T1"/>
              </a:cxn>
              <a:cxn ang="T7">
                <a:pos x="T2" y="T3"/>
              </a:cxn>
              <a:cxn ang="T8">
                <a:pos x="T4" y="T5"/>
              </a:cxn>
            </a:cxnLst>
            <a:rect l="T9" t="T10" r="T11" b="T12"/>
            <a:pathLst>
              <a:path w="1008" h="208">
                <a:moveTo>
                  <a:pt x="0" y="112"/>
                </a:moveTo>
                <a:cubicBezTo>
                  <a:pt x="180" y="56"/>
                  <a:pt x="360" y="0"/>
                  <a:pt x="528" y="16"/>
                </a:cubicBezTo>
                <a:cubicBezTo>
                  <a:pt x="696" y="32"/>
                  <a:pt x="852" y="120"/>
                  <a:pt x="1008"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78862" name="Freeform 58"/>
          <p:cNvSpPr>
            <a:spLocks/>
          </p:cNvSpPr>
          <p:nvPr/>
        </p:nvSpPr>
        <p:spPr bwMode="auto">
          <a:xfrm rot="-9965838">
            <a:off x="5865813" y="2644775"/>
            <a:ext cx="1374775" cy="330200"/>
          </a:xfrm>
          <a:custGeom>
            <a:avLst/>
            <a:gdLst>
              <a:gd name="T0" fmla="*/ 0 w 1008"/>
              <a:gd name="T1" fmla="*/ 2147483647 h 208"/>
              <a:gd name="T2" fmla="*/ 2147483647 w 1008"/>
              <a:gd name="T3" fmla="*/ 2147483647 h 208"/>
              <a:gd name="T4" fmla="*/ 2147483647 w 1008"/>
              <a:gd name="T5" fmla="*/ 2147483647 h 208"/>
              <a:gd name="T6" fmla="*/ 0 60000 65536"/>
              <a:gd name="T7" fmla="*/ 0 60000 65536"/>
              <a:gd name="T8" fmla="*/ 0 60000 65536"/>
              <a:gd name="T9" fmla="*/ 0 w 1008"/>
              <a:gd name="T10" fmla="*/ 0 h 208"/>
              <a:gd name="T11" fmla="*/ 1008 w 1008"/>
              <a:gd name="T12" fmla="*/ 208 h 208"/>
            </a:gdLst>
            <a:ahLst/>
            <a:cxnLst>
              <a:cxn ang="T6">
                <a:pos x="T0" y="T1"/>
              </a:cxn>
              <a:cxn ang="T7">
                <a:pos x="T2" y="T3"/>
              </a:cxn>
              <a:cxn ang="T8">
                <a:pos x="T4" y="T5"/>
              </a:cxn>
            </a:cxnLst>
            <a:rect l="T9" t="T10" r="T11" b="T12"/>
            <a:pathLst>
              <a:path w="1008" h="208">
                <a:moveTo>
                  <a:pt x="0" y="112"/>
                </a:moveTo>
                <a:cubicBezTo>
                  <a:pt x="180" y="56"/>
                  <a:pt x="360" y="0"/>
                  <a:pt x="528" y="16"/>
                </a:cubicBezTo>
                <a:cubicBezTo>
                  <a:pt x="696" y="32"/>
                  <a:pt x="852" y="120"/>
                  <a:pt x="1008"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grpSp>
        <p:nvGrpSpPr>
          <p:cNvPr id="78863" name="Group 59"/>
          <p:cNvGrpSpPr>
            <a:grpSpLocks/>
          </p:cNvGrpSpPr>
          <p:nvPr/>
        </p:nvGrpSpPr>
        <p:grpSpPr bwMode="auto">
          <a:xfrm>
            <a:off x="5943600" y="2743200"/>
            <a:ext cx="914400" cy="914400"/>
            <a:chOff x="1584" y="1200"/>
            <a:chExt cx="576" cy="576"/>
          </a:xfrm>
        </p:grpSpPr>
        <p:sp>
          <p:nvSpPr>
            <p:cNvPr id="78879" name="Freeform 60"/>
            <p:cNvSpPr>
              <a:spLocks/>
            </p:cNvSpPr>
            <p:nvPr/>
          </p:nvSpPr>
          <p:spPr bwMode="auto">
            <a:xfrm>
              <a:off x="1584" y="1200"/>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78880" name="Freeform 61"/>
            <p:cNvSpPr>
              <a:spLocks/>
            </p:cNvSpPr>
            <p:nvPr/>
          </p:nvSpPr>
          <p:spPr bwMode="auto">
            <a:xfrm>
              <a:off x="1824" y="1248"/>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78881" name="Freeform 62"/>
            <p:cNvSpPr>
              <a:spLocks/>
            </p:cNvSpPr>
            <p:nvPr/>
          </p:nvSpPr>
          <p:spPr bwMode="auto">
            <a:xfrm>
              <a:off x="1680" y="1440"/>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grpSp>
      <p:sp>
        <p:nvSpPr>
          <p:cNvPr id="78864" name="Freeform 63"/>
          <p:cNvSpPr>
            <a:spLocks/>
          </p:cNvSpPr>
          <p:nvPr/>
        </p:nvSpPr>
        <p:spPr bwMode="auto">
          <a:xfrm rot="5100375">
            <a:off x="4764088" y="3378200"/>
            <a:ext cx="1447800" cy="330200"/>
          </a:xfrm>
          <a:custGeom>
            <a:avLst/>
            <a:gdLst>
              <a:gd name="T0" fmla="*/ 0 w 1008"/>
              <a:gd name="T1" fmla="*/ 2147483647 h 208"/>
              <a:gd name="T2" fmla="*/ 2147483647 w 1008"/>
              <a:gd name="T3" fmla="*/ 2147483647 h 208"/>
              <a:gd name="T4" fmla="*/ 2147483647 w 1008"/>
              <a:gd name="T5" fmla="*/ 2147483647 h 208"/>
              <a:gd name="T6" fmla="*/ 0 60000 65536"/>
              <a:gd name="T7" fmla="*/ 0 60000 65536"/>
              <a:gd name="T8" fmla="*/ 0 60000 65536"/>
              <a:gd name="T9" fmla="*/ 0 w 1008"/>
              <a:gd name="T10" fmla="*/ 0 h 208"/>
              <a:gd name="T11" fmla="*/ 1008 w 1008"/>
              <a:gd name="T12" fmla="*/ 208 h 208"/>
            </a:gdLst>
            <a:ahLst/>
            <a:cxnLst>
              <a:cxn ang="T6">
                <a:pos x="T0" y="T1"/>
              </a:cxn>
              <a:cxn ang="T7">
                <a:pos x="T2" y="T3"/>
              </a:cxn>
              <a:cxn ang="T8">
                <a:pos x="T4" y="T5"/>
              </a:cxn>
            </a:cxnLst>
            <a:rect l="T9" t="T10" r="T11" b="T12"/>
            <a:pathLst>
              <a:path w="1008" h="208">
                <a:moveTo>
                  <a:pt x="0" y="112"/>
                </a:moveTo>
                <a:cubicBezTo>
                  <a:pt x="180" y="56"/>
                  <a:pt x="360" y="0"/>
                  <a:pt x="528" y="16"/>
                </a:cubicBezTo>
                <a:cubicBezTo>
                  <a:pt x="696" y="32"/>
                  <a:pt x="852" y="120"/>
                  <a:pt x="1008"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78865" name="Freeform 64"/>
          <p:cNvSpPr>
            <a:spLocks/>
          </p:cNvSpPr>
          <p:nvPr/>
        </p:nvSpPr>
        <p:spPr bwMode="auto">
          <a:xfrm rot="-5699625">
            <a:off x="4470400" y="3378200"/>
            <a:ext cx="1447800" cy="330200"/>
          </a:xfrm>
          <a:custGeom>
            <a:avLst/>
            <a:gdLst>
              <a:gd name="T0" fmla="*/ 0 w 1008"/>
              <a:gd name="T1" fmla="*/ 2147483647 h 208"/>
              <a:gd name="T2" fmla="*/ 2147483647 w 1008"/>
              <a:gd name="T3" fmla="*/ 2147483647 h 208"/>
              <a:gd name="T4" fmla="*/ 2147483647 w 1008"/>
              <a:gd name="T5" fmla="*/ 2147483647 h 208"/>
              <a:gd name="T6" fmla="*/ 0 60000 65536"/>
              <a:gd name="T7" fmla="*/ 0 60000 65536"/>
              <a:gd name="T8" fmla="*/ 0 60000 65536"/>
              <a:gd name="T9" fmla="*/ 0 w 1008"/>
              <a:gd name="T10" fmla="*/ 0 h 208"/>
              <a:gd name="T11" fmla="*/ 1008 w 1008"/>
              <a:gd name="T12" fmla="*/ 208 h 208"/>
            </a:gdLst>
            <a:ahLst/>
            <a:cxnLst>
              <a:cxn ang="T6">
                <a:pos x="T0" y="T1"/>
              </a:cxn>
              <a:cxn ang="T7">
                <a:pos x="T2" y="T3"/>
              </a:cxn>
              <a:cxn ang="T8">
                <a:pos x="T4" y="T5"/>
              </a:cxn>
            </a:cxnLst>
            <a:rect l="T9" t="T10" r="T11" b="T12"/>
            <a:pathLst>
              <a:path w="1008" h="208">
                <a:moveTo>
                  <a:pt x="0" y="112"/>
                </a:moveTo>
                <a:cubicBezTo>
                  <a:pt x="180" y="56"/>
                  <a:pt x="360" y="0"/>
                  <a:pt x="528" y="16"/>
                </a:cubicBezTo>
                <a:cubicBezTo>
                  <a:pt x="696" y="32"/>
                  <a:pt x="852" y="120"/>
                  <a:pt x="1008"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grpSp>
        <p:nvGrpSpPr>
          <p:cNvPr id="78866" name="Group 65"/>
          <p:cNvGrpSpPr>
            <a:grpSpLocks/>
          </p:cNvGrpSpPr>
          <p:nvPr/>
        </p:nvGrpSpPr>
        <p:grpSpPr bwMode="auto">
          <a:xfrm>
            <a:off x="4495800" y="3124200"/>
            <a:ext cx="914400" cy="914400"/>
            <a:chOff x="1584" y="1200"/>
            <a:chExt cx="576" cy="576"/>
          </a:xfrm>
        </p:grpSpPr>
        <p:sp>
          <p:nvSpPr>
            <p:cNvPr id="78876" name="Freeform 66"/>
            <p:cNvSpPr>
              <a:spLocks/>
            </p:cNvSpPr>
            <p:nvPr/>
          </p:nvSpPr>
          <p:spPr bwMode="auto">
            <a:xfrm>
              <a:off x="1584" y="1200"/>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78877" name="Freeform 67"/>
            <p:cNvSpPr>
              <a:spLocks/>
            </p:cNvSpPr>
            <p:nvPr/>
          </p:nvSpPr>
          <p:spPr bwMode="auto">
            <a:xfrm>
              <a:off x="1824" y="1248"/>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78878" name="Freeform 68"/>
            <p:cNvSpPr>
              <a:spLocks/>
            </p:cNvSpPr>
            <p:nvPr/>
          </p:nvSpPr>
          <p:spPr bwMode="auto">
            <a:xfrm>
              <a:off x="1680" y="1440"/>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grpSp>
      <p:sp>
        <p:nvSpPr>
          <p:cNvPr id="78867" name="Freeform 69"/>
          <p:cNvSpPr>
            <a:spLocks/>
          </p:cNvSpPr>
          <p:nvPr/>
        </p:nvSpPr>
        <p:spPr bwMode="auto">
          <a:xfrm rot="-2311332">
            <a:off x="2590800" y="2971800"/>
            <a:ext cx="1676400" cy="330200"/>
          </a:xfrm>
          <a:custGeom>
            <a:avLst/>
            <a:gdLst>
              <a:gd name="T0" fmla="*/ 0 w 1008"/>
              <a:gd name="T1" fmla="*/ 2147483647 h 208"/>
              <a:gd name="T2" fmla="*/ 2147483647 w 1008"/>
              <a:gd name="T3" fmla="*/ 2147483647 h 208"/>
              <a:gd name="T4" fmla="*/ 2147483647 w 1008"/>
              <a:gd name="T5" fmla="*/ 2147483647 h 208"/>
              <a:gd name="T6" fmla="*/ 0 60000 65536"/>
              <a:gd name="T7" fmla="*/ 0 60000 65536"/>
              <a:gd name="T8" fmla="*/ 0 60000 65536"/>
              <a:gd name="T9" fmla="*/ 0 w 1008"/>
              <a:gd name="T10" fmla="*/ 0 h 208"/>
              <a:gd name="T11" fmla="*/ 1008 w 1008"/>
              <a:gd name="T12" fmla="*/ 208 h 208"/>
            </a:gdLst>
            <a:ahLst/>
            <a:cxnLst>
              <a:cxn ang="T6">
                <a:pos x="T0" y="T1"/>
              </a:cxn>
              <a:cxn ang="T7">
                <a:pos x="T2" y="T3"/>
              </a:cxn>
              <a:cxn ang="T8">
                <a:pos x="T4" y="T5"/>
              </a:cxn>
            </a:cxnLst>
            <a:rect l="T9" t="T10" r="T11" b="T12"/>
            <a:pathLst>
              <a:path w="1008" h="208">
                <a:moveTo>
                  <a:pt x="0" y="112"/>
                </a:moveTo>
                <a:cubicBezTo>
                  <a:pt x="180" y="56"/>
                  <a:pt x="360" y="0"/>
                  <a:pt x="528" y="16"/>
                </a:cubicBezTo>
                <a:cubicBezTo>
                  <a:pt x="696" y="32"/>
                  <a:pt x="852" y="120"/>
                  <a:pt x="1008"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78868" name="Freeform 70"/>
          <p:cNvSpPr>
            <a:spLocks/>
          </p:cNvSpPr>
          <p:nvPr/>
        </p:nvSpPr>
        <p:spPr bwMode="auto">
          <a:xfrm rot="8288181">
            <a:off x="2743200" y="3200400"/>
            <a:ext cx="1676400" cy="330200"/>
          </a:xfrm>
          <a:custGeom>
            <a:avLst/>
            <a:gdLst>
              <a:gd name="T0" fmla="*/ 0 w 1008"/>
              <a:gd name="T1" fmla="*/ 2147483647 h 208"/>
              <a:gd name="T2" fmla="*/ 2147483647 w 1008"/>
              <a:gd name="T3" fmla="*/ 2147483647 h 208"/>
              <a:gd name="T4" fmla="*/ 2147483647 w 1008"/>
              <a:gd name="T5" fmla="*/ 2147483647 h 208"/>
              <a:gd name="T6" fmla="*/ 0 60000 65536"/>
              <a:gd name="T7" fmla="*/ 0 60000 65536"/>
              <a:gd name="T8" fmla="*/ 0 60000 65536"/>
              <a:gd name="T9" fmla="*/ 0 w 1008"/>
              <a:gd name="T10" fmla="*/ 0 h 208"/>
              <a:gd name="T11" fmla="*/ 1008 w 1008"/>
              <a:gd name="T12" fmla="*/ 208 h 208"/>
            </a:gdLst>
            <a:ahLst/>
            <a:cxnLst>
              <a:cxn ang="T6">
                <a:pos x="T0" y="T1"/>
              </a:cxn>
              <a:cxn ang="T7">
                <a:pos x="T2" y="T3"/>
              </a:cxn>
              <a:cxn ang="T8">
                <a:pos x="T4" y="T5"/>
              </a:cxn>
            </a:cxnLst>
            <a:rect l="T9" t="T10" r="T11" b="T12"/>
            <a:pathLst>
              <a:path w="1008" h="208">
                <a:moveTo>
                  <a:pt x="0" y="112"/>
                </a:moveTo>
                <a:cubicBezTo>
                  <a:pt x="180" y="56"/>
                  <a:pt x="360" y="0"/>
                  <a:pt x="528" y="16"/>
                </a:cubicBezTo>
                <a:cubicBezTo>
                  <a:pt x="696" y="32"/>
                  <a:pt x="852" y="120"/>
                  <a:pt x="1008" y="20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grpSp>
        <p:nvGrpSpPr>
          <p:cNvPr id="78869" name="Group 71"/>
          <p:cNvGrpSpPr>
            <a:grpSpLocks/>
          </p:cNvGrpSpPr>
          <p:nvPr/>
        </p:nvGrpSpPr>
        <p:grpSpPr bwMode="auto">
          <a:xfrm>
            <a:off x="3200400" y="3276600"/>
            <a:ext cx="914400" cy="914400"/>
            <a:chOff x="1584" y="1200"/>
            <a:chExt cx="576" cy="576"/>
          </a:xfrm>
        </p:grpSpPr>
        <p:sp>
          <p:nvSpPr>
            <p:cNvPr id="78873" name="Freeform 72"/>
            <p:cNvSpPr>
              <a:spLocks/>
            </p:cNvSpPr>
            <p:nvPr/>
          </p:nvSpPr>
          <p:spPr bwMode="auto">
            <a:xfrm>
              <a:off x="1584" y="1200"/>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78874" name="Freeform 73"/>
            <p:cNvSpPr>
              <a:spLocks/>
            </p:cNvSpPr>
            <p:nvPr/>
          </p:nvSpPr>
          <p:spPr bwMode="auto">
            <a:xfrm>
              <a:off x="1824" y="1248"/>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78875" name="Freeform 74"/>
            <p:cNvSpPr>
              <a:spLocks/>
            </p:cNvSpPr>
            <p:nvPr/>
          </p:nvSpPr>
          <p:spPr bwMode="auto">
            <a:xfrm>
              <a:off x="1680" y="1440"/>
              <a:ext cx="336" cy="336"/>
            </a:xfrm>
            <a:custGeom>
              <a:avLst/>
              <a:gdLst>
                <a:gd name="T0" fmla="*/ 0 w 1326"/>
                <a:gd name="T1" fmla="*/ 0 h 1327"/>
                <a:gd name="T2" fmla="*/ 0 w 1326"/>
                <a:gd name="T3" fmla="*/ 0 h 1327"/>
                <a:gd name="T4" fmla="*/ 0 w 1326"/>
                <a:gd name="T5" fmla="*/ 0 h 1327"/>
                <a:gd name="T6" fmla="*/ 0 w 1326"/>
                <a:gd name="T7" fmla="*/ 0 h 1327"/>
                <a:gd name="T8" fmla="*/ 0 w 1326"/>
                <a:gd name="T9" fmla="*/ 0 h 1327"/>
                <a:gd name="T10" fmla="*/ 0 w 1326"/>
                <a:gd name="T11" fmla="*/ 0 h 1327"/>
                <a:gd name="T12" fmla="*/ 0 w 1326"/>
                <a:gd name="T13" fmla="*/ 0 h 1327"/>
                <a:gd name="T14" fmla="*/ 0 w 1326"/>
                <a:gd name="T15" fmla="*/ 0 h 1327"/>
                <a:gd name="T16" fmla="*/ 0 w 1326"/>
                <a:gd name="T17" fmla="*/ 0 h 1327"/>
                <a:gd name="T18" fmla="*/ 0 w 1326"/>
                <a:gd name="T19" fmla="*/ 0 h 1327"/>
                <a:gd name="T20" fmla="*/ 0 w 1326"/>
                <a:gd name="T21" fmla="*/ 0 h 1327"/>
                <a:gd name="T22" fmla="*/ 0 w 1326"/>
                <a:gd name="T23" fmla="*/ 0 h 1327"/>
                <a:gd name="T24" fmla="*/ 0 w 1326"/>
                <a:gd name="T25" fmla="*/ 0 h 1327"/>
                <a:gd name="T26" fmla="*/ 0 w 1326"/>
                <a:gd name="T27" fmla="*/ 0 h 1327"/>
                <a:gd name="T28" fmla="*/ 0 w 1326"/>
                <a:gd name="T29" fmla="*/ 0 h 1327"/>
                <a:gd name="T30" fmla="*/ 0 w 1326"/>
                <a:gd name="T31" fmla="*/ 0 h 1327"/>
                <a:gd name="T32" fmla="*/ 0 w 1326"/>
                <a:gd name="T33" fmla="*/ 0 h 1327"/>
                <a:gd name="T34" fmla="*/ 0 w 1326"/>
                <a:gd name="T35" fmla="*/ 0 h 1327"/>
                <a:gd name="T36" fmla="*/ 0 w 1326"/>
                <a:gd name="T37" fmla="*/ 0 h 1327"/>
                <a:gd name="T38" fmla="*/ 0 w 1326"/>
                <a:gd name="T39" fmla="*/ 0 h 1327"/>
                <a:gd name="T40" fmla="*/ 0 w 1326"/>
                <a:gd name="T41" fmla="*/ 0 h 1327"/>
                <a:gd name="T42" fmla="*/ 0 w 1326"/>
                <a:gd name="T43" fmla="*/ 0 h 1327"/>
                <a:gd name="T44" fmla="*/ 0 w 1326"/>
                <a:gd name="T45" fmla="*/ 0 h 1327"/>
                <a:gd name="T46" fmla="*/ 0 w 1326"/>
                <a:gd name="T47" fmla="*/ 0 h 1327"/>
                <a:gd name="T48" fmla="*/ 0 w 1326"/>
                <a:gd name="T49" fmla="*/ 0 h 1327"/>
                <a:gd name="T50" fmla="*/ 0 w 1326"/>
                <a:gd name="T51" fmla="*/ 0 h 1327"/>
                <a:gd name="T52" fmla="*/ 0 w 1326"/>
                <a:gd name="T53" fmla="*/ 0 h 1327"/>
                <a:gd name="T54" fmla="*/ 0 w 1326"/>
                <a:gd name="T55" fmla="*/ 0 h 1327"/>
                <a:gd name="T56" fmla="*/ 0 w 1326"/>
                <a:gd name="T57" fmla="*/ 0 h 1327"/>
                <a:gd name="T58" fmla="*/ 0 w 1326"/>
                <a:gd name="T59" fmla="*/ 0 h 1327"/>
                <a:gd name="T60" fmla="*/ 0 w 1326"/>
                <a:gd name="T61" fmla="*/ 0 h 1327"/>
                <a:gd name="T62" fmla="*/ 0 w 1326"/>
                <a:gd name="T63" fmla="*/ 0 h 1327"/>
                <a:gd name="T64" fmla="*/ 0 w 1326"/>
                <a:gd name="T65" fmla="*/ 0 h 1327"/>
                <a:gd name="T66" fmla="*/ 0 w 1326"/>
                <a:gd name="T67" fmla="*/ 0 h 1327"/>
                <a:gd name="T68" fmla="*/ 0 w 1326"/>
                <a:gd name="T69" fmla="*/ 0 h 1327"/>
                <a:gd name="T70" fmla="*/ 0 w 1326"/>
                <a:gd name="T71" fmla="*/ 0 h 1327"/>
                <a:gd name="T72" fmla="*/ 0 w 1326"/>
                <a:gd name="T73" fmla="*/ 0 h 1327"/>
                <a:gd name="T74" fmla="*/ 0 w 1326"/>
                <a:gd name="T75" fmla="*/ 0 h 1327"/>
                <a:gd name="T76" fmla="*/ 0 w 1326"/>
                <a:gd name="T77" fmla="*/ 0 h 1327"/>
                <a:gd name="T78" fmla="*/ 0 w 1326"/>
                <a:gd name="T79" fmla="*/ 0 h 1327"/>
                <a:gd name="T80" fmla="*/ 0 w 1326"/>
                <a:gd name="T81" fmla="*/ 0 h 1327"/>
                <a:gd name="T82" fmla="*/ 0 w 1326"/>
                <a:gd name="T83" fmla="*/ 0 h 1327"/>
                <a:gd name="T84" fmla="*/ 0 w 1326"/>
                <a:gd name="T85" fmla="*/ 0 h 1327"/>
                <a:gd name="T86" fmla="*/ 0 w 1326"/>
                <a:gd name="T87" fmla="*/ 0 h 1327"/>
                <a:gd name="T88" fmla="*/ 0 w 1326"/>
                <a:gd name="T89" fmla="*/ 0 h 1327"/>
                <a:gd name="T90" fmla="*/ 0 w 1326"/>
                <a:gd name="T91" fmla="*/ 0 h 1327"/>
                <a:gd name="T92" fmla="*/ 0 w 1326"/>
                <a:gd name="T93" fmla="*/ 0 h 1327"/>
                <a:gd name="T94" fmla="*/ 0 w 1326"/>
                <a:gd name="T95" fmla="*/ 0 h 1327"/>
                <a:gd name="T96" fmla="*/ 0 w 1326"/>
                <a:gd name="T97" fmla="*/ 0 h 1327"/>
                <a:gd name="T98" fmla="*/ 0 w 1326"/>
                <a:gd name="T99" fmla="*/ 0 h 1327"/>
                <a:gd name="T100" fmla="*/ 0 w 1326"/>
                <a:gd name="T101" fmla="*/ 0 h 1327"/>
                <a:gd name="T102" fmla="*/ 0 w 1326"/>
                <a:gd name="T103" fmla="*/ 0 h 1327"/>
                <a:gd name="T104" fmla="*/ 0 w 1326"/>
                <a:gd name="T105" fmla="*/ 0 h 1327"/>
                <a:gd name="T106" fmla="*/ 0 w 1326"/>
                <a:gd name="T107" fmla="*/ 0 h 1327"/>
                <a:gd name="T108" fmla="*/ 0 w 1326"/>
                <a:gd name="T109" fmla="*/ 0 h 1327"/>
                <a:gd name="T110" fmla="*/ 0 w 1326"/>
                <a:gd name="T111" fmla="*/ 0 h 1327"/>
                <a:gd name="T112" fmla="*/ 0 w 1326"/>
                <a:gd name="T113" fmla="*/ 0 h 1327"/>
                <a:gd name="T114" fmla="*/ 0 w 1326"/>
                <a:gd name="T115" fmla="*/ 0 h 1327"/>
                <a:gd name="T116" fmla="*/ 0 w 1326"/>
                <a:gd name="T117" fmla="*/ 0 h 1327"/>
                <a:gd name="T118" fmla="*/ 0 w 1326"/>
                <a:gd name="T119" fmla="*/ 0 h 1327"/>
                <a:gd name="T120" fmla="*/ 0 w 1326"/>
                <a:gd name="T121" fmla="*/ 0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6"/>
                <a:gd name="T184" fmla="*/ 0 h 1327"/>
                <a:gd name="T185" fmla="*/ 1326 w 1326"/>
                <a:gd name="T186" fmla="*/ 1327 h 1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grpSp>
      <p:sp>
        <p:nvSpPr>
          <p:cNvPr id="788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A0A39395-9356-4833-93D1-FC564949E253}" type="slidenum">
              <a:rPr lang="en-US" sz="1200">
                <a:solidFill>
                  <a:srgbClr val="898989"/>
                </a:solidFill>
              </a:rPr>
              <a:pPr/>
              <a:t>22</a:t>
            </a:fld>
            <a:endParaRPr lang="en-US" sz="1200">
              <a:solidFill>
                <a:srgbClr val="898989"/>
              </a:solidFill>
            </a:endParaRPr>
          </a:p>
        </p:txBody>
      </p:sp>
    </p:spTree>
    <p:extLst>
      <p:ext uri="{BB962C8B-B14F-4D97-AF65-F5344CB8AC3E}">
        <p14:creationId xmlns:p14="http://schemas.microsoft.com/office/powerpoint/2010/main" val="1760437817"/>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ATM bank server example</a:t>
            </a:r>
          </a:p>
        </p:txBody>
      </p:sp>
      <p:sp>
        <p:nvSpPr>
          <p:cNvPr id="414723" name="Rectangle 3"/>
          <p:cNvSpPr>
            <a:spLocks noGrp="1" noChangeArrowheads="1"/>
          </p:cNvSpPr>
          <p:nvPr>
            <p:ph type="body" idx="1"/>
          </p:nvPr>
        </p:nvSpPr>
        <p:spPr>
          <a:xfrm>
            <a:off x="381000" y="1676400"/>
            <a:ext cx="8462963" cy="5334000"/>
          </a:xfrm>
        </p:spPr>
        <p:txBody>
          <a:bodyPr>
            <a:normAutofit fontScale="77500" lnSpcReduction="20000"/>
          </a:bodyPr>
          <a:lstStyle/>
          <a:p>
            <a:pPr>
              <a:lnSpc>
                <a:spcPct val="75000"/>
              </a:lnSpc>
              <a:spcBef>
                <a:spcPct val="25000"/>
              </a:spcBef>
            </a:pPr>
            <a:r>
              <a:rPr lang="en-US" altLang="ko-KR" dirty="0" smtClean="0">
                <a:latin typeface="Helvetica" panose="020B0604020202020204" pitchFamily="34" charset="0"/>
                <a:ea typeface="Gulim" panose="020B0600000101010101" pitchFamily="34" charset="-127"/>
              </a:rPr>
              <a:t>Suppose we wanted to implement a server process to handle requests from an ATM network:</a:t>
            </a:r>
          </a:p>
          <a:p>
            <a:pPr>
              <a:lnSpc>
                <a:spcPct val="75000"/>
              </a:lnSpc>
              <a:spcBef>
                <a:spcPct val="25000"/>
              </a:spcBef>
              <a:buFontTx/>
              <a:buNone/>
            </a:pPr>
            <a:r>
              <a:rPr lang="en-US" altLang="ko-KR" dirty="0" smtClean="0">
                <a:latin typeface="Helvetica" panose="020B0604020202020204" pitchFamily="34"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BankServer</a:t>
            </a:r>
            <a:r>
              <a:rPr lang="en-US" altLang="ko-KR" dirty="0" smtClean="0">
                <a:latin typeface="Courier New" panose="02070309020205020404" pitchFamily="49" charset="0"/>
                <a:ea typeface="Gulim" panose="020B0600000101010101" pitchFamily="34" charset="-127"/>
              </a:rPr>
              <a:t>()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while (TRUE)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ReceiveRequest</a:t>
            </a:r>
            <a:r>
              <a:rPr lang="en-US" altLang="ko-KR" dirty="0" smtClean="0">
                <a:latin typeface="Courier New" panose="02070309020205020404" pitchFamily="49" charset="0"/>
                <a:ea typeface="Gulim" panose="020B0600000101010101" pitchFamily="34" charset="-127"/>
              </a:rPr>
              <a:t>(&amp;op, &amp;</a:t>
            </a:r>
            <a:r>
              <a:rPr lang="en-US" altLang="ko-KR" dirty="0" err="1" smtClean="0">
                <a:latin typeface="Courier New" panose="02070309020205020404" pitchFamily="49" charset="0"/>
                <a:ea typeface="Gulim" panose="020B0600000101010101" pitchFamily="34" charset="-127"/>
              </a:rPr>
              <a:t>acctId</a:t>
            </a:r>
            <a:r>
              <a:rPr lang="en-US" altLang="ko-KR" dirty="0" smtClean="0">
                <a:latin typeface="Courier New" panose="02070309020205020404" pitchFamily="49" charset="0"/>
                <a:ea typeface="Gulim" panose="020B0600000101010101" pitchFamily="34" charset="-127"/>
              </a:rPr>
              <a:t>, &amp;amount);</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ProcessRequest</a:t>
            </a:r>
            <a:r>
              <a:rPr lang="en-US" altLang="ko-KR" dirty="0" smtClean="0">
                <a:latin typeface="Courier New" panose="02070309020205020404" pitchFamily="49" charset="0"/>
                <a:ea typeface="Gulim" panose="020B0600000101010101" pitchFamily="34" charset="-127"/>
              </a:rPr>
              <a:t>(op, </a:t>
            </a:r>
            <a:r>
              <a:rPr lang="en-US" altLang="ko-KR" dirty="0" err="1" smtClean="0">
                <a:latin typeface="Courier New" panose="02070309020205020404" pitchFamily="49" charset="0"/>
                <a:ea typeface="Gulim" panose="020B0600000101010101" pitchFamily="34" charset="-127"/>
              </a:rPr>
              <a:t>acctId</a:t>
            </a:r>
            <a:r>
              <a:rPr lang="en-US" altLang="ko-KR" dirty="0" smtClean="0">
                <a:latin typeface="Courier New" panose="02070309020205020404" pitchFamily="49" charset="0"/>
                <a:ea typeface="Gulim" panose="020B0600000101010101" pitchFamily="34" charset="-127"/>
              </a:rPr>
              <a:t>, amount);</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a:t>
            </a:r>
          </a:p>
          <a:p>
            <a:pPr>
              <a:lnSpc>
                <a:spcPct val="75000"/>
              </a:lnSpc>
              <a:spcBef>
                <a:spcPct val="25000"/>
              </a:spcBef>
              <a:buFontTx/>
              <a:buNone/>
            </a:pP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ProcessRequest</a:t>
            </a:r>
            <a:r>
              <a:rPr lang="en-US" altLang="ko-KR" dirty="0" smtClean="0">
                <a:latin typeface="Courier New" panose="02070309020205020404" pitchFamily="49" charset="0"/>
                <a:ea typeface="Gulim" panose="020B0600000101010101" pitchFamily="34" charset="-127"/>
              </a:rPr>
              <a:t>(op, </a:t>
            </a:r>
            <a:r>
              <a:rPr lang="en-US" altLang="ko-KR" dirty="0" err="1" smtClean="0">
                <a:latin typeface="Courier New" panose="02070309020205020404" pitchFamily="49" charset="0"/>
                <a:ea typeface="Gulim" panose="020B0600000101010101" pitchFamily="34" charset="-127"/>
              </a:rPr>
              <a:t>acctId</a:t>
            </a:r>
            <a:r>
              <a:rPr lang="en-US" altLang="ko-KR" dirty="0" smtClean="0">
                <a:latin typeface="Courier New" panose="02070309020205020404" pitchFamily="49" charset="0"/>
                <a:ea typeface="Gulim" panose="020B0600000101010101" pitchFamily="34" charset="-127"/>
              </a:rPr>
              <a:t>, amount)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if (op == deposit) Deposit(</a:t>
            </a:r>
            <a:r>
              <a:rPr lang="en-US" altLang="ko-KR" dirty="0" err="1" smtClean="0">
                <a:latin typeface="Courier New" panose="02070309020205020404" pitchFamily="49" charset="0"/>
                <a:ea typeface="Gulim" panose="020B0600000101010101" pitchFamily="34" charset="-127"/>
              </a:rPr>
              <a:t>acctId</a:t>
            </a:r>
            <a:r>
              <a:rPr lang="en-US" altLang="ko-KR" dirty="0" smtClean="0">
                <a:latin typeface="Courier New" panose="02070309020205020404" pitchFamily="49" charset="0"/>
                <a:ea typeface="Gulim" panose="020B0600000101010101" pitchFamily="34" charset="-127"/>
              </a:rPr>
              <a:t>, amount);</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else if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a:t>
            </a:r>
          </a:p>
          <a:p>
            <a:pPr>
              <a:lnSpc>
                <a:spcPct val="75000"/>
              </a:lnSpc>
              <a:spcBef>
                <a:spcPct val="25000"/>
              </a:spcBef>
              <a:buFontTx/>
              <a:buNone/>
            </a:pPr>
            <a:r>
              <a:rPr lang="en-US" altLang="ko-KR" dirty="0" smtClean="0">
                <a:latin typeface="Courier New" panose="02070309020205020404" pitchFamily="49" charset="0"/>
                <a:ea typeface="Gulim" panose="020B0600000101010101" pitchFamily="34" charset="-127"/>
              </a:rPr>
              <a:t>	Deposit(</a:t>
            </a:r>
            <a:r>
              <a:rPr lang="en-US" altLang="ko-KR" dirty="0" err="1" smtClean="0">
                <a:latin typeface="Courier New" panose="02070309020205020404" pitchFamily="49" charset="0"/>
                <a:ea typeface="Gulim" panose="020B0600000101010101" pitchFamily="34" charset="-127"/>
              </a:rPr>
              <a:t>acctId</a:t>
            </a:r>
            <a:r>
              <a:rPr lang="en-US" altLang="ko-KR" dirty="0" smtClean="0">
                <a:latin typeface="Courier New" panose="02070309020205020404" pitchFamily="49" charset="0"/>
                <a:ea typeface="Gulim" panose="020B0600000101010101" pitchFamily="34" charset="-127"/>
              </a:rPr>
              <a:t>, amount)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acct = </a:t>
            </a:r>
            <a:r>
              <a:rPr lang="en-US" altLang="ko-KR" dirty="0" err="1" smtClean="0">
                <a:latin typeface="Courier New" panose="02070309020205020404" pitchFamily="49" charset="0"/>
                <a:ea typeface="Gulim" panose="020B0600000101010101" pitchFamily="34" charset="-127"/>
              </a:rPr>
              <a:t>GetAccount</a:t>
            </a:r>
            <a:r>
              <a:rPr lang="en-US" altLang="ko-KR" dirty="0" smtClean="0">
                <a:latin typeface="Courier New" panose="02070309020205020404" pitchFamily="49" charset="0"/>
                <a:ea typeface="Gulim" panose="020B0600000101010101" pitchFamily="34" charset="-127"/>
              </a:rPr>
              <a:t>(</a:t>
            </a:r>
            <a:r>
              <a:rPr lang="en-US" altLang="ko-KR" dirty="0" err="1" smtClean="0">
                <a:latin typeface="Courier New" panose="02070309020205020404" pitchFamily="49" charset="0"/>
                <a:ea typeface="Gulim" panose="020B0600000101010101" pitchFamily="34" charset="-127"/>
              </a:rPr>
              <a:t>acctId</a:t>
            </a:r>
            <a:r>
              <a:rPr lang="en-US" altLang="ko-KR" dirty="0" smtClean="0">
                <a:latin typeface="Courier New" panose="02070309020205020404" pitchFamily="49" charset="0"/>
                <a:ea typeface="Gulim" panose="020B0600000101010101" pitchFamily="34" charset="-127"/>
              </a:rPr>
              <a:t>); </a:t>
            </a:r>
            <a:r>
              <a:rPr lang="en-US" altLang="ko-KR" dirty="0" smtClean="0">
                <a:solidFill>
                  <a:schemeClr val="hlink"/>
                </a:solidFill>
                <a:latin typeface="Courier New" panose="02070309020205020404" pitchFamily="49" charset="0"/>
                <a:ea typeface="Gulim" panose="020B0600000101010101" pitchFamily="34" charset="-127"/>
              </a:rPr>
              <a:t>/* may use disk I/O */</a:t>
            </a:r>
            <a:r>
              <a:rPr lang="en-US" altLang="ko-KR" dirty="0" smtClean="0">
                <a:latin typeface="Courier New" panose="02070309020205020404" pitchFamily="49" charset="0"/>
                <a:ea typeface="Gulim" panose="020B0600000101010101" pitchFamily="34" charset="-127"/>
              </a:rPr>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acct-&gt;balance += amount;</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StoreAccount</a:t>
            </a:r>
            <a:r>
              <a:rPr lang="en-US" altLang="ko-KR" dirty="0" smtClean="0">
                <a:latin typeface="Courier New" panose="02070309020205020404" pitchFamily="49" charset="0"/>
                <a:ea typeface="Gulim" panose="020B0600000101010101" pitchFamily="34" charset="-127"/>
              </a:rPr>
              <a:t>(acct); </a:t>
            </a:r>
            <a:r>
              <a:rPr lang="en-US" altLang="ko-KR" dirty="0" smtClean="0">
                <a:solidFill>
                  <a:schemeClr val="hlink"/>
                </a:solidFill>
                <a:latin typeface="Courier New" panose="02070309020205020404" pitchFamily="49" charset="0"/>
                <a:ea typeface="Gulim" panose="020B0600000101010101" pitchFamily="34" charset="-127"/>
              </a:rPr>
              <a:t>/* Involves disk I/O */</a:t>
            </a:r>
            <a:r>
              <a:rPr lang="en-US" altLang="ko-KR" dirty="0" smtClean="0">
                <a:latin typeface="Courier New" panose="02070309020205020404" pitchFamily="49" charset="0"/>
                <a:ea typeface="Gulim" panose="020B0600000101010101" pitchFamily="34" charset="-127"/>
              </a:rPr>
              <a:t/>
            </a:r>
            <a:br>
              <a:rPr lang="en-US" altLang="ko-KR" dirty="0" smtClean="0">
                <a:latin typeface="Courier New" panose="02070309020205020404" pitchFamily="49" charset="0"/>
                <a:ea typeface="Gulim" panose="020B0600000101010101" pitchFamily="34" charset="-127"/>
              </a:rPr>
            </a:br>
            <a:r>
              <a:rPr lang="en-US" altLang="ko-KR" dirty="0" smtClean="0">
                <a:latin typeface="Courier New" panose="02070309020205020404" pitchFamily="49" charset="0"/>
                <a:ea typeface="Gulim" panose="020B0600000101010101" pitchFamily="34" charset="-127"/>
              </a:rPr>
              <a:t>}</a:t>
            </a:r>
          </a:p>
          <a:p>
            <a:pPr>
              <a:lnSpc>
                <a:spcPct val="75000"/>
              </a:lnSpc>
              <a:spcBef>
                <a:spcPct val="25000"/>
              </a:spcBef>
            </a:pPr>
            <a:r>
              <a:rPr lang="en-US" altLang="ko-KR" dirty="0" smtClean="0">
                <a:latin typeface="Helvetica" panose="020B0604020202020204" pitchFamily="34" charset="0"/>
                <a:ea typeface="Gulim" panose="020B0600000101010101" pitchFamily="34" charset="-127"/>
              </a:rPr>
              <a:t>How could we speed this up?</a:t>
            </a:r>
          </a:p>
          <a:p>
            <a:pPr lvl="1">
              <a:lnSpc>
                <a:spcPct val="75000"/>
              </a:lnSpc>
              <a:spcBef>
                <a:spcPct val="25000"/>
              </a:spcBef>
            </a:pPr>
            <a:r>
              <a:rPr lang="en-US" altLang="ko-KR" dirty="0" smtClean="0">
                <a:latin typeface="Helvetica" panose="020B0604020202020204" pitchFamily="34" charset="0"/>
                <a:ea typeface="Gulim" panose="020B0600000101010101" pitchFamily="34" charset="-127"/>
              </a:rPr>
              <a:t>More than one request being processed at once</a:t>
            </a:r>
          </a:p>
          <a:p>
            <a:pPr lvl="1">
              <a:lnSpc>
                <a:spcPct val="75000"/>
              </a:lnSpc>
              <a:spcBef>
                <a:spcPct val="25000"/>
              </a:spcBef>
            </a:pPr>
            <a:r>
              <a:rPr lang="en-US" altLang="ko-KR" dirty="0" smtClean="0">
                <a:latin typeface="Helvetica" panose="020B0604020202020204" pitchFamily="34" charset="0"/>
                <a:ea typeface="Gulim" panose="020B0600000101010101" pitchFamily="34" charset="-127"/>
              </a:rPr>
              <a:t>Multiple threads (multi-</a:t>
            </a:r>
            <a:r>
              <a:rPr lang="en-US" altLang="ko-KR" dirty="0" err="1" smtClean="0">
                <a:latin typeface="Helvetica" panose="020B0604020202020204" pitchFamily="34" charset="0"/>
                <a:ea typeface="Gulim" panose="020B0600000101010101" pitchFamily="34" charset="-127"/>
              </a:rPr>
              <a:t>proc</a:t>
            </a:r>
            <a:r>
              <a:rPr lang="en-US" altLang="ko-KR" dirty="0" smtClean="0">
                <a:latin typeface="Helvetica" panose="020B0604020202020204" pitchFamily="34" charset="0"/>
                <a:ea typeface="Gulim" panose="020B0600000101010101" pitchFamily="34" charset="-127"/>
              </a:rPr>
              <a:t>, or overlap comp and I/O)</a:t>
            </a:r>
          </a:p>
          <a:p>
            <a:pPr lvl="1">
              <a:lnSpc>
                <a:spcPct val="75000"/>
              </a:lnSpc>
              <a:spcBef>
                <a:spcPct val="25000"/>
              </a:spcBef>
            </a:pPr>
            <a:endParaRPr lang="ko-KR" altLang="en-US" dirty="0" smtClean="0">
              <a:latin typeface="Helvetica" panose="020B0604020202020204" pitchFamily="34" charset="0"/>
              <a:ea typeface="Gulim" panose="020B0600000101010101" pitchFamily="34" charset="-127"/>
            </a:endParaRPr>
          </a:p>
        </p:txBody>
      </p:sp>
      <p:sp>
        <p:nvSpPr>
          <p:cNvPr id="8090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34279BD8-BC90-4288-BFC6-C16EC8BBF4F7}" type="slidenum">
              <a:rPr lang="en-US" sz="1200">
                <a:solidFill>
                  <a:srgbClr val="898989"/>
                </a:solidFill>
              </a:rPr>
              <a:pPr/>
              <a:t>23</a:t>
            </a:fld>
            <a:endParaRPr lang="en-US" sz="1200">
              <a:solidFill>
                <a:srgbClr val="898989"/>
              </a:solidFill>
            </a:endParaRPr>
          </a:p>
        </p:txBody>
      </p:sp>
    </p:spTree>
    <p:extLst>
      <p:ext uri="{BB962C8B-B14F-4D97-AF65-F5344CB8AC3E}">
        <p14:creationId xmlns:p14="http://schemas.microsoft.com/office/powerpoint/2010/main" val="20132131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4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47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472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4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Can Threads Help?</a:t>
            </a:r>
          </a:p>
        </p:txBody>
      </p:sp>
      <p:sp>
        <p:nvSpPr>
          <p:cNvPr id="416771" name="Rectangle 3"/>
          <p:cNvSpPr>
            <a:spLocks noGrp="1" noChangeArrowheads="1"/>
          </p:cNvSpPr>
          <p:nvPr>
            <p:ph type="body" idx="1"/>
          </p:nvPr>
        </p:nvSpPr>
        <p:spPr>
          <a:xfrm>
            <a:off x="0" y="1600199"/>
            <a:ext cx="9067800" cy="5190173"/>
          </a:xfrm>
        </p:spPr>
        <p:txBody>
          <a:bodyPr>
            <a:noAutofit/>
          </a:bodyPr>
          <a:lstStyle/>
          <a:p>
            <a:pPr>
              <a:tabLst>
                <a:tab pos="463550" algn="l"/>
                <a:tab pos="2166938" algn="ctr"/>
                <a:tab pos="4397375" algn="l"/>
                <a:tab pos="6338888" algn="ctr"/>
              </a:tabLst>
            </a:pPr>
            <a:r>
              <a:rPr lang="en-US" altLang="ko-KR" sz="3200" dirty="0" smtClean="0">
                <a:latin typeface="Helvetica" panose="020B0604020202020204" pitchFamily="34" charset="0"/>
                <a:ea typeface="Gulim" panose="020B0600000101010101" pitchFamily="34" charset="-127"/>
              </a:rPr>
              <a:t>One thread per request!</a:t>
            </a:r>
          </a:p>
          <a:p>
            <a:pPr>
              <a:tabLst>
                <a:tab pos="463550" algn="l"/>
                <a:tab pos="2166938" algn="ctr"/>
                <a:tab pos="4397375" algn="l"/>
                <a:tab pos="6338888" algn="ctr"/>
              </a:tabLst>
            </a:pPr>
            <a:r>
              <a:rPr lang="en-US" altLang="ko-KR" sz="3200" dirty="0" smtClean="0">
                <a:latin typeface="Helvetica" panose="020B0604020202020204" pitchFamily="34" charset="0"/>
                <a:ea typeface="Gulim" panose="020B0600000101010101" pitchFamily="34" charset="-127"/>
              </a:rPr>
              <a:t>Requests proceed to completion, blocking as required:</a:t>
            </a:r>
          </a:p>
          <a:p>
            <a:pPr>
              <a:buFontTx/>
              <a:buNone/>
              <a:tabLst>
                <a:tab pos="463550" algn="l"/>
                <a:tab pos="2166938" algn="ctr"/>
                <a:tab pos="4397375" algn="l"/>
                <a:tab pos="6338888" algn="ctr"/>
              </a:tabLst>
            </a:pPr>
            <a:r>
              <a:rPr lang="en-US" altLang="ko-KR" sz="2000" dirty="0" smtClean="0">
                <a:latin typeface="Courier New" panose="02070309020205020404" pitchFamily="49" charset="0"/>
                <a:ea typeface="Gulim" panose="020B0600000101010101" pitchFamily="34" charset="-127"/>
              </a:rPr>
              <a:t>		</a:t>
            </a:r>
            <a:r>
              <a:rPr lang="en-US" altLang="ko-KR" sz="3200" dirty="0" smtClean="0">
                <a:latin typeface="Courier New" panose="02070309020205020404" pitchFamily="49" charset="0"/>
                <a:ea typeface="Gulim" panose="020B0600000101010101" pitchFamily="34" charset="-127"/>
              </a:rPr>
              <a:t>Deposit(</a:t>
            </a:r>
            <a:r>
              <a:rPr lang="en-US" altLang="ko-KR" sz="3200" dirty="0" err="1" smtClean="0">
                <a:latin typeface="Courier New" panose="02070309020205020404" pitchFamily="49" charset="0"/>
                <a:ea typeface="Gulim" panose="020B0600000101010101" pitchFamily="34" charset="-127"/>
              </a:rPr>
              <a:t>acctId</a:t>
            </a:r>
            <a:r>
              <a:rPr lang="en-US" altLang="ko-KR" sz="3200" dirty="0" smtClean="0">
                <a:latin typeface="Courier New" panose="02070309020205020404" pitchFamily="49" charset="0"/>
                <a:ea typeface="Gulim" panose="020B0600000101010101" pitchFamily="34" charset="-127"/>
              </a:rPr>
              <a:t>, amount) {</a:t>
            </a:r>
            <a:br>
              <a:rPr lang="en-US" altLang="ko-KR" sz="3200" dirty="0" smtClean="0">
                <a:latin typeface="Courier New" panose="02070309020205020404" pitchFamily="49" charset="0"/>
                <a:ea typeface="Gulim" panose="020B0600000101010101" pitchFamily="34" charset="-127"/>
              </a:rPr>
            </a:br>
            <a:r>
              <a:rPr lang="en-US" altLang="ko-KR" sz="3200" dirty="0" smtClean="0">
                <a:latin typeface="Courier New" panose="02070309020205020404" pitchFamily="49" charset="0"/>
                <a:ea typeface="Gulim" panose="020B0600000101010101" pitchFamily="34" charset="-127"/>
              </a:rPr>
              <a:t>   acct = </a:t>
            </a:r>
            <a:r>
              <a:rPr lang="en-US" altLang="ko-KR" sz="3200" dirty="0" err="1" smtClean="0">
                <a:latin typeface="Courier New" panose="02070309020205020404" pitchFamily="49" charset="0"/>
                <a:ea typeface="Gulim" panose="020B0600000101010101" pitchFamily="34" charset="-127"/>
              </a:rPr>
              <a:t>GetAccount</a:t>
            </a:r>
            <a:r>
              <a:rPr lang="en-US" altLang="ko-KR" sz="3200" dirty="0" smtClean="0">
                <a:latin typeface="Courier New" panose="02070309020205020404" pitchFamily="49" charset="0"/>
                <a:ea typeface="Gulim" panose="020B0600000101010101" pitchFamily="34" charset="-127"/>
              </a:rPr>
              <a:t>(</a:t>
            </a:r>
            <a:r>
              <a:rPr lang="en-US" altLang="ko-KR" sz="3200" dirty="0" err="1" smtClean="0">
                <a:latin typeface="Courier New" panose="02070309020205020404" pitchFamily="49" charset="0"/>
                <a:ea typeface="Gulim" panose="020B0600000101010101" pitchFamily="34" charset="-127"/>
              </a:rPr>
              <a:t>actId</a:t>
            </a:r>
            <a:r>
              <a:rPr lang="en-US" altLang="ko-KR" sz="3200" dirty="0" smtClean="0">
                <a:latin typeface="Courier New" panose="02070309020205020404" pitchFamily="49" charset="0"/>
                <a:ea typeface="Gulim" panose="020B0600000101010101" pitchFamily="34" charset="-127"/>
              </a:rPr>
              <a:t>);	</a:t>
            </a:r>
            <a:r>
              <a:rPr lang="en-US" altLang="ko-KR" sz="3200" dirty="0" smtClean="0">
                <a:solidFill>
                  <a:schemeClr val="hlink"/>
                </a:solidFill>
                <a:latin typeface="Courier New" panose="02070309020205020404" pitchFamily="49" charset="0"/>
                <a:ea typeface="Gulim" panose="020B0600000101010101" pitchFamily="34" charset="-127"/>
              </a:rPr>
              <a:t>/* May use disk I/O */</a:t>
            </a:r>
            <a:r>
              <a:rPr lang="en-US" altLang="ko-KR" sz="3200" dirty="0" smtClean="0">
                <a:latin typeface="Courier New" panose="02070309020205020404" pitchFamily="49" charset="0"/>
                <a:ea typeface="Gulim" panose="020B0600000101010101" pitchFamily="34" charset="-127"/>
              </a:rPr>
              <a:t/>
            </a:r>
            <a:br>
              <a:rPr lang="en-US" altLang="ko-KR" sz="3200" dirty="0" smtClean="0">
                <a:latin typeface="Courier New" panose="02070309020205020404" pitchFamily="49" charset="0"/>
                <a:ea typeface="Gulim" panose="020B0600000101010101" pitchFamily="34" charset="-127"/>
              </a:rPr>
            </a:br>
            <a:r>
              <a:rPr lang="en-US" altLang="ko-KR" sz="3200" dirty="0" smtClean="0">
                <a:latin typeface="Courier New" panose="02070309020205020404" pitchFamily="49" charset="0"/>
                <a:ea typeface="Gulim" panose="020B0600000101010101" pitchFamily="34" charset="-127"/>
              </a:rPr>
              <a:t>   acct-&gt;balance += amount;</a:t>
            </a:r>
            <a:br>
              <a:rPr lang="en-US" altLang="ko-KR" sz="3200" dirty="0" smtClean="0">
                <a:latin typeface="Courier New" panose="02070309020205020404" pitchFamily="49" charset="0"/>
                <a:ea typeface="Gulim" panose="020B0600000101010101" pitchFamily="34" charset="-127"/>
              </a:rPr>
            </a:br>
            <a:r>
              <a:rPr lang="en-US" altLang="ko-KR" sz="3200" dirty="0" smtClean="0">
                <a:latin typeface="Courier New" panose="02070309020205020404" pitchFamily="49" charset="0"/>
                <a:ea typeface="Gulim" panose="020B0600000101010101" pitchFamily="34" charset="-127"/>
              </a:rPr>
              <a:t>   </a:t>
            </a:r>
            <a:r>
              <a:rPr lang="en-US" altLang="ko-KR" sz="3200" dirty="0" err="1" smtClean="0">
                <a:latin typeface="Courier New" panose="02070309020205020404" pitchFamily="49" charset="0"/>
                <a:ea typeface="Gulim" panose="020B0600000101010101" pitchFamily="34" charset="-127"/>
              </a:rPr>
              <a:t>StoreAccount</a:t>
            </a:r>
            <a:r>
              <a:rPr lang="en-US" altLang="ko-KR" sz="3200" dirty="0" smtClean="0">
                <a:latin typeface="Courier New" panose="02070309020205020404" pitchFamily="49" charset="0"/>
                <a:ea typeface="Gulim" panose="020B0600000101010101" pitchFamily="34" charset="-127"/>
              </a:rPr>
              <a:t>(acct); </a:t>
            </a:r>
            <a:r>
              <a:rPr lang="en-US" altLang="ko-KR" sz="3200" dirty="0" smtClean="0">
                <a:solidFill>
                  <a:schemeClr val="hlink"/>
                </a:solidFill>
                <a:latin typeface="Courier New" panose="02070309020205020404" pitchFamily="49" charset="0"/>
                <a:ea typeface="Gulim" panose="020B0600000101010101" pitchFamily="34" charset="-127"/>
              </a:rPr>
              <a:t>/* Involves disk I/O */</a:t>
            </a:r>
            <a:br>
              <a:rPr lang="en-US" altLang="ko-KR" sz="3200" dirty="0" smtClean="0">
                <a:solidFill>
                  <a:schemeClr val="hlink"/>
                </a:solidFill>
                <a:latin typeface="Courier New" panose="02070309020205020404" pitchFamily="49" charset="0"/>
                <a:ea typeface="Gulim" panose="020B0600000101010101" pitchFamily="34" charset="-127"/>
              </a:rPr>
            </a:br>
            <a:r>
              <a:rPr lang="en-US" altLang="ko-KR" sz="3200" dirty="0" smtClean="0">
                <a:solidFill>
                  <a:schemeClr val="hlink"/>
                </a:solidFill>
                <a:latin typeface="Courier New" panose="02070309020205020404" pitchFamily="49" charset="0"/>
                <a:ea typeface="Gulim" panose="020B0600000101010101" pitchFamily="34" charset="-127"/>
              </a:rPr>
              <a:t>	</a:t>
            </a:r>
            <a:r>
              <a:rPr lang="en-US" altLang="ko-KR" sz="3200" dirty="0" smtClean="0">
                <a:latin typeface="Courier New" panose="02070309020205020404" pitchFamily="49" charset="0"/>
                <a:ea typeface="Gulim" panose="020B0600000101010101" pitchFamily="34" charset="-127"/>
              </a:rPr>
              <a:t>}</a:t>
            </a:r>
            <a:endParaRPr lang="en-US" altLang="ko-KR" sz="3200" dirty="0" smtClean="0">
              <a:latin typeface="Helvetica" panose="020B0604020202020204" pitchFamily="34" charset="0"/>
              <a:ea typeface="Gulim" panose="020B0600000101010101" pitchFamily="34" charset="-127"/>
            </a:endParaRPr>
          </a:p>
        </p:txBody>
      </p:sp>
      <p:sp>
        <p:nvSpPr>
          <p:cNvPr id="8294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774FC7B8-5A43-4720-ABAF-11E1D280B8EB}" type="slidenum">
              <a:rPr lang="en-US" sz="1200">
                <a:solidFill>
                  <a:srgbClr val="898989"/>
                </a:solidFill>
              </a:rPr>
              <a:pPr/>
              <a:t>24</a:t>
            </a:fld>
            <a:endParaRPr lang="en-US" sz="1200">
              <a:solidFill>
                <a:srgbClr val="898989"/>
              </a:solidFill>
            </a:endParaRPr>
          </a:p>
        </p:txBody>
      </p:sp>
    </p:spTree>
    <p:extLst>
      <p:ext uri="{BB962C8B-B14F-4D97-AF65-F5344CB8AC3E}">
        <p14:creationId xmlns:p14="http://schemas.microsoft.com/office/powerpoint/2010/main" val="40744624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6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Can Threads Help?</a:t>
            </a:r>
          </a:p>
        </p:txBody>
      </p:sp>
      <p:sp>
        <p:nvSpPr>
          <p:cNvPr id="416771" name="Rectangle 3"/>
          <p:cNvSpPr>
            <a:spLocks noGrp="1" noChangeArrowheads="1"/>
          </p:cNvSpPr>
          <p:nvPr>
            <p:ph type="body" idx="1"/>
          </p:nvPr>
        </p:nvSpPr>
        <p:spPr>
          <a:xfrm>
            <a:off x="-76200" y="1600200"/>
            <a:ext cx="9372600" cy="5190173"/>
          </a:xfrm>
        </p:spPr>
        <p:txBody>
          <a:bodyPr>
            <a:noAutofit/>
          </a:bodyPr>
          <a:lstStyle/>
          <a:p>
            <a:pPr>
              <a:tabLst>
                <a:tab pos="463550" algn="l"/>
                <a:tab pos="2166938" algn="ctr"/>
                <a:tab pos="4397375" algn="l"/>
                <a:tab pos="6338888" algn="ctr"/>
              </a:tabLst>
            </a:pPr>
            <a:r>
              <a:rPr lang="en-US" altLang="ko-KR" sz="2800" dirty="0" smtClean="0">
                <a:latin typeface="Helvetica" panose="020B0604020202020204" pitchFamily="34" charset="0"/>
                <a:ea typeface="Gulim" panose="020B0600000101010101" pitchFamily="34" charset="-127"/>
              </a:rPr>
              <a:t>Unfortunately, shared state can get corrupted:</a:t>
            </a:r>
            <a:br>
              <a:rPr lang="en-US" altLang="ko-KR" sz="2800" dirty="0" smtClean="0">
                <a:latin typeface="Helvetica" panose="020B0604020202020204" pitchFamily="34" charset="0"/>
                <a:ea typeface="Gulim" panose="020B0600000101010101" pitchFamily="34" charset="-127"/>
              </a:rPr>
            </a:br>
            <a:r>
              <a:rPr lang="en-US" altLang="ko-KR" sz="2800" dirty="0" smtClean="0">
                <a:latin typeface="Helvetica" panose="020B0604020202020204" pitchFamily="34" charset="0"/>
                <a:ea typeface="Gulim" panose="020B0600000101010101" pitchFamily="34" charset="-127"/>
              </a:rPr>
              <a:t>		</a:t>
            </a:r>
            <a:r>
              <a:rPr lang="en-US" altLang="ko-KR" sz="2800" u="sng" dirty="0" smtClean="0">
                <a:latin typeface="Helvetica" panose="020B0604020202020204" pitchFamily="34" charset="0"/>
                <a:ea typeface="Gulim" panose="020B0600000101010101" pitchFamily="34" charset="-127"/>
              </a:rPr>
              <a:t>Thread 1</a:t>
            </a:r>
            <a:r>
              <a:rPr lang="en-US" altLang="ko-KR" sz="2800" dirty="0" smtClean="0">
                <a:latin typeface="Helvetica" panose="020B0604020202020204" pitchFamily="34" charset="0"/>
                <a:ea typeface="Gulim" panose="020B0600000101010101" pitchFamily="34" charset="-127"/>
              </a:rPr>
              <a:t>		</a:t>
            </a:r>
            <a:r>
              <a:rPr lang="en-US" altLang="ko-KR" sz="2800" u="sng" dirty="0" smtClean="0">
                <a:latin typeface="Helvetica" panose="020B0604020202020204" pitchFamily="34" charset="0"/>
                <a:ea typeface="Gulim" panose="020B0600000101010101" pitchFamily="34" charset="-127"/>
              </a:rPr>
              <a:t>Thread 2</a:t>
            </a:r>
            <a:br>
              <a:rPr lang="en-US" altLang="ko-KR" sz="2800" u="sng" dirty="0" smtClean="0">
                <a:latin typeface="Helvetica" panose="020B0604020202020204" pitchFamily="34" charset="0"/>
                <a:ea typeface="Gulim" panose="020B0600000101010101" pitchFamily="34" charset="-127"/>
              </a:rPr>
            </a:br>
            <a:r>
              <a:rPr lang="en-US" altLang="ko-KR" sz="2800" dirty="0" smtClean="0">
                <a:latin typeface="Helvetica" panose="020B0604020202020204" pitchFamily="34" charset="0"/>
                <a:ea typeface="Gulim" panose="020B0600000101010101" pitchFamily="34" charset="-127"/>
              </a:rPr>
              <a:t>		</a:t>
            </a:r>
            <a:r>
              <a:rPr lang="en-US" altLang="ko-KR" sz="2800" dirty="0" smtClean="0">
                <a:latin typeface="Courier New" panose="02070309020205020404" pitchFamily="49" charset="0"/>
                <a:ea typeface="Gulim" panose="020B0600000101010101" pitchFamily="34" charset="-127"/>
              </a:rPr>
              <a:t>load r1, acct-&gt;balance</a:t>
            </a:r>
            <a:br>
              <a:rPr lang="en-US" altLang="ko-KR" sz="2800" dirty="0" smtClean="0">
                <a:latin typeface="Courier New" panose="02070309020205020404" pitchFamily="49" charset="0"/>
                <a:ea typeface="Gulim" panose="020B0600000101010101" pitchFamily="34" charset="-127"/>
              </a:rPr>
            </a:br>
            <a:r>
              <a:rPr lang="en-US" altLang="ko-KR" sz="2800" dirty="0" smtClean="0">
                <a:latin typeface="Courier New" panose="02070309020205020404" pitchFamily="49" charset="0"/>
                <a:ea typeface="Gulim" panose="020B0600000101010101" pitchFamily="34" charset="-127"/>
              </a:rPr>
              <a:t>			load r1, acct-&gt;balance</a:t>
            </a:r>
            <a:br>
              <a:rPr lang="en-US" altLang="ko-KR" sz="2800" dirty="0" smtClean="0">
                <a:latin typeface="Courier New" panose="02070309020205020404" pitchFamily="49" charset="0"/>
                <a:ea typeface="Gulim" panose="020B0600000101010101" pitchFamily="34" charset="-127"/>
              </a:rPr>
            </a:br>
            <a:r>
              <a:rPr lang="en-US" altLang="ko-KR" sz="2800" dirty="0" smtClean="0">
                <a:latin typeface="Courier New" panose="02070309020205020404" pitchFamily="49" charset="0"/>
                <a:ea typeface="Gulim" panose="020B0600000101010101" pitchFamily="34" charset="-127"/>
              </a:rPr>
              <a:t>			add r1, amount2</a:t>
            </a:r>
            <a:br>
              <a:rPr lang="en-US" altLang="ko-KR" sz="2800" dirty="0" smtClean="0">
                <a:latin typeface="Courier New" panose="02070309020205020404" pitchFamily="49" charset="0"/>
                <a:ea typeface="Gulim" panose="020B0600000101010101" pitchFamily="34" charset="-127"/>
              </a:rPr>
            </a:br>
            <a:r>
              <a:rPr lang="en-US" altLang="ko-KR" sz="2800" dirty="0" smtClean="0">
                <a:latin typeface="Courier New" panose="02070309020205020404" pitchFamily="49" charset="0"/>
                <a:ea typeface="Gulim" panose="020B0600000101010101" pitchFamily="34" charset="-127"/>
              </a:rPr>
              <a:t>			store r1,acct-&gt;balance</a:t>
            </a:r>
            <a:br>
              <a:rPr lang="en-US" altLang="ko-KR" sz="2800" dirty="0" smtClean="0">
                <a:latin typeface="Courier New" panose="02070309020205020404" pitchFamily="49" charset="0"/>
                <a:ea typeface="Gulim" panose="020B0600000101010101" pitchFamily="34" charset="-127"/>
              </a:rPr>
            </a:br>
            <a:r>
              <a:rPr lang="en-US" altLang="ko-KR" sz="2800" dirty="0" smtClean="0">
                <a:latin typeface="Courier New" panose="02070309020205020404" pitchFamily="49" charset="0"/>
                <a:ea typeface="Gulim" panose="020B0600000101010101" pitchFamily="34" charset="-127"/>
              </a:rPr>
              <a:t>	add r1, amount1</a:t>
            </a:r>
            <a:br>
              <a:rPr lang="en-US" altLang="ko-KR" sz="2800" dirty="0" smtClean="0">
                <a:latin typeface="Courier New" panose="02070309020205020404" pitchFamily="49" charset="0"/>
                <a:ea typeface="Gulim" panose="020B0600000101010101" pitchFamily="34" charset="-127"/>
              </a:rPr>
            </a:br>
            <a:r>
              <a:rPr lang="en-US" altLang="ko-KR" sz="2800" dirty="0" smtClean="0">
                <a:latin typeface="Courier New" panose="02070309020205020404" pitchFamily="49" charset="0"/>
                <a:ea typeface="Gulim" panose="020B0600000101010101" pitchFamily="34" charset="-127"/>
              </a:rPr>
              <a:t>	store r1, acct-&gt;balance</a:t>
            </a:r>
            <a:br>
              <a:rPr lang="en-US" altLang="ko-KR" sz="2800" dirty="0" smtClean="0">
                <a:latin typeface="Courier New" panose="02070309020205020404" pitchFamily="49" charset="0"/>
                <a:ea typeface="Gulim" panose="020B0600000101010101" pitchFamily="34" charset="-127"/>
              </a:rPr>
            </a:br>
            <a:endParaRPr lang="en-US" altLang="ko-KR" sz="2800" u="sng" dirty="0" smtClean="0">
              <a:latin typeface="Courier New" panose="02070309020205020404" pitchFamily="49" charset="0"/>
              <a:ea typeface="Gulim" panose="020B0600000101010101" pitchFamily="34" charset="-127"/>
            </a:endParaRPr>
          </a:p>
        </p:txBody>
      </p:sp>
      <p:sp>
        <p:nvSpPr>
          <p:cNvPr id="8294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774FC7B8-5A43-4720-ABAF-11E1D280B8EB}" type="slidenum">
              <a:rPr lang="en-US" sz="1200">
                <a:solidFill>
                  <a:srgbClr val="898989"/>
                </a:solidFill>
              </a:rPr>
              <a:pPr/>
              <a:t>25</a:t>
            </a:fld>
            <a:endParaRPr lang="en-US" sz="1200">
              <a:solidFill>
                <a:srgbClr val="898989"/>
              </a:solidFill>
            </a:endParaRPr>
          </a:p>
        </p:txBody>
      </p:sp>
    </p:spTree>
    <p:extLst>
      <p:ext uri="{BB962C8B-B14F-4D97-AF65-F5344CB8AC3E}">
        <p14:creationId xmlns:p14="http://schemas.microsoft.com/office/powerpoint/2010/main" val="35916273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Problem is at the lowest level</a:t>
            </a:r>
          </a:p>
        </p:txBody>
      </p:sp>
      <p:sp>
        <p:nvSpPr>
          <p:cNvPr id="409603" name="Rectangle 3"/>
          <p:cNvSpPr>
            <a:spLocks noGrp="1" noChangeArrowheads="1"/>
          </p:cNvSpPr>
          <p:nvPr>
            <p:ph type="body" idx="1"/>
          </p:nvPr>
        </p:nvSpPr>
        <p:spPr>
          <a:xfrm>
            <a:off x="230188" y="1598613"/>
            <a:ext cx="8913812" cy="4802187"/>
          </a:xfrm>
        </p:spPr>
        <p:txBody>
          <a:bodyPr>
            <a:normAutofit fontScale="92500" lnSpcReduction="20000"/>
          </a:bodyPr>
          <a:lstStyle/>
          <a:p>
            <a:pPr>
              <a:lnSpc>
                <a:spcPct val="85000"/>
              </a:lnSpc>
              <a:tabLst>
                <a:tab pos="2228850" algn="ctr"/>
                <a:tab pos="5548313" algn="ctr"/>
              </a:tabLst>
            </a:pPr>
            <a:r>
              <a:rPr lang="en-US" altLang="ko-KR" dirty="0" smtClean="0">
                <a:latin typeface="Helvetica" panose="020B0604020202020204" pitchFamily="34" charset="0"/>
                <a:ea typeface="Gulim" panose="020B0600000101010101" pitchFamily="34" charset="-127"/>
              </a:rPr>
              <a:t>Most of the time, threads are working on separate data, so scheduling doesn’t matter:</a:t>
            </a:r>
          </a:p>
          <a:p>
            <a:pPr>
              <a:lnSpc>
                <a:spcPct val="85000"/>
              </a:lnSpc>
              <a:buFontTx/>
              <a:buNone/>
              <a:tabLst>
                <a:tab pos="2228850" algn="ctr"/>
                <a:tab pos="5548313" algn="ctr"/>
              </a:tabLst>
            </a:pPr>
            <a:r>
              <a:rPr lang="en-US" altLang="ko-KR" dirty="0" smtClean="0">
                <a:latin typeface="Helvetica" panose="020B0604020202020204" pitchFamily="34" charset="0"/>
                <a:ea typeface="Gulim" panose="020B0600000101010101" pitchFamily="34" charset="-127"/>
              </a:rPr>
              <a:t>	</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chemeClr val="hlink"/>
                </a:solidFill>
                <a:latin typeface="Helvetica" panose="020B0604020202020204" pitchFamily="34" charset="0"/>
                <a:ea typeface="Gulim" panose="020B0600000101010101" pitchFamily="34" charset="-127"/>
              </a:rPr>
              <a:t>Thread A</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rgbClr val="233AE1"/>
                </a:solidFill>
                <a:latin typeface="Helvetica" panose="020B0604020202020204" pitchFamily="34" charset="0"/>
                <a:ea typeface="Gulim" panose="020B0600000101010101" pitchFamily="34" charset="-127"/>
              </a:rPr>
              <a:t>Thread B</a:t>
            </a:r>
          </a:p>
          <a:p>
            <a:pPr>
              <a:lnSpc>
                <a:spcPct val="85000"/>
              </a:lnSpc>
              <a:buFontTx/>
              <a:buNone/>
              <a:tabLst>
                <a:tab pos="2228850" algn="ctr"/>
                <a:tab pos="5548313" algn="ctr"/>
              </a:tabLst>
            </a:pPr>
            <a:r>
              <a:rPr lang="en-US" altLang="ko-KR" dirty="0" smtClean="0">
                <a:solidFill>
                  <a:schemeClr val="hlink"/>
                </a:solidFill>
                <a:latin typeface="Helvetica" panose="020B0604020202020204" pitchFamily="34" charset="0"/>
                <a:ea typeface="Gulim" panose="020B0600000101010101" pitchFamily="34" charset="-127"/>
              </a:rPr>
              <a:t>		x = 1;	</a:t>
            </a:r>
            <a:r>
              <a:rPr lang="en-US" altLang="ko-KR" dirty="0" smtClean="0">
                <a:solidFill>
                  <a:srgbClr val="233AE1"/>
                </a:solidFill>
                <a:latin typeface="Helvetica" panose="020B0604020202020204" pitchFamily="34" charset="0"/>
                <a:ea typeface="Gulim" panose="020B0600000101010101" pitchFamily="34" charset="-127"/>
              </a:rPr>
              <a:t>y = 2;</a:t>
            </a:r>
            <a:r>
              <a:rPr lang="en-US" altLang="ko-KR" dirty="0" smtClean="0">
                <a:solidFill>
                  <a:schemeClr val="hlink"/>
                </a:solidFill>
                <a:latin typeface="Helvetica" panose="020B0604020202020204" pitchFamily="34" charset="0"/>
                <a:ea typeface="Gulim" panose="020B0600000101010101" pitchFamily="34" charset="-127"/>
              </a:rPr>
              <a:t>	</a:t>
            </a:r>
          </a:p>
          <a:p>
            <a:pPr>
              <a:lnSpc>
                <a:spcPct val="85000"/>
              </a:lnSpc>
              <a:tabLst>
                <a:tab pos="2228850" algn="ctr"/>
                <a:tab pos="5548313" algn="ctr"/>
              </a:tabLst>
            </a:pPr>
            <a:r>
              <a:rPr lang="en-US" altLang="ko-KR" dirty="0" smtClean="0">
                <a:latin typeface="Helvetica" panose="020B0604020202020204" pitchFamily="34" charset="0"/>
                <a:ea typeface="Gulim" panose="020B0600000101010101" pitchFamily="34" charset="-127"/>
              </a:rPr>
              <a:t>However, What about (Initially, y = 12):</a:t>
            </a:r>
          </a:p>
          <a:p>
            <a:pPr>
              <a:lnSpc>
                <a:spcPct val="85000"/>
              </a:lnSpc>
              <a:buFontTx/>
              <a:buNone/>
              <a:tabLst>
                <a:tab pos="2228850" algn="ctr"/>
                <a:tab pos="5548313" algn="ctr"/>
              </a:tabLst>
            </a:pPr>
            <a:r>
              <a:rPr lang="en-US" altLang="ko-KR" dirty="0" smtClean="0">
                <a:latin typeface="Helvetica" panose="020B0604020202020204" pitchFamily="34" charset="0"/>
                <a:ea typeface="Gulim" panose="020B0600000101010101" pitchFamily="34" charset="-127"/>
              </a:rPr>
              <a:t>	</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chemeClr val="hlink"/>
                </a:solidFill>
                <a:latin typeface="Helvetica" panose="020B0604020202020204" pitchFamily="34" charset="0"/>
                <a:ea typeface="Gulim" panose="020B0600000101010101" pitchFamily="34" charset="-127"/>
              </a:rPr>
              <a:t>Thread A</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rgbClr val="233AE1"/>
                </a:solidFill>
                <a:latin typeface="Helvetica" panose="020B0604020202020204" pitchFamily="34" charset="0"/>
                <a:ea typeface="Gulim" panose="020B0600000101010101" pitchFamily="34" charset="-127"/>
              </a:rPr>
              <a:t>Thread B</a:t>
            </a:r>
          </a:p>
          <a:p>
            <a:pPr>
              <a:lnSpc>
                <a:spcPct val="85000"/>
              </a:lnSpc>
              <a:buFontTx/>
              <a:buNone/>
              <a:tabLst>
                <a:tab pos="2228850" algn="ctr"/>
                <a:tab pos="5548313" algn="ctr"/>
              </a:tabLst>
            </a:pPr>
            <a:r>
              <a:rPr lang="en-US" altLang="ko-KR" dirty="0" smtClean="0">
                <a:solidFill>
                  <a:schemeClr val="hlink"/>
                </a:solidFill>
                <a:latin typeface="Helvetica" panose="020B0604020202020204" pitchFamily="34" charset="0"/>
                <a:ea typeface="Gulim" panose="020B0600000101010101" pitchFamily="34" charset="-127"/>
              </a:rPr>
              <a:t>		x = 1;	</a:t>
            </a:r>
            <a:r>
              <a:rPr lang="en-US" altLang="ko-KR" dirty="0" smtClean="0">
                <a:solidFill>
                  <a:srgbClr val="233AE1"/>
                </a:solidFill>
                <a:latin typeface="Helvetica" panose="020B0604020202020204" pitchFamily="34" charset="0"/>
                <a:ea typeface="Gulim" panose="020B0600000101010101" pitchFamily="34" charset="-127"/>
              </a:rPr>
              <a:t>y = 2;</a:t>
            </a:r>
          </a:p>
          <a:p>
            <a:pPr>
              <a:lnSpc>
                <a:spcPct val="85000"/>
              </a:lnSpc>
              <a:buFontTx/>
              <a:buNone/>
              <a:tabLst>
                <a:tab pos="2228850" algn="ctr"/>
                <a:tab pos="5548313" algn="ctr"/>
              </a:tabLst>
            </a:pPr>
            <a:r>
              <a:rPr lang="en-US" altLang="ko-KR" dirty="0" smtClean="0">
                <a:solidFill>
                  <a:schemeClr val="hlink"/>
                </a:solidFill>
                <a:latin typeface="Helvetica" panose="020B0604020202020204" pitchFamily="34" charset="0"/>
                <a:ea typeface="Gulim" panose="020B0600000101010101" pitchFamily="34" charset="-127"/>
              </a:rPr>
              <a:t>		    x = y+1;	   </a:t>
            </a:r>
            <a:r>
              <a:rPr lang="en-US" altLang="ko-KR" dirty="0" smtClean="0">
                <a:solidFill>
                  <a:srgbClr val="233AE1"/>
                </a:solidFill>
                <a:latin typeface="Helvetica" panose="020B0604020202020204" pitchFamily="34" charset="0"/>
                <a:ea typeface="Gulim" panose="020B0600000101010101" pitchFamily="34" charset="-127"/>
              </a:rPr>
              <a:t>y = y*2;</a:t>
            </a:r>
          </a:p>
          <a:p>
            <a:pPr lvl="1">
              <a:lnSpc>
                <a:spcPct val="85000"/>
              </a:lnSpc>
              <a:tabLst>
                <a:tab pos="2228850" algn="ctr"/>
                <a:tab pos="5548313" algn="ctr"/>
              </a:tabLst>
            </a:pPr>
            <a:r>
              <a:rPr lang="en-US" altLang="ko-KR" dirty="0" smtClean="0">
                <a:latin typeface="Helvetica" panose="020B0604020202020204" pitchFamily="34" charset="0"/>
                <a:ea typeface="Gulim" panose="020B0600000101010101" pitchFamily="34" charset="-127"/>
              </a:rPr>
              <a:t>What are the possible values of x?   </a:t>
            </a:r>
          </a:p>
          <a:p>
            <a:pPr>
              <a:lnSpc>
                <a:spcPct val="85000"/>
              </a:lnSpc>
              <a:buFontTx/>
              <a:buNone/>
              <a:tabLst>
                <a:tab pos="2228850" algn="ctr"/>
                <a:tab pos="5548313" algn="ctr"/>
              </a:tabLst>
            </a:pPr>
            <a:r>
              <a:rPr lang="en-US" altLang="ko-KR" dirty="0" smtClean="0">
                <a:latin typeface="Helvetica" panose="020B0604020202020204" pitchFamily="34" charset="0"/>
                <a:ea typeface="Gulim" panose="020B0600000101010101" pitchFamily="34" charset="-127"/>
              </a:rPr>
              <a:t>	</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chemeClr val="hlink"/>
                </a:solidFill>
                <a:latin typeface="Helvetica" panose="020B0604020202020204" pitchFamily="34" charset="0"/>
                <a:ea typeface="Gulim" panose="020B0600000101010101" pitchFamily="34" charset="-127"/>
              </a:rPr>
              <a:t>Thread A</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rgbClr val="233AE1"/>
                </a:solidFill>
                <a:latin typeface="Helvetica" panose="020B0604020202020204" pitchFamily="34" charset="0"/>
                <a:ea typeface="Gulim" panose="020B0600000101010101" pitchFamily="34" charset="-127"/>
              </a:rPr>
              <a:t>Thread B</a:t>
            </a:r>
          </a:p>
          <a:p>
            <a:pPr>
              <a:lnSpc>
                <a:spcPct val="85000"/>
              </a:lnSpc>
              <a:buFontTx/>
              <a:buNone/>
              <a:tabLst>
                <a:tab pos="2228850" algn="ctr"/>
                <a:tab pos="5548313" algn="ctr"/>
              </a:tabLst>
            </a:pPr>
            <a:r>
              <a:rPr lang="en-US" altLang="ko-KR" dirty="0" smtClean="0">
                <a:solidFill>
                  <a:schemeClr val="hlink"/>
                </a:solidFill>
                <a:latin typeface="Helvetica" panose="020B0604020202020204" pitchFamily="34" charset="0"/>
                <a:ea typeface="Gulim" panose="020B0600000101010101" pitchFamily="34" charset="-127"/>
              </a:rPr>
              <a:t>		x = 1;	</a:t>
            </a:r>
            <a:endParaRPr lang="en-US" altLang="ko-KR" dirty="0" smtClean="0">
              <a:solidFill>
                <a:srgbClr val="233AE1"/>
              </a:solidFill>
              <a:latin typeface="Helvetica" panose="020B0604020202020204" pitchFamily="34" charset="0"/>
              <a:ea typeface="Gulim" panose="020B0600000101010101" pitchFamily="34" charset="-127"/>
            </a:endParaRPr>
          </a:p>
          <a:p>
            <a:pPr>
              <a:lnSpc>
                <a:spcPct val="85000"/>
              </a:lnSpc>
              <a:buFontTx/>
              <a:buNone/>
              <a:tabLst>
                <a:tab pos="2228850" algn="ctr"/>
                <a:tab pos="5548313" algn="ctr"/>
              </a:tabLst>
            </a:pPr>
            <a:r>
              <a:rPr lang="en-US" altLang="ko-KR" dirty="0" smtClean="0">
                <a:solidFill>
                  <a:schemeClr val="hlink"/>
                </a:solidFill>
                <a:latin typeface="Helvetica" panose="020B0604020202020204" pitchFamily="34" charset="0"/>
                <a:ea typeface="Gulim" panose="020B0600000101010101" pitchFamily="34" charset="-127"/>
              </a:rPr>
              <a:t>		    x = y+1;	</a:t>
            </a:r>
            <a:endParaRPr lang="en-US" altLang="ko-KR" dirty="0" smtClean="0">
              <a:latin typeface="Helvetica" panose="020B0604020202020204" pitchFamily="34" charset="0"/>
              <a:ea typeface="Gulim" panose="020B0600000101010101" pitchFamily="34" charset="-127"/>
            </a:endParaRPr>
          </a:p>
          <a:p>
            <a:pPr lvl="2">
              <a:lnSpc>
                <a:spcPct val="85000"/>
              </a:lnSpc>
              <a:buFontTx/>
              <a:buNone/>
              <a:tabLst>
                <a:tab pos="2228850" algn="ctr"/>
                <a:tab pos="5548313" algn="ctr"/>
              </a:tabLst>
            </a:pPr>
            <a:r>
              <a:rPr lang="en-US" altLang="ko-KR" dirty="0" smtClean="0">
                <a:latin typeface="Helvetica" panose="020B0604020202020204" pitchFamily="34" charset="0"/>
                <a:ea typeface="Gulim" panose="020B0600000101010101" pitchFamily="34" charset="-127"/>
              </a:rPr>
              <a:t>                                                             </a:t>
            </a:r>
            <a:r>
              <a:rPr lang="en-US" altLang="ko-KR" dirty="0" smtClean="0">
                <a:solidFill>
                  <a:srgbClr val="0B52FC"/>
                </a:solidFill>
                <a:latin typeface="Helvetica" panose="020B0604020202020204" pitchFamily="34" charset="0"/>
                <a:ea typeface="Gulim" panose="020B0600000101010101" pitchFamily="34" charset="-127"/>
              </a:rPr>
              <a:t>y = 2;</a:t>
            </a:r>
          </a:p>
          <a:p>
            <a:pPr lvl="2">
              <a:lnSpc>
                <a:spcPct val="85000"/>
              </a:lnSpc>
              <a:buFontTx/>
              <a:buNone/>
              <a:tabLst>
                <a:tab pos="2228850" algn="ctr"/>
                <a:tab pos="5548313" algn="ctr"/>
              </a:tabLst>
            </a:pPr>
            <a:r>
              <a:rPr lang="en-US" altLang="ko-KR" dirty="0" smtClean="0">
                <a:solidFill>
                  <a:srgbClr val="0B52FC"/>
                </a:solidFill>
                <a:latin typeface="Helvetica" panose="020B0604020202020204" pitchFamily="34" charset="0"/>
                <a:ea typeface="Gulim" panose="020B0600000101010101" pitchFamily="34" charset="-127"/>
              </a:rPr>
              <a:t>                                                             y = y*2</a:t>
            </a:r>
          </a:p>
        </p:txBody>
      </p:sp>
      <p:sp>
        <p:nvSpPr>
          <p:cNvPr id="4" name="Rectangle 3"/>
          <p:cNvSpPr>
            <a:spLocks noChangeArrowheads="1"/>
          </p:cNvSpPr>
          <p:nvPr/>
        </p:nvSpPr>
        <p:spPr bwMode="auto">
          <a:xfrm>
            <a:off x="3886200" y="6477000"/>
            <a:ext cx="990600" cy="381000"/>
          </a:xfrm>
          <a:prstGeom prst="rect">
            <a:avLst/>
          </a:prstGeom>
          <a:solidFill>
            <a:schemeClr val="bg1"/>
          </a:solidFill>
          <a:ln w="25400">
            <a:solidFill>
              <a:schemeClr val="tx1"/>
            </a:solidFill>
            <a:round/>
            <a:headEnd type="triangle" w="med" len="med"/>
            <a:tailEnd/>
          </a:ln>
          <a:effectLst>
            <a:outerShdw blurRad="50800" dist="38100" dir="2700000" algn="tl" rotWithShape="0">
              <a:srgbClr val="808080">
                <a:alpha val="42998"/>
              </a:srgbClr>
            </a:outerShdw>
          </a:effectLst>
        </p:spPr>
        <p:txBody>
          <a:bodyPr anchor="ctr"/>
          <a:lstStyle/>
          <a:p>
            <a:pPr>
              <a:defRPr/>
            </a:pPr>
            <a:r>
              <a:rPr lang="en-US" dirty="0" err="1">
                <a:latin typeface="Helvetica"/>
                <a:ea typeface="+mn-ea"/>
                <a:cs typeface="Helvetica"/>
              </a:rPr>
              <a:t>x</a:t>
            </a:r>
            <a:r>
              <a:rPr lang="en-US" dirty="0">
                <a:latin typeface="Helvetica"/>
                <a:ea typeface="+mn-ea"/>
                <a:cs typeface="Helvetica"/>
              </a:rPr>
              <a:t>=13</a:t>
            </a:r>
          </a:p>
        </p:txBody>
      </p:sp>
      <p:sp>
        <p:nvSpPr>
          <p:cNvPr id="5" name="Rectangle 4"/>
          <p:cNvSpPr>
            <a:spLocks noChangeArrowheads="1"/>
          </p:cNvSpPr>
          <p:nvPr/>
        </p:nvSpPr>
        <p:spPr bwMode="auto">
          <a:xfrm>
            <a:off x="1752600" y="4953000"/>
            <a:ext cx="5029200" cy="685800"/>
          </a:xfrm>
          <a:prstGeom prst="rect">
            <a:avLst/>
          </a:prstGeom>
          <a:solidFill>
            <a:srgbClr val="FF0000">
              <a:alpha val="25098"/>
            </a:srgbClr>
          </a:solidFill>
          <a:ln>
            <a:noFill/>
          </a:ln>
          <a:extLst>
            <a:ext uri="{91240B29-F687-4F45-9708-019B960494DF}">
              <a14:hiddenLine xmlns:a14="http://schemas.microsoft.com/office/drawing/2010/main" w="25400">
                <a:solidFill>
                  <a:srgbClr val="000000"/>
                </a:solidFill>
                <a:round/>
                <a:headEnd type="triangle" w="med" len="med"/>
                <a:tailEnd/>
              </a14:hiddenLine>
            </a:ext>
          </a:extLst>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6" name="Rectangle 5"/>
          <p:cNvSpPr/>
          <p:nvPr/>
        </p:nvSpPr>
        <p:spPr bwMode="auto">
          <a:xfrm>
            <a:off x="1752600" y="5638800"/>
            <a:ext cx="5029200" cy="685800"/>
          </a:xfrm>
          <a:prstGeom prst="rect">
            <a:avLst/>
          </a:prstGeom>
          <a:solidFill>
            <a:schemeClr val="accent1">
              <a:lumMod val="50000"/>
              <a:alpha val="25000"/>
            </a:schemeClr>
          </a:solidFill>
          <a:ln w="25400" cap="flat" cmpd="sng" algn="ctr">
            <a:noFill/>
            <a:prstDash val="solid"/>
            <a:round/>
            <a:headEnd type="triangle" w="med" len="med"/>
            <a:tailEnd type="none" w="med" len="med"/>
          </a:ln>
          <a:effectLst/>
        </p:spPr>
        <p:txBody>
          <a:bodyPr anchor="ctr"/>
          <a:lstStyle/>
          <a:p>
            <a:pPr>
              <a:defRPr/>
            </a:pPr>
            <a:endParaRPr lang="en-US" dirty="0">
              <a:latin typeface="Helvetica"/>
              <a:ea typeface="+mn-ea"/>
              <a:cs typeface="Helvetica"/>
            </a:endParaRPr>
          </a:p>
        </p:txBody>
      </p:sp>
      <p:sp>
        <p:nvSpPr>
          <p:cNvPr id="85000"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5809F1AA-B4A3-469F-940E-F2A0759C871A}" type="slidenum">
              <a:rPr lang="en-US" sz="1200">
                <a:solidFill>
                  <a:srgbClr val="898989"/>
                </a:solidFill>
              </a:rPr>
              <a:pPr/>
              <a:t>26</a:t>
            </a:fld>
            <a:endParaRPr lang="en-US" sz="1200">
              <a:solidFill>
                <a:srgbClr val="898989"/>
              </a:solidFill>
            </a:endParaRPr>
          </a:p>
        </p:txBody>
      </p:sp>
    </p:spTree>
    <p:extLst>
      <p:ext uri="{BB962C8B-B14F-4D97-AF65-F5344CB8AC3E}">
        <p14:creationId xmlns:p14="http://schemas.microsoft.com/office/powerpoint/2010/main" val="63375596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0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0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0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960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60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0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0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960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bwMode="auto">
          <a:xfrm>
            <a:off x="1752600" y="4953000"/>
            <a:ext cx="5029200" cy="609600"/>
          </a:xfrm>
          <a:prstGeom prst="rect">
            <a:avLst/>
          </a:prstGeom>
          <a:solidFill>
            <a:schemeClr val="accent1">
              <a:lumMod val="50000"/>
              <a:alpha val="25000"/>
            </a:schemeClr>
          </a:solidFill>
          <a:ln w="25400" cap="flat" cmpd="sng" algn="ctr">
            <a:noFill/>
            <a:prstDash val="solid"/>
            <a:round/>
            <a:headEnd type="triangle" w="med" len="med"/>
            <a:tailEnd type="none" w="med" len="med"/>
          </a:ln>
          <a:effectLst/>
        </p:spPr>
        <p:txBody>
          <a:bodyPr anchor="ctr"/>
          <a:lstStyle/>
          <a:p>
            <a:pPr>
              <a:defRPr/>
            </a:pPr>
            <a:endParaRPr lang="en-US" dirty="0">
              <a:latin typeface="Helvetica"/>
              <a:ea typeface="+mn-ea"/>
              <a:cs typeface="Helvetica"/>
            </a:endParaRPr>
          </a:p>
        </p:txBody>
      </p:sp>
      <p:sp>
        <p:nvSpPr>
          <p:cNvPr id="87042" name="Rectangle 4"/>
          <p:cNvSpPr>
            <a:spLocks noChangeArrowheads="1"/>
          </p:cNvSpPr>
          <p:nvPr/>
        </p:nvSpPr>
        <p:spPr bwMode="auto">
          <a:xfrm>
            <a:off x="1752600" y="5562600"/>
            <a:ext cx="5029200" cy="685800"/>
          </a:xfrm>
          <a:prstGeom prst="rect">
            <a:avLst/>
          </a:prstGeom>
          <a:solidFill>
            <a:srgbClr val="FF0000">
              <a:alpha val="25098"/>
            </a:srgbClr>
          </a:solidFill>
          <a:ln>
            <a:noFill/>
          </a:ln>
          <a:extLst>
            <a:ext uri="{91240B29-F687-4F45-9708-019B960494DF}">
              <a14:hiddenLine xmlns:a14="http://schemas.microsoft.com/office/drawing/2010/main" w="25400">
                <a:solidFill>
                  <a:srgbClr val="000000"/>
                </a:solidFill>
                <a:round/>
                <a:headEnd type="triangle" w="med" len="med"/>
                <a:tailEnd/>
              </a14:hiddenLine>
            </a:ext>
          </a:extLst>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87043"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Problem is at the lowest level</a:t>
            </a:r>
          </a:p>
        </p:txBody>
      </p:sp>
      <p:sp>
        <p:nvSpPr>
          <p:cNvPr id="87044" name="Rectangle 3"/>
          <p:cNvSpPr>
            <a:spLocks noGrp="1" noChangeArrowheads="1"/>
          </p:cNvSpPr>
          <p:nvPr>
            <p:ph type="body" idx="1"/>
          </p:nvPr>
        </p:nvSpPr>
        <p:spPr>
          <a:xfrm>
            <a:off x="230188" y="1522413"/>
            <a:ext cx="8913812" cy="4802187"/>
          </a:xfrm>
        </p:spPr>
        <p:txBody>
          <a:bodyPr>
            <a:normAutofit fontScale="92500" lnSpcReduction="20000"/>
          </a:bodyPr>
          <a:lstStyle/>
          <a:p>
            <a:pPr>
              <a:lnSpc>
                <a:spcPct val="85000"/>
              </a:lnSpc>
              <a:tabLst>
                <a:tab pos="2228850" algn="ctr"/>
                <a:tab pos="5548313" algn="ctr"/>
              </a:tabLst>
            </a:pPr>
            <a:r>
              <a:rPr lang="en-US" altLang="ko-KR" dirty="0" smtClean="0">
                <a:latin typeface="Helvetica" panose="020B0604020202020204" pitchFamily="34" charset="0"/>
                <a:ea typeface="Gulim" panose="020B0600000101010101" pitchFamily="34" charset="-127"/>
              </a:rPr>
              <a:t>Most of the time, threads are working on separate data, so scheduling doesn’t matter:</a:t>
            </a:r>
          </a:p>
          <a:p>
            <a:pPr>
              <a:lnSpc>
                <a:spcPct val="85000"/>
              </a:lnSpc>
              <a:buFontTx/>
              <a:buNone/>
              <a:tabLst>
                <a:tab pos="2228850" algn="ctr"/>
                <a:tab pos="5548313" algn="ctr"/>
              </a:tabLst>
            </a:pPr>
            <a:r>
              <a:rPr lang="en-US" altLang="ko-KR" dirty="0" smtClean="0">
                <a:latin typeface="Helvetica" panose="020B0604020202020204" pitchFamily="34" charset="0"/>
                <a:ea typeface="Gulim" panose="020B0600000101010101" pitchFamily="34" charset="-127"/>
              </a:rPr>
              <a:t>	</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chemeClr val="hlink"/>
                </a:solidFill>
                <a:latin typeface="Helvetica" panose="020B0604020202020204" pitchFamily="34" charset="0"/>
                <a:ea typeface="Gulim" panose="020B0600000101010101" pitchFamily="34" charset="-127"/>
              </a:rPr>
              <a:t>Thread A</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rgbClr val="233AE1"/>
                </a:solidFill>
                <a:latin typeface="Helvetica" panose="020B0604020202020204" pitchFamily="34" charset="0"/>
                <a:ea typeface="Gulim" panose="020B0600000101010101" pitchFamily="34" charset="-127"/>
              </a:rPr>
              <a:t>Thread B</a:t>
            </a:r>
          </a:p>
          <a:p>
            <a:pPr>
              <a:lnSpc>
                <a:spcPct val="85000"/>
              </a:lnSpc>
              <a:buFontTx/>
              <a:buNone/>
              <a:tabLst>
                <a:tab pos="2228850" algn="ctr"/>
                <a:tab pos="5548313" algn="ctr"/>
              </a:tabLst>
            </a:pPr>
            <a:r>
              <a:rPr lang="en-US" altLang="ko-KR" dirty="0" smtClean="0">
                <a:solidFill>
                  <a:schemeClr val="hlink"/>
                </a:solidFill>
                <a:latin typeface="Helvetica" panose="020B0604020202020204" pitchFamily="34" charset="0"/>
                <a:ea typeface="Gulim" panose="020B0600000101010101" pitchFamily="34" charset="-127"/>
              </a:rPr>
              <a:t>		x = 1;	</a:t>
            </a:r>
            <a:r>
              <a:rPr lang="en-US" altLang="ko-KR" dirty="0" smtClean="0">
                <a:solidFill>
                  <a:srgbClr val="233AE1"/>
                </a:solidFill>
                <a:latin typeface="Helvetica" panose="020B0604020202020204" pitchFamily="34" charset="0"/>
                <a:ea typeface="Gulim" panose="020B0600000101010101" pitchFamily="34" charset="-127"/>
              </a:rPr>
              <a:t>y = 2;</a:t>
            </a:r>
            <a:r>
              <a:rPr lang="en-US" altLang="ko-KR" dirty="0" smtClean="0">
                <a:solidFill>
                  <a:schemeClr val="hlink"/>
                </a:solidFill>
                <a:latin typeface="Helvetica" panose="020B0604020202020204" pitchFamily="34" charset="0"/>
                <a:ea typeface="Gulim" panose="020B0600000101010101" pitchFamily="34" charset="-127"/>
              </a:rPr>
              <a:t>	</a:t>
            </a:r>
          </a:p>
          <a:p>
            <a:pPr>
              <a:lnSpc>
                <a:spcPct val="85000"/>
              </a:lnSpc>
              <a:tabLst>
                <a:tab pos="2228850" algn="ctr"/>
                <a:tab pos="5548313" algn="ctr"/>
              </a:tabLst>
            </a:pPr>
            <a:r>
              <a:rPr lang="en-US" altLang="ko-KR" dirty="0" smtClean="0">
                <a:latin typeface="Helvetica" panose="020B0604020202020204" pitchFamily="34" charset="0"/>
                <a:ea typeface="Gulim" panose="020B0600000101010101" pitchFamily="34" charset="-127"/>
              </a:rPr>
              <a:t>However, What about (Initially, y = 12):</a:t>
            </a:r>
          </a:p>
          <a:p>
            <a:pPr>
              <a:lnSpc>
                <a:spcPct val="85000"/>
              </a:lnSpc>
              <a:buFontTx/>
              <a:buNone/>
              <a:tabLst>
                <a:tab pos="2228850" algn="ctr"/>
                <a:tab pos="5548313" algn="ctr"/>
              </a:tabLst>
            </a:pPr>
            <a:r>
              <a:rPr lang="en-US" altLang="ko-KR" dirty="0" smtClean="0">
                <a:latin typeface="Helvetica" panose="020B0604020202020204" pitchFamily="34" charset="0"/>
                <a:ea typeface="Gulim" panose="020B0600000101010101" pitchFamily="34" charset="-127"/>
              </a:rPr>
              <a:t>	</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chemeClr val="hlink"/>
                </a:solidFill>
                <a:latin typeface="Helvetica" panose="020B0604020202020204" pitchFamily="34" charset="0"/>
                <a:ea typeface="Gulim" panose="020B0600000101010101" pitchFamily="34" charset="-127"/>
              </a:rPr>
              <a:t>Thread A</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rgbClr val="233AE1"/>
                </a:solidFill>
                <a:latin typeface="Helvetica" panose="020B0604020202020204" pitchFamily="34" charset="0"/>
                <a:ea typeface="Gulim" panose="020B0600000101010101" pitchFamily="34" charset="-127"/>
              </a:rPr>
              <a:t>Thread B</a:t>
            </a:r>
          </a:p>
          <a:p>
            <a:pPr>
              <a:lnSpc>
                <a:spcPct val="85000"/>
              </a:lnSpc>
              <a:buFontTx/>
              <a:buNone/>
              <a:tabLst>
                <a:tab pos="2228850" algn="ctr"/>
                <a:tab pos="5548313" algn="ctr"/>
              </a:tabLst>
            </a:pPr>
            <a:r>
              <a:rPr lang="en-US" altLang="ko-KR" dirty="0" smtClean="0">
                <a:solidFill>
                  <a:schemeClr val="hlink"/>
                </a:solidFill>
                <a:latin typeface="Helvetica" panose="020B0604020202020204" pitchFamily="34" charset="0"/>
                <a:ea typeface="Gulim" panose="020B0600000101010101" pitchFamily="34" charset="-127"/>
              </a:rPr>
              <a:t>		x = 1;	</a:t>
            </a:r>
            <a:r>
              <a:rPr lang="en-US" altLang="ko-KR" dirty="0" smtClean="0">
                <a:solidFill>
                  <a:srgbClr val="233AE1"/>
                </a:solidFill>
                <a:latin typeface="Helvetica" panose="020B0604020202020204" pitchFamily="34" charset="0"/>
                <a:ea typeface="Gulim" panose="020B0600000101010101" pitchFamily="34" charset="-127"/>
              </a:rPr>
              <a:t>y = 2;</a:t>
            </a:r>
          </a:p>
          <a:p>
            <a:pPr>
              <a:lnSpc>
                <a:spcPct val="85000"/>
              </a:lnSpc>
              <a:buFontTx/>
              <a:buNone/>
              <a:tabLst>
                <a:tab pos="2228850" algn="ctr"/>
                <a:tab pos="5548313" algn="ctr"/>
              </a:tabLst>
            </a:pPr>
            <a:r>
              <a:rPr lang="en-US" altLang="ko-KR" dirty="0" smtClean="0">
                <a:solidFill>
                  <a:schemeClr val="hlink"/>
                </a:solidFill>
                <a:latin typeface="Helvetica" panose="020B0604020202020204" pitchFamily="34" charset="0"/>
                <a:ea typeface="Gulim" panose="020B0600000101010101" pitchFamily="34" charset="-127"/>
              </a:rPr>
              <a:t>		    x = y+1;	   </a:t>
            </a:r>
            <a:r>
              <a:rPr lang="en-US" altLang="ko-KR" dirty="0" smtClean="0">
                <a:solidFill>
                  <a:srgbClr val="233AE1"/>
                </a:solidFill>
                <a:latin typeface="Helvetica" panose="020B0604020202020204" pitchFamily="34" charset="0"/>
                <a:ea typeface="Gulim" panose="020B0600000101010101" pitchFamily="34" charset="-127"/>
              </a:rPr>
              <a:t>y = y*2;</a:t>
            </a:r>
          </a:p>
          <a:p>
            <a:pPr lvl="1">
              <a:lnSpc>
                <a:spcPct val="85000"/>
              </a:lnSpc>
              <a:tabLst>
                <a:tab pos="2228850" algn="ctr"/>
                <a:tab pos="5548313" algn="ctr"/>
              </a:tabLst>
            </a:pPr>
            <a:r>
              <a:rPr lang="en-US" altLang="ko-KR" dirty="0" smtClean="0">
                <a:latin typeface="Helvetica" panose="020B0604020202020204" pitchFamily="34" charset="0"/>
                <a:ea typeface="Gulim" panose="020B0600000101010101" pitchFamily="34" charset="-127"/>
              </a:rPr>
              <a:t>What are the possible values of x?   </a:t>
            </a:r>
          </a:p>
          <a:p>
            <a:pPr>
              <a:lnSpc>
                <a:spcPct val="85000"/>
              </a:lnSpc>
              <a:buFontTx/>
              <a:buNone/>
              <a:tabLst>
                <a:tab pos="2228850" algn="ctr"/>
                <a:tab pos="5548313" algn="ctr"/>
              </a:tabLst>
            </a:pPr>
            <a:r>
              <a:rPr lang="en-US" altLang="ko-KR" dirty="0" smtClean="0">
                <a:latin typeface="Helvetica" panose="020B0604020202020204" pitchFamily="34" charset="0"/>
                <a:ea typeface="Gulim" panose="020B0600000101010101" pitchFamily="34" charset="-127"/>
              </a:rPr>
              <a:t>	</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chemeClr val="hlink"/>
                </a:solidFill>
                <a:latin typeface="Helvetica" panose="020B0604020202020204" pitchFamily="34" charset="0"/>
                <a:ea typeface="Gulim" panose="020B0600000101010101" pitchFamily="34" charset="-127"/>
              </a:rPr>
              <a:t>Thread A</a:t>
            </a:r>
            <a:r>
              <a:rPr lang="en-US" altLang="ko-KR" dirty="0" smtClean="0">
                <a:solidFill>
                  <a:schemeClr val="hlink"/>
                </a:solidFill>
                <a:latin typeface="Helvetica" panose="020B0604020202020204" pitchFamily="34" charset="0"/>
                <a:ea typeface="Gulim" panose="020B0600000101010101" pitchFamily="34" charset="-127"/>
              </a:rPr>
              <a:t>	</a:t>
            </a:r>
            <a:r>
              <a:rPr lang="en-US" altLang="ko-KR" u="sng" dirty="0" smtClean="0">
                <a:solidFill>
                  <a:srgbClr val="233AE1"/>
                </a:solidFill>
                <a:latin typeface="Helvetica" panose="020B0604020202020204" pitchFamily="34" charset="0"/>
                <a:ea typeface="Gulim" panose="020B0600000101010101" pitchFamily="34" charset="-127"/>
              </a:rPr>
              <a:t>Thread B</a:t>
            </a:r>
          </a:p>
          <a:p>
            <a:pPr>
              <a:lnSpc>
                <a:spcPct val="85000"/>
              </a:lnSpc>
              <a:buFontTx/>
              <a:buNone/>
              <a:tabLst>
                <a:tab pos="2228850" algn="ctr"/>
                <a:tab pos="5548313" algn="ctr"/>
              </a:tabLst>
            </a:pPr>
            <a:r>
              <a:rPr lang="en-US" altLang="ko-KR" dirty="0" smtClean="0">
                <a:solidFill>
                  <a:schemeClr val="hlink"/>
                </a:solidFill>
                <a:latin typeface="Helvetica" panose="020B0604020202020204" pitchFamily="34" charset="0"/>
                <a:ea typeface="Gulim" panose="020B0600000101010101" pitchFamily="34" charset="-127"/>
              </a:rPr>
              <a:t>		</a:t>
            </a:r>
            <a:r>
              <a:rPr lang="en-US" altLang="ko-KR" dirty="0" smtClean="0">
                <a:solidFill>
                  <a:srgbClr val="2A40E2"/>
                </a:solidFill>
                <a:latin typeface="Helvetica" panose="020B0604020202020204" pitchFamily="34" charset="0"/>
                <a:ea typeface="Gulim" panose="020B0600000101010101" pitchFamily="34" charset="-127"/>
              </a:rPr>
              <a:t>                                                                      y = 2;	</a:t>
            </a:r>
          </a:p>
          <a:p>
            <a:pPr>
              <a:lnSpc>
                <a:spcPct val="85000"/>
              </a:lnSpc>
              <a:buFontTx/>
              <a:buNone/>
              <a:tabLst>
                <a:tab pos="2228850" algn="ctr"/>
                <a:tab pos="5548313" algn="ctr"/>
              </a:tabLst>
            </a:pPr>
            <a:r>
              <a:rPr lang="en-US" altLang="ko-KR" dirty="0" smtClean="0">
                <a:solidFill>
                  <a:srgbClr val="2A40E2"/>
                </a:solidFill>
                <a:latin typeface="Helvetica" panose="020B0604020202020204" pitchFamily="34" charset="0"/>
                <a:ea typeface="Gulim" panose="020B0600000101010101" pitchFamily="34" charset="-127"/>
              </a:rPr>
              <a:t>		                                                                      y = y*2;</a:t>
            </a:r>
            <a:r>
              <a:rPr lang="en-US" altLang="ko-KR" dirty="0" smtClean="0">
                <a:solidFill>
                  <a:schemeClr val="hlink"/>
                </a:solidFill>
                <a:latin typeface="Helvetica" panose="020B0604020202020204" pitchFamily="34" charset="0"/>
                <a:ea typeface="Gulim" panose="020B0600000101010101" pitchFamily="34" charset="-127"/>
              </a:rPr>
              <a:t>	</a:t>
            </a:r>
            <a:endParaRPr lang="en-US" altLang="ko-KR" dirty="0" smtClean="0">
              <a:latin typeface="Helvetica" panose="020B0604020202020204" pitchFamily="34" charset="0"/>
              <a:ea typeface="Gulim" panose="020B0600000101010101" pitchFamily="34" charset="-127"/>
            </a:endParaRPr>
          </a:p>
          <a:p>
            <a:pPr lvl="2">
              <a:lnSpc>
                <a:spcPct val="85000"/>
              </a:lnSpc>
              <a:buFontTx/>
              <a:buNone/>
              <a:tabLst>
                <a:tab pos="2228850" algn="ctr"/>
                <a:tab pos="5548313" algn="ctr"/>
              </a:tabLst>
            </a:pPr>
            <a:r>
              <a:rPr lang="en-US" altLang="ko-KR" dirty="0" smtClean="0">
                <a:latin typeface="Helvetica" panose="020B0604020202020204" pitchFamily="34" charset="0"/>
                <a:ea typeface="Gulim" panose="020B0600000101010101" pitchFamily="34" charset="-127"/>
              </a:rPr>
              <a:t>               </a:t>
            </a:r>
            <a:r>
              <a:rPr lang="en-US" altLang="ko-KR" dirty="0" smtClean="0">
                <a:solidFill>
                  <a:srgbClr val="FF0000"/>
                </a:solidFill>
                <a:latin typeface="Helvetica" panose="020B0604020202020204" pitchFamily="34" charset="0"/>
                <a:ea typeface="Gulim" panose="020B0600000101010101" pitchFamily="34" charset="-127"/>
              </a:rPr>
              <a:t>x = 1;</a:t>
            </a:r>
          </a:p>
          <a:p>
            <a:pPr lvl="2">
              <a:lnSpc>
                <a:spcPct val="85000"/>
              </a:lnSpc>
              <a:buFontTx/>
              <a:buNone/>
              <a:tabLst>
                <a:tab pos="2228850" algn="ctr"/>
                <a:tab pos="5548313" algn="ctr"/>
              </a:tabLst>
            </a:pPr>
            <a:r>
              <a:rPr lang="en-US" altLang="ko-KR" dirty="0" smtClean="0">
                <a:solidFill>
                  <a:srgbClr val="FF0000"/>
                </a:solidFill>
                <a:latin typeface="Helvetica" panose="020B0604020202020204" pitchFamily="34" charset="0"/>
                <a:ea typeface="Gulim" panose="020B0600000101010101" pitchFamily="34" charset="-127"/>
              </a:rPr>
              <a:t>               x = y+1;</a:t>
            </a:r>
          </a:p>
        </p:txBody>
      </p:sp>
      <p:sp>
        <p:nvSpPr>
          <p:cNvPr id="4" name="Rectangle 3"/>
          <p:cNvSpPr>
            <a:spLocks noChangeArrowheads="1"/>
          </p:cNvSpPr>
          <p:nvPr/>
        </p:nvSpPr>
        <p:spPr bwMode="auto">
          <a:xfrm>
            <a:off x="3886200" y="6400800"/>
            <a:ext cx="990600" cy="381000"/>
          </a:xfrm>
          <a:prstGeom prst="rect">
            <a:avLst/>
          </a:prstGeom>
          <a:solidFill>
            <a:schemeClr val="bg1"/>
          </a:solidFill>
          <a:ln w="25400">
            <a:solidFill>
              <a:schemeClr val="tx1"/>
            </a:solidFill>
            <a:round/>
            <a:headEnd type="triangle" w="med" len="med"/>
            <a:tailEnd/>
          </a:ln>
          <a:effectLst>
            <a:outerShdw blurRad="50800" dist="38100" dir="2700000" algn="tl" rotWithShape="0">
              <a:srgbClr val="808080">
                <a:alpha val="42998"/>
              </a:srgbClr>
            </a:outerShdw>
          </a:effectLst>
        </p:spPr>
        <p:txBody>
          <a:bodyPr anchor="ctr"/>
          <a:lstStyle/>
          <a:p>
            <a:pPr>
              <a:defRPr/>
            </a:pPr>
            <a:r>
              <a:rPr lang="en-US" dirty="0" err="1">
                <a:latin typeface="Helvetica"/>
                <a:ea typeface="+mn-ea"/>
                <a:cs typeface="Helvetica"/>
              </a:rPr>
              <a:t>x</a:t>
            </a:r>
            <a:r>
              <a:rPr lang="en-US" dirty="0">
                <a:latin typeface="Helvetica"/>
                <a:ea typeface="+mn-ea"/>
                <a:cs typeface="Helvetica"/>
              </a:rPr>
              <a:t>=5</a:t>
            </a:r>
          </a:p>
        </p:txBody>
      </p:sp>
      <p:sp>
        <p:nvSpPr>
          <p:cNvPr id="8704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5E6A57E7-523C-4E0B-B9EC-CC4483CB6CC7}" type="slidenum">
              <a:rPr lang="en-US" sz="1200">
                <a:solidFill>
                  <a:srgbClr val="898989"/>
                </a:solidFill>
              </a:rPr>
              <a:pPr/>
              <a:t>27</a:t>
            </a:fld>
            <a:endParaRPr lang="en-US" sz="1200">
              <a:solidFill>
                <a:srgbClr val="898989"/>
              </a:solidFill>
            </a:endParaRPr>
          </a:p>
        </p:txBody>
      </p:sp>
    </p:spTree>
    <p:extLst>
      <p:ext uri="{BB962C8B-B14F-4D97-AF65-F5344CB8AC3E}">
        <p14:creationId xmlns:p14="http://schemas.microsoft.com/office/powerpoint/2010/main" val="38734731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Rectangle 7"/>
          <p:cNvSpPr>
            <a:spLocks noChangeArrowheads="1"/>
          </p:cNvSpPr>
          <p:nvPr/>
        </p:nvSpPr>
        <p:spPr bwMode="auto">
          <a:xfrm>
            <a:off x="1752600" y="5638800"/>
            <a:ext cx="5029200" cy="304800"/>
          </a:xfrm>
          <a:prstGeom prst="rect">
            <a:avLst/>
          </a:prstGeom>
          <a:solidFill>
            <a:srgbClr val="FF0000">
              <a:alpha val="25098"/>
            </a:srgbClr>
          </a:solidFill>
          <a:ln>
            <a:noFill/>
          </a:ln>
          <a:extLst>
            <a:ext uri="{91240B29-F687-4F45-9708-019B960494DF}">
              <a14:hiddenLine xmlns:a14="http://schemas.microsoft.com/office/drawing/2010/main" w="25400">
                <a:solidFill>
                  <a:srgbClr val="000000"/>
                </a:solidFill>
                <a:round/>
                <a:headEnd type="triangle" w="med" len="med"/>
                <a:tailEnd/>
              </a14:hiddenLine>
            </a:ext>
          </a:extLst>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7" name="Rectangle 6"/>
          <p:cNvSpPr/>
          <p:nvPr/>
        </p:nvSpPr>
        <p:spPr bwMode="auto">
          <a:xfrm>
            <a:off x="1752600" y="5943600"/>
            <a:ext cx="5029200" cy="304800"/>
          </a:xfrm>
          <a:prstGeom prst="rect">
            <a:avLst/>
          </a:prstGeom>
          <a:solidFill>
            <a:schemeClr val="accent1">
              <a:lumMod val="50000"/>
              <a:alpha val="25000"/>
            </a:schemeClr>
          </a:solidFill>
          <a:ln w="25400" cap="flat" cmpd="sng" algn="ctr">
            <a:noFill/>
            <a:prstDash val="solid"/>
            <a:round/>
            <a:headEnd type="triangle" w="med" len="med"/>
            <a:tailEnd type="none" w="med" len="med"/>
          </a:ln>
          <a:effectLst/>
        </p:spPr>
        <p:txBody>
          <a:bodyPr anchor="ctr"/>
          <a:lstStyle/>
          <a:p>
            <a:pPr>
              <a:defRPr/>
            </a:pPr>
            <a:endParaRPr lang="en-US" dirty="0">
              <a:latin typeface="Helvetica"/>
              <a:ea typeface="+mn-ea"/>
              <a:cs typeface="Helvetica"/>
            </a:endParaRPr>
          </a:p>
        </p:txBody>
      </p:sp>
      <p:sp>
        <p:nvSpPr>
          <p:cNvPr id="6" name="Rectangle 5"/>
          <p:cNvSpPr/>
          <p:nvPr/>
        </p:nvSpPr>
        <p:spPr bwMode="auto">
          <a:xfrm>
            <a:off x="1752600" y="5029200"/>
            <a:ext cx="5029200" cy="304800"/>
          </a:xfrm>
          <a:prstGeom prst="rect">
            <a:avLst/>
          </a:prstGeom>
          <a:solidFill>
            <a:schemeClr val="accent1">
              <a:lumMod val="50000"/>
              <a:alpha val="25000"/>
            </a:schemeClr>
          </a:solidFill>
          <a:ln w="25400" cap="flat" cmpd="sng" algn="ctr">
            <a:noFill/>
            <a:prstDash val="solid"/>
            <a:round/>
            <a:headEnd type="triangle" w="med" len="med"/>
            <a:tailEnd type="none" w="med" len="med"/>
          </a:ln>
          <a:effectLst/>
        </p:spPr>
        <p:txBody>
          <a:bodyPr anchor="ctr"/>
          <a:lstStyle/>
          <a:p>
            <a:pPr>
              <a:defRPr/>
            </a:pPr>
            <a:endParaRPr lang="en-US" dirty="0">
              <a:latin typeface="Helvetica"/>
              <a:ea typeface="+mn-ea"/>
              <a:cs typeface="Helvetica"/>
            </a:endParaRPr>
          </a:p>
        </p:txBody>
      </p:sp>
      <p:sp>
        <p:nvSpPr>
          <p:cNvPr id="89092" name="Rectangle 4"/>
          <p:cNvSpPr>
            <a:spLocks noChangeArrowheads="1"/>
          </p:cNvSpPr>
          <p:nvPr/>
        </p:nvSpPr>
        <p:spPr bwMode="auto">
          <a:xfrm>
            <a:off x="1752600" y="5334000"/>
            <a:ext cx="5029200" cy="304800"/>
          </a:xfrm>
          <a:prstGeom prst="rect">
            <a:avLst/>
          </a:prstGeom>
          <a:solidFill>
            <a:srgbClr val="FF0000">
              <a:alpha val="25098"/>
            </a:srgbClr>
          </a:solidFill>
          <a:ln>
            <a:noFill/>
          </a:ln>
          <a:extLst>
            <a:ext uri="{91240B29-F687-4F45-9708-019B960494DF}">
              <a14:hiddenLine xmlns:a14="http://schemas.microsoft.com/office/drawing/2010/main" w="25400">
                <a:solidFill>
                  <a:srgbClr val="000000"/>
                </a:solidFill>
                <a:round/>
                <a:headEnd type="triangle" w="med" len="med"/>
                <a:tailEnd/>
              </a14:hiddenLine>
            </a:ext>
          </a:extLst>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800">
              <a:latin typeface="Helvetica" panose="020B0604020202020204" pitchFamily="34" charset="0"/>
            </a:endParaRPr>
          </a:p>
        </p:txBody>
      </p:sp>
      <p:sp>
        <p:nvSpPr>
          <p:cNvPr id="89093"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Problem is at the lowest level</a:t>
            </a:r>
          </a:p>
        </p:txBody>
      </p:sp>
      <p:sp>
        <p:nvSpPr>
          <p:cNvPr id="89094" name="Rectangle 3"/>
          <p:cNvSpPr>
            <a:spLocks noGrp="1" noChangeArrowheads="1"/>
          </p:cNvSpPr>
          <p:nvPr>
            <p:ph type="body" idx="1"/>
          </p:nvPr>
        </p:nvSpPr>
        <p:spPr>
          <a:xfrm>
            <a:off x="230188" y="1598613"/>
            <a:ext cx="8913812" cy="4802187"/>
          </a:xfrm>
        </p:spPr>
        <p:txBody>
          <a:bodyPr>
            <a:normAutofit fontScale="92500" lnSpcReduction="20000"/>
          </a:bodyPr>
          <a:lstStyle/>
          <a:p>
            <a:pPr>
              <a:lnSpc>
                <a:spcPct val="85000"/>
              </a:lnSpc>
              <a:tabLst>
                <a:tab pos="2228850" algn="ctr"/>
                <a:tab pos="5548313" algn="ctr"/>
              </a:tabLst>
            </a:pPr>
            <a:r>
              <a:rPr lang="en-US" altLang="ko-KR" smtClean="0">
                <a:latin typeface="Helvetica" panose="020B0604020202020204" pitchFamily="34" charset="0"/>
                <a:ea typeface="Gulim" panose="020B0600000101010101" pitchFamily="34" charset="-127"/>
              </a:rPr>
              <a:t>Most of the time, threads are working on separate data, so scheduling doesn’t matter:</a:t>
            </a:r>
          </a:p>
          <a:p>
            <a:pPr>
              <a:lnSpc>
                <a:spcPct val="85000"/>
              </a:lnSpc>
              <a:buFontTx/>
              <a:buNone/>
              <a:tabLst>
                <a:tab pos="2228850" algn="ctr"/>
                <a:tab pos="5548313" algn="ctr"/>
              </a:tabLst>
            </a:pPr>
            <a:r>
              <a:rPr lang="en-US" altLang="ko-KR" smtClean="0">
                <a:latin typeface="Helvetica" panose="020B0604020202020204" pitchFamily="34" charset="0"/>
                <a:ea typeface="Gulim" panose="020B0600000101010101" pitchFamily="34" charset="-127"/>
              </a:rPr>
              <a:t>	</a:t>
            </a:r>
            <a:r>
              <a:rPr lang="en-US" altLang="ko-KR" smtClean="0">
                <a:solidFill>
                  <a:schemeClr val="hlink"/>
                </a:solidFill>
                <a:latin typeface="Helvetica" panose="020B0604020202020204" pitchFamily="34" charset="0"/>
                <a:ea typeface="Gulim" panose="020B0600000101010101" pitchFamily="34" charset="-127"/>
              </a:rPr>
              <a:t>	</a:t>
            </a:r>
            <a:r>
              <a:rPr lang="en-US" altLang="ko-KR" u="sng" smtClean="0">
                <a:solidFill>
                  <a:schemeClr val="hlink"/>
                </a:solidFill>
                <a:latin typeface="Helvetica" panose="020B0604020202020204" pitchFamily="34" charset="0"/>
                <a:ea typeface="Gulim" panose="020B0600000101010101" pitchFamily="34" charset="-127"/>
              </a:rPr>
              <a:t>Thread A</a:t>
            </a:r>
            <a:r>
              <a:rPr lang="en-US" altLang="ko-KR" smtClean="0">
                <a:solidFill>
                  <a:schemeClr val="hlink"/>
                </a:solidFill>
                <a:latin typeface="Helvetica" panose="020B0604020202020204" pitchFamily="34" charset="0"/>
                <a:ea typeface="Gulim" panose="020B0600000101010101" pitchFamily="34" charset="-127"/>
              </a:rPr>
              <a:t>	</a:t>
            </a:r>
            <a:r>
              <a:rPr lang="en-US" altLang="ko-KR" u="sng" smtClean="0">
                <a:solidFill>
                  <a:srgbClr val="233AE1"/>
                </a:solidFill>
                <a:latin typeface="Helvetica" panose="020B0604020202020204" pitchFamily="34" charset="0"/>
                <a:ea typeface="Gulim" panose="020B0600000101010101" pitchFamily="34" charset="-127"/>
              </a:rPr>
              <a:t>Thread B</a:t>
            </a:r>
          </a:p>
          <a:p>
            <a:pPr>
              <a:lnSpc>
                <a:spcPct val="85000"/>
              </a:lnSpc>
              <a:buFontTx/>
              <a:buNone/>
              <a:tabLst>
                <a:tab pos="2228850" algn="ctr"/>
                <a:tab pos="5548313" algn="ctr"/>
              </a:tabLst>
            </a:pPr>
            <a:r>
              <a:rPr lang="en-US" altLang="ko-KR" smtClean="0">
                <a:solidFill>
                  <a:schemeClr val="hlink"/>
                </a:solidFill>
                <a:latin typeface="Helvetica" panose="020B0604020202020204" pitchFamily="34" charset="0"/>
                <a:ea typeface="Gulim" panose="020B0600000101010101" pitchFamily="34" charset="-127"/>
              </a:rPr>
              <a:t>		x = 1;	</a:t>
            </a:r>
            <a:r>
              <a:rPr lang="en-US" altLang="ko-KR" smtClean="0">
                <a:solidFill>
                  <a:srgbClr val="233AE1"/>
                </a:solidFill>
                <a:latin typeface="Helvetica" panose="020B0604020202020204" pitchFamily="34" charset="0"/>
                <a:ea typeface="Gulim" panose="020B0600000101010101" pitchFamily="34" charset="-127"/>
              </a:rPr>
              <a:t>y = 2;</a:t>
            </a:r>
            <a:r>
              <a:rPr lang="en-US" altLang="ko-KR" smtClean="0">
                <a:solidFill>
                  <a:schemeClr val="hlink"/>
                </a:solidFill>
                <a:latin typeface="Helvetica" panose="020B0604020202020204" pitchFamily="34" charset="0"/>
                <a:ea typeface="Gulim" panose="020B0600000101010101" pitchFamily="34" charset="-127"/>
              </a:rPr>
              <a:t>	</a:t>
            </a:r>
          </a:p>
          <a:p>
            <a:pPr>
              <a:lnSpc>
                <a:spcPct val="85000"/>
              </a:lnSpc>
              <a:tabLst>
                <a:tab pos="2228850" algn="ctr"/>
                <a:tab pos="5548313" algn="ctr"/>
              </a:tabLst>
            </a:pPr>
            <a:r>
              <a:rPr lang="en-US" altLang="ko-KR" smtClean="0">
                <a:latin typeface="Helvetica" panose="020B0604020202020204" pitchFamily="34" charset="0"/>
                <a:ea typeface="Gulim" panose="020B0600000101010101" pitchFamily="34" charset="-127"/>
              </a:rPr>
              <a:t>However, What about (Initially, y = 12):</a:t>
            </a:r>
          </a:p>
          <a:p>
            <a:pPr>
              <a:lnSpc>
                <a:spcPct val="85000"/>
              </a:lnSpc>
              <a:buFontTx/>
              <a:buNone/>
              <a:tabLst>
                <a:tab pos="2228850" algn="ctr"/>
                <a:tab pos="5548313" algn="ctr"/>
              </a:tabLst>
            </a:pPr>
            <a:r>
              <a:rPr lang="en-US" altLang="ko-KR" smtClean="0">
                <a:latin typeface="Helvetica" panose="020B0604020202020204" pitchFamily="34" charset="0"/>
                <a:ea typeface="Gulim" panose="020B0600000101010101" pitchFamily="34" charset="-127"/>
              </a:rPr>
              <a:t>	</a:t>
            </a:r>
            <a:r>
              <a:rPr lang="en-US" altLang="ko-KR" smtClean="0">
                <a:solidFill>
                  <a:schemeClr val="hlink"/>
                </a:solidFill>
                <a:latin typeface="Helvetica" panose="020B0604020202020204" pitchFamily="34" charset="0"/>
                <a:ea typeface="Gulim" panose="020B0600000101010101" pitchFamily="34" charset="-127"/>
              </a:rPr>
              <a:t>	</a:t>
            </a:r>
            <a:r>
              <a:rPr lang="en-US" altLang="ko-KR" u="sng" smtClean="0">
                <a:solidFill>
                  <a:schemeClr val="hlink"/>
                </a:solidFill>
                <a:latin typeface="Helvetica" panose="020B0604020202020204" pitchFamily="34" charset="0"/>
                <a:ea typeface="Gulim" panose="020B0600000101010101" pitchFamily="34" charset="-127"/>
              </a:rPr>
              <a:t>Thread A</a:t>
            </a:r>
            <a:r>
              <a:rPr lang="en-US" altLang="ko-KR" smtClean="0">
                <a:solidFill>
                  <a:schemeClr val="hlink"/>
                </a:solidFill>
                <a:latin typeface="Helvetica" panose="020B0604020202020204" pitchFamily="34" charset="0"/>
                <a:ea typeface="Gulim" panose="020B0600000101010101" pitchFamily="34" charset="-127"/>
              </a:rPr>
              <a:t>	</a:t>
            </a:r>
            <a:r>
              <a:rPr lang="en-US" altLang="ko-KR" u="sng" smtClean="0">
                <a:solidFill>
                  <a:srgbClr val="233AE1"/>
                </a:solidFill>
                <a:latin typeface="Helvetica" panose="020B0604020202020204" pitchFamily="34" charset="0"/>
                <a:ea typeface="Gulim" panose="020B0600000101010101" pitchFamily="34" charset="-127"/>
              </a:rPr>
              <a:t>Thread B</a:t>
            </a:r>
          </a:p>
          <a:p>
            <a:pPr>
              <a:lnSpc>
                <a:spcPct val="85000"/>
              </a:lnSpc>
              <a:buFontTx/>
              <a:buNone/>
              <a:tabLst>
                <a:tab pos="2228850" algn="ctr"/>
                <a:tab pos="5548313" algn="ctr"/>
              </a:tabLst>
            </a:pPr>
            <a:r>
              <a:rPr lang="en-US" altLang="ko-KR" smtClean="0">
                <a:solidFill>
                  <a:schemeClr val="hlink"/>
                </a:solidFill>
                <a:latin typeface="Helvetica" panose="020B0604020202020204" pitchFamily="34" charset="0"/>
                <a:ea typeface="Gulim" panose="020B0600000101010101" pitchFamily="34" charset="-127"/>
              </a:rPr>
              <a:t>		x = 1;	</a:t>
            </a:r>
            <a:r>
              <a:rPr lang="en-US" altLang="ko-KR" smtClean="0">
                <a:solidFill>
                  <a:srgbClr val="233AE1"/>
                </a:solidFill>
                <a:latin typeface="Helvetica" panose="020B0604020202020204" pitchFamily="34" charset="0"/>
                <a:ea typeface="Gulim" panose="020B0600000101010101" pitchFamily="34" charset="-127"/>
              </a:rPr>
              <a:t>y = 2;</a:t>
            </a:r>
          </a:p>
          <a:p>
            <a:pPr>
              <a:lnSpc>
                <a:spcPct val="85000"/>
              </a:lnSpc>
              <a:buFontTx/>
              <a:buNone/>
              <a:tabLst>
                <a:tab pos="2228850" algn="ctr"/>
                <a:tab pos="5548313" algn="ctr"/>
              </a:tabLst>
            </a:pPr>
            <a:r>
              <a:rPr lang="en-US" altLang="ko-KR" smtClean="0">
                <a:solidFill>
                  <a:schemeClr val="hlink"/>
                </a:solidFill>
                <a:latin typeface="Helvetica" panose="020B0604020202020204" pitchFamily="34" charset="0"/>
                <a:ea typeface="Gulim" panose="020B0600000101010101" pitchFamily="34" charset="-127"/>
              </a:rPr>
              <a:t>		    x = y+1;	   </a:t>
            </a:r>
            <a:r>
              <a:rPr lang="en-US" altLang="ko-KR" smtClean="0">
                <a:solidFill>
                  <a:srgbClr val="233AE1"/>
                </a:solidFill>
                <a:latin typeface="Helvetica" panose="020B0604020202020204" pitchFamily="34" charset="0"/>
                <a:ea typeface="Gulim" panose="020B0600000101010101" pitchFamily="34" charset="-127"/>
              </a:rPr>
              <a:t>y = y*2;</a:t>
            </a:r>
          </a:p>
          <a:p>
            <a:pPr lvl="1">
              <a:lnSpc>
                <a:spcPct val="85000"/>
              </a:lnSpc>
              <a:tabLst>
                <a:tab pos="2228850" algn="ctr"/>
                <a:tab pos="5548313" algn="ctr"/>
              </a:tabLst>
            </a:pPr>
            <a:r>
              <a:rPr lang="en-US" altLang="ko-KR" smtClean="0">
                <a:latin typeface="Helvetica" panose="020B0604020202020204" pitchFamily="34" charset="0"/>
                <a:ea typeface="Gulim" panose="020B0600000101010101" pitchFamily="34" charset="-127"/>
              </a:rPr>
              <a:t>What are the possible values of x?   </a:t>
            </a:r>
          </a:p>
          <a:p>
            <a:pPr>
              <a:lnSpc>
                <a:spcPct val="85000"/>
              </a:lnSpc>
              <a:buFontTx/>
              <a:buNone/>
              <a:tabLst>
                <a:tab pos="2228850" algn="ctr"/>
                <a:tab pos="5548313" algn="ctr"/>
              </a:tabLst>
            </a:pPr>
            <a:r>
              <a:rPr lang="en-US" altLang="ko-KR" smtClean="0">
                <a:latin typeface="Helvetica" panose="020B0604020202020204" pitchFamily="34" charset="0"/>
                <a:ea typeface="Gulim" panose="020B0600000101010101" pitchFamily="34" charset="-127"/>
              </a:rPr>
              <a:t>	</a:t>
            </a:r>
            <a:r>
              <a:rPr lang="en-US" altLang="ko-KR" smtClean="0">
                <a:solidFill>
                  <a:schemeClr val="hlink"/>
                </a:solidFill>
                <a:latin typeface="Helvetica" panose="020B0604020202020204" pitchFamily="34" charset="0"/>
                <a:ea typeface="Gulim" panose="020B0600000101010101" pitchFamily="34" charset="-127"/>
              </a:rPr>
              <a:t>                     </a:t>
            </a:r>
            <a:r>
              <a:rPr lang="en-US" altLang="ko-KR" u="sng" smtClean="0">
                <a:solidFill>
                  <a:schemeClr val="hlink"/>
                </a:solidFill>
                <a:latin typeface="Helvetica" panose="020B0604020202020204" pitchFamily="34" charset="0"/>
                <a:ea typeface="Gulim" panose="020B0600000101010101" pitchFamily="34" charset="-127"/>
              </a:rPr>
              <a:t>Thread A</a:t>
            </a:r>
            <a:r>
              <a:rPr lang="en-US" altLang="ko-KR" smtClean="0">
                <a:solidFill>
                  <a:schemeClr val="hlink"/>
                </a:solidFill>
                <a:latin typeface="Helvetica" panose="020B0604020202020204" pitchFamily="34" charset="0"/>
                <a:ea typeface="Gulim" panose="020B0600000101010101" pitchFamily="34" charset="-127"/>
              </a:rPr>
              <a:t>	</a:t>
            </a:r>
            <a:r>
              <a:rPr lang="en-US" altLang="ko-KR" u="sng" smtClean="0">
                <a:solidFill>
                  <a:srgbClr val="233AE1"/>
                </a:solidFill>
                <a:latin typeface="Helvetica" panose="020B0604020202020204" pitchFamily="34" charset="0"/>
                <a:ea typeface="Gulim" panose="020B0600000101010101" pitchFamily="34" charset="-127"/>
              </a:rPr>
              <a:t>Thread B</a:t>
            </a:r>
          </a:p>
          <a:p>
            <a:pPr>
              <a:lnSpc>
                <a:spcPct val="85000"/>
              </a:lnSpc>
              <a:buFontTx/>
              <a:buNone/>
              <a:tabLst>
                <a:tab pos="2228850" algn="ctr"/>
                <a:tab pos="5548313" algn="ctr"/>
              </a:tabLst>
            </a:pPr>
            <a:r>
              <a:rPr lang="en-US" altLang="ko-KR" smtClean="0">
                <a:solidFill>
                  <a:schemeClr val="hlink"/>
                </a:solidFill>
                <a:latin typeface="Helvetica" panose="020B0604020202020204" pitchFamily="34" charset="0"/>
                <a:ea typeface="Gulim" panose="020B0600000101010101" pitchFamily="34" charset="-127"/>
              </a:rPr>
              <a:t>		</a:t>
            </a:r>
            <a:r>
              <a:rPr lang="en-US" altLang="ko-KR" smtClean="0">
                <a:solidFill>
                  <a:srgbClr val="2A40E2"/>
                </a:solidFill>
                <a:latin typeface="Helvetica" panose="020B0604020202020204" pitchFamily="34" charset="0"/>
                <a:ea typeface="Gulim" panose="020B0600000101010101" pitchFamily="34" charset="-127"/>
              </a:rPr>
              <a:t>                                                                      y = 2;	</a:t>
            </a:r>
          </a:p>
          <a:p>
            <a:pPr>
              <a:lnSpc>
                <a:spcPct val="85000"/>
              </a:lnSpc>
              <a:buFontTx/>
              <a:buNone/>
              <a:tabLst>
                <a:tab pos="2228850" algn="ctr"/>
                <a:tab pos="5548313" algn="ctr"/>
              </a:tabLst>
            </a:pPr>
            <a:r>
              <a:rPr lang="en-US" altLang="ko-KR" smtClean="0">
                <a:solidFill>
                  <a:srgbClr val="2A40E2"/>
                </a:solidFill>
                <a:latin typeface="Helvetica" panose="020B0604020202020204" pitchFamily="34" charset="0"/>
                <a:ea typeface="Gulim" panose="020B0600000101010101" pitchFamily="34" charset="-127"/>
              </a:rPr>
              <a:t>		  </a:t>
            </a:r>
            <a:r>
              <a:rPr lang="en-US" altLang="ko-KR" smtClean="0">
                <a:solidFill>
                  <a:srgbClr val="FF0000"/>
                </a:solidFill>
                <a:latin typeface="Helvetica" panose="020B0604020202020204" pitchFamily="34" charset="0"/>
                <a:ea typeface="Gulim" panose="020B0600000101010101" pitchFamily="34" charset="-127"/>
              </a:rPr>
              <a:t>x = 1;</a:t>
            </a:r>
            <a:r>
              <a:rPr lang="en-US" altLang="ko-KR" smtClean="0">
                <a:solidFill>
                  <a:schemeClr val="hlink"/>
                </a:solidFill>
                <a:latin typeface="Helvetica" panose="020B0604020202020204" pitchFamily="34" charset="0"/>
                <a:ea typeface="Gulim" panose="020B0600000101010101" pitchFamily="34" charset="-127"/>
              </a:rPr>
              <a:t>	</a:t>
            </a:r>
            <a:endParaRPr lang="en-US" altLang="ko-KR" smtClean="0">
              <a:latin typeface="Helvetica" panose="020B0604020202020204" pitchFamily="34" charset="0"/>
              <a:ea typeface="Gulim" panose="020B0600000101010101" pitchFamily="34" charset="-127"/>
            </a:endParaRPr>
          </a:p>
          <a:p>
            <a:pPr lvl="2">
              <a:lnSpc>
                <a:spcPct val="85000"/>
              </a:lnSpc>
              <a:buFontTx/>
              <a:buNone/>
              <a:tabLst>
                <a:tab pos="2228850" algn="ctr"/>
                <a:tab pos="5548313" algn="ctr"/>
              </a:tabLst>
            </a:pPr>
            <a:r>
              <a:rPr lang="en-US" altLang="ko-KR" smtClean="0">
                <a:latin typeface="Helvetica" panose="020B0604020202020204" pitchFamily="34" charset="0"/>
                <a:ea typeface="Gulim" panose="020B0600000101010101" pitchFamily="34" charset="-127"/>
              </a:rPr>
              <a:t>              </a:t>
            </a:r>
            <a:r>
              <a:rPr lang="en-US" altLang="ko-KR" smtClean="0">
                <a:solidFill>
                  <a:srgbClr val="FF0000"/>
                </a:solidFill>
                <a:latin typeface="Helvetica" panose="020B0604020202020204" pitchFamily="34" charset="0"/>
                <a:ea typeface="Gulim" panose="020B0600000101010101" pitchFamily="34" charset="-127"/>
              </a:rPr>
              <a:t> x = y+1;</a:t>
            </a:r>
          </a:p>
          <a:p>
            <a:pPr lvl="2">
              <a:lnSpc>
                <a:spcPct val="85000"/>
              </a:lnSpc>
              <a:buFontTx/>
              <a:buNone/>
              <a:tabLst>
                <a:tab pos="2228850" algn="ctr"/>
                <a:tab pos="5548313" algn="ctr"/>
              </a:tabLst>
            </a:pPr>
            <a:r>
              <a:rPr lang="en-US" altLang="ko-KR" smtClean="0">
                <a:solidFill>
                  <a:srgbClr val="FF0000"/>
                </a:solidFill>
                <a:latin typeface="Helvetica" panose="020B0604020202020204" pitchFamily="34" charset="0"/>
                <a:ea typeface="Gulim" panose="020B0600000101010101" pitchFamily="34" charset="-127"/>
              </a:rPr>
              <a:t>                                                             </a:t>
            </a:r>
            <a:r>
              <a:rPr lang="en-US" altLang="ko-KR" smtClean="0">
                <a:solidFill>
                  <a:srgbClr val="0000FF"/>
                </a:solidFill>
                <a:latin typeface="Helvetica" panose="020B0604020202020204" pitchFamily="34" charset="0"/>
                <a:ea typeface="Gulim" panose="020B0600000101010101" pitchFamily="34" charset="-127"/>
              </a:rPr>
              <a:t>y= y*2;</a:t>
            </a:r>
          </a:p>
        </p:txBody>
      </p:sp>
      <p:sp>
        <p:nvSpPr>
          <p:cNvPr id="4" name="Rectangle 3"/>
          <p:cNvSpPr>
            <a:spLocks noChangeArrowheads="1"/>
          </p:cNvSpPr>
          <p:nvPr/>
        </p:nvSpPr>
        <p:spPr bwMode="auto">
          <a:xfrm>
            <a:off x="3886200" y="6477000"/>
            <a:ext cx="990600" cy="381000"/>
          </a:xfrm>
          <a:prstGeom prst="rect">
            <a:avLst/>
          </a:prstGeom>
          <a:solidFill>
            <a:schemeClr val="bg1"/>
          </a:solidFill>
          <a:ln w="25400">
            <a:solidFill>
              <a:schemeClr val="tx1"/>
            </a:solidFill>
            <a:round/>
            <a:headEnd type="triangle" w="med" len="med"/>
            <a:tailEnd/>
          </a:ln>
          <a:effectLst>
            <a:outerShdw blurRad="50800" dist="38100" dir="2700000" algn="tl" rotWithShape="0">
              <a:srgbClr val="808080">
                <a:alpha val="42998"/>
              </a:srgbClr>
            </a:outerShdw>
          </a:effectLst>
        </p:spPr>
        <p:txBody>
          <a:bodyPr anchor="ctr"/>
          <a:lstStyle/>
          <a:p>
            <a:pPr>
              <a:defRPr/>
            </a:pPr>
            <a:r>
              <a:rPr lang="en-US" dirty="0" err="1">
                <a:latin typeface="Helvetica"/>
                <a:ea typeface="+mn-ea"/>
                <a:cs typeface="Helvetica"/>
              </a:rPr>
              <a:t>x</a:t>
            </a:r>
            <a:r>
              <a:rPr lang="en-US" dirty="0">
                <a:latin typeface="Helvetica"/>
                <a:ea typeface="+mn-ea"/>
                <a:cs typeface="Helvetica"/>
              </a:rPr>
              <a:t>=3</a:t>
            </a:r>
          </a:p>
        </p:txBody>
      </p:sp>
      <p:sp>
        <p:nvSpPr>
          <p:cNvPr id="8909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6EE0923C-38B9-4B0D-AE90-19940C372028}" type="slidenum">
              <a:rPr lang="en-US" sz="1200">
                <a:solidFill>
                  <a:srgbClr val="898989"/>
                </a:solidFill>
              </a:rPr>
              <a:pPr/>
              <a:t>28</a:t>
            </a:fld>
            <a:endParaRPr lang="en-US" sz="1200">
              <a:solidFill>
                <a:srgbClr val="898989"/>
              </a:solidFill>
            </a:endParaRPr>
          </a:p>
        </p:txBody>
      </p:sp>
    </p:spTree>
    <p:extLst>
      <p:ext uri="{BB962C8B-B14F-4D97-AF65-F5344CB8AC3E}">
        <p14:creationId xmlns:p14="http://schemas.microsoft.com/office/powerpoint/2010/main" val="383357453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Operations API</a:t>
            </a:r>
            <a:endParaRPr lang="en-US" dirty="0"/>
          </a:p>
        </p:txBody>
      </p:sp>
      <p:sp>
        <p:nvSpPr>
          <p:cNvPr id="3" name="Content Placeholder 2"/>
          <p:cNvSpPr>
            <a:spLocks noGrp="1"/>
          </p:cNvSpPr>
          <p:nvPr>
            <p:ph idx="1"/>
          </p:nvPr>
        </p:nvSpPr>
        <p:spPr>
          <a:xfrm>
            <a:off x="612648" y="1600200"/>
            <a:ext cx="8153400" cy="5105400"/>
          </a:xfrm>
        </p:spPr>
        <p:txBody>
          <a:bodyPr>
            <a:normAutofit/>
          </a:bodyPr>
          <a:lstStyle/>
          <a:p>
            <a:r>
              <a:rPr lang="en-US" dirty="0" err="1" smtClean="0"/>
              <a:t>thread_create(thread</a:t>
            </a:r>
            <a:r>
              <a:rPr lang="en-US" dirty="0" smtClean="0"/>
              <a:t>, </a:t>
            </a:r>
            <a:r>
              <a:rPr lang="en-US" dirty="0" err="1" smtClean="0"/>
              <a:t>func</a:t>
            </a:r>
            <a:r>
              <a:rPr lang="en-US" dirty="0" smtClean="0"/>
              <a:t>, </a:t>
            </a:r>
            <a:r>
              <a:rPr lang="en-US" dirty="0" err="1" smtClean="0"/>
              <a:t>args</a:t>
            </a:r>
            <a:r>
              <a:rPr lang="en-US" dirty="0" smtClean="0"/>
              <a:t>)</a:t>
            </a:r>
          </a:p>
          <a:p>
            <a:pPr lvl="1"/>
            <a:r>
              <a:rPr lang="en-US" dirty="0" smtClean="0"/>
              <a:t>Create a new thread to run </a:t>
            </a:r>
            <a:r>
              <a:rPr lang="en-US" dirty="0" err="1" smtClean="0"/>
              <a:t>func</a:t>
            </a:r>
            <a:r>
              <a:rPr lang="en-US" dirty="0" smtClean="0"/>
              <a:t>(</a:t>
            </a:r>
            <a:r>
              <a:rPr lang="en-US" dirty="0" err="1" smtClean="0"/>
              <a:t>args</a:t>
            </a:r>
            <a:r>
              <a:rPr lang="en-US" dirty="0" smtClean="0"/>
              <a:t>)</a:t>
            </a:r>
          </a:p>
          <a:p>
            <a:pPr lvl="1"/>
            <a:r>
              <a:rPr lang="en-US" dirty="0" smtClean="0"/>
              <a:t>Analogous to UNIX process fork and exec</a:t>
            </a:r>
          </a:p>
          <a:p>
            <a:r>
              <a:rPr lang="en-US" dirty="0" err="1" smtClean="0"/>
              <a:t>thread_yield</a:t>
            </a:r>
            <a:r>
              <a:rPr lang="en-US" dirty="0" smtClean="0"/>
              <a:t>()</a:t>
            </a:r>
          </a:p>
          <a:p>
            <a:pPr lvl="1"/>
            <a:r>
              <a:rPr lang="en-US" dirty="0" smtClean="0"/>
              <a:t>Relinquish processor voluntarily</a:t>
            </a:r>
          </a:p>
          <a:p>
            <a:r>
              <a:rPr lang="en-US" dirty="0" err="1" smtClean="0"/>
              <a:t>thread_join</a:t>
            </a:r>
            <a:r>
              <a:rPr lang="en-US" dirty="0" smtClean="0"/>
              <a:t>(thread)</a:t>
            </a:r>
          </a:p>
          <a:p>
            <a:pPr lvl="1"/>
            <a:r>
              <a:rPr lang="en-US" dirty="0" smtClean="0"/>
              <a:t>In parent, wait for forked thread to exit, then return</a:t>
            </a:r>
          </a:p>
          <a:p>
            <a:pPr lvl="1"/>
            <a:r>
              <a:rPr lang="en-US" dirty="0" smtClean="0"/>
              <a:t>Analogous to UNIX process wait</a:t>
            </a:r>
          </a:p>
          <a:p>
            <a:r>
              <a:rPr lang="en-US" dirty="0" err="1" smtClean="0"/>
              <a:t>thread_exit</a:t>
            </a:r>
            <a:endParaRPr lang="en-US" dirty="0" smtClean="0"/>
          </a:p>
          <a:p>
            <a:pPr lvl="1"/>
            <a:r>
              <a:rPr lang="en-US" dirty="0" smtClean="0"/>
              <a:t>Quit thread and clean up, wake up joiner if any</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Tree>
    <p:extLst>
      <p:ext uri="{BB962C8B-B14F-4D97-AF65-F5344CB8AC3E}">
        <p14:creationId xmlns:p14="http://schemas.microsoft.com/office/powerpoint/2010/main" val="4239467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latin typeface="Helvetica" panose="020B0604020202020204" pitchFamily="34" charset="0"/>
              </a:rPr>
              <a:t>Why Processes &amp; Threads?</a:t>
            </a:r>
          </a:p>
        </p:txBody>
      </p:sp>
      <p:grpSp>
        <p:nvGrpSpPr>
          <p:cNvPr id="27650" name="Group 15"/>
          <p:cNvGrpSpPr>
            <a:grpSpLocks/>
          </p:cNvGrpSpPr>
          <p:nvPr/>
        </p:nvGrpSpPr>
        <p:grpSpPr bwMode="auto">
          <a:xfrm>
            <a:off x="685800" y="1903221"/>
            <a:ext cx="8229600" cy="1118276"/>
            <a:chOff x="304800" y="786434"/>
            <a:chExt cx="8610600" cy="1597537"/>
          </a:xfrm>
        </p:grpSpPr>
        <p:sp>
          <p:nvSpPr>
            <p:cNvPr id="27666" name="Rounded Rectangle 3"/>
            <p:cNvSpPr>
              <a:spLocks noChangeArrowheads="1"/>
            </p:cNvSpPr>
            <p:nvPr/>
          </p:nvSpPr>
          <p:spPr bwMode="auto">
            <a:xfrm>
              <a:off x="304800" y="1317171"/>
              <a:ext cx="8610600" cy="1066800"/>
            </a:xfrm>
            <a:prstGeom prst="roundRect">
              <a:avLst>
                <a:gd name="adj" fmla="val 16667"/>
              </a:avLst>
            </a:prstGeom>
            <a:solidFill>
              <a:srgbClr val="FFB9B0"/>
            </a:solidFill>
            <a:ln w="25400">
              <a:solidFill>
                <a:schemeClr val="tx1"/>
              </a:solidFill>
              <a:round/>
              <a:headEnd type="triangle" w="med" len="med"/>
              <a:tailEnd/>
            </a:ln>
          </p:spPr>
          <p:txBody>
            <a:bodyPr anchor="ctr"/>
            <a:lstStyle>
              <a:lvl1pPr marL="285750" indent="-285750">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buFontTx/>
                <a:buChar char="•"/>
              </a:pPr>
              <a:r>
                <a:rPr lang="en-US" sz="2000" b="1">
                  <a:latin typeface="Helvetica" panose="020B0604020202020204" pitchFamily="34" charset="0"/>
                </a:rPr>
                <a:t>Multiprogramming:</a:t>
              </a:r>
              <a:r>
                <a:rPr lang="en-US" sz="2000">
                  <a:latin typeface="Helvetica" panose="020B0604020202020204" pitchFamily="34" charset="0"/>
                </a:rPr>
                <a:t> Run multiple applications concurrently</a:t>
              </a:r>
            </a:p>
            <a:p>
              <a:pPr>
                <a:buFontTx/>
                <a:buChar char="•"/>
              </a:pPr>
              <a:r>
                <a:rPr lang="en-US" sz="2000" b="1">
                  <a:latin typeface="Helvetica" panose="020B0604020202020204" pitchFamily="34" charset="0"/>
                </a:rPr>
                <a:t>Protection: </a:t>
              </a:r>
              <a:r>
                <a:rPr lang="en-US" sz="2000">
                  <a:latin typeface="Helvetica" panose="020B0604020202020204" pitchFamily="34" charset="0"/>
                </a:rPr>
                <a:t>Don</a:t>
              </a:r>
              <a:r>
                <a:rPr lang="en-US" altLang="en-US" sz="2000">
                  <a:latin typeface="Helvetica" panose="020B0604020202020204" pitchFamily="34" charset="0"/>
                </a:rPr>
                <a:t>’</a:t>
              </a:r>
              <a:r>
                <a:rPr lang="en-US" sz="2000">
                  <a:latin typeface="Helvetica" panose="020B0604020202020204" pitchFamily="34" charset="0"/>
                </a:rPr>
                <a:t>t want a bad application to crash system!</a:t>
              </a:r>
            </a:p>
          </p:txBody>
        </p:sp>
        <p:sp>
          <p:nvSpPr>
            <p:cNvPr id="27667" name="TextBox 8"/>
            <p:cNvSpPr txBox="1">
              <a:spLocks noChangeArrowheads="1"/>
            </p:cNvSpPr>
            <p:nvPr/>
          </p:nvSpPr>
          <p:spPr bwMode="auto">
            <a:xfrm>
              <a:off x="305390" y="786434"/>
              <a:ext cx="981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b="1" dirty="0">
                  <a:latin typeface="Helvetica" panose="020B0604020202020204" pitchFamily="34" charset="0"/>
                </a:rPr>
                <a:t>Goals:</a:t>
              </a:r>
            </a:p>
          </p:txBody>
        </p:sp>
      </p:grpSp>
      <p:grpSp>
        <p:nvGrpSpPr>
          <p:cNvPr id="17" name="Group 16"/>
          <p:cNvGrpSpPr>
            <a:grpSpLocks/>
          </p:cNvGrpSpPr>
          <p:nvPr/>
        </p:nvGrpSpPr>
        <p:grpSpPr bwMode="auto">
          <a:xfrm>
            <a:off x="685800" y="3021498"/>
            <a:ext cx="8229600" cy="1173480"/>
            <a:chOff x="304800" y="2057400"/>
            <a:chExt cx="8610600" cy="1676400"/>
          </a:xfrm>
        </p:grpSpPr>
        <p:sp>
          <p:nvSpPr>
            <p:cNvPr id="6" name="Rounded Rectangle 5"/>
            <p:cNvSpPr/>
            <p:nvPr/>
          </p:nvSpPr>
          <p:spPr bwMode="auto">
            <a:xfrm>
              <a:off x="304800" y="2590800"/>
              <a:ext cx="8610600" cy="1143000"/>
            </a:xfrm>
            <a:prstGeom prst="roundRect">
              <a:avLst/>
            </a:prstGeom>
            <a:solidFill>
              <a:schemeClr val="accent6">
                <a:lumMod val="20000"/>
                <a:lumOff val="80000"/>
              </a:schemeClr>
            </a:solidFill>
            <a:ln w="25400" cap="flat" cmpd="sng" algn="ctr">
              <a:solidFill>
                <a:schemeClr val="tx1"/>
              </a:solidFill>
              <a:prstDash val="solid"/>
              <a:round/>
              <a:headEnd type="triangle" w="med" len="med"/>
              <a:tailEnd type="none" w="med" len="med"/>
            </a:ln>
            <a:effectLst/>
          </p:spPr>
          <p:txBody>
            <a:bodyPr anchor="ctr"/>
            <a:lstStyle/>
            <a:p>
              <a:pPr marL="342900" indent="-342900">
                <a:buFont typeface="Arial"/>
                <a:buChar char="•"/>
                <a:defRPr/>
              </a:pPr>
              <a:r>
                <a:rPr lang="en-US" sz="2000" dirty="0">
                  <a:latin typeface="Helvetica"/>
                  <a:ea typeface="ＭＳ Ｐゴシック" charset="0"/>
                  <a:cs typeface="Helvetica"/>
                </a:rPr>
                <a:t>Virtual Machine abstraction: give process illusion it owns machine (i.e., CPU, Memory, and IO device multiplexing)</a:t>
              </a:r>
            </a:p>
            <a:p>
              <a:pPr marL="342900" indent="-342900">
                <a:buFont typeface="Arial"/>
                <a:buChar char="•"/>
                <a:defRPr/>
              </a:pPr>
              <a:r>
                <a:rPr lang="en-US" sz="2000" dirty="0">
                  <a:latin typeface="Helvetica"/>
                  <a:ea typeface="ＭＳ Ｐゴシック" charset="0"/>
                  <a:cs typeface="Helvetica"/>
                </a:rPr>
                <a:t>Process: unit of execution and allocation</a:t>
              </a:r>
            </a:p>
          </p:txBody>
        </p:sp>
        <p:sp>
          <p:nvSpPr>
            <p:cNvPr id="27664" name="TextBox 9"/>
            <p:cNvSpPr txBox="1">
              <a:spLocks noChangeArrowheads="1"/>
            </p:cNvSpPr>
            <p:nvPr/>
          </p:nvSpPr>
          <p:spPr bwMode="auto">
            <a:xfrm>
              <a:off x="304800" y="2133600"/>
              <a:ext cx="12955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b="1">
                  <a:latin typeface="Helvetica" panose="020B0604020202020204" pitchFamily="34" charset="0"/>
                </a:rPr>
                <a:t>Solution:</a:t>
              </a:r>
            </a:p>
          </p:txBody>
        </p:sp>
        <p:sp>
          <p:nvSpPr>
            <p:cNvPr id="13" name="Down Arrow 12"/>
            <p:cNvSpPr/>
            <p:nvPr/>
          </p:nvSpPr>
          <p:spPr bwMode="auto">
            <a:xfrm>
              <a:off x="4191000" y="2057400"/>
              <a:ext cx="304800" cy="533400"/>
            </a:xfrm>
            <a:prstGeom prst="downArrow">
              <a:avLst/>
            </a:prstGeom>
            <a:solidFill>
              <a:schemeClr val="bg1">
                <a:lumMod val="85000"/>
              </a:schemeClr>
            </a:solidFill>
            <a:ln w="25400" cap="flat" cmpd="sng" algn="ctr">
              <a:solidFill>
                <a:schemeClr val="tx1"/>
              </a:solidFill>
              <a:prstDash val="solid"/>
              <a:round/>
              <a:headEnd type="triangle" w="med" len="med"/>
              <a:tailEnd type="none" w="med" len="med"/>
            </a:ln>
            <a:effectLst/>
          </p:spPr>
          <p:txBody>
            <a:bodyPr anchor="ctr"/>
            <a:lstStyle/>
            <a:p>
              <a:pPr>
                <a:defRPr/>
              </a:pPr>
              <a:endParaRPr lang="en-US" sz="1600" dirty="0">
                <a:latin typeface="Helvetica"/>
                <a:ea typeface="ＭＳ Ｐゴシック" charset="0"/>
                <a:cs typeface="Helvetica"/>
              </a:endParaRPr>
            </a:p>
          </p:txBody>
        </p:sp>
      </p:grpSp>
      <p:grpSp>
        <p:nvGrpSpPr>
          <p:cNvPr id="18" name="Group 17"/>
          <p:cNvGrpSpPr>
            <a:grpSpLocks/>
          </p:cNvGrpSpPr>
          <p:nvPr/>
        </p:nvGrpSpPr>
        <p:grpSpPr bwMode="auto">
          <a:xfrm>
            <a:off x="682428" y="4197628"/>
            <a:ext cx="8156772" cy="910113"/>
            <a:chOff x="304800" y="3729335"/>
            <a:chExt cx="8534400" cy="1299865"/>
          </a:xfrm>
        </p:grpSpPr>
        <p:sp>
          <p:nvSpPr>
            <p:cNvPr id="27660" name="Rounded Rectangle 6"/>
            <p:cNvSpPr>
              <a:spLocks noChangeArrowheads="1"/>
            </p:cNvSpPr>
            <p:nvPr/>
          </p:nvSpPr>
          <p:spPr bwMode="auto">
            <a:xfrm>
              <a:off x="304800" y="4191000"/>
              <a:ext cx="8534400" cy="838200"/>
            </a:xfrm>
            <a:prstGeom prst="roundRect">
              <a:avLst>
                <a:gd name="adj" fmla="val 16667"/>
              </a:avLst>
            </a:prstGeom>
            <a:solidFill>
              <a:srgbClr val="FFB9B0"/>
            </a:solidFill>
            <a:ln w="25400">
              <a:solidFill>
                <a:schemeClr val="tx1"/>
              </a:solidFill>
              <a:round/>
              <a:headEnd type="triangle" w="med" len="med"/>
              <a:tailEnd/>
            </a:ln>
          </p:spPr>
          <p:txBody>
            <a:bodyPr anchor="ctr"/>
            <a:lstStyle>
              <a:lvl1pPr marL="342900" indent="-342900">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buFontTx/>
                <a:buChar char="•"/>
              </a:pPr>
              <a:r>
                <a:rPr lang="en-US" sz="2000">
                  <a:latin typeface="Helvetica" panose="020B0604020202020204" pitchFamily="34" charset="0"/>
                </a:rPr>
                <a:t>Process creation &amp; switching expensive</a:t>
              </a:r>
            </a:p>
            <a:p>
              <a:pPr>
                <a:buFontTx/>
                <a:buChar char="•"/>
              </a:pPr>
              <a:r>
                <a:rPr lang="en-US" sz="2000">
                  <a:latin typeface="Helvetica" panose="020B0604020202020204" pitchFamily="34" charset="0"/>
                </a:rPr>
                <a:t>Need concurrency within same app (e.g., web server)  </a:t>
              </a:r>
            </a:p>
          </p:txBody>
        </p:sp>
        <p:sp>
          <p:nvSpPr>
            <p:cNvPr id="27661" name="TextBox 10"/>
            <p:cNvSpPr txBox="1">
              <a:spLocks noChangeArrowheads="1"/>
            </p:cNvSpPr>
            <p:nvPr/>
          </p:nvSpPr>
          <p:spPr bwMode="auto">
            <a:xfrm>
              <a:off x="304800" y="3729335"/>
              <a:ext cx="1495922" cy="40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b="1">
                  <a:latin typeface="Helvetica" panose="020B0604020202020204" pitchFamily="34" charset="0"/>
                </a:rPr>
                <a:t>Challenge:</a:t>
              </a:r>
            </a:p>
          </p:txBody>
        </p:sp>
        <p:sp>
          <p:nvSpPr>
            <p:cNvPr id="27662" name="Down Arrow 13"/>
            <p:cNvSpPr>
              <a:spLocks noChangeArrowheads="1"/>
            </p:cNvSpPr>
            <p:nvPr/>
          </p:nvSpPr>
          <p:spPr bwMode="auto">
            <a:xfrm>
              <a:off x="4191000" y="3733800"/>
              <a:ext cx="304800" cy="457200"/>
            </a:xfrm>
            <a:prstGeom prst="downArrow">
              <a:avLst>
                <a:gd name="adj1" fmla="val 50000"/>
                <a:gd name="adj2" fmla="val 50000"/>
              </a:avLst>
            </a:prstGeom>
            <a:solidFill>
              <a:srgbClr val="D9D9D9"/>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600">
                <a:latin typeface="Helvetica" panose="020B0604020202020204" pitchFamily="34" charset="0"/>
              </a:endParaRPr>
            </a:p>
          </p:txBody>
        </p:sp>
      </p:grpSp>
      <p:grpSp>
        <p:nvGrpSpPr>
          <p:cNvPr id="19" name="Group 18"/>
          <p:cNvGrpSpPr>
            <a:grpSpLocks/>
          </p:cNvGrpSpPr>
          <p:nvPr/>
        </p:nvGrpSpPr>
        <p:grpSpPr bwMode="auto">
          <a:xfrm>
            <a:off x="682428" y="5129255"/>
            <a:ext cx="8156772" cy="966745"/>
            <a:chOff x="304800" y="5029200"/>
            <a:chExt cx="8534400" cy="1381065"/>
          </a:xfrm>
        </p:grpSpPr>
        <p:sp>
          <p:nvSpPr>
            <p:cNvPr id="8" name="Rounded Rectangle 7"/>
            <p:cNvSpPr/>
            <p:nvPr/>
          </p:nvSpPr>
          <p:spPr bwMode="auto">
            <a:xfrm>
              <a:off x="304800" y="5572066"/>
              <a:ext cx="8534400" cy="838199"/>
            </a:xfrm>
            <a:prstGeom prst="roundRect">
              <a:avLst/>
            </a:prstGeom>
            <a:solidFill>
              <a:schemeClr val="accent6">
                <a:lumMod val="20000"/>
                <a:lumOff val="80000"/>
              </a:schemeClr>
            </a:solidFill>
            <a:ln w="25400" cap="flat" cmpd="sng" algn="ctr">
              <a:solidFill>
                <a:schemeClr val="tx1"/>
              </a:solidFill>
              <a:prstDash val="solid"/>
              <a:round/>
              <a:headEnd type="triangle" w="med" len="med"/>
              <a:tailEnd type="none" w="med" len="med"/>
            </a:ln>
            <a:effectLst/>
          </p:spPr>
          <p:txBody>
            <a:bodyPr anchor="ctr"/>
            <a:lstStyle/>
            <a:p>
              <a:pPr>
                <a:defRPr/>
              </a:pPr>
              <a:r>
                <a:rPr lang="en-US" sz="2000" dirty="0">
                  <a:latin typeface="Helvetica"/>
                  <a:ea typeface="ＭＳ Ｐゴシック" charset="0"/>
                  <a:cs typeface="Helvetica"/>
                </a:rPr>
                <a:t>Thread: Decouple allocation and execution</a:t>
              </a:r>
            </a:p>
            <a:p>
              <a:pPr marL="342900" indent="-342900">
                <a:buFont typeface="Arial"/>
                <a:buChar char="•"/>
                <a:defRPr/>
              </a:pPr>
              <a:r>
                <a:rPr lang="en-US" sz="2000" dirty="0">
                  <a:latin typeface="Helvetica"/>
                  <a:ea typeface="ＭＳ Ｐゴシック" charset="0"/>
                  <a:cs typeface="Helvetica"/>
                </a:rPr>
                <a:t>Run multiple threads within same process</a:t>
              </a:r>
            </a:p>
          </p:txBody>
        </p:sp>
        <p:sp>
          <p:nvSpPr>
            <p:cNvPr id="27658" name="TextBox 11"/>
            <p:cNvSpPr txBox="1">
              <a:spLocks noChangeArrowheads="1"/>
            </p:cNvSpPr>
            <p:nvPr/>
          </p:nvSpPr>
          <p:spPr bwMode="auto">
            <a:xfrm>
              <a:off x="304800" y="5105400"/>
              <a:ext cx="12955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2000" b="1">
                  <a:latin typeface="Helvetica" panose="020B0604020202020204" pitchFamily="34" charset="0"/>
                </a:rPr>
                <a:t>Solution:</a:t>
              </a:r>
            </a:p>
          </p:txBody>
        </p:sp>
        <p:sp>
          <p:nvSpPr>
            <p:cNvPr id="27659" name="Down Arrow 14"/>
            <p:cNvSpPr>
              <a:spLocks noChangeArrowheads="1"/>
            </p:cNvSpPr>
            <p:nvPr/>
          </p:nvSpPr>
          <p:spPr bwMode="auto">
            <a:xfrm>
              <a:off x="4191000" y="5029200"/>
              <a:ext cx="304800" cy="533400"/>
            </a:xfrm>
            <a:prstGeom prst="downArrow">
              <a:avLst>
                <a:gd name="adj1" fmla="val 50000"/>
                <a:gd name="adj2" fmla="val 49997"/>
              </a:avLst>
            </a:prstGeom>
            <a:solidFill>
              <a:srgbClr val="D9D9D9"/>
            </a:solidFill>
            <a:ln w="25400">
              <a:solidFill>
                <a:schemeClr val="tx1"/>
              </a:solidFill>
              <a:round/>
              <a:headEnd type="triangle" w="med" len="med"/>
              <a:tailEnd/>
            </a:ln>
          </p:spPr>
          <p:txBody>
            <a:bodyPr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endParaRPr lang="en-US" sz="1600">
                <a:latin typeface="Helvetica" panose="020B0604020202020204" pitchFamily="34" charset="0"/>
              </a:endParaRPr>
            </a:p>
          </p:txBody>
        </p:sp>
      </p:grpSp>
      <p:sp>
        <p:nvSpPr>
          <p:cNvPr id="27656" name="Slide Number Placeholder 3"/>
          <p:cNvSpPr>
            <a:spLocks noGrp="1"/>
          </p:cNvSpPr>
          <p:nvPr>
            <p:ph type="sldNum" sz="quarter" idx="11"/>
          </p:nvPr>
        </p:nvSpPr>
        <p:spPr bwMode="auto">
          <a:xfrm>
            <a:off x="609600" y="6477000"/>
            <a:ext cx="542108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D9F88B64-1D9F-42DB-8A93-58781C916514}" type="slidenum">
              <a:rPr lang="en-US" sz="1200">
                <a:solidFill>
                  <a:srgbClr val="898989"/>
                </a:solidFill>
              </a:rPr>
              <a:pPr/>
              <a:t>3</a:t>
            </a:fld>
            <a:endParaRPr lang="en-US" sz="1200" dirty="0">
              <a:solidFill>
                <a:srgbClr val="898989"/>
              </a:solidFill>
            </a:endParaRPr>
          </a:p>
        </p:txBody>
      </p:sp>
    </p:spTree>
    <p:extLst>
      <p:ext uri="{BB962C8B-B14F-4D97-AF65-F5344CB8AC3E}">
        <p14:creationId xmlns:p14="http://schemas.microsoft.com/office/powerpoint/2010/main" val="42092203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a:t>
            </a:r>
            <a:r>
              <a:rPr lang="en-US" dirty="0" err="1" smtClean="0"/>
              <a:t>threadhello</a:t>
            </a:r>
            <a:endParaRPr lang="en-US" dirty="0"/>
          </a:p>
        </p:txBody>
      </p:sp>
      <p:sp>
        <p:nvSpPr>
          <p:cNvPr id="5" name="Content Placeholder 4"/>
          <p:cNvSpPr>
            <a:spLocks noGrp="1"/>
          </p:cNvSpPr>
          <p:nvPr>
            <p:ph sz="half" idx="1"/>
          </p:nvPr>
        </p:nvSpPr>
        <p:spPr>
          <a:xfrm>
            <a:off x="457198" y="1487025"/>
            <a:ext cx="8229601" cy="5441707"/>
          </a:xfrm>
        </p:spPr>
        <p:txBody>
          <a:bodyPr>
            <a:normAutofit fontScale="77500" lnSpcReduction="20000"/>
          </a:bodyPr>
          <a:lstStyle/>
          <a:p>
            <a:pPr>
              <a:buNone/>
            </a:pPr>
            <a:r>
              <a:rPr lang="en-US" dirty="0" smtClean="0"/>
              <a:t>#define NTHREADS 10</a:t>
            </a:r>
          </a:p>
          <a:p>
            <a:pPr>
              <a:buNone/>
            </a:pPr>
            <a:r>
              <a:rPr lang="en-US" dirty="0" err="1" smtClean="0"/>
              <a:t>thread_t</a:t>
            </a:r>
            <a:r>
              <a:rPr lang="en-US" dirty="0" smtClean="0"/>
              <a:t> </a:t>
            </a:r>
            <a:r>
              <a:rPr lang="en-US" dirty="0" err="1" smtClean="0"/>
              <a:t>threads[NTHREADS</a:t>
            </a:r>
            <a:r>
              <a:rPr lang="en-US" dirty="0" smtClean="0"/>
              <a:t>];</a:t>
            </a:r>
          </a:p>
          <a:p>
            <a:pPr>
              <a:buNone/>
            </a:pPr>
            <a:r>
              <a:rPr lang="en-US" dirty="0" smtClean="0"/>
              <a:t>main() {</a:t>
            </a:r>
          </a:p>
          <a:p>
            <a:pPr>
              <a:buNone/>
            </a:pPr>
            <a:r>
              <a:rPr lang="en-US" dirty="0" smtClean="0"/>
              <a:t>    for (</a:t>
            </a:r>
            <a:r>
              <a:rPr lang="en-US" dirty="0" err="1" smtClean="0"/>
              <a:t>i</a:t>
            </a:r>
            <a:r>
              <a:rPr lang="en-US" dirty="0" smtClean="0"/>
              <a:t> = 0; </a:t>
            </a:r>
            <a:r>
              <a:rPr lang="en-US" dirty="0" err="1" smtClean="0"/>
              <a:t>i</a:t>
            </a:r>
            <a:r>
              <a:rPr lang="en-US" dirty="0" smtClean="0"/>
              <a:t> &lt; NTHREADS; </a:t>
            </a:r>
            <a:r>
              <a:rPr lang="en-US" dirty="0" err="1" smtClean="0"/>
              <a:t>i</a:t>
            </a:r>
            <a:r>
              <a:rPr lang="en-US" dirty="0" smtClean="0"/>
              <a:t>++)  </a:t>
            </a:r>
            <a:r>
              <a:rPr lang="en-US" dirty="0" err="1" smtClean="0"/>
              <a:t>thread_create(&amp;threads[i</a:t>
            </a:r>
            <a:r>
              <a:rPr lang="en-US" dirty="0" smtClean="0"/>
              <a:t>], &amp;go, </a:t>
            </a:r>
            <a:r>
              <a:rPr lang="en-US" dirty="0" err="1" smtClean="0"/>
              <a:t>i</a:t>
            </a:r>
            <a:r>
              <a:rPr lang="en-US" dirty="0" smtClean="0"/>
              <a:t>);</a:t>
            </a:r>
          </a:p>
          <a:p>
            <a:pPr>
              <a:buNone/>
            </a:pPr>
            <a:r>
              <a:rPr lang="en-US" dirty="0" smtClean="0"/>
              <a:t>    for (</a:t>
            </a:r>
            <a:r>
              <a:rPr lang="en-US" dirty="0" err="1" smtClean="0"/>
              <a:t>i</a:t>
            </a:r>
            <a:r>
              <a:rPr lang="en-US" dirty="0" smtClean="0"/>
              <a:t> = 0; </a:t>
            </a:r>
            <a:r>
              <a:rPr lang="en-US" dirty="0" err="1" smtClean="0"/>
              <a:t>i</a:t>
            </a:r>
            <a:r>
              <a:rPr lang="en-US" dirty="0" smtClean="0"/>
              <a:t> &lt; NTHREADS; </a:t>
            </a:r>
            <a:r>
              <a:rPr lang="en-US" dirty="0" err="1" smtClean="0"/>
              <a:t>i</a:t>
            </a:r>
            <a:r>
              <a:rPr lang="en-US" dirty="0" smtClean="0"/>
              <a:t>++) {</a:t>
            </a:r>
          </a:p>
          <a:p>
            <a:pPr>
              <a:buNone/>
            </a:pPr>
            <a:r>
              <a:rPr lang="en-US" dirty="0" smtClean="0"/>
              <a:t>        </a:t>
            </a:r>
            <a:r>
              <a:rPr lang="en-US" dirty="0" err="1" smtClean="0"/>
              <a:t>exitValue</a:t>
            </a:r>
            <a:r>
              <a:rPr lang="en-US" dirty="0" smtClean="0"/>
              <a:t> = </a:t>
            </a:r>
            <a:r>
              <a:rPr lang="en-US" dirty="0" err="1" smtClean="0"/>
              <a:t>thread_join(threads[i</a:t>
            </a:r>
            <a:r>
              <a:rPr lang="en-US" dirty="0" smtClean="0"/>
              <a:t>]);</a:t>
            </a:r>
          </a:p>
          <a:p>
            <a:pPr>
              <a:buNone/>
            </a:pPr>
            <a:r>
              <a:rPr lang="en-US" dirty="0" smtClean="0"/>
              <a:t>        </a:t>
            </a:r>
            <a:r>
              <a:rPr lang="en-US" dirty="0" err="1" smtClean="0"/>
              <a:t>printf("Thread</a:t>
            </a:r>
            <a:r>
              <a:rPr lang="en-US" dirty="0" smtClean="0"/>
              <a:t> %</a:t>
            </a:r>
            <a:r>
              <a:rPr lang="en-US" dirty="0" err="1" smtClean="0"/>
              <a:t>d</a:t>
            </a:r>
            <a:r>
              <a:rPr lang="en-US" dirty="0" smtClean="0"/>
              <a:t> returned with %ld\</a:t>
            </a:r>
            <a:r>
              <a:rPr lang="en-US" dirty="0" err="1" smtClean="0"/>
              <a:t>n</a:t>
            </a:r>
            <a:r>
              <a:rPr lang="en-US" dirty="0" smtClean="0"/>
              <a:t>", </a:t>
            </a:r>
            <a:r>
              <a:rPr lang="en-US" dirty="0" err="1" smtClean="0"/>
              <a:t>i</a:t>
            </a:r>
            <a:r>
              <a:rPr lang="en-US" dirty="0" smtClean="0"/>
              <a:t>, </a:t>
            </a:r>
            <a:r>
              <a:rPr lang="en-US" dirty="0" err="1" smtClean="0"/>
              <a:t>exitValue</a:t>
            </a:r>
            <a:r>
              <a:rPr lang="en-US" dirty="0" smtClean="0"/>
              <a:t>);</a:t>
            </a:r>
          </a:p>
          <a:p>
            <a:pPr>
              <a:buNone/>
            </a:pPr>
            <a:r>
              <a:rPr lang="en-US" dirty="0" smtClean="0"/>
              <a:t>    }</a:t>
            </a:r>
          </a:p>
          <a:p>
            <a:pPr>
              <a:buNone/>
            </a:pPr>
            <a:r>
              <a:rPr lang="en-US" dirty="0" smtClean="0"/>
              <a:t>    </a:t>
            </a:r>
            <a:r>
              <a:rPr lang="en-US" dirty="0" err="1" smtClean="0"/>
              <a:t>printf("Main</a:t>
            </a:r>
            <a:r>
              <a:rPr lang="en-US" dirty="0" smtClean="0"/>
              <a:t> thread done.\</a:t>
            </a:r>
            <a:r>
              <a:rPr lang="en-US" dirty="0" err="1" smtClean="0"/>
              <a:t>n</a:t>
            </a:r>
            <a:r>
              <a:rPr lang="en-US" dirty="0" smtClean="0"/>
              <a:t>");</a:t>
            </a:r>
          </a:p>
          <a:p>
            <a:pPr>
              <a:buNone/>
            </a:pPr>
            <a:r>
              <a:rPr lang="en-US" dirty="0" smtClean="0"/>
              <a:t>}</a:t>
            </a:r>
          </a:p>
          <a:p>
            <a:pPr>
              <a:buNone/>
            </a:pPr>
            <a:r>
              <a:rPr lang="en-US" dirty="0" smtClean="0"/>
              <a:t>void go (</a:t>
            </a:r>
            <a:r>
              <a:rPr lang="en-US" dirty="0" err="1" smtClean="0"/>
              <a:t>int</a:t>
            </a:r>
            <a:r>
              <a:rPr lang="en-US" dirty="0" smtClean="0"/>
              <a:t> </a:t>
            </a:r>
            <a:r>
              <a:rPr lang="en-US" dirty="0" err="1" smtClean="0"/>
              <a:t>n</a:t>
            </a:r>
            <a:r>
              <a:rPr lang="en-US" dirty="0" smtClean="0"/>
              <a:t>) {</a:t>
            </a:r>
          </a:p>
          <a:p>
            <a:pPr>
              <a:buNone/>
            </a:pPr>
            <a:r>
              <a:rPr lang="en-US" dirty="0" smtClean="0"/>
              <a:t>    </a:t>
            </a:r>
            <a:r>
              <a:rPr lang="en-US" dirty="0" err="1" smtClean="0"/>
              <a:t>printf("Hello</a:t>
            </a:r>
            <a:r>
              <a:rPr lang="en-US" dirty="0" smtClean="0"/>
              <a:t> from thread %</a:t>
            </a:r>
            <a:r>
              <a:rPr lang="en-US" dirty="0" err="1" smtClean="0"/>
              <a:t>d\n</a:t>
            </a:r>
            <a:r>
              <a:rPr lang="en-US" dirty="0" smtClean="0"/>
              <a:t>", </a:t>
            </a:r>
            <a:r>
              <a:rPr lang="en-US" dirty="0" err="1" smtClean="0"/>
              <a:t>n</a:t>
            </a:r>
            <a:r>
              <a:rPr lang="en-US" dirty="0" smtClean="0"/>
              <a:t>);</a:t>
            </a:r>
          </a:p>
          <a:p>
            <a:pPr>
              <a:buNone/>
            </a:pPr>
            <a:r>
              <a:rPr lang="en-US" dirty="0" smtClean="0"/>
              <a:t>    thread_exit(100 + </a:t>
            </a:r>
            <a:r>
              <a:rPr lang="en-US" dirty="0" err="1" smtClean="0"/>
              <a:t>n</a:t>
            </a:r>
            <a:r>
              <a:rPr lang="en-US" dirty="0" smtClean="0"/>
              <a:t>);</a:t>
            </a:r>
          </a:p>
          <a:p>
            <a:pPr>
              <a:buNone/>
            </a:pPr>
            <a:r>
              <a:rPr lang="en-US" dirty="0" smtClean="0"/>
              <a:t>    // REACHED?</a:t>
            </a:r>
          </a:p>
          <a:p>
            <a:pPr>
              <a:buNone/>
            </a:pPr>
            <a:r>
              <a:rPr lang="en-US" dirty="0" smtClean="0"/>
              <a:t>}</a:t>
            </a:r>
          </a:p>
        </p:txBody>
      </p:sp>
      <p:sp>
        <p:nvSpPr>
          <p:cNvPr id="2" name="Slide Number Placeholder 1"/>
          <p:cNvSpPr>
            <a:spLocks noGrp="1"/>
          </p:cNvSpPr>
          <p:nvPr>
            <p:ph type="sldNum" sz="quarter" idx="16"/>
          </p:nvPr>
        </p:nvSpPr>
        <p:spPr/>
        <p:txBody>
          <a:bodyPr>
            <a:normAutofit fontScale="85000" lnSpcReduction="20000"/>
          </a:bodyPr>
          <a:lstStyle/>
          <a:p>
            <a:fld id="{1AD93096-5B34-4342-9326-69289CEAE4C2}" type="slidenum">
              <a:rPr lang="en-US" smtClean="0"/>
              <a:pPr/>
              <a:t>30</a:t>
            </a:fld>
            <a:endParaRPr lang="en-US"/>
          </a:p>
        </p:txBody>
      </p:sp>
    </p:spTree>
    <p:extLst>
      <p:ext uri="{BB962C8B-B14F-4D97-AF65-F5344CB8AC3E}">
        <p14:creationId xmlns:p14="http://schemas.microsoft.com/office/powerpoint/2010/main" val="1093828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t>
            </a:r>
            <a:r>
              <a:rPr lang="en-US" dirty="0" err="1" smtClean="0"/>
              <a:t>hreadhello</a:t>
            </a:r>
            <a:r>
              <a:rPr lang="en-US" dirty="0" smtClean="0"/>
              <a:t> – Example </a:t>
            </a:r>
            <a:r>
              <a:rPr lang="en-US" dirty="0"/>
              <a:t>O</a:t>
            </a:r>
            <a:r>
              <a:rPr lang="en-US" dirty="0" smtClean="0"/>
              <a:t>utput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6553200" cy="5013738"/>
          </a:xfrm>
          <a:prstGeom prst="rect">
            <a:avLst/>
          </a:prstGeom>
        </p:spPr>
      </p:pic>
    </p:spTree>
    <p:extLst>
      <p:ext uri="{BB962C8B-B14F-4D97-AF65-F5344CB8AC3E}">
        <p14:creationId xmlns:p14="http://schemas.microsoft.com/office/powerpoint/2010/main" val="3571485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t>
            </a:r>
            <a:r>
              <a:rPr lang="en-US" dirty="0" err="1" smtClean="0"/>
              <a:t>hreadhello</a:t>
            </a:r>
            <a:r>
              <a:rPr lang="en-US" dirty="0" smtClean="0"/>
              <a:t> – Example </a:t>
            </a:r>
            <a:r>
              <a:rPr lang="en-US" dirty="0"/>
              <a:t>O</a:t>
            </a:r>
            <a:r>
              <a:rPr lang="en-US" dirty="0" smtClean="0"/>
              <a:t>utput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16698"/>
            <a:ext cx="6705600" cy="5181321"/>
          </a:xfrm>
          <a:prstGeom prst="rect">
            <a:avLst/>
          </a:prstGeom>
        </p:spPr>
      </p:pic>
    </p:spTree>
    <p:extLst>
      <p:ext uri="{BB962C8B-B14F-4D97-AF65-F5344CB8AC3E}">
        <p14:creationId xmlns:p14="http://schemas.microsoft.com/office/powerpoint/2010/main" val="3821016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threadhello</a:t>
            </a:r>
            <a:r>
              <a:rPr lang="en-US" dirty="0" smtClean="0"/>
              <a:t>: Example Output</a:t>
            </a:r>
            <a:endParaRPr lang="en-US" dirty="0"/>
          </a:p>
        </p:txBody>
      </p:sp>
      <p:sp>
        <p:nvSpPr>
          <p:cNvPr id="5" name="Content Placeholder 4"/>
          <p:cNvSpPr>
            <a:spLocks noGrp="1"/>
          </p:cNvSpPr>
          <p:nvPr>
            <p:ph idx="1"/>
          </p:nvPr>
        </p:nvSpPr>
        <p:spPr>
          <a:xfrm>
            <a:off x="457199" y="1600200"/>
            <a:ext cx="8458201" cy="4953000"/>
          </a:xfrm>
        </p:spPr>
        <p:txBody>
          <a:bodyPr>
            <a:normAutofit/>
          </a:bodyPr>
          <a:lstStyle/>
          <a:p>
            <a:r>
              <a:rPr lang="en-US" dirty="0" smtClean="0"/>
              <a:t>Why might the “Hello” message from thread 2 print after the “Hello” message from thread 5 even though thread 5 was created after thread 2?</a:t>
            </a:r>
          </a:p>
          <a:p>
            <a:r>
              <a:rPr lang="en-US" dirty="0" smtClean="0"/>
              <a:t>Why must “thread returned” print in order?</a:t>
            </a:r>
          </a:p>
          <a:p>
            <a:r>
              <a:rPr lang="en-US" dirty="0" smtClean="0"/>
              <a:t>What is maximum # of threads that could exist when thread 5 prints hello?</a:t>
            </a:r>
          </a:p>
          <a:p>
            <a:r>
              <a:rPr lang="en-US" dirty="0" smtClean="0"/>
              <a:t>Minimum?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spTree>
    <p:extLst>
      <p:ext uri="{BB962C8B-B14F-4D97-AF65-F5344CB8AC3E}">
        <p14:creationId xmlns:p14="http://schemas.microsoft.com/office/powerpoint/2010/main" val="1076750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Fork/Join Concurrency</a:t>
            </a:r>
            <a:endParaRPr lang="en-US" dirty="0"/>
          </a:p>
        </p:txBody>
      </p:sp>
      <p:sp>
        <p:nvSpPr>
          <p:cNvPr id="3" name="Content Placeholder 2"/>
          <p:cNvSpPr>
            <a:spLocks noGrp="1"/>
          </p:cNvSpPr>
          <p:nvPr>
            <p:ph idx="1"/>
          </p:nvPr>
        </p:nvSpPr>
        <p:spPr/>
        <p:txBody>
          <a:bodyPr>
            <a:normAutofit/>
          </a:bodyPr>
          <a:lstStyle/>
          <a:p>
            <a:r>
              <a:rPr lang="en-US" dirty="0" smtClean="0"/>
              <a:t>Threads can create children, and wait for their completion</a:t>
            </a:r>
          </a:p>
          <a:p>
            <a:r>
              <a:rPr lang="en-US" dirty="0" smtClean="0"/>
              <a:t>Data only shared before </a:t>
            </a:r>
            <a:r>
              <a:rPr lang="en-US" dirty="0" smtClean="0"/>
              <a:t>fork (from </a:t>
            </a:r>
            <a:r>
              <a:rPr lang="en-US" dirty="0" smtClean="0"/>
              <a:t>parent) and </a:t>
            </a:r>
            <a:r>
              <a:rPr lang="en-US" dirty="0" smtClean="0"/>
              <a:t>after join (from child)</a:t>
            </a:r>
            <a:endParaRPr lang="en-US" dirty="0" smtClean="0"/>
          </a:p>
          <a:p>
            <a:r>
              <a:rPr lang="en-US" dirty="0" smtClean="0"/>
              <a:t>Examples:</a:t>
            </a:r>
          </a:p>
          <a:p>
            <a:pPr lvl="1"/>
            <a:r>
              <a:rPr lang="en-US" dirty="0" smtClean="0"/>
              <a:t>Web server: fork a new thread for every new connection</a:t>
            </a:r>
          </a:p>
          <a:p>
            <a:pPr lvl="2"/>
            <a:r>
              <a:rPr lang="en-US" dirty="0" smtClean="0"/>
              <a:t>As long as the threads are completely independent</a:t>
            </a:r>
          </a:p>
          <a:p>
            <a:pPr lvl="1"/>
            <a:r>
              <a:rPr lang="en-US" dirty="0" smtClean="0"/>
              <a:t>Merge sort</a:t>
            </a:r>
          </a:p>
          <a:p>
            <a:pPr lvl="1"/>
            <a:r>
              <a:rPr lang="en-US" dirty="0" smtClean="0"/>
              <a:t>Parallel memory copy</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spTree>
    <p:extLst>
      <p:ext uri="{BB962C8B-B14F-4D97-AF65-F5344CB8AC3E}">
        <p14:creationId xmlns:p14="http://schemas.microsoft.com/office/powerpoint/2010/main" val="1108154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bzero</a:t>
            </a:r>
            <a:r>
              <a:rPr lang="en-US" dirty="0" smtClean="0"/>
              <a:t> with fork/join concurrency</a:t>
            </a:r>
            <a:endParaRPr lang="en-US" dirty="0"/>
          </a:p>
        </p:txBody>
      </p:sp>
      <p:sp>
        <p:nvSpPr>
          <p:cNvPr id="3" name="Content Placeholder 2"/>
          <p:cNvSpPr>
            <a:spLocks noGrp="1"/>
          </p:cNvSpPr>
          <p:nvPr>
            <p:ph idx="1"/>
          </p:nvPr>
        </p:nvSpPr>
        <p:spPr>
          <a:xfrm>
            <a:off x="457200" y="1752600"/>
            <a:ext cx="8229600" cy="4572000"/>
          </a:xfrm>
        </p:spPr>
        <p:txBody>
          <a:bodyPr>
            <a:normAutofit fontScale="55000" lnSpcReduction="20000"/>
          </a:bodyPr>
          <a:lstStyle/>
          <a:p>
            <a:pPr>
              <a:buNone/>
            </a:pPr>
            <a:r>
              <a:rPr lang="en-US" dirty="0" smtClean="0"/>
              <a:t>void </a:t>
            </a:r>
            <a:r>
              <a:rPr lang="en-US" dirty="0" err="1" smtClean="0"/>
              <a:t>blockzero</a:t>
            </a:r>
            <a:r>
              <a:rPr lang="en-US" dirty="0" smtClean="0"/>
              <a:t> (unsigned char *</a:t>
            </a:r>
            <a:r>
              <a:rPr lang="en-US" dirty="0" err="1" smtClean="0"/>
              <a:t>p</a:t>
            </a:r>
            <a:r>
              <a:rPr lang="en-US" dirty="0" smtClean="0"/>
              <a:t>, </a:t>
            </a:r>
            <a:r>
              <a:rPr lang="en-US" dirty="0" err="1" smtClean="0"/>
              <a:t>int</a:t>
            </a:r>
            <a:r>
              <a:rPr lang="en-US" dirty="0" smtClean="0"/>
              <a:t> length) {</a:t>
            </a:r>
          </a:p>
          <a:p>
            <a:pPr>
              <a:buNone/>
            </a:pPr>
            <a:r>
              <a:rPr lang="en-US" dirty="0" smtClean="0"/>
              <a:t>    </a:t>
            </a:r>
            <a:r>
              <a:rPr lang="en-US" dirty="0" err="1" smtClean="0"/>
              <a:t>int</a:t>
            </a:r>
            <a:r>
              <a:rPr lang="en-US" dirty="0" smtClean="0"/>
              <a:t> </a:t>
            </a:r>
            <a:r>
              <a:rPr lang="en-US" dirty="0" err="1" smtClean="0"/>
              <a:t>i</a:t>
            </a:r>
            <a:r>
              <a:rPr lang="en-US" dirty="0" smtClean="0"/>
              <a:t>, </a:t>
            </a:r>
            <a:r>
              <a:rPr lang="en-US" dirty="0" err="1" smtClean="0"/>
              <a:t>j</a:t>
            </a:r>
            <a:r>
              <a:rPr lang="en-US" dirty="0" smtClean="0"/>
              <a:t>;</a:t>
            </a:r>
          </a:p>
          <a:p>
            <a:pPr>
              <a:buNone/>
            </a:pPr>
            <a:r>
              <a:rPr lang="en-US" dirty="0" smtClean="0"/>
              <a:t>    </a:t>
            </a:r>
            <a:r>
              <a:rPr lang="en-US" dirty="0" err="1" smtClean="0"/>
              <a:t>thread_t</a:t>
            </a:r>
            <a:r>
              <a:rPr lang="en-US" dirty="0" smtClean="0"/>
              <a:t> </a:t>
            </a:r>
            <a:r>
              <a:rPr lang="en-US" dirty="0" err="1" smtClean="0"/>
              <a:t>threads[NTHREADS</a:t>
            </a:r>
            <a:r>
              <a:rPr lang="en-US" dirty="0" smtClean="0"/>
              <a:t>];</a:t>
            </a:r>
          </a:p>
          <a:p>
            <a:pPr>
              <a:buNone/>
            </a:pPr>
            <a:r>
              <a:rPr lang="en-US" dirty="0" smtClean="0"/>
              <a:t>    </a:t>
            </a:r>
            <a:r>
              <a:rPr lang="en-US" dirty="0" err="1" smtClean="0"/>
              <a:t>struct</a:t>
            </a:r>
            <a:r>
              <a:rPr lang="en-US" dirty="0" smtClean="0"/>
              <a:t> </a:t>
            </a:r>
            <a:r>
              <a:rPr lang="en-US" dirty="0" err="1" smtClean="0"/>
              <a:t>bzeroparams</a:t>
            </a:r>
            <a:r>
              <a:rPr lang="en-US" dirty="0" smtClean="0"/>
              <a:t> </a:t>
            </a:r>
            <a:r>
              <a:rPr lang="en-US" dirty="0" err="1" smtClean="0"/>
              <a:t>params[NTHREADS</a:t>
            </a:r>
            <a:r>
              <a:rPr lang="en-US" dirty="0" smtClean="0"/>
              <a:t>];</a:t>
            </a:r>
          </a:p>
          <a:p>
            <a:pPr>
              <a:buNone/>
            </a:pPr>
            <a:endParaRPr lang="en-US" dirty="0" smtClean="0"/>
          </a:p>
          <a:p>
            <a:pPr>
              <a:buNone/>
            </a:pPr>
            <a:r>
              <a:rPr lang="en-US" dirty="0" smtClean="0"/>
              <a:t>// For simplicity, assumes length is divisible by NTHREADS.</a:t>
            </a:r>
          </a:p>
          <a:p>
            <a:pPr>
              <a:buNone/>
            </a:pPr>
            <a:r>
              <a:rPr lang="en-US" dirty="0" smtClean="0"/>
              <a:t>for (</a:t>
            </a:r>
            <a:r>
              <a:rPr lang="en-US" dirty="0" err="1" smtClean="0"/>
              <a:t>i</a:t>
            </a:r>
            <a:r>
              <a:rPr lang="en-US" dirty="0" smtClean="0"/>
              <a:t> = 0, </a:t>
            </a:r>
            <a:r>
              <a:rPr lang="en-US" dirty="0" err="1" smtClean="0"/>
              <a:t>j</a:t>
            </a:r>
            <a:r>
              <a:rPr lang="en-US" dirty="0" smtClean="0"/>
              <a:t> = 0; </a:t>
            </a:r>
            <a:r>
              <a:rPr lang="en-US" dirty="0" err="1" smtClean="0"/>
              <a:t>i</a:t>
            </a:r>
            <a:r>
              <a:rPr lang="en-US" dirty="0" smtClean="0"/>
              <a:t> &lt; NTHREADS; </a:t>
            </a:r>
            <a:r>
              <a:rPr lang="en-US" dirty="0" err="1" smtClean="0"/>
              <a:t>i</a:t>
            </a:r>
            <a:r>
              <a:rPr lang="en-US" dirty="0" smtClean="0"/>
              <a:t>++, </a:t>
            </a:r>
            <a:r>
              <a:rPr lang="en-US" dirty="0" err="1" smtClean="0"/>
              <a:t>j</a:t>
            </a:r>
            <a:r>
              <a:rPr lang="en-US" dirty="0" smtClean="0"/>
              <a:t> += length/NTHREADS) {</a:t>
            </a:r>
          </a:p>
          <a:p>
            <a:pPr>
              <a:buNone/>
            </a:pPr>
            <a:r>
              <a:rPr lang="en-US" dirty="0" smtClean="0"/>
              <a:t>        </a:t>
            </a:r>
            <a:r>
              <a:rPr lang="en-US" dirty="0" err="1" smtClean="0"/>
              <a:t>params[i].buffer</a:t>
            </a:r>
            <a:r>
              <a:rPr lang="en-US" dirty="0" smtClean="0"/>
              <a:t> = </a:t>
            </a:r>
            <a:r>
              <a:rPr lang="en-US" dirty="0" err="1" smtClean="0"/>
              <a:t>p</a:t>
            </a:r>
            <a:r>
              <a:rPr lang="en-US" dirty="0" smtClean="0"/>
              <a:t> + </a:t>
            </a:r>
            <a:r>
              <a:rPr lang="en-US" dirty="0" err="1" smtClean="0"/>
              <a:t>i</a:t>
            </a:r>
            <a:r>
              <a:rPr lang="en-US" dirty="0" smtClean="0"/>
              <a:t> * length/NTHREADS;</a:t>
            </a:r>
          </a:p>
          <a:p>
            <a:pPr>
              <a:buNone/>
            </a:pPr>
            <a:r>
              <a:rPr lang="en-US" dirty="0" smtClean="0"/>
              <a:t>        </a:t>
            </a:r>
            <a:r>
              <a:rPr lang="en-US" dirty="0" err="1" smtClean="0"/>
              <a:t>params[i].length</a:t>
            </a:r>
            <a:r>
              <a:rPr lang="en-US" dirty="0" smtClean="0"/>
              <a:t> = length/NTHREADS;</a:t>
            </a:r>
          </a:p>
          <a:p>
            <a:pPr>
              <a:buNone/>
            </a:pPr>
            <a:r>
              <a:rPr lang="en-US" dirty="0" smtClean="0"/>
              <a:t>        </a:t>
            </a:r>
            <a:r>
              <a:rPr lang="en-US" dirty="0" err="1" smtClean="0"/>
              <a:t>thread_create_p(&amp;(threads[i</a:t>
            </a:r>
            <a:r>
              <a:rPr lang="en-US" dirty="0" smtClean="0"/>
              <a:t>]), &amp;go, &amp;</a:t>
            </a:r>
            <a:r>
              <a:rPr lang="en-US" dirty="0" err="1" smtClean="0"/>
              <a:t>params[i</a:t>
            </a:r>
            <a:r>
              <a:rPr lang="en-US" dirty="0" smtClean="0"/>
              <a:t>]);</a:t>
            </a:r>
          </a:p>
          <a:p>
            <a:pPr>
              <a:buNone/>
            </a:pPr>
            <a:r>
              <a:rPr lang="en-US" dirty="0" smtClean="0"/>
              <a:t>    }</a:t>
            </a:r>
          </a:p>
          <a:p>
            <a:pPr>
              <a:buNone/>
            </a:pPr>
            <a:r>
              <a:rPr lang="en-US" dirty="0" smtClean="0"/>
              <a:t>    for (</a:t>
            </a:r>
            <a:r>
              <a:rPr lang="en-US" dirty="0" err="1" smtClean="0"/>
              <a:t>i</a:t>
            </a:r>
            <a:r>
              <a:rPr lang="en-US" dirty="0" smtClean="0"/>
              <a:t> = 0; </a:t>
            </a:r>
            <a:r>
              <a:rPr lang="en-US" dirty="0" err="1" smtClean="0"/>
              <a:t>i</a:t>
            </a:r>
            <a:r>
              <a:rPr lang="en-US" dirty="0" smtClean="0"/>
              <a:t> &lt; NTHREADS; </a:t>
            </a:r>
            <a:r>
              <a:rPr lang="en-US" dirty="0" err="1" smtClean="0"/>
              <a:t>i</a:t>
            </a:r>
            <a:r>
              <a:rPr lang="en-US" dirty="0" smtClean="0"/>
              <a:t>++) {</a:t>
            </a:r>
          </a:p>
          <a:p>
            <a:pPr>
              <a:buNone/>
            </a:pPr>
            <a:r>
              <a:rPr lang="en-US" dirty="0" smtClean="0"/>
              <a:t>        </a:t>
            </a:r>
            <a:r>
              <a:rPr lang="en-US" dirty="0" err="1" smtClean="0"/>
              <a:t>thread_join(threads[i</a:t>
            </a:r>
            <a:r>
              <a:rPr lang="en-US" dirty="0" smtClean="0"/>
              <a:t>]);</a:t>
            </a:r>
          </a:p>
          <a:p>
            <a:pPr>
              <a:buNone/>
            </a:pPr>
            <a:r>
              <a:rPr lang="en-US" dirty="0" smtClean="0"/>
              <a:t>    }</a:t>
            </a:r>
          </a:p>
          <a:p>
            <a:pPr>
              <a:buNone/>
            </a:pPr>
            <a:r>
              <a:rPr lang="en-US" dirty="0" smtClean="0"/>
              <a:t>}</a:t>
            </a:r>
          </a:p>
          <a:p>
            <a:pPr>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Tree>
    <p:extLst>
      <p:ext uri="{BB962C8B-B14F-4D97-AF65-F5344CB8AC3E}">
        <p14:creationId xmlns:p14="http://schemas.microsoft.com/office/powerpoint/2010/main" val="1420737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Data Structures</a:t>
            </a:r>
            <a:endParaRPr lang="en-US" dirty="0"/>
          </a:p>
        </p:txBody>
      </p:sp>
      <p:pic>
        <p:nvPicPr>
          <p:cNvPr id="8" name="Content Placeholder 7" descr="ch4-05_perThreadAndSharedState.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3"/>
              <a:srcRect l="-12941" r="-12941"/>
              <a:stretch>
                <a:fillRect/>
              </a:stretch>
            </p:blipFill>
          </mc:Choice>
          <mc:Fallback>
            <p:blipFill>
              <a:blip r:embed="rId4"/>
              <a:srcRect l="-12941" r="-12941"/>
              <a:stretch>
                <a:fillRect/>
              </a:stretch>
            </p:blipFill>
          </mc:Fallback>
        </mc:AlternateContent>
        <p:spPr>
          <a:xfrm>
            <a:off x="-364617" y="1348758"/>
            <a:ext cx="10017506" cy="5509242"/>
          </a:xfrm>
        </p:spPr>
      </p:pic>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Tree>
    <p:extLst>
      <p:ext uri="{BB962C8B-B14F-4D97-AF65-F5344CB8AC3E}">
        <p14:creationId xmlns:p14="http://schemas.microsoft.com/office/powerpoint/2010/main" val="466996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Lifecycle</a:t>
            </a:r>
            <a:endParaRPr lang="en-US" dirty="0"/>
          </a:p>
        </p:txBody>
      </p:sp>
      <p:pic>
        <p:nvPicPr>
          <p:cNvPr id="5" name="Content Placeholder 4" descr="ch4-06_thread-states.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3"/>
              <a:srcRect t="-9440" b="-9440"/>
              <a:stretch>
                <a:fillRect/>
              </a:stretch>
            </p:blipFill>
          </mc:Choice>
          <mc:Fallback>
            <p:blipFill>
              <a:blip r:embed="rId4"/>
              <a:srcRect t="-9440" b="-9440"/>
              <a:stretch>
                <a:fillRect/>
              </a:stretch>
            </p:blipFill>
          </mc:Fallback>
        </mc:AlternateContent>
        <p:spPr>
          <a:xfrm>
            <a:off x="-1" y="1348758"/>
            <a:ext cx="9140065" cy="5026683"/>
          </a:xfrm>
        </p:spPr>
      </p:pic>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37</a:t>
            </a:fld>
            <a:endParaRPr lang="en-US" dirty="0">
              <a:solidFill>
                <a:srgbClr val="FFFFFF"/>
              </a:solidFill>
            </a:endParaRPr>
          </a:p>
        </p:txBody>
      </p:sp>
    </p:spTree>
    <p:extLst>
      <p:ext uri="{BB962C8B-B14F-4D97-AF65-F5344CB8AC3E}">
        <p14:creationId xmlns:p14="http://schemas.microsoft.com/office/powerpoint/2010/main" val="102771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Location of per thread state for different life cycle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053841687"/>
              </p:ext>
            </p:extLst>
          </p:nvPr>
        </p:nvGraphicFramePr>
        <p:xfrm>
          <a:off x="612775" y="1600200"/>
          <a:ext cx="8153400" cy="303276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140329365"/>
                    </a:ext>
                  </a:extLst>
                </a:gridCol>
                <a:gridCol w="2717800">
                  <a:extLst>
                    <a:ext uri="{9D8B030D-6E8A-4147-A177-3AD203B41FA5}">
                      <a16:colId xmlns:a16="http://schemas.microsoft.com/office/drawing/2014/main" val="1154107053"/>
                    </a:ext>
                  </a:extLst>
                </a:gridCol>
                <a:gridCol w="2717800">
                  <a:extLst>
                    <a:ext uri="{9D8B030D-6E8A-4147-A177-3AD203B41FA5}">
                      <a16:colId xmlns:a16="http://schemas.microsoft.com/office/drawing/2014/main" val="2991341216"/>
                    </a:ext>
                  </a:extLst>
                </a:gridCol>
              </a:tblGrid>
              <a:tr h="370840">
                <a:tc>
                  <a:txBody>
                    <a:bodyPr/>
                    <a:lstStyle/>
                    <a:p>
                      <a:r>
                        <a:rPr lang="en-US" dirty="0" smtClean="0"/>
                        <a:t>State of Thread</a:t>
                      </a:r>
                      <a:endParaRPr lang="en-US" dirty="0"/>
                    </a:p>
                  </a:txBody>
                  <a:tcPr/>
                </a:tc>
                <a:tc>
                  <a:txBody>
                    <a:bodyPr/>
                    <a:lstStyle/>
                    <a:p>
                      <a:r>
                        <a:rPr lang="en-US" dirty="0" smtClean="0"/>
                        <a:t>Location of TCB</a:t>
                      </a:r>
                      <a:endParaRPr lang="en-US" dirty="0"/>
                    </a:p>
                  </a:txBody>
                  <a:tcPr/>
                </a:tc>
                <a:tc>
                  <a:txBody>
                    <a:bodyPr/>
                    <a:lstStyle/>
                    <a:p>
                      <a:r>
                        <a:rPr lang="en-US" dirty="0" smtClean="0"/>
                        <a:t>Location of Thread Registers</a:t>
                      </a:r>
                      <a:endParaRPr lang="en-US" dirty="0"/>
                    </a:p>
                  </a:txBody>
                  <a:tcPr/>
                </a:tc>
                <a:extLst>
                  <a:ext uri="{0D108BD9-81ED-4DB2-BD59-A6C34878D82A}">
                    <a16:rowId xmlns:a16="http://schemas.microsoft.com/office/drawing/2014/main" val="1784288947"/>
                  </a:ext>
                </a:extLst>
              </a:tr>
              <a:tr h="370840">
                <a:tc>
                  <a:txBody>
                    <a:bodyPr/>
                    <a:lstStyle/>
                    <a:p>
                      <a:r>
                        <a:rPr lang="en-US" dirty="0" smtClean="0"/>
                        <a:t>INIT</a:t>
                      </a:r>
                      <a:endParaRPr lang="en-US" dirty="0"/>
                    </a:p>
                  </a:txBody>
                  <a:tcPr/>
                </a:tc>
                <a:tc>
                  <a:txBody>
                    <a:bodyPr/>
                    <a:lstStyle/>
                    <a:p>
                      <a:r>
                        <a:rPr lang="en-US" dirty="0" smtClean="0"/>
                        <a:t>Being created</a:t>
                      </a:r>
                      <a:endParaRPr lang="en-US" dirty="0"/>
                    </a:p>
                  </a:txBody>
                  <a:tcPr/>
                </a:tc>
                <a:tc>
                  <a:txBody>
                    <a:bodyPr/>
                    <a:lstStyle/>
                    <a:p>
                      <a:r>
                        <a:rPr lang="en-US" dirty="0" smtClean="0"/>
                        <a:t>TCB</a:t>
                      </a:r>
                      <a:endParaRPr lang="en-US" dirty="0"/>
                    </a:p>
                  </a:txBody>
                  <a:tcPr/>
                </a:tc>
                <a:extLst>
                  <a:ext uri="{0D108BD9-81ED-4DB2-BD59-A6C34878D82A}">
                    <a16:rowId xmlns:a16="http://schemas.microsoft.com/office/drawing/2014/main" val="2078129535"/>
                  </a:ext>
                </a:extLst>
              </a:tr>
              <a:tr h="370840">
                <a:tc>
                  <a:txBody>
                    <a:bodyPr/>
                    <a:lstStyle/>
                    <a:p>
                      <a:r>
                        <a:rPr lang="en-US" dirty="0" smtClean="0"/>
                        <a:t>READY</a:t>
                      </a:r>
                      <a:endParaRPr lang="en-US" dirty="0"/>
                    </a:p>
                  </a:txBody>
                  <a:tcPr/>
                </a:tc>
                <a:tc>
                  <a:txBody>
                    <a:bodyPr/>
                    <a:lstStyle/>
                    <a:p>
                      <a:r>
                        <a:rPr lang="en-US" dirty="0" smtClean="0"/>
                        <a:t>Ready Queue</a:t>
                      </a:r>
                      <a:endParaRPr lang="en-US" dirty="0"/>
                    </a:p>
                  </a:txBody>
                  <a:tcPr/>
                </a:tc>
                <a:tc>
                  <a:txBody>
                    <a:bodyPr/>
                    <a:lstStyle/>
                    <a:p>
                      <a:r>
                        <a:rPr lang="en-US" dirty="0" smtClean="0"/>
                        <a:t>TCB</a:t>
                      </a:r>
                      <a:endParaRPr lang="en-US" dirty="0"/>
                    </a:p>
                  </a:txBody>
                  <a:tcPr/>
                </a:tc>
                <a:extLst>
                  <a:ext uri="{0D108BD9-81ED-4DB2-BD59-A6C34878D82A}">
                    <a16:rowId xmlns:a16="http://schemas.microsoft.com/office/drawing/2014/main" val="1669399072"/>
                  </a:ext>
                </a:extLst>
              </a:tr>
              <a:tr h="370840">
                <a:tc>
                  <a:txBody>
                    <a:bodyPr/>
                    <a:lstStyle/>
                    <a:p>
                      <a:r>
                        <a:rPr lang="en-US" dirty="0" smtClean="0"/>
                        <a:t>RUNNING</a:t>
                      </a:r>
                      <a:endParaRPr lang="en-US" dirty="0"/>
                    </a:p>
                  </a:txBody>
                  <a:tcPr/>
                </a:tc>
                <a:tc>
                  <a:txBody>
                    <a:bodyPr/>
                    <a:lstStyle/>
                    <a:p>
                      <a:r>
                        <a:rPr lang="en-US" dirty="0" smtClean="0"/>
                        <a:t>Running Queue (may be single or multiple)</a:t>
                      </a:r>
                      <a:endParaRPr lang="en-US" dirty="0"/>
                    </a:p>
                  </a:txBody>
                  <a:tcPr/>
                </a:tc>
                <a:tc>
                  <a:txBody>
                    <a:bodyPr/>
                    <a:lstStyle/>
                    <a:p>
                      <a:r>
                        <a:rPr lang="en-US" dirty="0" smtClean="0"/>
                        <a:t>CPU</a:t>
                      </a:r>
                      <a:endParaRPr lang="en-US" dirty="0"/>
                    </a:p>
                  </a:txBody>
                  <a:tcPr/>
                </a:tc>
                <a:extLst>
                  <a:ext uri="{0D108BD9-81ED-4DB2-BD59-A6C34878D82A}">
                    <a16:rowId xmlns:a16="http://schemas.microsoft.com/office/drawing/2014/main" val="3477581840"/>
                  </a:ext>
                </a:extLst>
              </a:tr>
              <a:tr h="370840">
                <a:tc>
                  <a:txBody>
                    <a:bodyPr/>
                    <a:lstStyle/>
                    <a:p>
                      <a:r>
                        <a:rPr lang="en-US" dirty="0" smtClean="0"/>
                        <a:t>WAITING</a:t>
                      </a:r>
                      <a:endParaRPr lang="en-US" dirty="0"/>
                    </a:p>
                  </a:txBody>
                  <a:tcPr/>
                </a:tc>
                <a:tc>
                  <a:txBody>
                    <a:bodyPr/>
                    <a:lstStyle/>
                    <a:p>
                      <a:r>
                        <a:rPr lang="en-US" dirty="0" smtClean="0"/>
                        <a:t>Synch Variable Waiting List</a:t>
                      </a:r>
                      <a:endParaRPr lang="en-US" dirty="0"/>
                    </a:p>
                  </a:txBody>
                  <a:tcPr/>
                </a:tc>
                <a:tc>
                  <a:txBody>
                    <a:bodyPr/>
                    <a:lstStyle/>
                    <a:p>
                      <a:r>
                        <a:rPr lang="en-US" dirty="0" smtClean="0"/>
                        <a:t>TCB</a:t>
                      </a:r>
                      <a:endParaRPr lang="en-US" dirty="0"/>
                    </a:p>
                  </a:txBody>
                  <a:tcPr/>
                </a:tc>
                <a:extLst>
                  <a:ext uri="{0D108BD9-81ED-4DB2-BD59-A6C34878D82A}">
                    <a16:rowId xmlns:a16="http://schemas.microsoft.com/office/drawing/2014/main" val="1802348609"/>
                  </a:ext>
                </a:extLst>
              </a:tr>
              <a:tr h="370840">
                <a:tc>
                  <a:txBody>
                    <a:bodyPr/>
                    <a:lstStyle/>
                    <a:p>
                      <a:r>
                        <a:rPr lang="en-US" dirty="0" smtClean="0"/>
                        <a:t>FINISHED</a:t>
                      </a:r>
                      <a:endParaRPr lang="en-US" dirty="0"/>
                    </a:p>
                  </a:txBody>
                  <a:tcPr/>
                </a:tc>
                <a:tc>
                  <a:txBody>
                    <a:bodyPr/>
                    <a:lstStyle/>
                    <a:p>
                      <a:r>
                        <a:rPr lang="en-US" dirty="0" smtClean="0"/>
                        <a:t>Finished</a:t>
                      </a:r>
                      <a:r>
                        <a:rPr lang="en-US" baseline="0" dirty="0" smtClean="0"/>
                        <a:t> Queue and then deleted</a:t>
                      </a:r>
                      <a:endParaRPr lang="en-US" dirty="0"/>
                    </a:p>
                  </a:txBody>
                  <a:tcPr/>
                </a:tc>
                <a:tc>
                  <a:txBody>
                    <a:bodyPr/>
                    <a:lstStyle/>
                    <a:p>
                      <a:r>
                        <a:rPr lang="en-US" dirty="0" smtClean="0"/>
                        <a:t>TCB or deleted</a:t>
                      </a:r>
                      <a:endParaRPr lang="en-US" dirty="0"/>
                    </a:p>
                  </a:txBody>
                  <a:tcPr/>
                </a:tc>
                <a:extLst>
                  <a:ext uri="{0D108BD9-81ED-4DB2-BD59-A6C34878D82A}">
                    <a16:rowId xmlns:a16="http://schemas.microsoft.com/office/drawing/2014/main" val="635430920"/>
                  </a:ext>
                </a:extLst>
              </a:tr>
            </a:tbl>
          </a:graphicData>
        </a:graphic>
      </p:graphicFrame>
    </p:spTree>
    <p:extLst>
      <p:ext uri="{BB962C8B-B14F-4D97-AF65-F5344CB8AC3E}">
        <p14:creationId xmlns:p14="http://schemas.microsoft.com/office/powerpoint/2010/main" val="4015844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39</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smtClean="0"/>
              <a:t>Question1: For the </a:t>
            </a:r>
            <a:r>
              <a:rPr lang="en-US" dirty="0" err="1" smtClean="0"/>
              <a:t>threadhello</a:t>
            </a:r>
            <a:r>
              <a:rPr lang="en-US" dirty="0" smtClean="0"/>
              <a:t> program, when </a:t>
            </a:r>
            <a:r>
              <a:rPr lang="en-US" dirty="0" err="1" smtClean="0"/>
              <a:t>thread_join</a:t>
            </a:r>
            <a:r>
              <a:rPr lang="en-US" dirty="0" smtClean="0"/>
              <a:t> returns for thread </a:t>
            </a:r>
            <a:r>
              <a:rPr lang="en-US" dirty="0" err="1" smtClean="0"/>
              <a:t>i</a:t>
            </a:r>
            <a:r>
              <a:rPr lang="en-US" dirty="0" smtClean="0"/>
              <a:t>, what is thread i’s thread state?</a:t>
            </a:r>
          </a:p>
          <a:p>
            <a:r>
              <a:rPr lang="en-US" dirty="0" smtClean="0"/>
              <a:t>Question2: For the </a:t>
            </a:r>
            <a:r>
              <a:rPr lang="en-US" dirty="0" err="1" smtClean="0"/>
              <a:t>threadhello</a:t>
            </a:r>
            <a:r>
              <a:rPr lang="en-US" dirty="0" smtClean="0"/>
              <a:t> program, what is the minimum and maximum number of times that the main thread enters the READY state on a Uniprocessor?</a:t>
            </a:r>
            <a:endParaRPr lang="en-US" dirty="0"/>
          </a:p>
        </p:txBody>
      </p:sp>
    </p:spTree>
    <p:extLst>
      <p:ext uri="{BB962C8B-B14F-4D97-AF65-F5344CB8AC3E}">
        <p14:creationId xmlns:p14="http://schemas.microsoft.com/office/powerpoint/2010/main" val="22462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a:t>L</a:t>
            </a:r>
            <a:r>
              <a:rPr lang="en-US" dirty="0" smtClean="0"/>
              <a:t>et</a:t>
            </a:r>
            <a:r>
              <a:rPr lang="ja-JP" altLang="en-US" dirty="0" smtClean="0"/>
              <a:t>’</a:t>
            </a:r>
            <a:r>
              <a:rPr lang="en-US" altLang="ja-JP" dirty="0" smtClean="0"/>
              <a:t>s picture this scenario</a:t>
            </a:r>
            <a:endParaRPr lang="en-US" dirty="0" smtClean="0"/>
          </a:p>
        </p:txBody>
      </p:sp>
      <p:pic>
        <p:nvPicPr>
          <p:cNvPr id="25602"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76200" y="1600200"/>
            <a:ext cx="3946525" cy="2959894"/>
          </a:xfrm>
        </p:spPr>
      </p:pic>
      <p:sp>
        <p:nvSpPr>
          <p:cNvPr id="2560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E67D5834-2653-4EB7-8777-F4DFC7FDAC59}" type="slidenum">
              <a:rPr lang="en-US" sz="1200">
                <a:solidFill>
                  <a:srgbClr val="898989"/>
                </a:solidFill>
              </a:rPr>
              <a:pPr/>
              <a:t>4</a:t>
            </a:fld>
            <a:endParaRPr lang="en-US" sz="1200">
              <a:solidFill>
                <a:srgbClr val="898989"/>
              </a:solidFill>
            </a:endParaRPr>
          </a:p>
        </p:txBody>
      </p:sp>
      <p:sp>
        <p:nvSpPr>
          <p:cNvPr id="8" name="Rectangle 8"/>
          <p:cNvSpPr txBox="1">
            <a:spLocks noChangeArrowheads="1"/>
          </p:cNvSpPr>
          <p:nvPr/>
        </p:nvSpPr>
        <p:spPr bwMode="auto">
          <a:xfrm>
            <a:off x="0" y="4846636"/>
            <a:ext cx="83820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lnSpc>
                <a:spcPct val="80000"/>
              </a:lnSpc>
              <a:spcBef>
                <a:spcPct val="20000"/>
              </a:spcBef>
              <a:buFontTx/>
              <a:buChar char="•"/>
            </a:pPr>
            <a:r>
              <a:rPr lang="en-US" sz="1800" dirty="0">
                <a:latin typeface="Helvetica" panose="020B0604020202020204" pitchFamily="34" charset="0"/>
              </a:rPr>
              <a:t>Two </a:t>
            </a:r>
            <a:r>
              <a:rPr lang="en-US" sz="1800" dirty="0" smtClean="0">
                <a:latin typeface="Helvetica" panose="020B0604020202020204" pitchFamily="34" charset="0"/>
              </a:rPr>
              <a:t>‘threads’ </a:t>
            </a:r>
            <a:r>
              <a:rPr lang="en-US" sz="1800" dirty="0">
                <a:latin typeface="Helvetica" panose="020B0604020202020204" pitchFamily="34" charset="0"/>
              </a:rPr>
              <a:t>each draw parts of the scene, a third </a:t>
            </a:r>
            <a:r>
              <a:rPr lang="en-US" sz="1800" dirty="0" smtClean="0">
                <a:latin typeface="Helvetica" panose="020B0604020202020204" pitchFamily="34" charset="0"/>
              </a:rPr>
              <a:t>‘thread’ </a:t>
            </a:r>
            <a:r>
              <a:rPr lang="en-US" sz="1800" dirty="0">
                <a:latin typeface="Helvetica" panose="020B0604020202020204" pitchFamily="34" charset="0"/>
              </a:rPr>
              <a:t>manages the user interface widgets, and a fourth </a:t>
            </a:r>
            <a:r>
              <a:rPr lang="en-US" sz="1800" dirty="0" smtClean="0">
                <a:latin typeface="Helvetica" panose="020B0604020202020204" pitchFamily="34" charset="0"/>
              </a:rPr>
              <a:t>‘thread’ </a:t>
            </a:r>
            <a:r>
              <a:rPr lang="en-US" sz="1800" dirty="0">
                <a:latin typeface="Helvetica" panose="020B0604020202020204" pitchFamily="34" charset="0"/>
              </a:rPr>
              <a:t>fetches new data from the remote </a:t>
            </a:r>
            <a:r>
              <a:rPr lang="en-US" sz="1800" dirty="0" smtClean="0">
                <a:latin typeface="Helvetica" panose="020B0604020202020204" pitchFamily="34" charset="0"/>
              </a:rPr>
              <a:t>server</a:t>
            </a:r>
            <a:endParaRPr lang="en-US" sz="1800" dirty="0">
              <a:latin typeface="Helvetica" panose="020B0604020202020204" pitchFamily="34" charset="0"/>
            </a:endParaRPr>
          </a:p>
          <a:p>
            <a:pPr algn="l">
              <a:lnSpc>
                <a:spcPct val="80000"/>
              </a:lnSpc>
              <a:spcBef>
                <a:spcPct val="20000"/>
              </a:spcBef>
              <a:buFontTx/>
              <a:buChar char="•"/>
            </a:pPr>
            <a:r>
              <a:rPr lang="en-US" sz="1800" dirty="0">
                <a:latin typeface="Helvetica" panose="020B0604020202020204" pitchFamily="34" charset="0"/>
              </a:rPr>
              <a:t>In a </a:t>
            </a:r>
            <a:r>
              <a:rPr lang="en-US" sz="1800" dirty="0" smtClean="0">
                <a:latin typeface="Helvetica" panose="020B0604020202020204" pitchFamily="34" charset="0"/>
              </a:rPr>
              <a:t>‘traditional program’ </a:t>
            </a:r>
            <a:r>
              <a:rPr lang="en-US" sz="1800" dirty="0">
                <a:latin typeface="Helvetica" panose="020B0604020202020204" pitchFamily="34" charset="0"/>
              </a:rPr>
              <a:t>these will be </a:t>
            </a:r>
            <a:r>
              <a:rPr lang="en-US" sz="1800" dirty="0" smtClean="0">
                <a:latin typeface="Helvetica" panose="020B0604020202020204" pitchFamily="34" charset="0"/>
              </a:rPr>
              <a:t>sequenced</a:t>
            </a:r>
            <a:endParaRPr lang="en-US" sz="1800" dirty="0">
              <a:latin typeface="Helvetica" panose="020B0604020202020204" pitchFamily="34" charset="0"/>
            </a:endParaRPr>
          </a:p>
          <a:p>
            <a:pPr algn="l">
              <a:lnSpc>
                <a:spcPct val="80000"/>
              </a:lnSpc>
              <a:spcBef>
                <a:spcPct val="20000"/>
              </a:spcBef>
              <a:buFontTx/>
              <a:buChar char="•"/>
            </a:pPr>
            <a:r>
              <a:rPr lang="en-US" sz="1800" dirty="0">
                <a:latin typeface="Helvetica" panose="020B0604020202020204" pitchFamily="34" charset="0"/>
              </a:rPr>
              <a:t>Key differentiation is </a:t>
            </a:r>
            <a:r>
              <a:rPr lang="en-US" altLang="en-US" sz="1800" dirty="0">
                <a:latin typeface="Helvetica" panose="020B0604020202020204" pitchFamily="34" charset="0"/>
              </a:rPr>
              <a:t>“</a:t>
            </a:r>
            <a:r>
              <a:rPr lang="en-US" sz="1800" dirty="0">
                <a:latin typeface="Helvetica" panose="020B0604020202020204" pitchFamily="34" charset="0"/>
              </a:rPr>
              <a:t>facilitated concurrency</a:t>
            </a:r>
            <a:r>
              <a:rPr lang="en-US" altLang="en-US" sz="1800" dirty="0">
                <a:latin typeface="Helvetica" panose="020B0604020202020204" pitchFamily="34" charset="0"/>
              </a:rPr>
              <a:t>”</a:t>
            </a:r>
            <a:r>
              <a:rPr lang="en-US" sz="1800" dirty="0">
                <a:latin typeface="Helvetica" panose="020B0604020202020204" pitchFamily="34" charset="0"/>
              </a:rPr>
              <a:t>. </a:t>
            </a:r>
          </a:p>
          <a:p>
            <a:pPr algn="l">
              <a:lnSpc>
                <a:spcPct val="80000"/>
              </a:lnSpc>
              <a:spcBef>
                <a:spcPct val="20000"/>
              </a:spcBef>
              <a:buFontTx/>
              <a:buChar char="•"/>
            </a:pPr>
            <a:r>
              <a:rPr lang="en-US" sz="1800" dirty="0">
                <a:latin typeface="Helvetica" panose="020B0604020202020204" pitchFamily="34" charset="0"/>
              </a:rPr>
              <a:t>A traditional program is a single </a:t>
            </a:r>
            <a:r>
              <a:rPr lang="en-US" sz="1800" dirty="0" smtClean="0">
                <a:latin typeface="Helvetica" panose="020B0604020202020204" pitchFamily="34" charset="0"/>
              </a:rPr>
              <a:t>‘thread’</a:t>
            </a:r>
            <a:endParaRPr lang="en-US" sz="1800" dirty="0">
              <a:latin typeface="Helvetica" panose="020B0604020202020204" pitchFamily="34" charset="0"/>
            </a:endParaRPr>
          </a:p>
          <a:p>
            <a:pPr algn="l">
              <a:lnSpc>
                <a:spcPct val="80000"/>
              </a:lnSpc>
              <a:spcBef>
                <a:spcPct val="20000"/>
              </a:spcBef>
              <a:buFontTx/>
              <a:buChar char="•"/>
            </a:pPr>
            <a:r>
              <a:rPr lang="en-US" sz="1800" dirty="0" smtClean="0">
                <a:latin typeface="Helvetica" panose="020B0604020202020204" pitchFamily="34" charset="0"/>
              </a:rPr>
              <a:t>Inside </a:t>
            </a:r>
            <a:r>
              <a:rPr lang="en-US" sz="1800" dirty="0">
                <a:latin typeface="Helvetica" panose="020B0604020202020204" pitchFamily="34" charset="0"/>
              </a:rPr>
              <a:t>a program, we can represent each concurrent task as </a:t>
            </a:r>
            <a:r>
              <a:rPr lang="en-US" altLang="en-US" sz="1800" dirty="0">
                <a:latin typeface="Helvetica" panose="020B0604020202020204" pitchFamily="34" charset="0"/>
              </a:rPr>
              <a:t>“</a:t>
            </a:r>
            <a:r>
              <a:rPr lang="en-US" sz="1800" dirty="0">
                <a:latin typeface="Helvetica" panose="020B0604020202020204" pitchFamily="34" charset="0"/>
              </a:rPr>
              <a:t>Thread</a:t>
            </a:r>
            <a:r>
              <a:rPr lang="en-US" altLang="en-US" sz="1800" dirty="0">
                <a:latin typeface="Helvetica" panose="020B0604020202020204" pitchFamily="34" charset="0"/>
              </a:rPr>
              <a:t>”</a:t>
            </a:r>
            <a:endParaRPr lang="en-US" sz="1800" dirty="0">
              <a:latin typeface="Helvetica" panose="020B0604020202020204" pitchFamily="34" charset="0"/>
            </a:endParaRPr>
          </a:p>
        </p:txBody>
      </p:sp>
      <p:sp>
        <p:nvSpPr>
          <p:cNvPr id="25607" name="TextBox 8"/>
          <p:cNvSpPr txBox="1">
            <a:spLocks noChangeArrowheads="1"/>
          </p:cNvSpPr>
          <p:nvPr/>
        </p:nvSpPr>
        <p:spPr bwMode="auto">
          <a:xfrm>
            <a:off x="1066800" y="4511367"/>
            <a:ext cx="1720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800" dirty="0"/>
              <a:t>Credit – NASA Earth Observatory</a:t>
            </a:r>
          </a:p>
        </p:txBody>
      </p:sp>
      <p:sp>
        <p:nvSpPr>
          <p:cNvPr id="2" name="Oval 1"/>
          <p:cNvSpPr/>
          <p:nvPr/>
        </p:nvSpPr>
        <p:spPr>
          <a:xfrm>
            <a:off x="6432372" y="1660069"/>
            <a:ext cx="2136648" cy="1594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17790" y="1660069"/>
            <a:ext cx="991988" cy="965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0190" y="1812469"/>
            <a:ext cx="991988" cy="965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2590" y="1964869"/>
            <a:ext cx="991988" cy="965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74990" y="2117269"/>
            <a:ext cx="991988" cy="965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898056" y="1975718"/>
            <a:ext cx="760338" cy="363989"/>
            <a:chOff x="5049372" y="3064794"/>
            <a:chExt cx="816366" cy="503914"/>
          </a:xfrm>
        </p:grpSpPr>
        <p:sp>
          <p:nvSpPr>
            <p:cNvPr id="7" name="Rounded Rectangle 6"/>
            <p:cNvSpPr/>
            <p:nvPr/>
          </p:nvSpPr>
          <p:spPr>
            <a:xfrm>
              <a:off x="5087248" y="3064794"/>
              <a:ext cx="778490" cy="5039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49372" y="3106455"/>
              <a:ext cx="793807" cy="369332"/>
            </a:xfrm>
            <a:prstGeom prst="rect">
              <a:avLst/>
            </a:prstGeom>
            <a:noFill/>
          </p:spPr>
          <p:txBody>
            <a:bodyPr wrap="none" rtlCol="0">
              <a:spAutoFit/>
            </a:bodyPr>
            <a:lstStyle/>
            <a:p>
              <a:r>
                <a:rPr lang="en-US" dirty="0" smtClean="0"/>
                <a:t>thread</a:t>
              </a:r>
              <a:endParaRPr lang="en-US" dirty="0"/>
            </a:p>
          </p:txBody>
        </p:sp>
      </p:grpSp>
      <p:grpSp>
        <p:nvGrpSpPr>
          <p:cNvPr id="18" name="Group 17"/>
          <p:cNvGrpSpPr/>
          <p:nvPr/>
        </p:nvGrpSpPr>
        <p:grpSpPr>
          <a:xfrm>
            <a:off x="7050456" y="2128118"/>
            <a:ext cx="760338" cy="363989"/>
            <a:chOff x="5049372" y="3064794"/>
            <a:chExt cx="816366" cy="503914"/>
          </a:xfrm>
        </p:grpSpPr>
        <p:sp>
          <p:nvSpPr>
            <p:cNvPr id="19" name="Rounded Rectangle 18"/>
            <p:cNvSpPr/>
            <p:nvPr/>
          </p:nvSpPr>
          <p:spPr>
            <a:xfrm>
              <a:off x="5087248" y="3064794"/>
              <a:ext cx="778490" cy="5039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049372" y="3106455"/>
              <a:ext cx="793807" cy="369332"/>
            </a:xfrm>
            <a:prstGeom prst="rect">
              <a:avLst/>
            </a:prstGeom>
            <a:noFill/>
          </p:spPr>
          <p:txBody>
            <a:bodyPr wrap="none" rtlCol="0">
              <a:spAutoFit/>
            </a:bodyPr>
            <a:lstStyle/>
            <a:p>
              <a:r>
                <a:rPr lang="en-US" dirty="0" smtClean="0"/>
                <a:t>thread</a:t>
              </a:r>
              <a:endParaRPr lang="en-US" dirty="0"/>
            </a:p>
          </p:txBody>
        </p:sp>
      </p:grpSp>
      <p:grpSp>
        <p:nvGrpSpPr>
          <p:cNvPr id="21" name="Group 20"/>
          <p:cNvGrpSpPr/>
          <p:nvPr/>
        </p:nvGrpSpPr>
        <p:grpSpPr>
          <a:xfrm>
            <a:off x="7202856" y="2280518"/>
            <a:ext cx="760338" cy="363989"/>
            <a:chOff x="5049372" y="3064794"/>
            <a:chExt cx="816366" cy="503914"/>
          </a:xfrm>
        </p:grpSpPr>
        <p:sp>
          <p:nvSpPr>
            <p:cNvPr id="22" name="Rounded Rectangle 21"/>
            <p:cNvSpPr/>
            <p:nvPr/>
          </p:nvSpPr>
          <p:spPr>
            <a:xfrm>
              <a:off x="5087248" y="3064794"/>
              <a:ext cx="778490" cy="5039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049372" y="3106455"/>
              <a:ext cx="793807" cy="369332"/>
            </a:xfrm>
            <a:prstGeom prst="rect">
              <a:avLst/>
            </a:prstGeom>
            <a:noFill/>
          </p:spPr>
          <p:txBody>
            <a:bodyPr wrap="none" rtlCol="0">
              <a:spAutoFit/>
            </a:bodyPr>
            <a:lstStyle/>
            <a:p>
              <a:r>
                <a:rPr lang="en-US" dirty="0" smtClean="0"/>
                <a:t>thread</a:t>
              </a:r>
              <a:endParaRPr lang="en-US" dirty="0"/>
            </a:p>
          </p:txBody>
        </p:sp>
      </p:grpSp>
      <p:grpSp>
        <p:nvGrpSpPr>
          <p:cNvPr id="24" name="Group 23"/>
          <p:cNvGrpSpPr/>
          <p:nvPr/>
        </p:nvGrpSpPr>
        <p:grpSpPr>
          <a:xfrm>
            <a:off x="7355256" y="2432918"/>
            <a:ext cx="760338" cy="363989"/>
            <a:chOff x="5049372" y="3064794"/>
            <a:chExt cx="816366" cy="503914"/>
          </a:xfrm>
        </p:grpSpPr>
        <p:sp>
          <p:nvSpPr>
            <p:cNvPr id="25" name="Rounded Rectangle 24"/>
            <p:cNvSpPr/>
            <p:nvPr/>
          </p:nvSpPr>
          <p:spPr>
            <a:xfrm>
              <a:off x="5087248" y="3064794"/>
              <a:ext cx="778490" cy="5039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049372" y="3106455"/>
              <a:ext cx="793807" cy="369332"/>
            </a:xfrm>
            <a:prstGeom prst="rect">
              <a:avLst/>
            </a:prstGeom>
            <a:noFill/>
          </p:spPr>
          <p:txBody>
            <a:bodyPr wrap="none" rtlCol="0">
              <a:spAutoFit/>
            </a:bodyPr>
            <a:lstStyle/>
            <a:p>
              <a:r>
                <a:rPr lang="en-US" dirty="0" smtClean="0"/>
                <a:t>thread</a:t>
              </a:r>
              <a:endParaRPr lang="en-US" dirty="0"/>
            </a:p>
          </p:txBody>
        </p:sp>
      </p:grpSp>
      <p:sp>
        <p:nvSpPr>
          <p:cNvPr id="27" name="Rectangle 8"/>
          <p:cNvSpPr txBox="1">
            <a:spLocks noChangeArrowheads="1"/>
          </p:cNvSpPr>
          <p:nvPr/>
        </p:nvSpPr>
        <p:spPr bwMode="auto">
          <a:xfrm>
            <a:off x="3962400" y="3241449"/>
            <a:ext cx="5426075" cy="1478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pPr algn="l">
              <a:lnSpc>
                <a:spcPct val="80000"/>
              </a:lnSpc>
              <a:spcBef>
                <a:spcPct val="20000"/>
              </a:spcBef>
              <a:buFontTx/>
              <a:buChar char="•"/>
            </a:pPr>
            <a:r>
              <a:rPr lang="en-US" sz="1600" dirty="0" smtClean="0">
                <a:latin typeface="Helvetica" panose="020B0604020202020204" pitchFamily="34" charset="0"/>
              </a:rPr>
              <a:t>Multiple programs (processes) doing their individual functions</a:t>
            </a:r>
          </a:p>
          <a:p>
            <a:pPr algn="l">
              <a:lnSpc>
                <a:spcPct val="80000"/>
              </a:lnSpc>
              <a:spcBef>
                <a:spcPct val="20000"/>
              </a:spcBef>
              <a:buFontTx/>
              <a:buChar char="•"/>
            </a:pPr>
            <a:r>
              <a:rPr lang="en-US" sz="1600" dirty="0" smtClean="0">
                <a:latin typeface="Helvetica" panose="020B0604020202020204" pitchFamily="34" charset="0"/>
              </a:rPr>
              <a:t>PAYING THE COST OF CONTEXT SWITCHING</a:t>
            </a:r>
          </a:p>
          <a:p>
            <a:pPr algn="l">
              <a:lnSpc>
                <a:spcPct val="80000"/>
              </a:lnSpc>
              <a:spcBef>
                <a:spcPct val="20000"/>
              </a:spcBef>
              <a:buFontTx/>
              <a:buChar char="•"/>
            </a:pPr>
            <a:r>
              <a:rPr lang="en-US" sz="1600" dirty="0" smtClean="0">
                <a:latin typeface="Helvetica" panose="020B0604020202020204" pitchFamily="34" charset="0"/>
              </a:rPr>
              <a:t>WHAT IF WE COULD REDUCE THE COST</a:t>
            </a:r>
          </a:p>
          <a:p>
            <a:pPr algn="l">
              <a:lnSpc>
                <a:spcPct val="80000"/>
              </a:lnSpc>
              <a:spcBef>
                <a:spcPct val="20000"/>
              </a:spcBef>
              <a:buFontTx/>
              <a:buChar char="•"/>
            </a:pPr>
            <a:r>
              <a:rPr lang="en-US" sz="1600" dirty="0" smtClean="0">
                <a:latin typeface="Helvetica" panose="020B0604020202020204" pitchFamily="34" charset="0"/>
              </a:rPr>
              <a:t>AT THE EXPENSE OF SOMETHING</a:t>
            </a:r>
          </a:p>
          <a:p>
            <a:pPr algn="l">
              <a:lnSpc>
                <a:spcPct val="80000"/>
              </a:lnSpc>
              <a:spcBef>
                <a:spcPct val="20000"/>
              </a:spcBef>
              <a:buFontTx/>
              <a:buChar char="•"/>
            </a:pPr>
            <a:r>
              <a:rPr lang="en-US" sz="1600" dirty="0" smtClean="0">
                <a:latin typeface="Helvetica" panose="020B0604020202020204" pitchFamily="34" charset="0"/>
              </a:rPr>
              <a:t>SO THE NET PERFORMANCE IS STILL BETTER</a:t>
            </a:r>
            <a:endParaRPr lang="en-US" sz="1600" dirty="0">
              <a:latin typeface="Helvetica" panose="020B0604020202020204" pitchFamily="34" charset="0"/>
            </a:endParaRPr>
          </a:p>
        </p:txBody>
      </p:sp>
      <p:sp>
        <p:nvSpPr>
          <p:cNvPr id="3" name="TextBox 2"/>
          <p:cNvSpPr txBox="1"/>
          <p:nvPr/>
        </p:nvSpPr>
        <p:spPr>
          <a:xfrm>
            <a:off x="4676922" y="1923660"/>
            <a:ext cx="1037656" cy="369332"/>
          </a:xfrm>
          <a:prstGeom prst="rect">
            <a:avLst/>
          </a:prstGeom>
          <a:noFill/>
        </p:spPr>
        <p:txBody>
          <a:bodyPr wrap="none" rtlCol="0">
            <a:spAutoFit/>
          </a:bodyPr>
          <a:lstStyle/>
          <a:p>
            <a:r>
              <a:rPr lang="en-US" dirty="0" smtClean="0"/>
              <a:t>Processes</a:t>
            </a:r>
            <a:endParaRPr lang="en-US" dirty="0"/>
          </a:p>
        </p:txBody>
      </p:sp>
    </p:spTree>
    <p:extLst>
      <p:ext uri="{BB962C8B-B14F-4D97-AF65-F5344CB8AC3E}">
        <p14:creationId xmlns:p14="http://schemas.microsoft.com/office/powerpoint/2010/main" val="17521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P spid="14" grpId="0" animBg="1"/>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smtClean="0"/>
              <a:t>Threads</a:t>
            </a:r>
            <a:endParaRPr lang="en-US" dirty="0"/>
          </a:p>
        </p:txBody>
      </p:sp>
      <p:sp>
        <p:nvSpPr>
          <p:cNvPr id="3" name="Content Placeholder 2"/>
          <p:cNvSpPr>
            <a:spLocks noGrp="1"/>
          </p:cNvSpPr>
          <p:nvPr>
            <p:ph idx="1"/>
          </p:nvPr>
        </p:nvSpPr>
        <p:spPr>
          <a:xfrm>
            <a:off x="612648" y="1600200"/>
            <a:ext cx="8153400" cy="5181600"/>
          </a:xfrm>
        </p:spPr>
        <p:txBody>
          <a:bodyPr>
            <a:normAutofit lnSpcReduction="10000"/>
          </a:bodyPr>
          <a:lstStyle/>
          <a:p>
            <a:r>
              <a:rPr lang="en-US" dirty="0" smtClean="0"/>
              <a:t>Kernel-level </a:t>
            </a:r>
            <a:r>
              <a:rPr lang="en-US" dirty="0" smtClean="0"/>
              <a:t>threads</a:t>
            </a:r>
          </a:p>
          <a:p>
            <a:pPr lvl="1"/>
            <a:r>
              <a:rPr lang="en-US" dirty="0" smtClean="0"/>
              <a:t>Thread abstraction only available to kernel</a:t>
            </a:r>
          </a:p>
          <a:p>
            <a:pPr lvl="1"/>
            <a:r>
              <a:rPr lang="en-US" dirty="0" smtClean="0"/>
              <a:t>To the kernel, a kernel thread and a single threaded user process look quite similar</a:t>
            </a:r>
          </a:p>
          <a:p>
            <a:r>
              <a:rPr lang="en-US" dirty="0" smtClean="0"/>
              <a:t>Multithreaded processes using kernel threads (Linux, </a:t>
            </a:r>
            <a:r>
              <a:rPr lang="en-US" dirty="0" err="1" smtClean="0"/>
              <a:t>MacOS</a:t>
            </a:r>
            <a:r>
              <a:rPr lang="en-US" dirty="0" smtClean="0"/>
              <a:t>)</a:t>
            </a:r>
          </a:p>
          <a:p>
            <a:pPr lvl="1"/>
            <a:r>
              <a:rPr lang="en-US" dirty="0" smtClean="0"/>
              <a:t>Kernel thread operations available via </a:t>
            </a:r>
            <a:r>
              <a:rPr lang="en-US" dirty="0" err="1" smtClean="0"/>
              <a:t>syscall</a:t>
            </a:r>
            <a:endParaRPr lang="en-US" dirty="0" smtClean="0"/>
          </a:p>
          <a:p>
            <a:r>
              <a:rPr lang="en-US" dirty="0" smtClean="0"/>
              <a:t>User-level threads</a:t>
            </a:r>
          </a:p>
          <a:p>
            <a:pPr lvl="1"/>
            <a:r>
              <a:rPr lang="en-US" dirty="0" smtClean="0"/>
              <a:t>Thread operations without system </a:t>
            </a:r>
            <a:r>
              <a:rPr lang="en-US" dirty="0" smtClean="0"/>
              <a:t>calls (for efficiency purposes, the common cases can be offered as a library which can then be operated without kernel’s help)</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Tree>
    <p:extLst>
      <p:ext uri="{BB962C8B-B14F-4D97-AF65-F5344CB8AC3E}">
        <p14:creationId xmlns:p14="http://schemas.microsoft.com/office/powerpoint/2010/main" val="986900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OS Kernel</a:t>
            </a:r>
            <a:endParaRPr lang="en-US" dirty="0"/>
          </a:p>
        </p:txBody>
      </p:sp>
      <p:pic>
        <p:nvPicPr>
          <p:cNvPr id="7" name="Content Placeholder 6" descr="ch4-07_threadsAndProcesses.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3"/>
              <a:srcRect l="-13089" r="-13089"/>
              <a:stretch>
                <a:fillRect/>
              </a:stretch>
            </p:blipFill>
          </mc:Choice>
          <mc:Fallback>
            <p:blipFill>
              <a:blip r:embed="rId4"/>
              <a:srcRect l="-13089" r="-13089"/>
              <a:stretch>
                <a:fillRect/>
              </a:stretch>
            </p:blipFill>
          </mc:Fallback>
        </mc:AlternateContent>
        <p:spPr>
          <a:xfrm>
            <a:off x="-388762" y="964219"/>
            <a:ext cx="10630720" cy="5846486"/>
          </a:xfrm>
        </p:spPr>
      </p:pic>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Tree>
    <p:extLst>
      <p:ext uri="{BB962C8B-B14F-4D97-AF65-F5344CB8AC3E}">
        <p14:creationId xmlns:p14="http://schemas.microsoft.com/office/powerpoint/2010/main" val="13172624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Multithreaded User </a:t>
            </a:r>
            <a:r>
              <a:rPr lang="en-US" dirty="0" smtClean="0"/>
              <a:t>Processes</a:t>
            </a:r>
            <a:endParaRPr lang="en-US" dirty="0"/>
          </a:p>
        </p:txBody>
      </p:sp>
      <p:pic>
        <p:nvPicPr>
          <p:cNvPr id="7" name="Content Placeholder 6" descr="ch4-08_ch4-07_threadsAndMTProcesses.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089" r="-13089"/>
              <a:stretch>
                <a:fillRect/>
              </a:stretch>
            </p:blipFill>
          </mc:Choice>
          <mc:Fallback>
            <p:blipFill>
              <a:blip r:embed="rId3"/>
              <a:srcRect l="-13089" r="-13089"/>
              <a:stretch>
                <a:fillRect/>
              </a:stretch>
            </p:blipFill>
          </mc:Fallback>
        </mc:AlternateContent>
        <p:spPr>
          <a:xfrm>
            <a:off x="-603511" y="1217376"/>
            <a:ext cx="10256398" cy="5640624"/>
          </a:xfrm>
        </p:spPr>
      </p:pic>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Tree>
    <p:extLst>
      <p:ext uri="{BB962C8B-B14F-4D97-AF65-F5344CB8AC3E}">
        <p14:creationId xmlns:p14="http://schemas.microsoft.com/office/powerpoint/2010/main" val="19778554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threads</a:t>
            </a:r>
            <a:endParaRPr lang="en-US" dirty="0"/>
          </a:p>
        </p:txBody>
      </p:sp>
      <p:sp>
        <p:nvSpPr>
          <p:cNvPr id="3" name="Content Placeholder 2"/>
          <p:cNvSpPr>
            <a:spLocks noGrp="1"/>
          </p:cNvSpPr>
          <p:nvPr>
            <p:ph idx="1"/>
          </p:nvPr>
        </p:nvSpPr>
        <p:spPr/>
        <p:txBody>
          <a:bodyPr>
            <a:normAutofit lnSpcReduction="10000"/>
          </a:bodyPr>
          <a:lstStyle/>
          <a:p>
            <a:r>
              <a:rPr lang="en-US" dirty="0" err="1" smtClean="0"/>
              <a:t>Thread_create</a:t>
            </a:r>
            <a:r>
              <a:rPr lang="en-US" dirty="0" smtClean="0"/>
              <a:t>(</a:t>
            </a:r>
            <a:r>
              <a:rPr lang="en-US" dirty="0" err="1" smtClean="0"/>
              <a:t>func</a:t>
            </a:r>
            <a:r>
              <a:rPr lang="en-US" dirty="0" smtClean="0"/>
              <a:t>, </a:t>
            </a:r>
            <a:r>
              <a:rPr lang="en-US" dirty="0" err="1" smtClean="0"/>
              <a:t>args</a:t>
            </a:r>
            <a:r>
              <a:rPr lang="en-US" dirty="0" smtClean="0"/>
              <a:t>)</a:t>
            </a:r>
          </a:p>
          <a:p>
            <a:pPr lvl="1"/>
            <a:r>
              <a:rPr lang="en-US" dirty="0" smtClean="0"/>
              <a:t>Allocate thread control block</a:t>
            </a:r>
          </a:p>
          <a:p>
            <a:pPr lvl="1"/>
            <a:r>
              <a:rPr lang="en-US" dirty="0" smtClean="0"/>
              <a:t>Allocate stack</a:t>
            </a:r>
          </a:p>
          <a:p>
            <a:pPr lvl="1"/>
            <a:r>
              <a:rPr lang="en-US" dirty="0" smtClean="0"/>
              <a:t>Build stack frame for base of stack (stub)</a:t>
            </a:r>
          </a:p>
          <a:p>
            <a:pPr lvl="1"/>
            <a:r>
              <a:rPr lang="en-US" dirty="0" smtClean="0"/>
              <a:t>Put </a:t>
            </a:r>
            <a:r>
              <a:rPr lang="en-US" dirty="0" err="1" smtClean="0"/>
              <a:t>func</a:t>
            </a:r>
            <a:r>
              <a:rPr lang="en-US" dirty="0" smtClean="0"/>
              <a:t>, </a:t>
            </a:r>
            <a:r>
              <a:rPr lang="en-US" dirty="0" err="1" smtClean="0"/>
              <a:t>args</a:t>
            </a:r>
            <a:r>
              <a:rPr lang="en-US" dirty="0" smtClean="0"/>
              <a:t> on stack</a:t>
            </a:r>
          </a:p>
          <a:p>
            <a:pPr lvl="1"/>
            <a:r>
              <a:rPr lang="en-US" dirty="0" smtClean="0"/>
              <a:t>Put thread on ready list</a:t>
            </a:r>
          </a:p>
          <a:p>
            <a:pPr lvl="1"/>
            <a:r>
              <a:rPr lang="en-US" dirty="0" smtClean="0"/>
              <a:t>Will run sometime later (maybe right away!)</a:t>
            </a:r>
          </a:p>
          <a:p>
            <a:r>
              <a:rPr lang="en-US" dirty="0" smtClean="0"/>
              <a:t>stub(</a:t>
            </a:r>
            <a:r>
              <a:rPr lang="en-US" dirty="0" err="1" smtClean="0"/>
              <a:t>func</a:t>
            </a:r>
            <a:r>
              <a:rPr lang="en-US" dirty="0" smtClean="0"/>
              <a:t>, </a:t>
            </a:r>
            <a:r>
              <a:rPr lang="en-US" dirty="0" err="1" smtClean="0"/>
              <a:t>args</a:t>
            </a:r>
            <a:r>
              <a:rPr lang="en-US" dirty="0" smtClean="0"/>
              <a:t>): </a:t>
            </a:r>
          </a:p>
          <a:p>
            <a:pPr lvl="1"/>
            <a:r>
              <a:rPr lang="en-US" dirty="0" smtClean="0"/>
              <a:t>Call (*</a:t>
            </a:r>
            <a:r>
              <a:rPr lang="en-US" dirty="0" err="1" smtClean="0"/>
              <a:t>func</a:t>
            </a:r>
            <a:r>
              <a:rPr lang="en-US" dirty="0" smtClean="0"/>
              <a:t>)(</a:t>
            </a:r>
            <a:r>
              <a:rPr lang="en-US" dirty="0" err="1" smtClean="0"/>
              <a:t>args</a:t>
            </a:r>
            <a:r>
              <a:rPr lang="en-US" dirty="0" smtClean="0"/>
              <a:t>)</a:t>
            </a:r>
          </a:p>
          <a:p>
            <a:pPr lvl="1"/>
            <a:r>
              <a:rPr lang="en-US" dirty="0" smtClean="0"/>
              <a:t>If return, call </a:t>
            </a:r>
            <a:r>
              <a:rPr lang="en-US" dirty="0" err="1" smtClean="0"/>
              <a:t>thread_exit</a:t>
            </a:r>
            <a:r>
              <a:rPr lang="en-US" dirty="0" smtClean="0"/>
              <a:t>()</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43</a:t>
            </a:fld>
            <a:endParaRPr lang="en-US" dirty="0">
              <a:solidFill>
                <a:srgbClr val="FFFFFF"/>
              </a:solidFill>
            </a:endParaRPr>
          </a:p>
        </p:txBody>
      </p:sp>
    </p:spTree>
    <p:extLst>
      <p:ext uri="{BB962C8B-B14F-4D97-AF65-F5344CB8AC3E}">
        <p14:creationId xmlns:p14="http://schemas.microsoft.com/office/powerpoint/2010/main" val="27299494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Stack</a:t>
            </a:r>
            <a:endParaRPr lang="en-US" dirty="0"/>
          </a:p>
        </p:txBody>
      </p:sp>
      <p:sp>
        <p:nvSpPr>
          <p:cNvPr id="3" name="Content Placeholder 2"/>
          <p:cNvSpPr>
            <a:spLocks noGrp="1"/>
          </p:cNvSpPr>
          <p:nvPr>
            <p:ph idx="1"/>
          </p:nvPr>
        </p:nvSpPr>
        <p:spPr/>
        <p:txBody>
          <a:bodyPr/>
          <a:lstStyle/>
          <a:p>
            <a:r>
              <a:rPr lang="en-US" dirty="0" smtClean="0"/>
              <a:t>What if a thread puts too many procedures on its stack?</a:t>
            </a:r>
          </a:p>
          <a:p>
            <a:pPr lvl="1"/>
            <a:r>
              <a:rPr lang="en-US" dirty="0" smtClean="0"/>
              <a:t>What happens in Java?</a:t>
            </a:r>
          </a:p>
          <a:p>
            <a:pPr lvl="1"/>
            <a:r>
              <a:rPr lang="en-US" dirty="0" smtClean="0"/>
              <a:t>What happens in the Linux kernel?</a:t>
            </a:r>
          </a:p>
          <a:p>
            <a:pPr lvl="1"/>
            <a:r>
              <a:rPr lang="en-US" dirty="0" smtClean="0"/>
              <a:t>What </a:t>
            </a:r>
            <a:r>
              <a:rPr lang="en-US" i="1" dirty="0" smtClean="0"/>
              <a:t>should </a:t>
            </a:r>
            <a:r>
              <a:rPr lang="en-US" dirty="0" smtClean="0"/>
              <a:t>happen?</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44</a:t>
            </a:fld>
            <a:endParaRPr lang="en-US" dirty="0">
              <a:solidFill>
                <a:srgbClr val="FFFFFF"/>
              </a:solidFill>
            </a:endParaRPr>
          </a:p>
        </p:txBody>
      </p:sp>
    </p:spTree>
    <p:extLst>
      <p:ext uri="{BB962C8B-B14F-4D97-AF65-F5344CB8AC3E}">
        <p14:creationId xmlns:p14="http://schemas.microsoft.com/office/powerpoint/2010/main" val="30768731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Context Switch</a:t>
            </a:r>
            <a:endParaRPr lang="en-US" dirty="0"/>
          </a:p>
        </p:txBody>
      </p:sp>
      <p:sp>
        <p:nvSpPr>
          <p:cNvPr id="3" name="Content Placeholder 2"/>
          <p:cNvSpPr>
            <a:spLocks noGrp="1"/>
          </p:cNvSpPr>
          <p:nvPr>
            <p:ph idx="1"/>
          </p:nvPr>
        </p:nvSpPr>
        <p:spPr/>
        <p:txBody>
          <a:bodyPr/>
          <a:lstStyle/>
          <a:p>
            <a:r>
              <a:rPr lang="en-US" dirty="0" smtClean="0"/>
              <a:t>Voluntary</a:t>
            </a:r>
          </a:p>
          <a:p>
            <a:pPr lvl="1"/>
            <a:r>
              <a:rPr lang="en-US" dirty="0" err="1" smtClean="0"/>
              <a:t>Thread_yield</a:t>
            </a:r>
            <a:endParaRPr lang="en-US" dirty="0" smtClean="0"/>
          </a:p>
          <a:p>
            <a:pPr lvl="1"/>
            <a:r>
              <a:rPr lang="en-US" dirty="0" err="1" smtClean="0"/>
              <a:t>Thread_join</a:t>
            </a:r>
            <a:r>
              <a:rPr lang="en-US" dirty="0" smtClean="0"/>
              <a:t> (if child is not done yet)</a:t>
            </a:r>
          </a:p>
          <a:p>
            <a:r>
              <a:rPr lang="en-US" dirty="0" smtClean="0"/>
              <a:t>Involuntary</a:t>
            </a:r>
          </a:p>
          <a:p>
            <a:pPr lvl="1"/>
            <a:r>
              <a:rPr lang="en-US" dirty="0" smtClean="0"/>
              <a:t>Interrupt or exception</a:t>
            </a:r>
          </a:p>
          <a:p>
            <a:pPr lvl="1"/>
            <a:r>
              <a:rPr lang="en-US" dirty="0" smtClean="0"/>
              <a:t>Some other thread is higher priority</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45</a:t>
            </a:fld>
            <a:endParaRPr lang="en-US" dirty="0">
              <a:solidFill>
                <a:srgbClr val="FFFFFF"/>
              </a:solidFill>
            </a:endParaRPr>
          </a:p>
        </p:txBody>
      </p:sp>
    </p:spTree>
    <p:extLst>
      <p:ext uri="{BB962C8B-B14F-4D97-AF65-F5344CB8AC3E}">
        <p14:creationId xmlns:p14="http://schemas.microsoft.com/office/powerpoint/2010/main" val="3074845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Multithreaded User Processes (Take 1)</a:t>
            </a:r>
            <a:endParaRPr lang="en-US" dirty="0"/>
          </a:p>
        </p:txBody>
      </p:sp>
      <p:sp>
        <p:nvSpPr>
          <p:cNvPr id="3" name="Content Placeholder 2"/>
          <p:cNvSpPr>
            <a:spLocks noGrp="1"/>
          </p:cNvSpPr>
          <p:nvPr>
            <p:ph idx="1"/>
          </p:nvPr>
        </p:nvSpPr>
        <p:spPr/>
        <p:txBody>
          <a:bodyPr/>
          <a:lstStyle/>
          <a:p>
            <a:r>
              <a:rPr lang="en-US" dirty="0" smtClean="0"/>
              <a:t>User thread = kernel thread (Linux, </a:t>
            </a:r>
            <a:r>
              <a:rPr lang="en-US" dirty="0" err="1" smtClean="0"/>
              <a:t>MacOS</a:t>
            </a:r>
            <a:r>
              <a:rPr lang="en-US" dirty="0" smtClean="0"/>
              <a:t>)</a:t>
            </a:r>
          </a:p>
          <a:p>
            <a:pPr lvl="1"/>
            <a:r>
              <a:rPr lang="en-US" dirty="0" smtClean="0"/>
              <a:t>System calls for thread fork, join, exit (and lock, unlock,…)</a:t>
            </a:r>
          </a:p>
          <a:p>
            <a:pPr lvl="1"/>
            <a:r>
              <a:rPr lang="en-US" dirty="0" smtClean="0"/>
              <a:t>Kernel does context switch</a:t>
            </a:r>
          </a:p>
          <a:p>
            <a:pPr lvl="1"/>
            <a:r>
              <a:rPr lang="en-US" dirty="0" smtClean="0"/>
              <a:t>Simple, but a lot of transitions between user and kernel mode</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46</a:t>
            </a:fld>
            <a:endParaRPr lang="en-US" dirty="0">
              <a:solidFill>
                <a:srgbClr val="FFFFFF"/>
              </a:solidFill>
            </a:endParaRPr>
          </a:p>
        </p:txBody>
      </p:sp>
    </p:spTree>
    <p:extLst>
      <p:ext uri="{BB962C8B-B14F-4D97-AF65-F5344CB8AC3E}">
        <p14:creationId xmlns:p14="http://schemas.microsoft.com/office/powerpoint/2010/main" val="24702659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Multithreaded User Processes (Take 2)</a:t>
            </a:r>
            <a:endParaRPr lang="en-US" dirty="0"/>
          </a:p>
        </p:txBody>
      </p:sp>
      <p:sp>
        <p:nvSpPr>
          <p:cNvPr id="3" name="Content Placeholder 2"/>
          <p:cNvSpPr>
            <a:spLocks noGrp="1"/>
          </p:cNvSpPr>
          <p:nvPr>
            <p:ph idx="1"/>
          </p:nvPr>
        </p:nvSpPr>
        <p:spPr>
          <a:xfrm>
            <a:off x="457200" y="1600200"/>
            <a:ext cx="8229600" cy="5089612"/>
          </a:xfrm>
        </p:spPr>
        <p:txBody>
          <a:bodyPr>
            <a:normAutofit/>
          </a:bodyPr>
          <a:lstStyle/>
          <a:p>
            <a:r>
              <a:rPr lang="en-US" dirty="0" smtClean="0"/>
              <a:t>Green threads (early Java)</a:t>
            </a:r>
          </a:p>
          <a:p>
            <a:pPr lvl="1"/>
            <a:r>
              <a:rPr lang="en-US" dirty="0" smtClean="0"/>
              <a:t>User-level library, within a single-threaded process</a:t>
            </a:r>
          </a:p>
          <a:p>
            <a:pPr lvl="1"/>
            <a:r>
              <a:rPr lang="en-US" b="1" dirty="0" smtClean="0"/>
              <a:t>Library does thread context switch</a:t>
            </a:r>
          </a:p>
          <a:p>
            <a:pPr lvl="1"/>
            <a:r>
              <a:rPr lang="en-US" dirty="0" smtClean="0"/>
              <a:t>Preemption via </a:t>
            </a:r>
            <a:r>
              <a:rPr lang="en-US" dirty="0" err="1" smtClean="0"/>
              <a:t>upcall</a:t>
            </a:r>
            <a:r>
              <a:rPr lang="en-US" dirty="0" smtClean="0"/>
              <a:t>/UNIX signal on timer interrupt</a:t>
            </a:r>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47</a:t>
            </a:fld>
            <a:endParaRPr lang="en-US" dirty="0">
              <a:solidFill>
                <a:srgbClr val="FFFFFF"/>
              </a:solidFill>
            </a:endParaRPr>
          </a:p>
        </p:txBody>
      </p:sp>
    </p:spTree>
    <p:extLst>
      <p:ext uri="{BB962C8B-B14F-4D97-AF65-F5344CB8AC3E}">
        <p14:creationId xmlns:p14="http://schemas.microsoft.com/office/powerpoint/2010/main" val="35120717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Multithreaded User Processes (Take 3)</a:t>
            </a:r>
            <a:endParaRPr lang="en-US" dirty="0"/>
          </a:p>
        </p:txBody>
      </p:sp>
      <p:sp>
        <p:nvSpPr>
          <p:cNvPr id="3" name="Content Placeholder 2"/>
          <p:cNvSpPr>
            <a:spLocks noGrp="1"/>
          </p:cNvSpPr>
          <p:nvPr>
            <p:ph idx="1"/>
          </p:nvPr>
        </p:nvSpPr>
        <p:spPr/>
        <p:txBody>
          <a:bodyPr>
            <a:normAutofit/>
          </a:bodyPr>
          <a:lstStyle/>
          <a:p>
            <a:r>
              <a:rPr lang="en-US" dirty="0" smtClean="0"/>
              <a:t>Scheduler activations (Windows 8)</a:t>
            </a:r>
          </a:p>
          <a:p>
            <a:pPr lvl="1"/>
            <a:r>
              <a:rPr lang="en-US" dirty="0" smtClean="0"/>
              <a:t>Kernel allocates processors to user-level library</a:t>
            </a:r>
          </a:p>
          <a:p>
            <a:pPr lvl="1"/>
            <a:r>
              <a:rPr lang="en-US" dirty="0" smtClean="0"/>
              <a:t>Thread library implements context switch</a:t>
            </a:r>
          </a:p>
          <a:p>
            <a:pPr lvl="1"/>
            <a:r>
              <a:rPr lang="en-US" dirty="0" smtClean="0"/>
              <a:t>Thread library decides what thread to run next</a:t>
            </a:r>
          </a:p>
          <a:p>
            <a:pPr marL="342900" lvl="1" indent="-342900">
              <a:buFont typeface="Arial"/>
              <a:buChar char="•"/>
            </a:pPr>
            <a:r>
              <a:rPr lang="en-US" sz="3200" dirty="0" err="1" smtClean="0"/>
              <a:t>Upcall</a:t>
            </a:r>
            <a:r>
              <a:rPr lang="en-US" sz="3200" dirty="0" smtClean="0"/>
              <a:t> whenever kernel needs a user-level scheduling decision</a:t>
            </a:r>
          </a:p>
          <a:p>
            <a:pPr marL="742950" lvl="2" indent="-342900"/>
            <a:r>
              <a:rPr lang="en-US" sz="2800" dirty="0" smtClean="0"/>
              <a:t>Process assigned a new processor</a:t>
            </a:r>
          </a:p>
          <a:p>
            <a:pPr marL="742950" lvl="2" indent="-342900"/>
            <a:r>
              <a:rPr lang="en-US" sz="2800" dirty="0" smtClean="0"/>
              <a:t>Processor removed from process</a:t>
            </a:r>
          </a:p>
          <a:p>
            <a:pPr marL="742950" lvl="2" indent="-342900"/>
            <a:r>
              <a:rPr lang="en-US" sz="2800" dirty="0" smtClean="0"/>
              <a:t>System call blocks in kernel</a:t>
            </a:r>
          </a:p>
          <a:p>
            <a:pPr marL="342900" lvl="1" indent="-342900">
              <a:buFont typeface="Arial"/>
              <a:buChar char="•"/>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48</a:t>
            </a:fld>
            <a:endParaRPr lang="en-US" dirty="0">
              <a:solidFill>
                <a:srgbClr val="FFFFFF"/>
              </a:solidFill>
            </a:endParaRPr>
          </a:p>
        </p:txBody>
      </p:sp>
    </p:spTree>
    <p:extLst>
      <p:ext uri="{BB962C8B-B14F-4D97-AF65-F5344CB8AC3E}">
        <p14:creationId xmlns:p14="http://schemas.microsoft.com/office/powerpoint/2010/main" val="4018396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49</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Threading is great for performance</a:t>
            </a:r>
          </a:p>
          <a:p>
            <a:r>
              <a:rPr lang="en-US" dirty="0" smtClean="0"/>
              <a:t>Threading is tricky and carry hazards</a:t>
            </a:r>
            <a:r>
              <a:rPr lang="en-US" dirty="0" smtClean="0"/>
              <a:t>!</a:t>
            </a:r>
          </a:p>
          <a:p>
            <a:pPr lvl="1"/>
            <a:r>
              <a:rPr lang="en-US" dirty="0" smtClean="0"/>
              <a:t>After Spring Break – we will dive into hazard scenarios and prevention mechanisms</a:t>
            </a:r>
          </a:p>
          <a:p>
            <a:pPr lvl="1"/>
            <a:r>
              <a:rPr lang="en-US" dirty="0" smtClean="0"/>
              <a:t>MP 6, 7, 8 will all build upon coding with threads</a:t>
            </a:r>
            <a:endParaRPr lang="en-US" dirty="0"/>
          </a:p>
        </p:txBody>
      </p:sp>
    </p:spTree>
    <p:extLst>
      <p:ext uri="{BB962C8B-B14F-4D97-AF65-F5344CB8AC3E}">
        <p14:creationId xmlns:p14="http://schemas.microsoft.com/office/powerpoint/2010/main" val="1172664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smtClean="0"/>
              <a:t>Motivation for SW Threads</a:t>
            </a:r>
          </a:p>
        </p:txBody>
      </p:sp>
      <p:sp>
        <p:nvSpPr>
          <p:cNvPr id="26626" name="Content Placeholder 2"/>
          <p:cNvSpPr>
            <a:spLocks noGrp="1"/>
          </p:cNvSpPr>
          <p:nvPr>
            <p:ph idx="1"/>
          </p:nvPr>
        </p:nvSpPr>
        <p:spPr>
          <a:xfrm>
            <a:off x="533400" y="1676400"/>
            <a:ext cx="8382000" cy="4876800"/>
          </a:xfrm>
        </p:spPr>
        <p:txBody>
          <a:bodyPr>
            <a:normAutofit/>
          </a:bodyPr>
          <a:lstStyle/>
          <a:p>
            <a:r>
              <a:rPr lang="en-US" sz="2400" b="1" dirty="0" smtClean="0">
                <a:solidFill>
                  <a:srgbClr val="FF0000"/>
                </a:solidFill>
              </a:rPr>
              <a:t>Operating systems </a:t>
            </a:r>
            <a:r>
              <a:rPr lang="en-US" sz="2400" b="1" dirty="0" smtClean="0"/>
              <a:t>need to be able to handle multiple things at once (MTAO)</a:t>
            </a:r>
          </a:p>
          <a:p>
            <a:pPr lvl="1"/>
            <a:r>
              <a:rPr lang="en-US" sz="2400" dirty="0" smtClean="0"/>
              <a:t>processes, interrupts, background system maintenance </a:t>
            </a:r>
          </a:p>
          <a:p>
            <a:r>
              <a:rPr lang="en-US" sz="2400" b="1" dirty="0" smtClean="0">
                <a:solidFill>
                  <a:srgbClr val="FF0000"/>
                </a:solidFill>
              </a:rPr>
              <a:t>Servers</a:t>
            </a:r>
            <a:r>
              <a:rPr lang="en-US" sz="2400" b="1" dirty="0" smtClean="0"/>
              <a:t> need to handle MTAO</a:t>
            </a:r>
          </a:p>
          <a:p>
            <a:pPr lvl="1"/>
            <a:r>
              <a:rPr lang="en-US" sz="2400" dirty="0" smtClean="0"/>
              <a:t>Multiple connections handled simultaneously</a:t>
            </a:r>
          </a:p>
          <a:p>
            <a:r>
              <a:rPr lang="en-US" sz="2400" b="1" dirty="0" smtClean="0">
                <a:solidFill>
                  <a:srgbClr val="FF0000"/>
                </a:solidFill>
              </a:rPr>
              <a:t>Parallel programs </a:t>
            </a:r>
            <a:r>
              <a:rPr lang="en-US" sz="2400" b="1" dirty="0" smtClean="0"/>
              <a:t>need to handle MTAO</a:t>
            </a:r>
          </a:p>
          <a:p>
            <a:pPr lvl="1"/>
            <a:r>
              <a:rPr lang="en-US" sz="2400" dirty="0" smtClean="0"/>
              <a:t>To achieve better performance</a:t>
            </a:r>
          </a:p>
          <a:p>
            <a:r>
              <a:rPr lang="en-US" sz="2400" b="1" dirty="0" smtClean="0">
                <a:solidFill>
                  <a:srgbClr val="FF0000"/>
                </a:solidFill>
              </a:rPr>
              <a:t>Programs with user interfaces </a:t>
            </a:r>
            <a:r>
              <a:rPr lang="en-US" sz="2400" b="1" dirty="0" smtClean="0"/>
              <a:t>often need to handle MTAO</a:t>
            </a:r>
          </a:p>
          <a:p>
            <a:pPr lvl="1"/>
            <a:r>
              <a:rPr lang="en-US" sz="2400" dirty="0" smtClean="0"/>
              <a:t>To achieve user responsiveness while doing computation</a:t>
            </a:r>
          </a:p>
          <a:p>
            <a:r>
              <a:rPr lang="en-US" sz="2400" b="1" dirty="0" smtClean="0">
                <a:solidFill>
                  <a:srgbClr val="FF0000"/>
                </a:solidFill>
              </a:rPr>
              <a:t>Network and disk bound programs </a:t>
            </a:r>
            <a:r>
              <a:rPr lang="en-US" sz="2400" b="1" dirty="0" smtClean="0"/>
              <a:t>need to handle MTAO</a:t>
            </a:r>
          </a:p>
          <a:p>
            <a:pPr lvl="1"/>
            <a:r>
              <a:rPr lang="en-US" sz="2400" dirty="0" smtClean="0"/>
              <a:t>To hide network/disk latency</a:t>
            </a:r>
          </a:p>
        </p:txBody>
      </p:sp>
      <p:sp>
        <p:nvSpPr>
          <p:cNvPr id="2662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79F507B7-C15A-4EC3-AFB6-9628343295B7}" type="slidenum">
              <a:rPr lang="en-US" sz="1200">
                <a:solidFill>
                  <a:srgbClr val="898989"/>
                </a:solidFill>
              </a:rPr>
              <a:pPr/>
              <a:t>5</a:t>
            </a:fld>
            <a:endParaRPr lang="en-US" sz="1200">
              <a:solidFill>
                <a:srgbClr val="898989"/>
              </a:solidFill>
            </a:endParaRPr>
          </a:p>
        </p:txBody>
      </p:sp>
    </p:spTree>
    <p:extLst>
      <p:ext uri="{BB962C8B-B14F-4D97-AF65-F5344CB8AC3E}">
        <p14:creationId xmlns:p14="http://schemas.microsoft.com/office/powerpoint/2010/main" val="8618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smtClean="0"/>
              <a:t>Motivation for HW Threads</a:t>
            </a:r>
          </a:p>
        </p:txBody>
      </p:sp>
      <p:sp>
        <p:nvSpPr>
          <p:cNvPr id="26626" name="Content Placeholder 2"/>
          <p:cNvSpPr>
            <a:spLocks noGrp="1"/>
          </p:cNvSpPr>
          <p:nvPr>
            <p:ph idx="1"/>
          </p:nvPr>
        </p:nvSpPr>
        <p:spPr>
          <a:xfrm>
            <a:off x="533400" y="1676400"/>
            <a:ext cx="8382000" cy="4876800"/>
          </a:xfrm>
        </p:spPr>
        <p:txBody>
          <a:bodyPr>
            <a:normAutofit/>
          </a:bodyPr>
          <a:lstStyle/>
          <a:p>
            <a:r>
              <a:rPr lang="en-US" sz="3900" dirty="0" smtClean="0"/>
              <a:t>MTAO for performance </a:t>
            </a:r>
          </a:p>
          <a:p>
            <a:r>
              <a:rPr lang="en-US" sz="3900" dirty="0" smtClean="0"/>
              <a:t>Assists for SW threads</a:t>
            </a:r>
          </a:p>
        </p:txBody>
      </p:sp>
      <p:sp>
        <p:nvSpPr>
          <p:cNvPr id="2662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79F507B7-C15A-4EC3-AFB6-9628343295B7}" type="slidenum">
              <a:rPr lang="en-US" sz="1200">
                <a:solidFill>
                  <a:srgbClr val="898989"/>
                </a:solidFill>
              </a:rPr>
              <a:pPr/>
              <a:t>6</a:t>
            </a:fld>
            <a:endParaRPr lang="en-US" sz="1200">
              <a:solidFill>
                <a:srgbClr val="898989"/>
              </a:solidFill>
            </a:endParaRPr>
          </a:p>
        </p:txBody>
      </p:sp>
    </p:spTree>
    <p:extLst>
      <p:ext uri="{BB962C8B-B14F-4D97-AF65-F5344CB8AC3E}">
        <p14:creationId xmlns:p14="http://schemas.microsoft.com/office/powerpoint/2010/main" val="154117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sz="4800" dirty="0" smtClean="0"/>
              <a:t>Motto for Threading</a:t>
            </a:r>
          </a:p>
        </p:txBody>
      </p:sp>
      <p:sp>
        <p:nvSpPr>
          <p:cNvPr id="10957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4CAA219E-2824-4B8B-9AEB-1158804E4737}" type="slidenum">
              <a:rPr lang="en-US" sz="1200">
                <a:solidFill>
                  <a:srgbClr val="898989"/>
                </a:solidFill>
              </a:rPr>
              <a:pPr/>
              <a:t>7</a:t>
            </a:fld>
            <a:endParaRPr lang="en-US" sz="1200">
              <a:solidFill>
                <a:srgbClr val="898989"/>
              </a:solidFill>
            </a:endParaRPr>
          </a:p>
        </p:txBody>
      </p:sp>
      <p:sp>
        <p:nvSpPr>
          <p:cNvPr id="7" name="Content Placeholder 2"/>
          <p:cNvSpPr txBox="1">
            <a:spLocks/>
          </p:cNvSpPr>
          <p:nvPr/>
        </p:nvSpPr>
        <p:spPr>
          <a:xfrm>
            <a:off x="417178" y="3124200"/>
            <a:ext cx="8382000" cy="1143000"/>
          </a:xfrm>
          <a:prstGeom prst="rect">
            <a:avLst/>
          </a:prstGeom>
          <a:solidFill>
            <a:schemeClr val="accent2"/>
          </a:solidFill>
        </p:spPr>
        <p:txBody>
          <a:bodyPr vert="horz">
            <a:normAutofit fontScale="400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ctr">
              <a:buFontTx/>
              <a:buNone/>
            </a:pPr>
            <a:r>
              <a:rPr lang="en-US" sz="16600" dirty="0" smtClean="0"/>
              <a:t>Multiple Things at Once</a:t>
            </a:r>
          </a:p>
        </p:txBody>
      </p:sp>
      <p:sp>
        <p:nvSpPr>
          <p:cNvPr id="109570" name="Content Placeholder 2"/>
          <p:cNvSpPr>
            <a:spLocks noGrp="1"/>
          </p:cNvSpPr>
          <p:nvPr>
            <p:ph idx="1"/>
          </p:nvPr>
        </p:nvSpPr>
        <p:spPr>
          <a:xfrm>
            <a:off x="417178" y="3124200"/>
            <a:ext cx="8382000" cy="1143000"/>
          </a:xfrm>
          <a:solidFill>
            <a:schemeClr val="accent1">
              <a:lumMod val="60000"/>
              <a:lumOff val="40000"/>
            </a:schemeClr>
          </a:solidFill>
        </p:spPr>
        <p:txBody>
          <a:bodyPr>
            <a:normAutofit fontScale="47500" lnSpcReduction="20000"/>
          </a:bodyPr>
          <a:lstStyle/>
          <a:p>
            <a:pPr marL="0" indent="0" algn="ctr">
              <a:buFontTx/>
              <a:buNone/>
            </a:pPr>
            <a:r>
              <a:rPr lang="en-US" sz="16600" dirty="0" smtClean="0"/>
              <a:t>MTAO</a:t>
            </a:r>
          </a:p>
        </p:txBody>
      </p:sp>
    </p:spTree>
    <p:extLst>
      <p:ext uri="{BB962C8B-B14F-4D97-AF65-F5344CB8AC3E}">
        <p14:creationId xmlns:p14="http://schemas.microsoft.com/office/powerpoint/2010/main" val="382504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0">
                                            <p:bg/>
                                          </p:spTgt>
                                        </p:tgtEl>
                                        <p:attrNameLst>
                                          <p:attrName>style.visibility</p:attrName>
                                        </p:attrNameLst>
                                      </p:cBhvr>
                                      <p:to>
                                        <p:strVal val="visible"/>
                                      </p:to>
                                    </p:set>
                                    <p:anim calcmode="lin" valueType="num">
                                      <p:cBhvr additive="base">
                                        <p:cTn id="13" dur="500" fill="hold"/>
                                        <p:tgtEl>
                                          <p:spTgt spid="109570">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0">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0">
                                            <p:txEl>
                                              <p:pRg st="0" end="0"/>
                                            </p:txEl>
                                          </p:spTgt>
                                        </p:tgtEl>
                                        <p:attrNameLst>
                                          <p:attrName>style.visibility</p:attrName>
                                        </p:attrNameLst>
                                      </p:cBhvr>
                                      <p:to>
                                        <p:strVal val="visible"/>
                                      </p:to>
                                    </p:set>
                                    <p:anim calcmode="lin" valueType="num">
                                      <p:cBhvr additive="base">
                                        <p:cTn id="19" dur="500" fill="hold"/>
                                        <p:tgtEl>
                                          <p:spTgt spid="10957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957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0" y="228600"/>
            <a:ext cx="9753600" cy="685800"/>
          </a:xfrm>
        </p:spPr>
        <p:txBody>
          <a:bodyPr/>
          <a:lstStyle/>
          <a:p>
            <a:pPr algn="l"/>
            <a:r>
              <a:rPr lang="en-US" sz="2800" smtClean="0"/>
              <a:t>Programs, Process, Threads, MultiCore, Multithreads…</a:t>
            </a:r>
          </a:p>
        </p:txBody>
      </p:sp>
      <p:sp>
        <p:nvSpPr>
          <p:cNvPr id="3" name="Content Placeholder 2"/>
          <p:cNvSpPr>
            <a:spLocks noGrp="1"/>
          </p:cNvSpPr>
          <p:nvPr>
            <p:ph idx="1"/>
          </p:nvPr>
        </p:nvSpPr>
        <p:spPr>
          <a:xfrm>
            <a:off x="381000" y="1676400"/>
            <a:ext cx="8763000" cy="4648200"/>
          </a:xfrm>
        </p:spPr>
        <p:txBody>
          <a:bodyPr>
            <a:normAutofit lnSpcReduction="10000"/>
          </a:bodyPr>
          <a:lstStyle/>
          <a:p>
            <a:pPr>
              <a:defRPr/>
            </a:pPr>
            <a:r>
              <a:rPr lang="en-US" sz="2700" dirty="0" smtClean="0"/>
              <a:t>Scenario: Warehouse Accountant needs to </a:t>
            </a:r>
          </a:p>
          <a:p>
            <a:pPr lvl="1">
              <a:defRPr/>
            </a:pPr>
            <a:r>
              <a:rPr lang="en-US" sz="2400" dirty="0" smtClean="0"/>
              <a:t>look at the invoice list</a:t>
            </a:r>
          </a:p>
          <a:p>
            <a:pPr lvl="1">
              <a:defRPr/>
            </a:pPr>
            <a:r>
              <a:rPr lang="en-US" sz="2400" dirty="0" smtClean="0"/>
              <a:t>verify it against the purchase order list and </a:t>
            </a:r>
          </a:p>
          <a:p>
            <a:pPr lvl="1">
              <a:defRPr/>
            </a:pPr>
            <a:r>
              <a:rPr lang="en-US" sz="2400" dirty="0" smtClean="0"/>
              <a:t>then issue a check for valid purchases.</a:t>
            </a:r>
          </a:p>
          <a:p>
            <a:pPr>
              <a:defRPr/>
            </a:pPr>
            <a:r>
              <a:rPr lang="en-US" sz="2700" dirty="0" smtClean="0"/>
              <a:t>There are multiple sheets of purchase orders and invoices.</a:t>
            </a:r>
          </a:p>
          <a:p>
            <a:pPr>
              <a:defRPr/>
            </a:pPr>
            <a:r>
              <a:rPr lang="en-US" sz="2700" dirty="0" smtClean="0"/>
              <a:t>More than one accountant are qualified and allowed to work on this assignment. Constraint is that an accountant can only work on his assigned list.</a:t>
            </a:r>
          </a:p>
          <a:p>
            <a:pPr>
              <a:defRPr/>
            </a:pPr>
            <a:r>
              <a:rPr lang="en-US" sz="2700" dirty="0" smtClean="0"/>
              <a:t>An accountant must have a TAG before he can work on his list. </a:t>
            </a:r>
          </a:p>
          <a:p>
            <a:pPr>
              <a:defRPr/>
            </a:pPr>
            <a:r>
              <a:rPr lang="en-US" sz="2700" dirty="0" smtClean="0"/>
              <a:t>There is only one tag to go around.</a:t>
            </a:r>
          </a:p>
          <a:p>
            <a:pPr marL="457200" lvl="1" indent="0">
              <a:buFontTx/>
              <a:buNone/>
              <a:defRPr/>
            </a:pPr>
            <a:endParaRPr lang="en-US" sz="2400" dirty="0"/>
          </a:p>
        </p:txBody>
      </p:sp>
      <p:sp>
        <p:nvSpPr>
          <p:cNvPr id="11059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185D72DA-F4C0-47C3-A0C3-95105E3E8842}" type="slidenum">
              <a:rPr lang="en-US" sz="1200">
                <a:solidFill>
                  <a:srgbClr val="898989"/>
                </a:solidFill>
              </a:rPr>
              <a:pPr/>
              <a:t>8</a:t>
            </a:fld>
            <a:endParaRPr lang="en-US" sz="1200">
              <a:solidFill>
                <a:srgbClr val="898989"/>
              </a:solidFill>
            </a:endParaRPr>
          </a:p>
        </p:txBody>
      </p:sp>
    </p:spTree>
    <p:extLst>
      <p:ext uri="{BB962C8B-B14F-4D97-AF65-F5344CB8AC3E}">
        <p14:creationId xmlns:p14="http://schemas.microsoft.com/office/powerpoint/2010/main" val="721394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algn="l"/>
            <a:r>
              <a:rPr lang="en-US" dirty="0" smtClean="0"/>
              <a:t>Scenario Build</a:t>
            </a:r>
          </a:p>
        </p:txBody>
      </p:sp>
      <p:sp>
        <p:nvSpPr>
          <p:cNvPr id="3" name="Content Placeholder 2"/>
          <p:cNvSpPr>
            <a:spLocks noGrp="1"/>
          </p:cNvSpPr>
          <p:nvPr>
            <p:ph idx="1"/>
          </p:nvPr>
        </p:nvSpPr>
        <p:spPr>
          <a:xfrm>
            <a:off x="400613" y="1516698"/>
            <a:ext cx="8382000" cy="5334000"/>
          </a:xfrm>
        </p:spPr>
        <p:txBody>
          <a:bodyPr>
            <a:normAutofit/>
          </a:bodyPr>
          <a:lstStyle/>
          <a:p>
            <a:r>
              <a:rPr lang="en-US" sz="4000" b="1" dirty="0" smtClean="0"/>
              <a:t>Scenario1</a:t>
            </a:r>
            <a:r>
              <a:rPr lang="en-US" sz="4000" dirty="0" smtClean="0"/>
              <a:t>: No accountant: </a:t>
            </a:r>
            <a:r>
              <a:rPr lang="en-US" sz="4000" b="1" dirty="0" smtClean="0"/>
              <a:t>Analogous to a </a:t>
            </a:r>
            <a:r>
              <a:rPr lang="en-US" altLang="en-US" sz="4000" b="1" dirty="0" smtClean="0"/>
              <a:t>“</a:t>
            </a:r>
            <a:r>
              <a:rPr lang="en-US" sz="4000" b="1" dirty="0" smtClean="0"/>
              <a:t>Program</a:t>
            </a:r>
            <a:r>
              <a:rPr lang="en-US" altLang="en-US" sz="4000" b="1" dirty="0" smtClean="0"/>
              <a:t>”</a:t>
            </a:r>
            <a:r>
              <a:rPr lang="en-US" sz="4000" b="1" dirty="0" smtClean="0"/>
              <a:t> </a:t>
            </a:r>
          </a:p>
        </p:txBody>
      </p:sp>
      <p:sp>
        <p:nvSpPr>
          <p:cNvPr id="11162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37068249-0F87-4F19-8427-FD405CAECBAB}" type="slidenum">
              <a:rPr lang="en-US" sz="1200">
                <a:solidFill>
                  <a:srgbClr val="898989"/>
                </a:solidFill>
              </a:rPr>
              <a:pPr/>
              <a:t>9</a:t>
            </a:fld>
            <a:endParaRPr lang="en-US" sz="1200">
              <a:solidFill>
                <a:srgbClr val="898989"/>
              </a:solidFill>
            </a:endParaRPr>
          </a:p>
        </p:txBody>
      </p:sp>
    </p:spTree>
    <p:extLst>
      <p:ext uri="{BB962C8B-B14F-4D97-AF65-F5344CB8AC3E}">
        <p14:creationId xmlns:p14="http://schemas.microsoft.com/office/powerpoint/2010/main" val="384252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2759</Words>
  <Application>Microsoft Office PowerPoint</Application>
  <PresentationFormat>On-screen Show (4:3)</PresentationFormat>
  <Paragraphs>572</Paragraphs>
  <Slides>49</Slides>
  <Notes>19</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49</vt:i4>
      </vt:variant>
    </vt:vector>
  </HeadingPairs>
  <TitlesOfParts>
    <vt:vector size="70" baseType="lpstr">
      <vt:lpstr>MS PGothic</vt:lpstr>
      <vt:lpstr>MS PGothic</vt:lpstr>
      <vt:lpstr>Arial</vt:lpstr>
      <vt:lpstr>Arial Narrow</vt:lpstr>
      <vt:lpstr>Calibri</vt:lpstr>
      <vt:lpstr>Calibri Light</vt:lpstr>
      <vt:lpstr>Chalkboard</vt:lpstr>
      <vt:lpstr>Comic Sans MS</vt:lpstr>
      <vt:lpstr>Courier New</vt:lpstr>
      <vt:lpstr>Gulim</vt:lpstr>
      <vt:lpstr>Helvetica</vt:lpstr>
      <vt:lpstr>HGPｺﾞｼｯｸE</vt:lpstr>
      <vt:lpstr>Impact</vt:lpstr>
      <vt:lpstr>Neo Sans Intel</vt:lpstr>
      <vt:lpstr>Neo Sans Intel Medium</vt:lpstr>
      <vt:lpstr>Times New Roman</vt:lpstr>
      <vt:lpstr>Tw Cen MT</vt:lpstr>
      <vt:lpstr>Wingdings</vt:lpstr>
      <vt:lpstr>Wingdings 2</vt:lpstr>
      <vt:lpstr>Student presentation</vt:lpstr>
      <vt:lpstr>Intel dark blue background</vt:lpstr>
      <vt:lpstr>W8 – Concurrency and threads</vt:lpstr>
      <vt:lpstr>This Week’s Conversation</vt:lpstr>
      <vt:lpstr>Why Processes &amp; Threads?</vt:lpstr>
      <vt:lpstr>Let’s picture this scenario</vt:lpstr>
      <vt:lpstr>Motivation for SW Threads</vt:lpstr>
      <vt:lpstr>Motivation for HW Threads</vt:lpstr>
      <vt:lpstr>Motto for Threading</vt:lpstr>
      <vt:lpstr>Programs, Process, Threads, MultiCore, Multithreads…</vt:lpstr>
      <vt:lpstr>Scenario Build</vt:lpstr>
      <vt:lpstr>Scenario Build</vt:lpstr>
      <vt:lpstr>Scenario Build</vt:lpstr>
      <vt:lpstr>Scenario Build</vt:lpstr>
      <vt:lpstr>Putting it together: Process</vt:lpstr>
      <vt:lpstr>Putting it together: Processes</vt:lpstr>
      <vt:lpstr>Putting it together: Threads</vt:lpstr>
      <vt:lpstr>Putting it together: Multi-Cores</vt:lpstr>
      <vt:lpstr>Hardware Parallelism (only for reference)</vt:lpstr>
      <vt:lpstr>Putting it together: Hyper-Threading</vt:lpstr>
      <vt:lpstr>Thread Abstraction</vt:lpstr>
      <vt:lpstr>Programmer vs. Processor View</vt:lpstr>
      <vt:lpstr>Possible Executions</vt:lpstr>
      <vt:lpstr>ATM Bank Server</vt:lpstr>
      <vt:lpstr>ATM bank server example</vt:lpstr>
      <vt:lpstr>Can Threads Help?</vt:lpstr>
      <vt:lpstr>Can Threads Help?</vt:lpstr>
      <vt:lpstr>Problem is at the lowest level</vt:lpstr>
      <vt:lpstr>Problem is at the lowest level</vt:lpstr>
      <vt:lpstr>Problem is at the lowest level</vt:lpstr>
      <vt:lpstr>Thread Operations API</vt:lpstr>
      <vt:lpstr>Example: threadhello</vt:lpstr>
      <vt:lpstr>threadhello – Example Output</vt:lpstr>
      <vt:lpstr>threadhello – Example Output</vt:lpstr>
      <vt:lpstr>threadhello: Example Output</vt:lpstr>
      <vt:lpstr>Fork/Join Concurrency</vt:lpstr>
      <vt:lpstr>bzero with fork/join concurrency</vt:lpstr>
      <vt:lpstr>Thread Data Structures</vt:lpstr>
      <vt:lpstr>Thread Lifecycle</vt:lpstr>
      <vt:lpstr>Location of per thread state for different life cycle</vt:lpstr>
      <vt:lpstr>Discussion</vt:lpstr>
      <vt:lpstr>Implementing Threads</vt:lpstr>
      <vt:lpstr>Multithreaded OS Kernel</vt:lpstr>
      <vt:lpstr>Multithreaded User Processes</vt:lpstr>
      <vt:lpstr>Implementing threads</vt:lpstr>
      <vt:lpstr>Thread Stack</vt:lpstr>
      <vt:lpstr>Thread Context Switch</vt:lpstr>
      <vt:lpstr>Multithreaded User Processes (Take 1)</vt:lpstr>
      <vt:lpstr>Multithreaded User Processes (Take 2)</vt:lpstr>
      <vt:lpstr>Multithreaded User Processes (Take 3)</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2017-03-09T18:25:14Z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