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4" r:id="rId2"/>
    <p:sldMasterId id="2147483706" r:id="rId3"/>
  </p:sldMasterIdLst>
  <p:notesMasterIdLst>
    <p:notesMasterId r:id="rId63"/>
  </p:notesMasterIdLst>
  <p:sldIdLst>
    <p:sldId id="256" r:id="rId4"/>
    <p:sldId id="327" r:id="rId5"/>
    <p:sldId id="328" r:id="rId6"/>
    <p:sldId id="329" r:id="rId7"/>
    <p:sldId id="330" r:id="rId8"/>
    <p:sldId id="331" r:id="rId9"/>
    <p:sldId id="332" r:id="rId10"/>
    <p:sldId id="333" r:id="rId11"/>
    <p:sldId id="334" r:id="rId12"/>
    <p:sldId id="335" r:id="rId13"/>
    <p:sldId id="336" r:id="rId14"/>
    <p:sldId id="337" r:id="rId15"/>
    <p:sldId id="338" r:id="rId16"/>
    <p:sldId id="339" r:id="rId17"/>
    <p:sldId id="340" r:id="rId18"/>
    <p:sldId id="341" r:id="rId19"/>
    <p:sldId id="342" r:id="rId20"/>
    <p:sldId id="343" r:id="rId21"/>
    <p:sldId id="344" r:id="rId22"/>
    <p:sldId id="345" r:id="rId23"/>
    <p:sldId id="346" r:id="rId24"/>
    <p:sldId id="347" r:id="rId25"/>
    <p:sldId id="348" r:id="rId26"/>
    <p:sldId id="350" r:id="rId27"/>
    <p:sldId id="351" r:id="rId28"/>
    <p:sldId id="352" r:id="rId29"/>
    <p:sldId id="353" r:id="rId30"/>
    <p:sldId id="354" r:id="rId31"/>
    <p:sldId id="355" r:id="rId32"/>
    <p:sldId id="356" r:id="rId33"/>
    <p:sldId id="357" r:id="rId34"/>
    <p:sldId id="358" r:id="rId35"/>
    <p:sldId id="359" r:id="rId36"/>
    <p:sldId id="360" r:id="rId37"/>
    <p:sldId id="361" r:id="rId38"/>
    <p:sldId id="362" r:id="rId39"/>
    <p:sldId id="363" r:id="rId40"/>
    <p:sldId id="364" r:id="rId41"/>
    <p:sldId id="365" r:id="rId42"/>
    <p:sldId id="366" r:id="rId43"/>
    <p:sldId id="367" r:id="rId44"/>
    <p:sldId id="368" r:id="rId45"/>
    <p:sldId id="369" r:id="rId46"/>
    <p:sldId id="370" r:id="rId47"/>
    <p:sldId id="371" r:id="rId48"/>
    <p:sldId id="372" r:id="rId49"/>
    <p:sldId id="374" r:id="rId50"/>
    <p:sldId id="375" r:id="rId51"/>
    <p:sldId id="376" r:id="rId52"/>
    <p:sldId id="377" r:id="rId53"/>
    <p:sldId id="378" r:id="rId54"/>
    <p:sldId id="379" r:id="rId55"/>
    <p:sldId id="380" r:id="rId56"/>
    <p:sldId id="381" r:id="rId57"/>
    <p:sldId id="382" r:id="rId58"/>
    <p:sldId id="383" r:id="rId59"/>
    <p:sldId id="384" r:id="rId60"/>
    <p:sldId id="385" r:id="rId61"/>
    <p:sldId id="326" r:id="rId62"/>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7448" autoAdjust="0"/>
  </p:normalViewPr>
  <p:slideViewPr>
    <p:cSldViewPr>
      <p:cViewPr varScale="1">
        <p:scale>
          <a:sx n="57" d="100"/>
          <a:sy n="57" d="100"/>
        </p:scale>
        <p:origin x="1572" y="2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1.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3/20/2017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401539485"/>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en.wikipedia.org/wiki/Read-modify-write" TargetMode="External"/><Relationship Id="rId3" Type="http://schemas.openxmlformats.org/officeDocument/2006/relationships/hyperlink" Target="https://en.wikipedia.org/wiki/Instruction_(computer_science)" TargetMode="External"/><Relationship Id="rId7" Type="http://schemas.openxmlformats.org/officeDocument/2006/relationships/hyperlink" Target="https://en.wikipedia.org/wiki/Linearizability"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en.wikipedia.org/wiki/Lock-free_and_wait-free_algorithms" TargetMode="External"/><Relationship Id="rId5" Type="http://schemas.openxmlformats.org/officeDocument/2006/relationships/hyperlink" Target="https://en.wikipedia.org/wiki/Synchronization_(computer_science)" TargetMode="External"/><Relationship Id="rId4" Type="http://schemas.openxmlformats.org/officeDocument/2006/relationships/hyperlink" Target="https://en.wikipedia.org/wiki/Thread_(computer_science)#Multithreading"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2772960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Comic Sans MS" panose="030F0702030302020204" pitchFamily="66" charset="0"/>
            </a:endParaRPr>
          </a:p>
        </p:txBody>
      </p:sp>
    </p:spTree>
    <p:extLst>
      <p:ext uri="{BB962C8B-B14F-4D97-AF65-F5344CB8AC3E}">
        <p14:creationId xmlns:p14="http://schemas.microsoft.com/office/powerpoint/2010/main" val="2083345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Comic Sans MS" panose="030F0702030302020204" pitchFamily="66" charset="0"/>
            </a:endParaRPr>
          </a:p>
        </p:txBody>
      </p:sp>
    </p:spTree>
    <p:extLst>
      <p:ext uri="{BB962C8B-B14F-4D97-AF65-F5344CB8AC3E}">
        <p14:creationId xmlns:p14="http://schemas.microsoft.com/office/powerpoint/2010/main" val="2414895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Comic Sans MS" panose="030F0702030302020204" pitchFamily="66" charset="0"/>
            </a:endParaRPr>
          </a:p>
        </p:txBody>
      </p:sp>
    </p:spTree>
    <p:extLst>
      <p:ext uri="{BB962C8B-B14F-4D97-AF65-F5344CB8AC3E}">
        <p14:creationId xmlns:p14="http://schemas.microsoft.com/office/powerpoint/2010/main" val="683024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Comic Sans MS" panose="030F0702030302020204" pitchFamily="66" charset="0"/>
            </a:endParaRPr>
          </a:p>
        </p:txBody>
      </p:sp>
    </p:spTree>
    <p:extLst>
      <p:ext uri="{BB962C8B-B14F-4D97-AF65-F5344CB8AC3E}">
        <p14:creationId xmlns:p14="http://schemas.microsoft.com/office/powerpoint/2010/main" val="2745846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Comic Sans MS" panose="030F0702030302020204" pitchFamily="66" charset="0"/>
            </a:endParaRPr>
          </a:p>
        </p:txBody>
      </p:sp>
    </p:spTree>
    <p:extLst>
      <p:ext uri="{BB962C8B-B14F-4D97-AF65-F5344CB8AC3E}">
        <p14:creationId xmlns:p14="http://schemas.microsoft.com/office/powerpoint/2010/main" val="825668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Comic Sans MS" panose="030F0702030302020204" pitchFamily="66" charset="0"/>
            </a:endParaRPr>
          </a:p>
        </p:txBody>
      </p:sp>
    </p:spTree>
    <p:extLst>
      <p:ext uri="{BB962C8B-B14F-4D97-AF65-F5344CB8AC3E}">
        <p14:creationId xmlns:p14="http://schemas.microsoft.com/office/powerpoint/2010/main" val="33854259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Comic Sans MS" panose="030F0702030302020204" pitchFamily="66" charset="0"/>
            </a:endParaRPr>
          </a:p>
        </p:txBody>
      </p:sp>
    </p:spTree>
    <p:extLst>
      <p:ext uri="{BB962C8B-B14F-4D97-AF65-F5344CB8AC3E}">
        <p14:creationId xmlns:p14="http://schemas.microsoft.com/office/powerpoint/2010/main" val="17807213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Comic Sans MS" panose="030F0702030302020204" pitchFamily="66" charset="0"/>
            </a:endParaRPr>
          </a:p>
        </p:txBody>
      </p:sp>
    </p:spTree>
    <p:extLst>
      <p:ext uri="{BB962C8B-B14F-4D97-AF65-F5344CB8AC3E}">
        <p14:creationId xmlns:p14="http://schemas.microsoft.com/office/powerpoint/2010/main" val="16982947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Comic Sans MS" panose="030F0702030302020204" pitchFamily="66" charset="0"/>
            </a:endParaRPr>
          </a:p>
        </p:txBody>
      </p:sp>
    </p:spTree>
    <p:extLst>
      <p:ext uri="{BB962C8B-B14F-4D97-AF65-F5344CB8AC3E}">
        <p14:creationId xmlns:p14="http://schemas.microsoft.com/office/powerpoint/2010/main" val="42852295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Comic Sans MS" panose="030F0702030302020204" pitchFamily="66" charset="0"/>
            </a:endParaRPr>
          </a:p>
        </p:txBody>
      </p:sp>
    </p:spTree>
    <p:extLst>
      <p:ext uri="{BB962C8B-B14F-4D97-AF65-F5344CB8AC3E}">
        <p14:creationId xmlns:p14="http://schemas.microsoft.com/office/powerpoint/2010/main" val="3092826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latin typeface="Times New Roman" panose="02020603050405020304" pitchFamily="18" charset="0"/>
              </a:rPr>
              <a:t>Sadly no.</a:t>
            </a:r>
          </a:p>
          <a:p>
            <a:endParaRPr lang="en-US" smtClean="0">
              <a:latin typeface="Times New Roman" panose="02020603050405020304" pitchFamily="18" charset="0"/>
            </a:endParaRPr>
          </a:p>
          <a:p>
            <a:r>
              <a:rPr lang="en-US" smtClean="0">
                <a:latin typeface="Times New Roman" panose="02020603050405020304" pitchFamily="18" charset="0"/>
              </a:rPr>
              <a:t>And how can you tell if your compiler might be doing this to you?  Or if you wrote the program and set up the Makefile to use the right compiler flags, what is to keep someone else from coming along and seeing the Makefile, and say – hm, I wonder why they haven’t turned on optimization?  I need it to go fast, so let’s try that.  And it works, so you move on.  Only a few months later when it gets out in the real world, it starts crashing!</a:t>
            </a:r>
          </a:p>
          <a:p>
            <a:endParaRPr lang="en-US" smtClean="0">
              <a:latin typeface="Times New Roman" panose="02020603050405020304" pitchFamily="18" charset="0"/>
            </a:endParaRPr>
          </a:p>
          <a:p>
            <a:r>
              <a:rPr lang="en-US" smtClean="0">
                <a:latin typeface="Times New Roman" panose="02020603050405020304" pitchFamily="18" charset="0"/>
              </a:rPr>
              <a:t>Not just the compiler!  Also the hardware!</a:t>
            </a:r>
          </a:p>
          <a:p>
            <a:endParaRPr lang="en-US" smtClean="0">
              <a:latin typeface="Times New Roman" panose="02020603050405020304" pitchFamily="18" charset="0"/>
            </a:endParaRPr>
          </a:p>
          <a:p>
            <a:r>
              <a:rPr lang="en-US" smtClean="0">
                <a:latin typeface="Times New Roman" panose="02020603050405020304" pitchFamily="18" charset="0"/>
              </a:rPr>
              <a:t>In order for memory to do what you want – sequential, it almost guarantees that it can’t be parallel.</a:t>
            </a:r>
          </a:p>
        </p:txBody>
      </p:sp>
      <p:sp>
        <p:nvSpPr>
          <p:cNvPr id="25604"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fld id="{E0A1460A-C320-40F7-868B-845C06E20683}" type="slidenum">
              <a:rPr lang="en-US"/>
              <a:pPr/>
              <a:t>3</a:t>
            </a:fld>
            <a:endParaRPr lang="en-US"/>
          </a:p>
        </p:txBody>
      </p:sp>
    </p:spTree>
    <p:extLst>
      <p:ext uri="{BB962C8B-B14F-4D97-AF65-F5344CB8AC3E}">
        <p14:creationId xmlns:p14="http://schemas.microsoft.com/office/powerpoint/2010/main" val="2597230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Comic Sans MS" panose="030F0702030302020204" pitchFamily="66" charset="0"/>
            </a:endParaRPr>
          </a:p>
        </p:txBody>
      </p:sp>
    </p:spTree>
    <p:extLst>
      <p:ext uri="{BB962C8B-B14F-4D97-AF65-F5344CB8AC3E}">
        <p14:creationId xmlns:p14="http://schemas.microsoft.com/office/powerpoint/2010/main" val="36703104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Comic Sans MS" panose="030F0702030302020204" pitchFamily="66" charset="0"/>
              </a:rPr>
              <a:t>Only one can be in critical section at a time.</a:t>
            </a:r>
          </a:p>
        </p:txBody>
      </p:sp>
    </p:spTree>
    <p:extLst>
      <p:ext uri="{BB962C8B-B14F-4D97-AF65-F5344CB8AC3E}">
        <p14:creationId xmlns:p14="http://schemas.microsoft.com/office/powerpoint/2010/main" val="32296638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Comic Sans MS" panose="030F0702030302020204" pitchFamily="66" charset="0"/>
            </a:endParaRPr>
          </a:p>
        </p:txBody>
      </p:sp>
    </p:spTree>
    <p:extLst>
      <p:ext uri="{BB962C8B-B14F-4D97-AF65-F5344CB8AC3E}">
        <p14:creationId xmlns:p14="http://schemas.microsoft.com/office/powerpoint/2010/main" val="41425015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Comic Sans MS" panose="030F0702030302020204" pitchFamily="66" charset="0"/>
              </a:rPr>
              <a:t>If we want to build multi-instruction atomic sequences then we must ask what is it that would take the control away from the sequence.</a:t>
            </a:r>
          </a:p>
        </p:txBody>
      </p:sp>
    </p:spTree>
    <p:extLst>
      <p:ext uri="{BB962C8B-B14F-4D97-AF65-F5344CB8AC3E}">
        <p14:creationId xmlns:p14="http://schemas.microsoft.com/office/powerpoint/2010/main" val="2096074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Comic Sans MS" panose="030F0702030302020204" pitchFamily="66" charset="0"/>
              </a:rPr>
              <a:t>If something like this materializes in a system, you can change. But in a real-time system critical stuff cannot afford to be in a uncontrolled loop. </a:t>
            </a:r>
          </a:p>
          <a:p>
            <a:r>
              <a:rPr lang="en-US" smtClean="0">
                <a:latin typeface="Comic Sans MS" panose="030F0702030302020204" pitchFamily="66" charset="0"/>
              </a:rPr>
              <a:t>So for good reasons we don’t want to disable interrupts like this.</a:t>
            </a:r>
          </a:p>
        </p:txBody>
      </p:sp>
    </p:spTree>
    <p:extLst>
      <p:ext uri="{BB962C8B-B14F-4D97-AF65-F5344CB8AC3E}">
        <p14:creationId xmlns:p14="http://schemas.microsoft.com/office/powerpoint/2010/main" val="33490870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Comic Sans MS" panose="030F0702030302020204" pitchFamily="66" charset="0"/>
              </a:rPr>
              <a:t>Why do we think we can disable interrupts like this after we just said that we cannot afford to do this in real-time systems? </a:t>
            </a:r>
          </a:p>
          <a:p>
            <a:endParaRPr lang="en-US" smtClean="0">
              <a:latin typeface="Comic Sans MS" panose="030F0702030302020204" pitchFamily="66" charset="0"/>
            </a:endParaRPr>
          </a:p>
          <a:p>
            <a:r>
              <a:rPr lang="en-US" smtClean="0">
                <a:latin typeface="Comic Sans MS" panose="030F0702030302020204" pitchFamily="66" charset="0"/>
              </a:rPr>
              <a:t>Key is that the critical section is a small piece of code.</a:t>
            </a:r>
          </a:p>
        </p:txBody>
      </p:sp>
    </p:spTree>
    <p:extLst>
      <p:ext uri="{BB962C8B-B14F-4D97-AF65-F5344CB8AC3E}">
        <p14:creationId xmlns:p14="http://schemas.microsoft.com/office/powerpoint/2010/main" val="25254995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Comic Sans MS" panose="030F0702030302020204" pitchFamily="66" charset="0"/>
              </a:rPr>
              <a:t>Disable interrupts is a global command i.e. affecting all threads.</a:t>
            </a:r>
          </a:p>
        </p:txBody>
      </p:sp>
    </p:spTree>
    <p:extLst>
      <p:ext uri="{BB962C8B-B14F-4D97-AF65-F5344CB8AC3E}">
        <p14:creationId xmlns:p14="http://schemas.microsoft.com/office/powerpoint/2010/main" val="6687340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Comic Sans MS" panose="030F0702030302020204" pitchFamily="66" charset="0"/>
              </a:rPr>
              <a:t>Case1: Context switching happens at the worst time.</a:t>
            </a:r>
          </a:p>
          <a:p>
            <a:r>
              <a:rPr lang="en-US" smtClean="0">
                <a:latin typeface="Comic Sans MS" panose="030F0702030302020204" pitchFamily="66" charset="0"/>
              </a:rPr>
              <a:t>We will never get woken up until someone else comes and does lockacquire and then does lock release.</a:t>
            </a:r>
          </a:p>
          <a:p>
            <a:endParaRPr lang="en-US" smtClean="0">
              <a:latin typeface="Comic Sans MS" panose="030F0702030302020204" pitchFamily="66" charset="0"/>
            </a:endParaRPr>
          </a:p>
          <a:p>
            <a:r>
              <a:rPr lang="en-US" smtClean="0">
                <a:latin typeface="Comic Sans MS" panose="030F0702030302020204" pitchFamily="66" charset="0"/>
              </a:rPr>
              <a:t>Case2: put on wait; context switch; holder of lock disables interest; anyone on the wait queue? Yes. It puts the thread back to execution which promptly goes to sleep while holding the lock. </a:t>
            </a:r>
          </a:p>
          <a:p>
            <a:endParaRPr lang="en-US" smtClean="0">
              <a:latin typeface="Comic Sans MS" panose="030F0702030302020204" pitchFamily="66" charset="0"/>
            </a:endParaRPr>
          </a:p>
          <a:p>
            <a:r>
              <a:rPr lang="en-US" smtClean="0">
                <a:latin typeface="Comic Sans MS" panose="030F0702030302020204" pitchFamily="66" charset="0"/>
              </a:rPr>
              <a:t>Case3: after we go to sleep we are not running anymore</a:t>
            </a:r>
          </a:p>
          <a:p>
            <a:endParaRPr lang="en-US" smtClean="0">
              <a:latin typeface="Comic Sans MS" panose="030F0702030302020204" pitchFamily="66" charset="0"/>
            </a:endParaRPr>
          </a:p>
        </p:txBody>
      </p:sp>
    </p:spTree>
    <p:extLst>
      <p:ext uri="{BB962C8B-B14F-4D97-AF65-F5344CB8AC3E}">
        <p14:creationId xmlns:p14="http://schemas.microsoft.com/office/powerpoint/2010/main" val="22634349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Comic Sans MS" panose="030F0702030302020204" pitchFamily="66" charset="0"/>
              </a:rPr>
              <a:t>Disable interrupt before we call the system function and then enable interrupts after we return from the function.</a:t>
            </a:r>
          </a:p>
          <a:p>
            <a:endParaRPr lang="en-US" smtClean="0">
              <a:latin typeface="Comic Sans MS" panose="030F0702030302020204" pitchFamily="66" charset="0"/>
            </a:endParaRPr>
          </a:p>
          <a:p>
            <a:r>
              <a:rPr lang="en-US" smtClean="0">
                <a:latin typeface="Comic Sans MS" panose="030F0702030302020204" pitchFamily="66" charset="0"/>
              </a:rPr>
              <a:t>Sleep – waiting on something to be true</a:t>
            </a:r>
          </a:p>
          <a:p>
            <a:r>
              <a:rPr lang="en-US" smtClean="0">
                <a:latin typeface="Comic Sans MS" panose="030F0702030302020204" pitchFamily="66" charset="0"/>
              </a:rPr>
              <a:t>Yield – still in ready queue</a:t>
            </a:r>
          </a:p>
        </p:txBody>
      </p:sp>
    </p:spTree>
    <p:extLst>
      <p:ext uri="{BB962C8B-B14F-4D97-AF65-F5344CB8AC3E}">
        <p14:creationId xmlns:p14="http://schemas.microsoft.com/office/powerpoint/2010/main" val="9895177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Comic Sans MS" panose="030F0702030302020204" pitchFamily="66" charset="0"/>
            </a:endParaRPr>
          </a:p>
        </p:txBody>
      </p:sp>
    </p:spTree>
    <p:extLst>
      <p:ext uri="{BB962C8B-B14F-4D97-AF65-F5344CB8AC3E}">
        <p14:creationId xmlns:p14="http://schemas.microsoft.com/office/powerpoint/2010/main" val="812912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Comic Sans MS" panose="030F0702030302020204" pitchFamily="66" charset="0"/>
            </a:endParaRPr>
          </a:p>
        </p:txBody>
      </p:sp>
    </p:spTree>
    <p:extLst>
      <p:ext uri="{BB962C8B-B14F-4D97-AF65-F5344CB8AC3E}">
        <p14:creationId xmlns:p14="http://schemas.microsoft.com/office/powerpoint/2010/main" val="1549492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smtClean="0">
              <a:latin typeface="Comic Sans MS" panose="030F0702030302020204" pitchFamily="66" charset="0"/>
              <a:ea typeface="Gulim" panose="020B0600000101010101" pitchFamily="34" charset="-127"/>
            </a:endParaRPr>
          </a:p>
        </p:txBody>
      </p:sp>
    </p:spTree>
    <p:extLst>
      <p:ext uri="{BB962C8B-B14F-4D97-AF65-F5344CB8AC3E}">
        <p14:creationId xmlns:p14="http://schemas.microsoft.com/office/powerpoint/2010/main" val="19507572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Comic Sans MS" panose="030F0702030302020204" pitchFamily="66" charset="0"/>
              </a:rPr>
              <a:t>Atomic instructions – RMW</a:t>
            </a:r>
          </a:p>
          <a:p>
            <a:endParaRPr lang="en-US" smtClean="0">
              <a:latin typeface="Comic Sans MS" panose="030F0702030302020204" pitchFamily="66" charset="0"/>
            </a:endParaRPr>
          </a:p>
          <a:p>
            <a:r>
              <a:rPr lang="en-US" smtClean="0">
                <a:latin typeface="Comic Sans MS" panose="030F0702030302020204" pitchFamily="66" charset="0"/>
              </a:rPr>
              <a:t>With interrupts we only disabled interrupts for a short period of time but we had a problem with that method –</a:t>
            </a:r>
          </a:p>
          <a:p>
            <a:endParaRPr lang="en-US" smtClean="0">
              <a:latin typeface="Comic Sans MS" panose="030F0702030302020204" pitchFamily="66" charset="0"/>
            </a:endParaRPr>
          </a:p>
          <a:p>
            <a:r>
              <a:rPr lang="en-US" smtClean="0">
                <a:latin typeface="Comic Sans MS" panose="030F0702030302020204" pitchFamily="66" charset="0"/>
              </a:rPr>
              <a:t>1/ users can hijack the resources</a:t>
            </a:r>
          </a:p>
          <a:p>
            <a:r>
              <a:rPr lang="en-US" smtClean="0">
                <a:latin typeface="Comic Sans MS" panose="030F0702030302020204" pitchFamily="66" charset="0"/>
              </a:rPr>
              <a:t>2/ bigger issue is that looking beyond the single core, handling disabling of interrupts will be very difficult</a:t>
            </a:r>
          </a:p>
          <a:p>
            <a:endParaRPr lang="en-US" smtClean="0">
              <a:latin typeface="Comic Sans MS" panose="030F0702030302020204" pitchFamily="66" charset="0"/>
            </a:endParaRPr>
          </a:p>
        </p:txBody>
      </p:sp>
    </p:spTree>
    <p:extLst>
      <p:ext uri="{BB962C8B-B14F-4D97-AF65-F5344CB8AC3E}">
        <p14:creationId xmlns:p14="http://schemas.microsoft.com/office/powerpoint/2010/main" val="42506524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Comic Sans MS" panose="030F0702030302020204" pitchFamily="66" charset="0"/>
              </a:rPr>
              <a:t>Atomically test and change the value of a memory:</a:t>
            </a:r>
          </a:p>
          <a:p>
            <a:endParaRPr lang="en-US" smtClean="0">
              <a:latin typeface="Comic Sans MS" panose="030F0702030302020204" pitchFamily="66" charset="0"/>
            </a:endParaRPr>
          </a:p>
          <a:p>
            <a:r>
              <a:rPr lang="en-US" smtClean="0">
                <a:latin typeface="Comic Sans MS" panose="030F0702030302020204" pitchFamily="66" charset="0"/>
              </a:rPr>
              <a:t>Test and Set on an uninitialized value will bring 0 that will then be set to 1</a:t>
            </a:r>
          </a:p>
          <a:p>
            <a:r>
              <a:rPr lang="en-US" smtClean="0">
                <a:latin typeface="Comic Sans MS" panose="030F0702030302020204" pitchFamily="66" charset="0"/>
              </a:rPr>
              <a:t>Test and Set – how do we set to 0; simple store a 0;</a:t>
            </a:r>
          </a:p>
          <a:p>
            <a:r>
              <a:rPr lang="en-US" smtClean="0">
                <a:latin typeface="Comic Sans MS" panose="030F0702030302020204" pitchFamily="66" charset="0"/>
              </a:rPr>
              <a:t>Swap – exchanges the value</a:t>
            </a:r>
          </a:p>
          <a:p>
            <a:endParaRPr lang="en-US" smtClean="0">
              <a:latin typeface="Comic Sans MS" panose="030F0702030302020204" pitchFamily="66" charset="0"/>
            </a:endParaRPr>
          </a:p>
          <a:p>
            <a:r>
              <a:rPr lang="en-US" smtClean="0">
                <a:latin typeface="Comic Sans MS" panose="030F0702030302020204" pitchFamily="66" charset="0"/>
              </a:rPr>
              <a:t>Swap and compare and swap: Inside done using microprogramming.</a:t>
            </a:r>
          </a:p>
          <a:p>
            <a:endParaRPr lang="en-US" smtClean="0">
              <a:latin typeface="Comic Sans MS" panose="030F0702030302020204" pitchFamily="66" charset="0"/>
            </a:endParaRPr>
          </a:p>
        </p:txBody>
      </p:sp>
    </p:spTree>
    <p:extLst>
      <p:ext uri="{BB962C8B-B14F-4D97-AF65-F5344CB8AC3E}">
        <p14:creationId xmlns:p14="http://schemas.microsoft.com/office/powerpoint/2010/main" val="31140399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Comic Sans MS" panose="030F0702030302020204" pitchFamily="66" charset="0"/>
            </a:endParaRPr>
          </a:p>
        </p:txBody>
      </p:sp>
    </p:spTree>
    <p:extLst>
      <p:ext uri="{BB962C8B-B14F-4D97-AF65-F5344CB8AC3E}">
        <p14:creationId xmlns:p14="http://schemas.microsoft.com/office/powerpoint/2010/main" val="18150436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Comic Sans MS" panose="030F0702030302020204" pitchFamily="66" charset="0"/>
              </a:rPr>
              <a:t>Threads that are testing for release of a value are constantly sucking up time from the process that has the lock.</a:t>
            </a:r>
          </a:p>
          <a:p>
            <a:endParaRPr lang="en-US" smtClean="0">
              <a:latin typeface="Comic Sans MS" panose="030F0702030302020204" pitchFamily="66" charset="0"/>
            </a:endParaRPr>
          </a:p>
          <a:p>
            <a:r>
              <a:rPr lang="en-US" smtClean="0">
                <a:latin typeface="Comic Sans MS" panose="030F0702030302020204" pitchFamily="66" charset="0"/>
              </a:rPr>
              <a:t>Martian rover had priority inversion problem where the high priority task was waiting for low priority task that had the lock but did not finish timely because the waiting thread was using cycles testing.</a:t>
            </a:r>
          </a:p>
          <a:p>
            <a:endParaRPr lang="en-US" smtClean="0">
              <a:latin typeface="Comic Sans MS" panose="030F0702030302020204" pitchFamily="66" charset="0"/>
            </a:endParaRPr>
          </a:p>
          <a:p>
            <a:endParaRPr lang="en-US" smtClean="0">
              <a:latin typeface="Comic Sans MS" panose="030F0702030302020204" pitchFamily="66" charset="0"/>
            </a:endParaRPr>
          </a:p>
          <a:p>
            <a:endParaRPr lang="en-US" smtClean="0">
              <a:latin typeface="Comic Sans MS" panose="030F0702030302020204" pitchFamily="66" charset="0"/>
            </a:endParaRPr>
          </a:p>
        </p:txBody>
      </p:sp>
    </p:spTree>
    <p:extLst>
      <p:ext uri="{BB962C8B-B14F-4D97-AF65-F5344CB8AC3E}">
        <p14:creationId xmlns:p14="http://schemas.microsoft.com/office/powerpoint/2010/main" val="15960882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Comic Sans MS" panose="030F0702030302020204" pitchFamily="66" charset="0"/>
            </a:endParaRPr>
          </a:p>
        </p:txBody>
      </p:sp>
    </p:spTree>
    <p:extLst>
      <p:ext uri="{BB962C8B-B14F-4D97-AF65-F5344CB8AC3E}">
        <p14:creationId xmlns:p14="http://schemas.microsoft.com/office/powerpoint/2010/main" val="37673971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Comic Sans MS" panose="030F0702030302020204" pitchFamily="66" charset="0"/>
            </a:endParaRPr>
          </a:p>
        </p:txBody>
      </p:sp>
    </p:spTree>
    <p:extLst>
      <p:ext uri="{BB962C8B-B14F-4D97-AF65-F5344CB8AC3E}">
        <p14:creationId xmlns:p14="http://schemas.microsoft.com/office/powerpoint/2010/main" val="28612935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Comic Sans MS" panose="030F0702030302020204" pitchFamily="66" charset="0"/>
            </a:endParaRPr>
          </a:p>
        </p:txBody>
      </p:sp>
    </p:spTree>
    <p:extLst>
      <p:ext uri="{BB962C8B-B14F-4D97-AF65-F5344CB8AC3E}">
        <p14:creationId xmlns:p14="http://schemas.microsoft.com/office/powerpoint/2010/main" val="32584644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Comic Sans MS" panose="030F0702030302020204" pitchFamily="66" charset="0"/>
            </a:endParaRPr>
          </a:p>
        </p:txBody>
      </p:sp>
    </p:spTree>
    <p:extLst>
      <p:ext uri="{BB962C8B-B14F-4D97-AF65-F5344CB8AC3E}">
        <p14:creationId xmlns:p14="http://schemas.microsoft.com/office/powerpoint/2010/main" val="36402063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Comic Sans MS" panose="030F0702030302020204" pitchFamily="66" charset="0"/>
            </a:endParaRPr>
          </a:p>
        </p:txBody>
      </p:sp>
    </p:spTree>
    <p:extLst>
      <p:ext uri="{BB962C8B-B14F-4D97-AF65-F5344CB8AC3E}">
        <p14:creationId xmlns:p14="http://schemas.microsoft.com/office/powerpoint/2010/main" val="3194076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Comic Sans MS" panose="030F0702030302020204" pitchFamily="66" charset="0"/>
            </a:endParaRPr>
          </a:p>
        </p:txBody>
      </p:sp>
    </p:spTree>
    <p:extLst>
      <p:ext uri="{BB962C8B-B14F-4D97-AF65-F5344CB8AC3E}">
        <p14:creationId xmlns:p14="http://schemas.microsoft.com/office/powerpoint/2010/main" val="19218097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Comic Sans MS" panose="030F0702030302020204" pitchFamily="66" charset="0"/>
            </a:endParaRPr>
          </a:p>
        </p:txBody>
      </p:sp>
    </p:spTree>
    <p:extLst>
      <p:ext uri="{BB962C8B-B14F-4D97-AF65-F5344CB8AC3E}">
        <p14:creationId xmlns:p14="http://schemas.microsoft.com/office/powerpoint/2010/main" val="42531422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Comic Sans MS" panose="030F0702030302020204" pitchFamily="66" charset="0"/>
            </a:endParaRPr>
          </a:p>
        </p:txBody>
      </p:sp>
    </p:spTree>
    <p:extLst>
      <p:ext uri="{BB962C8B-B14F-4D97-AF65-F5344CB8AC3E}">
        <p14:creationId xmlns:p14="http://schemas.microsoft.com/office/powerpoint/2010/main" val="38666040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Comic Sans MS" panose="030F0702030302020204" pitchFamily="66" charset="0"/>
            </a:endParaRPr>
          </a:p>
        </p:txBody>
      </p:sp>
    </p:spTree>
    <p:extLst>
      <p:ext uri="{BB962C8B-B14F-4D97-AF65-F5344CB8AC3E}">
        <p14:creationId xmlns:p14="http://schemas.microsoft.com/office/powerpoint/2010/main" val="731425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Comic Sans MS" panose="030F0702030302020204" pitchFamily="66" charset="0"/>
            </a:endParaRPr>
          </a:p>
        </p:txBody>
      </p:sp>
    </p:spTree>
    <p:extLst>
      <p:ext uri="{BB962C8B-B14F-4D97-AF65-F5344CB8AC3E}">
        <p14:creationId xmlns:p14="http://schemas.microsoft.com/office/powerpoint/2010/main" val="42786144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Comic Sans MS" panose="030F0702030302020204" pitchFamily="66" charset="0"/>
            </a:endParaRPr>
          </a:p>
        </p:txBody>
      </p:sp>
    </p:spTree>
    <p:extLst>
      <p:ext uri="{BB962C8B-B14F-4D97-AF65-F5344CB8AC3E}">
        <p14:creationId xmlns:p14="http://schemas.microsoft.com/office/powerpoint/2010/main" val="1306820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Comic Sans MS" panose="030F0702030302020204" pitchFamily="66" charset="0"/>
              </a:rPr>
              <a:t>????</a:t>
            </a:r>
          </a:p>
        </p:txBody>
      </p:sp>
    </p:spTree>
    <p:extLst>
      <p:ext uri="{BB962C8B-B14F-4D97-AF65-F5344CB8AC3E}">
        <p14:creationId xmlns:p14="http://schemas.microsoft.com/office/powerpoint/2010/main" val="9772405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Comic Sans MS" panose="030F0702030302020204" pitchFamily="66" charset="0"/>
              </a:rPr>
              <a:t>????</a:t>
            </a:r>
          </a:p>
        </p:txBody>
      </p:sp>
    </p:spTree>
    <p:extLst>
      <p:ext uri="{BB962C8B-B14F-4D97-AF65-F5344CB8AC3E}">
        <p14:creationId xmlns:p14="http://schemas.microsoft.com/office/powerpoint/2010/main" val="26343418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Comic Sans MS" panose="030F0702030302020204" pitchFamily="66" charset="0"/>
              </a:rPr>
              <a:t>????</a:t>
            </a:r>
          </a:p>
        </p:txBody>
      </p:sp>
    </p:spTree>
    <p:extLst>
      <p:ext uri="{BB962C8B-B14F-4D97-AF65-F5344CB8AC3E}">
        <p14:creationId xmlns:p14="http://schemas.microsoft.com/office/powerpoint/2010/main" val="6732688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Comic Sans MS" panose="030F0702030302020204" pitchFamily="66" charset="0"/>
              </a:rPr>
              <a:t>????</a:t>
            </a:r>
          </a:p>
        </p:txBody>
      </p:sp>
    </p:spTree>
    <p:extLst>
      <p:ext uri="{BB962C8B-B14F-4D97-AF65-F5344CB8AC3E}">
        <p14:creationId xmlns:p14="http://schemas.microsoft.com/office/powerpoint/2010/main" val="25697111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Comic Sans MS" panose="030F0702030302020204" pitchFamily="66" charset="0"/>
              </a:rPr>
              <a:t>????</a:t>
            </a:r>
          </a:p>
        </p:txBody>
      </p:sp>
    </p:spTree>
    <p:extLst>
      <p:ext uri="{BB962C8B-B14F-4D97-AF65-F5344CB8AC3E}">
        <p14:creationId xmlns:p14="http://schemas.microsoft.com/office/powerpoint/2010/main" val="2584822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Comic Sans MS" panose="030F0702030302020204" pitchFamily="66" charset="0"/>
              </a:rPr>
              <a:t>Very hard to get concurrency correct</a:t>
            </a:r>
          </a:p>
          <a:p>
            <a:r>
              <a:rPr lang="en-US" dirty="0" smtClean="0">
                <a:latin typeface="Comic Sans MS" panose="030F0702030302020204" pitchFamily="66" charset="0"/>
              </a:rPr>
              <a:t>Heisenbugs are hard to find</a:t>
            </a:r>
          </a:p>
          <a:p>
            <a:r>
              <a:rPr lang="en-US" dirty="0" smtClean="0">
                <a:latin typeface="Comic Sans MS" panose="030F0702030302020204" pitchFamily="66" charset="0"/>
              </a:rPr>
              <a:t>Late state design changes are hard to handle/test</a:t>
            </a:r>
          </a:p>
          <a:p>
            <a:endParaRPr lang="en-US" dirty="0" smtClean="0">
              <a:latin typeface="Comic Sans MS" panose="030F0702030302020204" pitchFamily="66" charset="0"/>
            </a:endParaRPr>
          </a:p>
        </p:txBody>
      </p:sp>
    </p:spTree>
    <p:extLst>
      <p:ext uri="{BB962C8B-B14F-4D97-AF65-F5344CB8AC3E}">
        <p14:creationId xmlns:p14="http://schemas.microsoft.com/office/powerpoint/2010/main" val="666108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Comic Sans MS" panose="030F0702030302020204" pitchFamily="66" charset="0"/>
            </a:endParaRPr>
          </a:p>
        </p:txBody>
      </p:sp>
    </p:spTree>
    <p:extLst>
      <p:ext uri="{BB962C8B-B14F-4D97-AF65-F5344CB8AC3E}">
        <p14:creationId xmlns:p14="http://schemas.microsoft.com/office/powerpoint/2010/main" val="524174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LL + SC: </a:t>
            </a:r>
            <a:r>
              <a:rPr lang="en-US" sz="1200" b="1" i="0" kern="1200" dirty="0" smtClean="0">
                <a:solidFill>
                  <a:schemeClr val="tx1"/>
                </a:solidFill>
                <a:effectLst/>
                <a:latin typeface="+mn-lt"/>
                <a:ea typeface="+mn-ea"/>
                <a:cs typeface="+mn-cs"/>
              </a:rPr>
              <a:t>load-link</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store-conditional</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LL+SC are a pair of </a:t>
            </a:r>
            <a:r>
              <a:rPr lang="en-US" sz="1200" b="0" i="0" u="none" strike="noStrike" kern="1200" dirty="0" smtClean="0">
                <a:solidFill>
                  <a:schemeClr val="tx1"/>
                </a:solidFill>
                <a:effectLst/>
                <a:latin typeface="+mn-lt"/>
                <a:ea typeface="+mn-ea"/>
                <a:cs typeface="+mn-cs"/>
                <a:hlinkClick r:id="rId3" tooltip="Instruction (computer science)"/>
              </a:rPr>
              <a:t>instructions</a:t>
            </a:r>
            <a:r>
              <a:rPr lang="en-US" sz="1200" b="0" i="0" kern="1200" dirty="0" smtClean="0">
                <a:solidFill>
                  <a:schemeClr val="tx1"/>
                </a:solidFill>
                <a:effectLst/>
                <a:latin typeface="+mn-lt"/>
                <a:ea typeface="+mn-ea"/>
                <a:cs typeface="+mn-cs"/>
              </a:rPr>
              <a:t> used in </a:t>
            </a:r>
            <a:r>
              <a:rPr lang="en-US" sz="1200" b="0" i="0" u="none" strike="noStrike" kern="1200" dirty="0" smtClean="0">
                <a:solidFill>
                  <a:schemeClr val="tx1"/>
                </a:solidFill>
                <a:effectLst/>
                <a:latin typeface="+mn-lt"/>
                <a:ea typeface="+mn-ea"/>
                <a:cs typeface="+mn-cs"/>
                <a:hlinkClick r:id="rId4" tooltip="Thread (computer science)"/>
              </a:rPr>
              <a:t>multithreading</a:t>
            </a:r>
            <a:r>
              <a:rPr lang="en-US" sz="1200" b="0" i="0" kern="1200" dirty="0" smtClean="0">
                <a:solidFill>
                  <a:schemeClr val="tx1"/>
                </a:solidFill>
                <a:effectLst/>
                <a:latin typeface="+mn-lt"/>
                <a:ea typeface="+mn-ea"/>
                <a:cs typeface="+mn-cs"/>
              </a:rPr>
              <a:t> to achieve </a:t>
            </a:r>
            <a:r>
              <a:rPr lang="en-US" sz="1200" b="0" i="0" u="none" strike="noStrike" kern="1200" dirty="0" smtClean="0">
                <a:solidFill>
                  <a:schemeClr val="tx1"/>
                </a:solidFill>
                <a:effectLst/>
                <a:latin typeface="+mn-lt"/>
                <a:ea typeface="+mn-ea"/>
                <a:cs typeface="+mn-cs"/>
                <a:hlinkClick r:id="rId5" tooltip="Synchronization (computer science)"/>
              </a:rPr>
              <a:t>synchronization</a:t>
            </a:r>
            <a:r>
              <a:rPr lang="en-US" sz="1200" b="0" i="0" kern="1200" dirty="0" smtClean="0">
                <a:solidFill>
                  <a:schemeClr val="tx1"/>
                </a:solidFill>
                <a:effectLst/>
                <a:latin typeface="+mn-lt"/>
                <a:ea typeface="+mn-ea"/>
                <a:cs typeface="+mn-cs"/>
              </a:rPr>
              <a:t>. Load-link returns the current value of a memory location, while a subsequent store-conditional to the same memory location will store a new value only if no updates have occurred to that location since the load-link. Together, this implements a </a:t>
            </a:r>
            <a:r>
              <a:rPr lang="en-US" sz="1200" b="0" i="0" u="none" strike="noStrike" kern="1200" dirty="0" smtClean="0">
                <a:solidFill>
                  <a:schemeClr val="tx1"/>
                </a:solidFill>
                <a:effectLst/>
                <a:latin typeface="+mn-lt"/>
                <a:ea typeface="+mn-ea"/>
                <a:cs typeface="+mn-cs"/>
                <a:hlinkClick r:id="rId6" tooltip="Lock-free and wait-free algorithms"/>
              </a:rPr>
              <a:t>lock-free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7" tooltip="Linearizability"/>
              </a:rPr>
              <a:t>atomic</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8" tooltip="Read-modify-write"/>
              </a:rPr>
              <a:t>read-modify-write</a:t>
            </a:r>
            <a:r>
              <a:rPr lang="en-US" sz="1200" b="0" i="0" kern="1200" dirty="0" smtClean="0">
                <a:solidFill>
                  <a:schemeClr val="tx1"/>
                </a:solidFill>
                <a:effectLst/>
                <a:latin typeface="+mn-lt"/>
                <a:ea typeface="+mn-ea"/>
                <a:cs typeface="+mn-cs"/>
              </a:rPr>
              <a:t> operation.</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11</a:t>
            </a:fld>
            <a:endParaRPr lang="en-US"/>
          </a:p>
        </p:txBody>
      </p:sp>
    </p:spTree>
    <p:extLst>
      <p:ext uri="{BB962C8B-B14F-4D97-AF65-F5344CB8AC3E}">
        <p14:creationId xmlns:p14="http://schemas.microsoft.com/office/powerpoint/2010/main" val="1835742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Comic Sans MS" panose="030F0702030302020204" pitchFamily="66" charset="0"/>
              </a:rPr>
              <a:t>You</a:t>
            </a:r>
            <a:r>
              <a:rPr lang="ja-JP" altLang="en-US" smtClean="0">
                <a:latin typeface="Comic Sans MS" panose="030F0702030302020204" pitchFamily="66" charset="0"/>
              </a:rPr>
              <a:t>’</a:t>
            </a:r>
            <a:r>
              <a:rPr lang="en-US" altLang="ja-JP" smtClean="0">
                <a:latin typeface="Comic Sans MS" panose="030F0702030302020204" pitchFamily="66" charset="0"/>
              </a:rPr>
              <a:t>re sitting in class, hot day, milk does a body good. Go home, no milk, so go to store</a:t>
            </a:r>
          </a:p>
          <a:p>
            <a:r>
              <a:rPr lang="en-US" smtClean="0">
                <a:latin typeface="Comic Sans MS" panose="030F0702030302020204" pitchFamily="66" charset="0"/>
              </a:rPr>
              <a:t>Roommate leaves class late because prof is more long-winded than I am. Has same idea, but result is too much milk!</a:t>
            </a:r>
          </a:p>
          <a:p>
            <a:r>
              <a:rPr lang="en-US" smtClean="0">
                <a:latin typeface="Comic Sans MS" panose="030F0702030302020204" pitchFamily="66" charset="0"/>
              </a:rPr>
              <a:t>Problem: two cooperating threads, not cooperating properly</a:t>
            </a:r>
          </a:p>
        </p:txBody>
      </p:sp>
    </p:spTree>
    <p:extLst>
      <p:ext uri="{BB962C8B-B14F-4D97-AF65-F5344CB8AC3E}">
        <p14:creationId xmlns:p14="http://schemas.microsoft.com/office/powerpoint/2010/main" val="1616145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Comic Sans MS" panose="030F0702030302020204" pitchFamily="66" charset="0"/>
            </a:endParaRPr>
          </a:p>
        </p:txBody>
      </p:sp>
    </p:spTree>
    <p:extLst>
      <p:ext uri="{BB962C8B-B14F-4D97-AF65-F5344CB8AC3E}">
        <p14:creationId xmlns:p14="http://schemas.microsoft.com/office/powerpoint/2010/main" val="15764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8" name="Title 7"/>
          <p:cNvSpPr>
            <a:spLocks noGrp="1"/>
          </p:cNvSpPr>
          <p:nvPr>
            <p:ph type="ctrTitle"/>
          </p:nvPr>
        </p:nvSpPr>
        <p:spPr>
          <a:xfrm>
            <a:off x="2362200" y="4038600"/>
            <a:ext cx="6477000" cy="1828800"/>
          </a:xfrm>
        </p:spPr>
        <p:txBody>
          <a:bodyPr anchor="b"/>
          <a:lstStyle>
            <a:lvl1pPr>
              <a:defRPr cap="all" baseline="0">
                <a:latin typeface="Calibri Light" panose="020F0302020204030204" pitchFamily="34" charset="0"/>
              </a:defRPr>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latin typeface="Calibri Light" panose="020F030202020403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latin typeface="Calibri Light" panose="020F0302020204030204" pitchFamily="34" charset="0"/>
              </a:defRPr>
            </a:lvl1pPr>
          </a:lstStyle>
          <a:p>
            <a:r>
              <a:rPr lang="en-US" smtClean="0"/>
              <a:t>Mar-8, 2016</a:t>
            </a:r>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latin typeface="Calibri Light" panose="020F0302020204030204" pitchFamily="34" charset="0"/>
              </a:defRPr>
            </a:lvl1pPr>
          </a:lstStyle>
          <a:p>
            <a:r>
              <a:rPr lang="en-US" smtClean="0"/>
              <a:t>CSCE-313 Spring 2017</a:t>
            </a:r>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latin typeface="Calibri Light" panose="020F0302020204030204" pitchFamily="34" charset="0"/>
              </a:defRPr>
            </a:lvl1pPr>
          </a:lstStyle>
          <a:p>
            <a:fld id="{72AC53DF-4216-466D-99A7-94400E6C2A2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atin typeface="Calibri Light" panose="020F0302020204030204" pitchFamily="34" charset="0"/>
              </a:defRPr>
            </a:lvl1pPr>
          </a:lstStyle>
          <a:p>
            <a:pPr algn="r"/>
            <a:r>
              <a:rPr lang="en-US" smtClean="0"/>
              <a:t>Mar-8, 2016</a:t>
            </a:r>
            <a:endParaRPr lang="en-US" dirty="0"/>
          </a:p>
        </p:txBody>
      </p:sp>
      <p:sp>
        <p:nvSpPr>
          <p:cNvPr id="5" name="Footer Placeholder 4"/>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2017</a:t>
            </a:r>
            <a:endParaRPr lang="en-US"/>
          </a:p>
        </p:txBody>
      </p:sp>
      <p:sp>
        <p:nvSpPr>
          <p:cNvPr id="6" name="Slide Number Placeholder 5"/>
          <p:cNvSpPr>
            <a:spLocks noGrp="1"/>
          </p:cNvSpPr>
          <p:nvPr>
            <p:ph type="sldNum" sz="quarter" idx="12"/>
          </p:nvPr>
        </p:nvSpPr>
        <p:spPr/>
        <p:txBody>
          <a:bodyPr/>
          <a:lstStyle>
            <a:lvl1pPr>
              <a:defRPr>
                <a:latin typeface="Calibri Light" panose="020F0302020204030204" pitchFamily="34" charset="0"/>
              </a:defRPr>
            </a:lvl1p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lvl1pPr>
              <a:defRPr>
                <a:latin typeface="Calibri Light" panose="020F0302020204030204" pitchFamily="34" charset="0"/>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lvl1pPr>
              <a:defRPr>
                <a:latin typeface="Calibri Light" panose="020F0302020204030204" pitchFamily="34" charset="0"/>
              </a:defRPr>
            </a:lvl1pPr>
          </a:lstStyle>
          <a:p>
            <a:pPr algn="r"/>
            <a:r>
              <a:rPr lang="en-US" smtClean="0"/>
              <a:t>Mar-8, 2016</a:t>
            </a:r>
            <a:endParaRPr lang="en-US" dirty="0"/>
          </a:p>
        </p:txBody>
      </p:sp>
      <p:sp>
        <p:nvSpPr>
          <p:cNvPr id="5" name="Footer Placeholder 4"/>
          <p:cNvSpPr>
            <a:spLocks noGrp="1"/>
          </p:cNvSpPr>
          <p:nvPr>
            <p:ph type="ftr" sz="quarter" idx="11"/>
          </p:nvPr>
        </p:nvSpPr>
        <p:spPr>
          <a:xfrm>
            <a:off x="457201" y="6248207"/>
            <a:ext cx="5573483" cy="365125"/>
          </a:xfrm>
        </p:spPr>
        <p:txBody>
          <a:bodyPr/>
          <a:lstStyle>
            <a:lvl1pPr>
              <a:defRPr>
                <a:latin typeface="Calibri Light" panose="020F0302020204030204" pitchFamily="34" charset="0"/>
              </a:defRPr>
            </a:lvl1pPr>
          </a:lstStyle>
          <a:p>
            <a:r>
              <a:rPr lang="en-US" smtClean="0"/>
              <a:t>CSCE-313 Spring 2017</a:t>
            </a:r>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endParaRPr>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endParaRPr>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endParaRPr>
          </a:p>
        </p:txBody>
      </p:sp>
      <p:sp>
        <p:nvSpPr>
          <p:cNvPr id="6" name="Slide Number Placeholder 5"/>
          <p:cNvSpPr>
            <a:spLocks noGrp="1"/>
          </p:cNvSpPr>
          <p:nvPr>
            <p:ph type="sldNum" sz="quarter" idx="12"/>
          </p:nvPr>
        </p:nvSpPr>
        <p:spPr>
          <a:xfrm rot="5400000">
            <a:off x="5989638" y="144462"/>
            <a:ext cx="533400" cy="244476"/>
          </a:xfrm>
        </p:spPr>
        <p:txBody>
          <a:bodyPr/>
          <a:lstStyle>
            <a:lvl1pPr>
              <a:defRPr>
                <a:latin typeface="Calibri Light" panose="020F0302020204030204" pitchFamily="34" charset="0"/>
              </a:defRPr>
            </a:lvl1p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
        <p:nvSpPr>
          <p:cNvPr id="4" name="Footer Placeholder 3"/>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smtClean="0"/>
              <a:t>CSCE-313 Spring 2017</a:t>
            </a:r>
            <a:endParaRPr lang="en-US"/>
          </a:p>
        </p:txBody>
      </p:sp>
    </p:spTree>
    <p:extLst>
      <p:ext uri="{BB962C8B-B14F-4D97-AF65-F5344CB8AC3E}">
        <p14:creationId xmlns:p14="http://schemas.microsoft.com/office/powerpoint/2010/main" val="1723405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Footer Placeholder 4"/>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smtClean="0"/>
              <a:t>CSCE-313 Spring 2017</a:t>
            </a:r>
            <a:endParaRPr lang="en-US"/>
          </a:p>
        </p:txBody>
      </p:sp>
    </p:spTree>
    <p:extLst>
      <p:ext uri="{BB962C8B-B14F-4D97-AF65-F5344CB8AC3E}">
        <p14:creationId xmlns:p14="http://schemas.microsoft.com/office/powerpoint/2010/main" val="140308666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smtClean="0"/>
              <a:t>CSCE-313 Spring 2017</a:t>
            </a:r>
            <a:endParaRPr lang="en-US"/>
          </a:p>
        </p:txBody>
      </p:sp>
    </p:spTree>
    <p:extLst>
      <p:ext uri="{BB962C8B-B14F-4D97-AF65-F5344CB8AC3E}">
        <p14:creationId xmlns:p14="http://schemas.microsoft.com/office/powerpoint/2010/main" val="99705200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80883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07" y="2129725"/>
            <a:ext cx="7772186" cy="1470797"/>
          </a:xfrm>
        </p:spPr>
        <p:txBody>
          <a:bodyPr/>
          <a:lstStyle>
            <a:lvl1pPr>
              <a:defRPr sz="4300">
                <a:effectLst>
                  <a:outerShdw blurRad="38100" dist="38100" dir="2700000" algn="tl">
                    <a:srgbClr val="000000">
                      <a:alpha val="43137"/>
                    </a:srgbClr>
                  </a:outerShdw>
                </a:effectLst>
                <a:latin typeface="Impact"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371815" y="3886391"/>
            <a:ext cx="6400371" cy="1752378"/>
          </a:xfrm>
        </p:spPr>
        <p:txBody>
          <a:bodyPr/>
          <a:lstStyle>
            <a:lvl1pPr marL="0" indent="0" algn="ctr">
              <a:buNone/>
              <a:defRPr sz="3200">
                <a:latin typeface="Arial Narrow" pitchFamily="34" charset="0"/>
              </a:defRPr>
            </a:lvl1pPr>
            <a:lvl2pPr marL="411571" indent="0" algn="ctr">
              <a:buNone/>
              <a:defRPr/>
            </a:lvl2pPr>
            <a:lvl3pPr marL="823143" indent="0" algn="ctr">
              <a:buNone/>
              <a:defRPr/>
            </a:lvl3pPr>
            <a:lvl4pPr marL="1234714" indent="0" algn="ctr">
              <a:buNone/>
              <a:defRPr/>
            </a:lvl4pPr>
            <a:lvl5pPr marL="1646286" indent="0" algn="ctr">
              <a:buNone/>
              <a:defRPr/>
            </a:lvl5pPr>
            <a:lvl6pPr marL="2057857" indent="0" algn="ctr">
              <a:buNone/>
              <a:defRPr/>
            </a:lvl6pPr>
            <a:lvl7pPr marL="2469429" indent="0" algn="ctr">
              <a:buNone/>
              <a:defRPr/>
            </a:lvl7pPr>
            <a:lvl8pPr marL="2881000" indent="0" algn="ctr">
              <a:buNone/>
              <a:defRPr/>
            </a:lvl8pPr>
            <a:lvl9pPr marL="3292572"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446604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a:latin typeface="Calibri Light" panose="020F0302020204030204"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6400800" y="6492875"/>
            <a:ext cx="2667000" cy="365125"/>
          </a:xfrm>
        </p:spPr>
        <p:txBody>
          <a:bodyPr/>
          <a:lstStyle>
            <a:lvl1pPr algn="r">
              <a:defRPr/>
            </a:lvl1pPr>
          </a:lstStyle>
          <a:p>
            <a:r>
              <a:rPr lang="en-US" smtClean="0"/>
              <a:t>Mar-8, 2016</a:t>
            </a:r>
            <a:endParaRPr lang="en-US" dirty="0"/>
          </a:p>
        </p:txBody>
      </p:sp>
      <p:sp>
        <p:nvSpPr>
          <p:cNvPr id="5" name="Footer Placeholder 4"/>
          <p:cNvSpPr>
            <a:spLocks noGrp="1"/>
          </p:cNvSpPr>
          <p:nvPr>
            <p:ph type="ftr" sz="quarter" idx="11"/>
          </p:nvPr>
        </p:nvSpPr>
        <p:spPr>
          <a:xfrm>
            <a:off x="609600" y="6492875"/>
            <a:ext cx="5421083" cy="365125"/>
          </a:xfrm>
        </p:spPr>
        <p:txBody>
          <a:bodyPr/>
          <a:lstStyle/>
          <a:p>
            <a:r>
              <a:rPr lang="en-US" smtClean="0"/>
              <a:t>CSCE-313 Spring 2017</a:t>
            </a: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7244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latin typeface="Calibri Light" panose="020F0302020204030204"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latin typeface="Calibri Light" panose="020F0302020204030204" pitchFamily="34" charset="0"/>
              </a:defRPr>
            </a:lvl1pPr>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p>
            <a:pPr algn="r"/>
            <a:r>
              <a:rPr lang="en-US" smtClean="0"/>
              <a:t>Mar-8, 2016</a:t>
            </a:r>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r>
              <a:rPr lang="en-US" smtClean="0"/>
              <a:t>CSCE-313 Spring 2017</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lvl1pPr>
              <a:defRPr>
                <a:latin typeface="Calibri Light" panose="020F0302020204030204" pitchFamily="34" charset="0"/>
              </a:defRPr>
            </a:lvl1pPr>
          </a:lstStyle>
          <a:p>
            <a:pPr algn="r"/>
            <a:r>
              <a:rPr lang="en-US" smtClean="0"/>
              <a:t>Mar-8, 2016</a:t>
            </a:r>
            <a:endParaRPr lang="en-US" dirty="0"/>
          </a:p>
        </p:txBody>
      </p:sp>
      <p:sp>
        <p:nvSpPr>
          <p:cNvPr id="10" name="Slide Number Placeholder 9"/>
          <p:cNvSpPr>
            <a:spLocks noGrp="1"/>
          </p:cNvSpPr>
          <p:nvPr>
            <p:ph type="sldNum" sz="quarter" idx="16"/>
          </p:nvPr>
        </p:nvSpPr>
        <p:spPr/>
        <p:txBody>
          <a:bodyPr rtlCol="0"/>
          <a:lstStyle>
            <a:lvl1pPr>
              <a:defRPr>
                <a:latin typeface="Calibri Light" panose="020F0302020204030204" pitchFamily="34" charset="0"/>
              </a:defRPr>
            </a:lvl1pPr>
          </a:lstStyle>
          <a:p>
            <a:fld id="{1AD93096-5B34-4342-9326-69289CEAE4C2}" type="slidenum">
              <a:rPr lang="en-US" smtClean="0"/>
              <a:pPr/>
              <a:t>‹#›</a:t>
            </a:fld>
            <a:endParaRPr lang="en-US"/>
          </a:p>
        </p:txBody>
      </p:sp>
      <p:sp>
        <p:nvSpPr>
          <p:cNvPr id="12" name="Footer Placeholder 11"/>
          <p:cNvSpPr>
            <a:spLocks noGrp="1"/>
          </p:cNvSpPr>
          <p:nvPr>
            <p:ph type="ftr" sz="quarter" idx="17"/>
          </p:nvPr>
        </p:nvSpPr>
        <p:spPr/>
        <p:txBody>
          <a:bodyPr rtlCol="0"/>
          <a:lstStyle>
            <a:lvl1pPr>
              <a:defRPr>
                <a:latin typeface="Calibri Light" panose="020F0302020204030204" pitchFamily="34" charset="0"/>
              </a:defRPr>
            </a:lvl1pPr>
          </a:lstStyle>
          <a:p>
            <a:r>
              <a:rPr lang="en-US" smtClean="0"/>
              <a:t>CSCE-313 Spring 2017</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atin typeface="Calibri Light" panose="020F0302020204030204" pitchFamily="34" charset="0"/>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lvl1pPr>
              <a:defRPr>
                <a:latin typeface="Calibri Light" panose="020F0302020204030204" pitchFamily="34" charset="0"/>
              </a:defRPr>
            </a:lvl1pPr>
          </a:lstStyle>
          <a:p>
            <a:pPr algn="r"/>
            <a:r>
              <a:rPr lang="en-US" smtClean="0"/>
              <a:t>Mar-8, 2016</a:t>
            </a:r>
            <a:endParaRPr lang="en-US" dirty="0"/>
          </a:p>
        </p:txBody>
      </p:sp>
      <p:sp>
        <p:nvSpPr>
          <p:cNvPr id="12" name="Slide Number Placeholder 11"/>
          <p:cNvSpPr>
            <a:spLocks noGrp="1"/>
          </p:cNvSpPr>
          <p:nvPr>
            <p:ph type="sldNum" sz="quarter" idx="16"/>
          </p:nvPr>
        </p:nvSpPr>
        <p:spPr/>
        <p:txBody>
          <a:bodyPr rtlCol="0"/>
          <a:lstStyle>
            <a:lvl1pPr>
              <a:defRPr>
                <a:latin typeface="Calibri Light" panose="020F0302020204030204" pitchFamily="34" charset="0"/>
              </a:defRPr>
            </a:lvl1pPr>
          </a:lstStyle>
          <a:p>
            <a:fld id="{1AD93096-5B34-4342-9326-69289CEAE4C2}" type="slidenum">
              <a:rPr lang="en-US" smtClean="0"/>
              <a:pPr/>
              <a:t>‹#›</a:t>
            </a:fld>
            <a:endParaRPr lang="en-US"/>
          </a:p>
        </p:txBody>
      </p:sp>
      <p:sp>
        <p:nvSpPr>
          <p:cNvPr id="14" name="Footer Placeholder 13"/>
          <p:cNvSpPr>
            <a:spLocks noGrp="1"/>
          </p:cNvSpPr>
          <p:nvPr>
            <p:ph type="ftr" sz="quarter" idx="17"/>
          </p:nvPr>
        </p:nvSpPr>
        <p:spPr/>
        <p:txBody>
          <a:bodyPr rtlCol="0"/>
          <a:lstStyle>
            <a:lvl1pPr>
              <a:defRPr>
                <a:latin typeface="Calibri Light" panose="020F0302020204030204" pitchFamily="34" charset="0"/>
              </a:defRPr>
            </a:lvl1pPr>
          </a:lstStyle>
          <a:p>
            <a:r>
              <a:rPr lang="en-US" smtClean="0"/>
              <a:t>CSCE-313 Spring 2017</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latin typeface="Calibri Light" panose="020F0302020204030204" pitchFamily="34" charset="0"/>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latin typeface="Calibri Light" panose="020F0302020204030204" pitchFamily="34" charset="0"/>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atin typeface="Calibri Light" panose="020F0302020204030204" pitchFamily="34" charset="0"/>
              </a:defRPr>
            </a:lvl1pPr>
          </a:lstStyle>
          <a:p>
            <a:pPr algn="r"/>
            <a:r>
              <a:rPr lang="en-US" smtClean="0"/>
              <a:t>Mar-8, 2016</a:t>
            </a:r>
            <a:endParaRPr lang="en-US" dirty="0"/>
          </a:p>
        </p:txBody>
      </p:sp>
      <p:sp>
        <p:nvSpPr>
          <p:cNvPr id="4" name="Footer Placeholder 3"/>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2017</a:t>
            </a:r>
            <a:endParaRPr lang="en-US"/>
          </a:p>
        </p:txBody>
      </p:sp>
      <p:sp>
        <p:nvSpPr>
          <p:cNvPr id="5" name="Slide Number Placeholder 4"/>
          <p:cNvSpPr>
            <a:spLocks noGrp="1"/>
          </p:cNvSpPr>
          <p:nvPr>
            <p:ph type="sldNum" sz="quarter" idx="12"/>
          </p:nvPr>
        </p:nvSpPr>
        <p:spPr/>
        <p:txBody>
          <a:bodyPr/>
          <a:lstStyle>
            <a:lvl1pPr>
              <a:defRPr>
                <a:solidFill>
                  <a:srgbClr val="FFFFFF"/>
                </a:solidFill>
                <a:latin typeface="Calibri Light" panose="020F0302020204030204" pitchFamily="34" charset="0"/>
              </a:defRPr>
            </a:lvl1pPr>
          </a:lstStyle>
          <a:p>
            <a:fld id="{1AD93096-5B34-4342-9326-69289CEAE4C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Calibri Light" panose="020F0302020204030204" pitchFamily="34" charset="0"/>
              </a:defRPr>
            </a:lvl1pPr>
          </a:lstStyle>
          <a:p>
            <a:pPr algn="r"/>
            <a:r>
              <a:rPr lang="en-US" smtClean="0"/>
              <a:t>Mar-8, 2016</a:t>
            </a:r>
            <a:endParaRPr lang="en-US" dirty="0"/>
          </a:p>
        </p:txBody>
      </p:sp>
      <p:sp>
        <p:nvSpPr>
          <p:cNvPr id="3" name="Footer Placeholder 2"/>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2017</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latin typeface="Calibri Light" panose="020F0302020204030204" pitchFamily="34" charset="0"/>
              </a:defRPr>
            </a:lvl1pPr>
          </a:lstStyle>
          <a:p>
            <a:fld id="{1AD93096-5B34-4342-9326-69289CEAE4C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atin typeface="Calibri Light" panose="020F0302020204030204" pitchFamily="34" charset="0"/>
              </a:defRPr>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lvl1pPr>
              <a:defRPr>
                <a:latin typeface="Calibri Light" panose="020F0302020204030204" pitchFamily="34" charset="0"/>
              </a:defRPr>
            </a:lvl1pPr>
          </a:lstStyle>
          <a:p>
            <a:pPr algn="r"/>
            <a:r>
              <a:rPr lang="en-US" smtClean="0"/>
              <a:t>Mar-8, 2016</a:t>
            </a:r>
            <a:endParaRPr lang="en-US" dirty="0"/>
          </a:p>
        </p:txBody>
      </p:sp>
      <p:sp>
        <p:nvSpPr>
          <p:cNvPr id="6" name="Footer Placeholder 5"/>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2017</a:t>
            </a:r>
            <a:endParaRPr lang="en-US"/>
          </a:p>
        </p:txBody>
      </p:sp>
      <p:sp>
        <p:nvSpPr>
          <p:cNvPr id="7" name="Slide Number Placeholder 6"/>
          <p:cNvSpPr>
            <a:spLocks noGrp="1"/>
          </p:cNvSpPr>
          <p:nvPr>
            <p:ph type="sldNum" sz="quarter" idx="12"/>
          </p:nvPr>
        </p:nvSpPr>
        <p:spPr/>
        <p:txBody>
          <a:bodyPr/>
          <a:lstStyle>
            <a:lvl1pPr>
              <a:defRPr>
                <a:solidFill>
                  <a:srgbClr val="FFFFFF"/>
                </a:solidFill>
                <a:latin typeface="Calibri Light" panose="020F0302020204030204" pitchFamily="34" charset="0"/>
              </a:defRPr>
            </a:lvl1pPr>
          </a:lstStyle>
          <a:p>
            <a:fld id="{1AD93096-5B34-4342-9326-69289CEAE4C2}" type="slidenum">
              <a:rPr lang="en-US" smtClean="0"/>
              <a:pPr/>
              <a:t>‹#›</a:t>
            </a:fld>
            <a:endParaRPr lang="en-US" dirty="0"/>
          </a:p>
        </p:txBody>
      </p:sp>
      <p:sp>
        <p:nvSpPr>
          <p:cNvPr id="9" name="Content Placeholder 8"/>
          <p:cNvSpPr>
            <a:spLocks noGrp="1"/>
          </p:cNvSpPr>
          <p:nvPr>
            <p:ph sz="quarter" idx="1"/>
          </p:nvPr>
        </p:nvSpPr>
        <p:spPr>
          <a:xfrm>
            <a:off x="2362200" y="1752600"/>
            <a:ext cx="6400800" cy="44196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sm_pencil.png"/>
          <p:cNvPicPr>
            <a:picLocks noChangeAspect="1"/>
          </p:cNvPicPr>
          <p:nvPr userDrawn="1"/>
        </p:nvPicPr>
        <p:blipFill>
          <a:blip r:embed="rId2"/>
          <a:stretch>
            <a:fillRect/>
          </a:stretch>
        </p:blipFill>
        <p:spPr>
          <a:xfrm>
            <a:off x="612648" y="1755648"/>
            <a:ext cx="1615307" cy="2145615"/>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atin typeface="Calibri Light" panose="020F0302020204030204" pitchFamily="34" charset="0"/>
              </a:defRPr>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latin typeface="Calibri Light" panose="020F0302020204030204" pitchFamily="34" charset="0"/>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lvl1pPr>
              <a:defRPr>
                <a:latin typeface="Calibri Light" panose="020F0302020204030204" pitchFamily="34" charset="0"/>
              </a:defRPr>
            </a:lvl1pPr>
          </a:lstStyle>
          <a:p>
            <a:pPr algn="r"/>
            <a:r>
              <a:rPr lang="en-US" smtClean="0"/>
              <a:t>Mar-8, 2016</a:t>
            </a:r>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atin typeface="Calibri Light" panose="020F0302020204030204" pitchFamily="34" charset="0"/>
              </a:defRPr>
            </a:lvl1pPr>
          </a:lstStyle>
          <a:p>
            <a:fld id="{1AD93096-5B34-4342-9326-69289CEAE4C2}"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lvl1pPr>
              <a:defRPr>
                <a:latin typeface="Calibri Light" panose="020F0302020204030204" pitchFamily="34" charset="0"/>
              </a:defRPr>
            </a:lvl1pPr>
          </a:lstStyle>
          <a:p>
            <a:r>
              <a:rPr lang="en-US" smtClean="0"/>
              <a:t>CSCE-313 Spring 2017</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atin typeface="Calibri Light" panose="020F0302020204030204" pitchFamily="34" charset="0"/>
              </a:defRPr>
            </a:lvl1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4.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latin typeface="Calibri Light" panose="020F0302020204030204" pitchFamily="34" charset="0"/>
              </a:defRPr>
            </a:lvl1pPr>
          </a:lstStyle>
          <a:p>
            <a:r>
              <a:rPr lang="en-US" smtClean="0"/>
              <a:t>Mar-8, 2016</a:t>
            </a:r>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latin typeface="Calibri Light" panose="020F0302020204030204" pitchFamily="34" charset="0"/>
              </a:defRPr>
            </a:lvl1pPr>
          </a:lstStyle>
          <a:p>
            <a:r>
              <a:rPr lang="en-US" smtClean="0"/>
              <a:t>CSCE-313 Spring 2017</a:t>
            </a:r>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latin typeface="Calibri Light" panose="020F0302020204030204" pitchFamily="34" charset="0"/>
              </a:defRPr>
            </a:lvl1pPr>
          </a:lstStyle>
          <a:p>
            <a:fld id="{72AC53DF-4216-466D-99A7-94400E6C2A25}" type="slidenum">
              <a:rPr lang="en-US" sz="1200" smtClean="0">
                <a:solidFill>
                  <a:schemeClr val="tx2"/>
                </a:solidFill>
              </a:rPr>
              <a:pPr/>
              <a:t>‹#›</a:t>
            </a:fld>
            <a:endParaRPr lang="en-US" dirty="0"/>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rtl="0" eaLnBrk="1" latinLnBrk="0" hangingPunct="1">
        <a:spcBef>
          <a:spcPct val="0"/>
        </a:spcBef>
        <a:buNone/>
        <a:defRPr sz="4400" kern="1200">
          <a:solidFill>
            <a:schemeClr val="tx2"/>
          </a:solidFill>
          <a:latin typeface="Calibri Light" panose="020F0302020204030204" pitchFamily="34" charset="0"/>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Calibri Light" panose="020F0302020204030204"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Calibri Light" panose="020F0302020204030204"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Calibri Light" panose="020F0302020204030204"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Calibri Light" panose="020F0302020204030204"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Calibri Light" panose="020F0302020204030204" pitchFamily="34" charset="0"/>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4113" name="Rectangle 17"/>
          <p:cNvSpPr>
            <a:spLocks noChangeArrowheads="1"/>
          </p:cNvSpPr>
          <p:nvPr/>
        </p:nvSpPr>
        <p:spPr bwMode="auto">
          <a:xfrm>
            <a:off x="365125" y="381000"/>
            <a:ext cx="8410575" cy="1323975"/>
          </a:xfrm>
          <a:prstGeom prst="rect">
            <a:avLst/>
          </a:prstGeom>
          <a:noFill/>
          <a:ln w="9525">
            <a:noFill/>
            <a:miter lim="800000"/>
            <a:headEnd/>
            <a:tailEnd/>
          </a:ln>
          <a:effectLst/>
        </p:spPr>
        <p:txBody>
          <a:bodyPr lIns="92002" tIns="46003" rIns="92002" bIns="46003" anchor="ctr" anchorCtr="1"/>
          <a:lstStyle/>
          <a:p>
            <a:pPr fontAlgn="base">
              <a:lnSpc>
                <a:spcPct val="90000"/>
              </a:lnSpc>
              <a:spcBef>
                <a:spcPct val="0"/>
              </a:spcBef>
              <a:spcAft>
                <a:spcPct val="0"/>
              </a:spcAft>
              <a:defRPr/>
            </a:pPr>
            <a:endParaRPr lang="en-US" sz="3200" dirty="0">
              <a:solidFill>
                <a:srgbClr val="FFFFFF"/>
              </a:solidFill>
              <a:effectLst>
                <a:outerShdw blurRad="38100" dist="38100" dir="2700000" algn="tl">
                  <a:srgbClr val="000000"/>
                </a:outerShdw>
              </a:effectLst>
              <a:latin typeface="Neo Sans Intel Medium" pitchFamily="34" charset="0"/>
            </a:endParaRPr>
          </a:p>
        </p:txBody>
      </p:sp>
      <p:sp>
        <p:nvSpPr>
          <p:cNvPr id="4114" name="Rectangle 18"/>
          <p:cNvSpPr>
            <a:spLocks noChangeArrowheads="1"/>
          </p:cNvSpPr>
          <p:nvPr/>
        </p:nvSpPr>
        <p:spPr bwMode="auto">
          <a:xfrm>
            <a:off x="366713" y="1793875"/>
            <a:ext cx="8407400" cy="4168775"/>
          </a:xfrm>
          <a:prstGeom prst="rect">
            <a:avLst/>
          </a:prstGeom>
          <a:noFill/>
          <a:ln w="9525">
            <a:noFill/>
            <a:miter lim="800000"/>
            <a:headEnd/>
            <a:tailEnd/>
          </a:ln>
          <a:effectLst/>
        </p:spPr>
        <p:txBody>
          <a:bodyPr lIns="91368" tIns="45686" rIns="91368" bIns="45686" anchorCtr="1"/>
          <a:lstStyle/>
          <a:p>
            <a:pPr marL="225414" indent="-225414" fontAlgn="base">
              <a:spcBef>
                <a:spcPct val="0"/>
              </a:spcBef>
              <a:spcAft>
                <a:spcPct val="0"/>
              </a:spcAft>
              <a:buFont typeface="Wingdings" pitchFamily="2" charset="2"/>
              <a:buChar char=""/>
              <a:defRPr/>
            </a:pPr>
            <a:endParaRPr lang="en-US" sz="2400" dirty="0">
              <a:solidFill>
                <a:srgbClr val="FFFFFF"/>
              </a:solidFill>
              <a:effectLst>
                <a:outerShdw blurRad="38100" dist="38100" dir="2700000" algn="tl">
                  <a:srgbClr val="000000"/>
                </a:outerShdw>
              </a:effectLst>
            </a:endParaRPr>
          </a:p>
        </p:txBody>
      </p:sp>
      <p:sp>
        <p:nvSpPr>
          <p:cNvPr id="4115" name="Rectangle 19"/>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35" tIns="45718" rIns="91435" bIns="45718" numCol="1" anchor="ctr" anchorCtr="0" compatLnSpc="1">
            <a:prstTxWarp prst="textNoShape">
              <a:avLst/>
            </a:prstTxWarp>
          </a:bodyPr>
          <a:lstStyle/>
          <a:p>
            <a:pPr lvl="0"/>
            <a:r>
              <a:rPr lang="en-US" smtClean="0"/>
              <a:t>Click to edit Master title style</a:t>
            </a:r>
            <a:endParaRPr lang="en-US" dirty="0" smtClean="0"/>
          </a:p>
        </p:txBody>
      </p:sp>
      <p:sp>
        <p:nvSpPr>
          <p:cNvPr id="4116" name="Rectangle 20"/>
          <p:cNvSpPr>
            <a:spLocks noGrp="1" noChangeArrowheads="1"/>
          </p:cNvSpPr>
          <p:nvPr>
            <p:ph type="body" idx="1"/>
          </p:nvPr>
        </p:nvSpPr>
        <p:spPr bwMode="auto">
          <a:xfrm>
            <a:off x="457200" y="1600200"/>
            <a:ext cx="8229600" cy="4279900"/>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b="0" dirty="0" smtClean="0">
                <a:solidFill>
                  <a:srgbClr val="FFFFFF">
                    <a:tint val="75000"/>
                  </a:srgbClr>
                </a:solidFill>
                <a:latin typeface="Arial" charset="0"/>
              </a:defRPr>
            </a:lvl1pPr>
          </a:lstStyle>
          <a:p>
            <a:pPr fontAlgn="base">
              <a:spcBef>
                <a:spcPct val="0"/>
              </a:spcBef>
              <a:spcAft>
                <a:spcPct val="0"/>
              </a:spcAft>
              <a:defRPr/>
            </a:pPr>
            <a:r>
              <a:rPr lang="en-US" smtClean="0"/>
              <a:t>CSCE-313 Spring 2017</a:t>
            </a:r>
            <a:endParaRPr lang="en-US"/>
          </a:p>
        </p:txBody>
      </p:sp>
    </p:spTree>
    <p:extLst>
      <p:ext uri="{BB962C8B-B14F-4D97-AF65-F5344CB8AC3E}">
        <p14:creationId xmlns:p14="http://schemas.microsoft.com/office/powerpoint/2010/main" val="4180775923"/>
      </p:ext>
    </p:extLst>
  </p:cSld>
  <p:clrMap bg1="dk2" tx1="lt1" bg2="dk1"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Lst>
  <p:transition>
    <p:fade/>
  </p:transition>
  <p:timing>
    <p:tnLst>
      <p:par>
        <p:cTn id="1" dur="indefinite" restart="never" nodeType="tmRoot"/>
      </p:par>
    </p:tnLst>
  </p:timing>
  <p:hf hdr="0" ftr="0" dt="0"/>
  <p:txStyles>
    <p:titleStyle>
      <a:lvl1pPr algn="ctr" rtl="0" fontAlgn="base">
        <a:lnSpc>
          <a:spcPct val="90000"/>
        </a:lnSpc>
        <a:spcBef>
          <a:spcPct val="0"/>
        </a:spcBef>
        <a:spcAft>
          <a:spcPct val="0"/>
        </a:spcAft>
        <a:defRPr sz="3400">
          <a:solidFill>
            <a:schemeClr val="tx1"/>
          </a:solidFill>
          <a:effectLst>
            <a:outerShdw blurRad="38100" dist="38100" dir="2700000" algn="tl">
              <a:srgbClr val="000000">
                <a:alpha val="43137"/>
              </a:srgbClr>
            </a:outerShdw>
          </a:effectLst>
          <a:latin typeface="+mj-lt"/>
          <a:ea typeface="+mj-ea"/>
          <a:cs typeface="+mj-cs"/>
        </a:defRPr>
      </a:lvl1pPr>
      <a:lvl2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2pPr>
      <a:lvl3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3pPr>
      <a:lvl4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4pPr>
      <a:lvl5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5pPr>
      <a:lvl6pPr marL="457177"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6pPr>
      <a:lvl7pPr marL="914354"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7pPr>
      <a:lvl8pPr marL="1371532"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8pPr>
      <a:lvl9pPr marL="1828709"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9pPr>
    </p:titleStyle>
    <p:bodyStyle>
      <a:lvl1pPr marL="223838" indent="-223838" algn="l" rtl="0" fontAlgn="base">
        <a:lnSpc>
          <a:spcPct val="95000"/>
        </a:lnSpc>
        <a:spcBef>
          <a:spcPct val="30000"/>
        </a:spcBef>
        <a:spcAft>
          <a:spcPct val="0"/>
        </a:spcAft>
        <a:buClr>
          <a:schemeClr val="tx1"/>
        </a:buClr>
        <a:buFont typeface="Arial" panose="020B0604020202020204" pitchFamily="34" charset="0"/>
        <a:buChar char="•"/>
        <a:defRPr sz="2800">
          <a:solidFill>
            <a:schemeClr val="tx1"/>
          </a:solidFill>
          <a:effectLst>
            <a:outerShdw blurRad="38100" dist="38100" dir="2700000" algn="tl">
              <a:srgbClr val="000000">
                <a:alpha val="43137"/>
              </a:srgbClr>
            </a:outerShdw>
          </a:effectLst>
          <a:latin typeface="+mn-lt"/>
          <a:ea typeface="+mn-ea"/>
          <a:cs typeface="+mn-cs"/>
        </a:defRPr>
      </a:lvl1pPr>
      <a:lvl2pPr marL="568325"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2pPr>
      <a:lvl3pPr marL="912813"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3pPr>
      <a:lvl4pPr marL="1381125" indent="-238125"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4pPr>
      <a:lvl5pPr marL="1725613"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5pPr>
      <a:lvl6pPr marL="2184291"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6pPr>
      <a:lvl7pPr marL="2641468"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7pPr>
      <a:lvl8pPr marL="3098645"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8pPr>
      <a:lvl9pPr marL="3555822"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7"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3"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7"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image" Target="../media/image8.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286000" y="3124200"/>
            <a:ext cx="6781800" cy="2667000"/>
          </a:xfrm>
        </p:spPr>
        <p:txBody>
          <a:bodyPr>
            <a:normAutofit/>
          </a:bodyPr>
          <a:lstStyle/>
          <a:p>
            <a:r>
              <a:rPr lang="en-US" dirty="0" smtClean="0">
                <a:solidFill>
                  <a:schemeClr val="accent1">
                    <a:lumMod val="75000"/>
                  </a:schemeClr>
                </a:solidFill>
              </a:rPr>
              <a:t>W9: </a:t>
            </a:r>
            <a:r>
              <a:rPr lang="en-US" dirty="0">
                <a:solidFill>
                  <a:schemeClr val="accent1">
                    <a:lumMod val="75000"/>
                  </a:schemeClr>
                </a:solidFill>
              </a:rPr>
              <a:t>Process and thread synchronization</a:t>
            </a:r>
            <a:endParaRPr lang="en-US" sz="2000" dirty="0">
              <a:solidFill>
                <a:schemeClr val="accent1">
                  <a:lumMod val="75000"/>
                </a:schemeClr>
              </a:solidFill>
            </a:endParaRPr>
          </a:p>
        </p:txBody>
      </p:sp>
      <p:sp>
        <p:nvSpPr>
          <p:cNvPr id="6" name="Subtitle 5"/>
          <p:cNvSpPr>
            <a:spLocks noGrp="1"/>
          </p:cNvSpPr>
          <p:nvPr>
            <p:ph type="subTitle" idx="1"/>
          </p:nvPr>
        </p:nvSpPr>
        <p:spPr/>
        <p:txBody>
          <a:bodyPr/>
          <a:lstStyle/>
          <a:p>
            <a:r>
              <a:rPr lang="en-US" dirty="0" smtClean="0"/>
              <a:t>CSCE-313 Spring 2017</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ko-KR" smtClean="0">
                <a:latin typeface="Helvetica" panose="020B0604020202020204" pitchFamily="34" charset="0"/>
                <a:ea typeface="Gulim" panose="020B0600000101010101" pitchFamily="34" charset="-127"/>
              </a:rPr>
              <a:t>Atomic Operations</a:t>
            </a:r>
          </a:p>
        </p:txBody>
      </p:sp>
      <p:sp>
        <p:nvSpPr>
          <p:cNvPr id="39939" name="Rectangle 3"/>
          <p:cNvSpPr>
            <a:spLocks noGrp="1" noChangeArrowheads="1"/>
          </p:cNvSpPr>
          <p:nvPr>
            <p:ph type="body" idx="1"/>
          </p:nvPr>
        </p:nvSpPr>
        <p:spPr>
          <a:xfrm>
            <a:off x="457200" y="1828800"/>
            <a:ext cx="8915400" cy="5562600"/>
          </a:xfrm>
        </p:spPr>
        <p:txBody>
          <a:bodyPr/>
          <a:lstStyle/>
          <a:p>
            <a:pPr>
              <a:lnSpc>
                <a:spcPct val="80000"/>
              </a:lnSpc>
              <a:defRPr/>
            </a:pPr>
            <a:r>
              <a:rPr lang="en-US" altLang="ko-KR" sz="2400" dirty="0" smtClean="0">
                <a:ea typeface="Gulim" panose="020B0600000101010101" pitchFamily="34" charset="-127"/>
              </a:rPr>
              <a:t>To understand a concurrent program, we need to know what the underlying atomic operations are!</a:t>
            </a:r>
          </a:p>
          <a:p>
            <a:pPr marL="0" indent="0">
              <a:lnSpc>
                <a:spcPct val="80000"/>
              </a:lnSpc>
              <a:buFontTx/>
              <a:buNone/>
              <a:defRPr/>
            </a:pPr>
            <a:endParaRPr lang="en-US" altLang="ko-KR" sz="2400" dirty="0" smtClean="0">
              <a:ea typeface="Gulim" panose="020B0600000101010101" pitchFamily="34" charset="-127"/>
            </a:endParaRPr>
          </a:p>
          <a:p>
            <a:pPr>
              <a:lnSpc>
                <a:spcPct val="80000"/>
              </a:lnSpc>
              <a:defRPr/>
            </a:pPr>
            <a:r>
              <a:rPr lang="en-US" altLang="ko-KR" sz="2400" dirty="0" smtClean="0">
                <a:ea typeface="Gulim" panose="020B0600000101010101" pitchFamily="34" charset="-127"/>
              </a:rPr>
              <a:t>Atomic Operation: an operation that always runs to completion or not at all</a:t>
            </a:r>
          </a:p>
          <a:p>
            <a:pPr lvl="1">
              <a:lnSpc>
                <a:spcPct val="80000"/>
              </a:lnSpc>
              <a:defRPr/>
            </a:pPr>
            <a:r>
              <a:rPr lang="en-US" altLang="ko-KR" sz="2400" dirty="0" smtClean="0">
                <a:ea typeface="Gulim" panose="020B0600000101010101" pitchFamily="34" charset="-127"/>
              </a:rPr>
              <a:t>It is </a:t>
            </a:r>
            <a:r>
              <a:rPr lang="en-US" altLang="ko-KR" sz="2400" i="1" dirty="0" smtClean="0">
                <a:ea typeface="Gulim" panose="020B0600000101010101" pitchFamily="34" charset="-127"/>
              </a:rPr>
              <a:t>indivisible: </a:t>
            </a:r>
            <a:r>
              <a:rPr lang="en-US" altLang="ko-KR" sz="2400" dirty="0" smtClean="0">
                <a:ea typeface="Gulim" panose="020B0600000101010101" pitchFamily="34" charset="-127"/>
              </a:rPr>
              <a:t>it cannot be stopped in the middle and state cannot be modified by someone else in the middle</a:t>
            </a:r>
          </a:p>
          <a:p>
            <a:pPr lvl="1">
              <a:lnSpc>
                <a:spcPct val="80000"/>
              </a:lnSpc>
              <a:defRPr/>
            </a:pPr>
            <a:r>
              <a:rPr lang="en-US" altLang="ko-KR" sz="2400" dirty="0" smtClean="0">
                <a:ea typeface="Gulim" panose="020B0600000101010101" pitchFamily="34" charset="-127"/>
              </a:rPr>
              <a:t>Fundamental building block – if no atomic operations, then have no way for threads to work together</a:t>
            </a:r>
          </a:p>
          <a:p>
            <a:pPr>
              <a:lnSpc>
                <a:spcPct val="80000"/>
              </a:lnSpc>
              <a:defRPr/>
            </a:pPr>
            <a:endParaRPr lang="en-US" altLang="ko-KR" sz="2400" dirty="0" smtClean="0">
              <a:ea typeface="Gulim" panose="020B0600000101010101" pitchFamily="34" charset="-127"/>
            </a:endParaRPr>
          </a:p>
          <a:p>
            <a:pPr>
              <a:lnSpc>
                <a:spcPct val="80000"/>
              </a:lnSpc>
              <a:defRPr/>
            </a:pPr>
            <a:r>
              <a:rPr lang="en-US" altLang="ko-KR" sz="2400" dirty="0" smtClean="0">
                <a:ea typeface="Gulim" panose="020B0600000101010101" pitchFamily="34" charset="-127"/>
              </a:rPr>
              <a:t>On most machines, memory references and assignments (i.e. loads and stores) of words are atomic</a:t>
            </a:r>
          </a:p>
          <a:p>
            <a:pPr>
              <a:lnSpc>
                <a:spcPct val="80000"/>
              </a:lnSpc>
              <a:defRPr/>
            </a:pPr>
            <a:endParaRPr lang="en-US" altLang="ko-KR" sz="2400" dirty="0" smtClean="0">
              <a:ea typeface="Gulim" panose="020B0600000101010101" pitchFamily="34" charset="-127"/>
            </a:endParaRPr>
          </a:p>
          <a:p>
            <a:pPr>
              <a:lnSpc>
                <a:spcPct val="80000"/>
              </a:lnSpc>
              <a:defRPr/>
            </a:pPr>
            <a:endParaRPr lang="ko-KR" altLang="en-US" sz="2400" dirty="0" smtClean="0">
              <a:ea typeface="Gulim" panose="020B0600000101010101" pitchFamily="34" charset="-127"/>
            </a:endParaRPr>
          </a:p>
        </p:txBody>
      </p:sp>
      <p:sp>
        <p:nvSpPr>
          <p:cNvPr id="4199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fld id="{43F8D667-AA4F-439B-9630-A5D4C6E5489C}" type="slidenum">
              <a:rPr lang="en-US" sz="1200" smtClean="0">
                <a:solidFill>
                  <a:srgbClr val="898989"/>
                </a:solidFill>
              </a:rPr>
              <a:pPr>
                <a:spcBef>
                  <a:spcPct val="0"/>
                </a:spcBef>
                <a:buFontTx/>
                <a:buNone/>
              </a:pPr>
              <a:t>10</a:t>
            </a:fld>
            <a:endParaRPr lang="en-US" sz="1200" smtClean="0">
              <a:solidFill>
                <a:srgbClr val="898989"/>
              </a:solidFill>
            </a:endParaRPr>
          </a:p>
        </p:txBody>
      </p:sp>
    </p:spTree>
    <p:extLst>
      <p:ext uri="{BB962C8B-B14F-4D97-AF65-F5344CB8AC3E}">
        <p14:creationId xmlns:p14="http://schemas.microsoft.com/office/powerpoint/2010/main" val="11963064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93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9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728663" y="1295400"/>
            <a:ext cx="7958137" cy="5459412"/>
          </a:xfrm>
          <a:prstGeom prst="rect">
            <a:avLst/>
          </a:prstGeom>
          <a:gradFill>
            <a:gsLst>
              <a:gs pos="2000">
                <a:schemeClr val="tx2">
                  <a:lumMod val="20000"/>
                  <a:lumOff val="80000"/>
                </a:schemeClr>
              </a:gs>
              <a:gs pos="100000">
                <a:schemeClr val="accent6">
                  <a:lumMod val="40000"/>
                  <a:lumOff val="60000"/>
                </a:schemeClr>
              </a:gs>
            </a:gsLst>
            <a:lin ang="6060000" scaled="0"/>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4035" name="Title 1"/>
          <p:cNvSpPr>
            <a:spLocks noGrp="1"/>
          </p:cNvSpPr>
          <p:nvPr>
            <p:ph type="title"/>
          </p:nvPr>
        </p:nvSpPr>
        <p:spPr/>
        <p:txBody>
          <a:bodyPr>
            <a:normAutofit fontScale="90000"/>
          </a:bodyPr>
          <a:lstStyle/>
          <a:p>
            <a:r>
              <a:rPr lang="en-US" dirty="0" smtClean="0"/>
              <a:t>Concurrency Coordination Landscape</a:t>
            </a:r>
          </a:p>
        </p:txBody>
      </p:sp>
      <p:sp>
        <p:nvSpPr>
          <p:cNvPr id="44036" name="TextBox 4"/>
          <p:cNvSpPr txBox="1">
            <a:spLocks noChangeArrowheads="1"/>
          </p:cNvSpPr>
          <p:nvPr/>
        </p:nvSpPr>
        <p:spPr bwMode="auto">
          <a:xfrm>
            <a:off x="3049588" y="1439862"/>
            <a:ext cx="3241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sz="2400" i="1"/>
              <a:t>Concurrent Applications</a:t>
            </a:r>
          </a:p>
        </p:txBody>
      </p:sp>
      <p:cxnSp>
        <p:nvCxnSpPr>
          <p:cNvPr id="7" name="Straight Connector 6"/>
          <p:cNvCxnSpPr/>
          <p:nvPr/>
        </p:nvCxnSpPr>
        <p:spPr>
          <a:xfrm>
            <a:off x="985838" y="2190750"/>
            <a:ext cx="6858000" cy="0"/>
          </a:xfrm>
          <a:prstGeom prst="line">
            <a:avLst/>
          </a:prstGeom>
        </p:spPr>
        <p:style>
          <a:lnRef idx="2">
            <a:schemeClr val="accent1"/>
          </a:lnRef>
          <a:fillRef idx="0">
            <a:schemeClr val="accent1"/>
          </a:fillRef>
          <a:effectRef idx="1">
            <a:schemeClr val="accent1"/>
          </a:effectRef>
          <a:fontRef idx="minor">
            <a:schemeClr val="tx1"/>
          </a:fontRef>
        </p:style>
      </p:cxnSp>
      <p:sp>
        <p:nvSpPr>
          <p:cNvPr id="44038" name="TextBox 7"/>
          <p:cNvSpPr txBox="1">
            <a:spLocks noChangeArrowheads="1"/>
          </p:cNvSpPr>
          <p:nvPr/>
        </p:nvSpPr>
        <p:spPr bwMode="auto">
          <a:xfrm>
            <a:off x="2844800" y="2311400"/>
            <a:ext cx="37322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sz="2400" i="1"/>
              <a:t>Shared Coordinated Objects</a:t>
            </a:r>
          </a:p>
        </p:txBody>
      </p:sp>
      <p:sp>
        <p:nvSpPr>
          <p:cNvPr id="44039" name="TextBox 8"/>
          <p:cNvSpPr txBox="1">
            <a:spLocks noChangeArrowheads="1"/>
          </p:cNvSpPr>
          <p:nvPr/>
        </p:nvSpPr>
        <p:spPr bwMode="auto">
          <a:xfrm>
            <a:off x="2743200" y="3429000"/>
            <a:ext cx="3473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sz="2400" i="1"/>
              <a:t>Synchronization Variables</a:t>
            </a:r>
          </a:p>
        </p:txBody>
      </p:sp>
      <p:sp>
        <p:nvSpPr>
          <p:cNvPr id="44040" name="TextBox 9"/>
          <p:cNvSpPr txBox="1">
            <a:spLocks noChangeArrowheads="1"/>
          </p:cNvSpPr>
          <p:nvPr/>
        </p:nvSpPr>
        <p:spPr bwMode="auto">
          <a:xfrm>
            <a:off x="3321050" y="4419600"/>
            <a:ext cx="25892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sz="2400" i="1"/>
              <a:t>Atomic Operations</a:t>
            </a:r>
          </a:p>
        </p:txBody>
      </p:sp>
      <p:sp>
        <p:nvSpPr>
          <p:cNvPr id="44041" name="TextBox 10"/>
          <p:cNvSpPr txBox="1">
            <a:spLocks noChangeArrowheads="1"/>
          </p:cNvSpPr>
          <p:nvPr/>
        </p:nvSpPr>
        <p:spPr bwMode="auto">
          <a:xfrm>
            <a:off x="3773488" y="5419725"/>
            <a:ext cx="1282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sz="2000" i="1"/>
              <a:t>Hardware</a:t>
            </a:r>
          </a:p>
        </p:txBody>
      </p:sp>
      <p:cxnSp>
        <p:nvCxnSpPr>
          <p:cNvPr id="12" name="Straight Connector 11"/>
          <p:cNvCxnSpPr/>
          <p:nvPr/>
        </p:nvCxnSpPr>
        <p:spPr>
          <a:xfrm>
            <a:off x="985838" y="3429000"/>
            <a:ext cx="6858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143000" y="4430712"/>
            <a:ext cx="6858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985838" y="5422900"/>
            <a:ext cx="6858000" cy="0"/>
          </a:xfrm>
          <a:prstGeom prst="line">
            <a:avLst/>
          </a:prstGeom>
        </p:spPr>
        <p:style>
          <a:lnRef idx="2">
            <a:schemeClr val="accent1"/>
          </a:lnRef>
          <a:fillRef idx="0">
            <a:schemeClr val="accent1"/>
          </a:fillRef>
          <a:effectRef idx="1">
            <a:schemeClr val="accent1"/>
          </a:effectRef>
          <a:fontRef idx="minor">
            <a:schemeClr val="tx1"/>
          </a:fontRef>
        </p:style>
      </p:cxnSp>
      <p:sp>
        <p:nvSpPr>
          <p:cNvPr id="44045" name="TextBox 14"/>
          <p:cNvSpPr txBox="1">
            <a:spLocks noChangeArrowheads="1"/>
          </p:cNvSpPr>
          <p:nvPr/>
        </p:nvSpPr>
        <p:spPr bwMode="auto">
          <a:xfrm flipH="1">
            <a:off x="1989138" y="2773362"/>
            <a:ext cx="17446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FF0000"/>
                </a:solidFill>
              </a:rPr>
              <a:t>Bounded Queue</a:t>
            </a:r>
          </a:p>
        </p:txBody>
      </p:sp>
      <p:sp>
        <p:nvSpPr>
          <p:cNvPr id="44046" name="TextBox 15"/>
          <p:cNvSpPr txBox="1">
            <a:spLocks noChangeArrowheads="1"/>
          </p:cNvSpPr>
          <p:nvPr/>
        </p:nvSpPr>
        <p:spPr bwMode="auto">
          <a:xfrm flipH="1">
            <a:off x="3311525" y="2921000"/>
            <a:ext cx="17446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FF0000"/>
                </a:solidFill>
              </a:rPr>
              <a:t>Ordered List</a:t>
            </a:r>
          </a:p>
        </p:txBody>
      </p:sp>
      <p:sp>
        <p:nvSpPr>
          <p:cNvPr id="44047" name="TextBox 16"/>
          <p:cNvSpPr txBox="1">
            <a:spLocks noChangeArrowheads="1"/>
          </p:cNvSpPr>
          <p:nvPr/>
        </p:nvSpPr>
        <p:spPr bwMode="auto">
          <a:xfrm flipH="1">
            <a:off x="4681538" y="2921000"/>
            <a:ext cx="17446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dirty="0">
                <a:solidFill>
                  <a:srgbClr val="FF0000"/>
                </a:solidFill>
              </a:rPr>
              <a:t>Dictionary</a:t>
            </a:r>
          </a:p>
        </p:txBody>
      </p:sp>
      <p:sp>
        <p:nvSpPr>
          <p:cNvPr id="44048" name="TextBox 17"/>
          <p:cNvSpPr txBox="1">
            <a:spLocks noChangeArrowheads="1"/>
          </p:cNvSpPr>
          <p:nvPr/>
        </p:nvSpPr>
        <p:spPr bwMode="auto">
          <a:xfrm flipH="1">
            <a:off x="6216650" y="2921000"/>
            <a:ext cx="17446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FF0000"/>
                </a:solidFill>
              </a:rPr>
              <a:t>Barrier</a:t>
            </a:r>
          </a:p>
        </p:txBody>
      </p:sp>
      <p:sp>
        <p:nvSpPr>
          <p:cNvPr id="44049" name="TextBox 18"/>
          <p:cNvSpPr txBox="1">
            <a:spLocks noChangeArrowheads="1"/>
          </p:cNvSpPr>
          <p:nvPr/>
        </p:nvSpPr>
        <p:spPr bwMode="auto">
          <a:xfrm>
            <a:off x="1136650" y="3890962"/>
            <a:ext cx="6969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3366FF"/>
                </a:solidFill>
              </a:rPr>
              <a:t>Locks</a:t>
            </a:r>
          </a:p>
        </p:txBody>
      </p:sp>
      <p:sp>
        <p:nvSpPr>
          <p:cNvPr id="44050" name="TextBox 19"/>
          <p:cNvSpPr txBox="1">
            <a:spLocks noChangeArrowheads="1"/>
          </p:cNvSpPr>
          <p:nvPr/>
        </p:nvSpPr>
        <p:spPr bwMode="auto">
          <a:xfrm>
            <a:off x="4043363" y="3890962"/>
            <a:ext cx="1260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3366FF"/>
                </a:solidFill>
              </a:rPr>
              <a:t>Semaphore</a:t>
            </a:r>
          </a:p>
        </p:txBody>
      </p:sp>
      <p:sp>
        <p:nvSpPr>
          <p:cNvPr id="44051" name="TextBox 20"/>
          <p:cNvSpPr txBox="1">
            <a:spLocks noChangeArrowheads="1"/>
          </p:cNvSpPr>
          <p:nvPr/>
        </p:nvSpPr>
        <p:spPr bwMode="auto">
          <a:xfrm>
            <a:off x="1892300" y="3890962"/>
            <a:ext cx="2017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3366FF"/>
                </a:solidFill>
              </a:rPr>
              <a:t>Condition Variables</a:t>
            </a:r>
          </a:p>
        </p:txBody>
      </p:sp>
      <p:sp>
        <p:nvSpPr>
          <p:cNvPr id="44052" name="TextBox 21"/>
          <p:cNvSpPr txBox="1">
            <a:spLocks noChangeArrowheads="1"/>
          </p:cNvSpPr>
          <p:nvPr/>
        </p:nvSpPr>
        <p:spPr bwMode="auto">
          <a:xfrm>
            <a:off x="5414963" y="3890962"/>
            <a:ext cx="1047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3366FF"/>
                </a:solidFill>
              </a:rPr>
              <a:t>Monitors</a:t>
            </a:r>
          </a:p>
        </p:txBody>
      </p:sp>
      <p:sp>
        <p:nvSpPr>
          <p:cNvPr id="44053" name="TextBox 22"/>
          <p:cNvSpPr txBox="1">
            <a:spLocks noChangeArrowheads="1"/>
          </p:cNvSpPr>
          <p:nvPr/>
        </p:nvSpPr>
        <p:spPr bwMode="auto">
          <a:xfrm>
            <a:off x="1187450" y="4881562"/>
            <a:ext cx="2578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FF0000"/>
                </a:solidFill>
              </a:rPr>
              <a:t>Interrupt Disable/Enable</a:t>
            </a:r>
          </a:p>
        </p:txBody>
      </p:sp>
      <p:sp>
        <p:nvSpPr>
          <p:cNvPr id="44054" name="TextBox 23"/>
          <p:cNvSpPr txBox="1">
            <a:spLocks noChangeArrowheads="1"/>
          </p:cNvSpPr>
          <p:nvPr/>
        </p:nvSpPr>
        <p:spPr bwMode="auto">
          <a:xfrm>
            <a:off x="5383213" y="4910137"/>
            <a:ext cx="1376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FF0000"/>
                </a:solidFill>
              </a:rPr>
              <a:t>Test-and-Set</a:t>
            </a:r>
          </a:p>
        </p:txBody>
      </p:sp>
      <p:sp>
        <p:nvSpPr>
          <p:cNvPr id="44055" name="TextBox 24"/>
          <p:cNvSpPr txBox="1">
            <a:spLocks noChangeArrowheads="1"/>
          </p:cNvSpPr>
          <p:nvPr/>
        </p:nvSpPr>
        <p:spPr bwMode="auto">
          <a:xfrm>
            <a:off x="1187450" y="5940425"/>
            <a:ext cx="11287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FF0000"/>
                </a:solidFill>
              </a:rPr>
              <a:t>Interrupts</a:t>
            </a:r>
          </a:p>
        </p:txBody>
      </p:sp>
      <p:sp>
        <p:nvSpPr>
          <p:cNvPr id="44056" name="TextBox 25"/>
          <p:cNvSpPr txBox="1">
            <a:spLocks noChangeArrowheads="1"/>
          </p:cNvSpPr>
          <p:nvPr/>
        </p:nvSpPr>
        <p:spPr bwMode="auto">
          <a:xfrm>
            <a:off x="2438400" y="5957887"/>
            <a:ext cx="12239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FF0000"/>
                </a:solidFill>
              </a:rPr>
              <a:t>Controllers</a:t>
            </a:r>
          </a:p>
        </p:txBody>
      </p:sp>
      <p:sp>
        <p:nvSpPr>
          <p:cNvPr id="44057" name="TextBox 26"/>
          <p:cNvSpPr txBox="1">
            <a:spLocks noChangeArrowheads="1"/>
          </p:cNvSpPr>
          <p:nvPr/>
        </p:nvSpPr>
        <p:spPr bwMode="auto">
          <a:xfrm>
            <a:off x="3733800" y="5940425"/>
            <a:ext cx="2033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FF0000"/>
                </a:solidFill>
              </a:rPr>
              <a:t>Multiple Processors</a:t>
            </a:r>
          </a:p>
        </p:txBody>
      </p:sp>
      <p:sp>
        <p:nvSpPr>
          <p:cNvPr id="44058" name="TextBox 27"/>
          <p:cNvSpPr txBox="1">
            <a:spLocks noChangeArrowheads="1"/>
          </p:cNvSpPr>
          <p:nvPr/>
        </p:nvSpPr>
        <p:spPr bwMode="auto">
          <a:xfrm>
            <a:off x="6627813" y="5756275"/>
            <a:ext cx="1231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FF0000"/>
                </a:solidFill>
              </a:rPr>
              <a:t>cmp&amp;swap</a:t>
            </a:r>
          </a:p>
        </p:txBody>
      </p:sp>
      <p:sp>
        <p:nvSpPr>
          <p:cNvPr id="44059" name="TextBox 28"/>
          <p:cNvSpPr txBox="1">
            <a:spLocks noChangeArrowheads="1"/>
          </p:cNvSpPr>
          <p:nvPr/>
        </p:nvSpPr>
        <p:spPr bwMode="auto">
          <a:xfrm>
            <a:off x="5791200" y="5570537"/>
            <a:ext cx="733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FF0000"/>
                </a:solidFill>
              </a:rPr>
              <a:t>xchng</a:t>
            </a:r>
          </a:p>
        </p:txBody>
      </p:sp>
      <p:sp>
        <p:nvSpPr>
          <p:cNvPr id="44060" name="TextBox 29"/>
          <p:cNvSpPr txBox="1">
            <a:spLocks noChangeArrowheads="1"/>
          </p:cNvSpPr>
          <p:nvPr/>
        </p:nvSpPr>
        <p:spPr bwMode="auto">
          <a:xfrm>
            <a:off x="6011863" y="6276975"/>
            <a:ext cx="1095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FF0000"/>
                </a:solidFill>
              </a:rPr>
              <a:t>fetch&amp;inc</a:t>
            </a:r>
          </a:p>
        </p:txBody>
      </p:sp>
      <p:sp>
        <p:nvSpPr>
          <p:cNvPr id="44061" name="TextBox 30"/>
          <p:cNvSpPr txBox="1">
            <a:spLocks noChangeArrowheads="1"/>
          </p:cNvSpPr>
          <p:nvPr/>
        </p:nvSpPr>
        <p:spPr bwMode="auto">
          <a:xfrm>
            <a:off x="7243763" y="6161087"/>
            <a:ext cx="838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FF0000"/>
                </a:solidFill>
              </a:rPr>
              <a:t>LL + SC</a:t>
            </a:r>
          </a:p>
        </p:txBody>
      </p:sp>
      <p:sp>
        <p:nvSpPr>
          <p:cNvPr id="44062" name="TextBox 31"/>
          <p:cNvSpPr txBox="1">
            <a:spLocks noChangeArrowheads="1"/>
          </p:cNvSpPr>
          <p:nvPr/>
        </p:nvSpPr>
        <p:spPr bwMode="auto">
          <a:xfrm flipH="1">
            <a:off x="985838" y="2879725"/>
            <a:ext cx="17446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FF0000"/>
                </a:solidFill>
              </a:rPr>
              <a:t>Flag</a:t>
            </a:r>
          </a:p>
        </p:txBody>
      </p:sp>
      <p:sp>
        <p:nvSpPr>
          <p:cNvPr id="44063" name="TextBox 32"/>
          <p:cNvSpPr txBox="1">
            <a:spLocks noChangeArrowheads="1"/>
          </p:cNvSpPr>
          <p:nvPr/>
        </p:nvSpPr>
        <p:spPr bwMode="auto">
          <a:xfrm>
            <a:off x="6557963" y="3871912"/>
            <a:ext cx="16208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3366FF"/>
                </a:solidFill>
              </a:rPr>
              <a:t>Send/Receive</a:t>
            </a:r>
          </a:p>
        </p:txBody>
      </p:sp>
      <p:sp>
        <p:nvSpPr>
          <p:cNvPr id="44066"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fld id="{6A42305B-A431-4290-9074-A8034F9C4238}" type="slidenum">
              <a:rPr lang="en-US" smtClean="0">
                <a:solidFill>
                  <a:srgbClr val="898989"/>
                </a:solidFill>
              </a:rPr>
              <a:pPr/>
              <a:t>11</a:t>
            </a:fld>
            <a:endParaRPr lang="en-US" smtClean="0">
              <a:solidFill>
                <a:srgbClr val="898989"/>
              </a:solidFill>
            </a:endParaRPr>
          </a:p>
        </p:txBody>
      </p:sp>
    </p:spTree>
    <p:extLst>
      <p:ext uri="{BB962C8B-B14F-4D97-AF65-F5344CB8AC3E}">
        <p14:creationId xmlns:p14="http://schemas.microsoft.com/office/powerpoint/2010/main" val="38858306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63"/>
          <p:cNvSpPr>
            <a:spLocks noGrp="1" noChangeArrowheads="1"/>
          </p:cNvSpPr>
          <p:nvPr>
            <p:ph type="title"/>
          </p:nvPr>
        </p:nvSpPr>
        <p:spPr/>
        <p:txBody>
          <a:bodyPr/>
          <a:lstStyle/>
          <a:p>
            <a:r>
              <a:rPr lang="en-US" altLang="ko-KR" smtClean="0">
                <a:latin typeface="Helvetica" panose="020B0604020202020204" pitchFamily="34" charset="0"/>
                <a:ea typeface="Gulim" panose="020B0600000101010101" pitchFamily="34" charset="-127"/>
              </a:rPr>
              <a:t>Motivation: “Too much milk”</a:t>
            </a:r>
          </a:p>
        </p:txBody>
      </p:sp>
      <p:sp>
        <p:nvSpPr>
          <p:cNvPr id="422976" name="Rectangle 64"/>
          <p:cNvSpPr>
            <a:spLocks noGrp="1" noChangeArrowheads="1"/>
          </p:cNvSpPr>
          <p:nvPr>
            <p:ph type="body" idx="1"/>
          </p:nvPr>
        </p:nvSpPr>
        <p:spPr>
          <a:xfrm>
            <a:off x="533400" y="1543526"/>
            <a:ext cx="6858000" cy="2037874"/>
          </a:xfrm>
        </p:spPr>
        <p:txBody>
          <a:bodyPr>
            <a:normAutofit/>
          </a:bodyPr>
          <a:lstStyle/>
          <a:p>
            <a:r>
              <a:rPr lang="en-US" altLang="ko-KR" sz="2400" dirty="0" smtClean="0">
                <a:latin typeface="Helvetica" panose="020B0604020202020204" pitchFamily="34" charset="0"/>
                <a:ea typeface="Gulim" panose="020B0600000101010101" pitchFamily="34" charset="-127"/>
              </a:rPr>
              <a:t>Great thing about OS’s – analogy between problems in OS and problems in real life</a:t>
            </a:r>
          </a:p>
          <a:p>
            <a:pPr lvl="1"/>
            <a:r>
              <a:rPr lang="en-US" altLang="ko-KR" sz="2000" dirty="0" smtClean="0">
                <a:latin typeface="Helvetica" panose="020B0604020202020204" pitchFamily="34" charset="0"/>
                <a:ea typeface="Gulim" panose="020B0600000101010101" pitchFamily="34" charset="-127"/>
              </a:rPr>
              <a:t>Help you understand real life problems better</a:t>
            </a:r>
            <a:endParaRPr lang="en-US" altLang="ko-KR" sz="2400" dirty="0" smtClean="0">
              <a:latin typeface="Helvetica" panose="020B0604020202020204" pitchFamily="34" charset="0"/>
              <a:ea typeface="Gulim" panose="020B0600000101010101" pitchFamily="34" charset="-127"/>
            </a:endParaRPr>
          </a:p>
          <a:p>
            <a:r>
              <a:rPr lang="en-US" altLang="ko-KR" sz="2400" dirty="0" smtClean="0">
                <a:latin typeface="Helvetica" panose="020B0604020202020204" pitchFamily="34" charset="0"/>
                <a:ea typeface="Gulim" panose="020B0600000101010101" pitchFamily="34" charset="-127"/>
              </a:rPr>
              <a:t>Example: People need to coordinate:</a:t>
            </a:r>
          </a:p>
          <a:p>
            <a:endParaRPr lang="ko-KR" altLang="en-US" sz="2400" dirty="0" smtClean="0">
              <a:latin typeface="Helvetica" panose="020B0604020202020204" pitchFamily="34" charset="0"/>
              <a:ea typeface="Gulim" panose="020B0600000101010101" pitchFamily="34" charset="-127"/>
            </a:endParaRPr>
          </a:p>
        </p:txBody>
      </p:sp>
      <p:grpSp>
        <p:nvGrpSpPr>
          <p:cNvPr id="2" name="Group 72"/>
          <p:cNvGrpSpPr>
            <a:grpSpLocks/>
          </p:cNvGrpSpPr>
          <p:nvPr/>
        </p:nvGrpSpPr>
        <p:grpSpPr bwMode="auto">
          <a:xfrm>
            <a:off x="457200" y="6188075"/>
            <a:ext cx="8610600" cy="365125"/>
            <a:chOff x="192" y="3484"/>
            <a:chExt cx="5424" cy="230"/>
          </a:xfrm>
        </p:grpSpPr>
        <p:sp>
          <p:nvSpPr>
            <p:cNvPr id="45106" name="Rectangle 28"/>
            <p:cNvSpPr>
              <a:spLocks noChangeArrowheads="1"/>
            </p:cNvSpPr>
            <p:nvPr/>
          </p:nvSpPr>
          <p:spPr bwMode="auto">
            <a:xfrm>
              <a:off x="3264" y="3484"/>
              <a:ext cx="235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nSpc>
                  <a:spcPct val="90000"/>
                </a:lnSpc>
                <a:spcBef>
                  <a:spcPct val="30000"/>
                </a:spcBef>
                <a:buFontTx/>
                <a:buNone/>
              </a:pPr>
              <a:r>
                <a:rPr lang="en-US" b="1">
                  <a:latin typeface="Helvetica" panose="020B0604020202020204" pitchFamily="34" charset="0"/>
                </a:rPr>
                <a:t>Arrive home, put milk away</a:t>
              </a:r>
            </a:p>
          </p:txBody>
        </p:sp>
        <p:sp>
          <p:nvSpPr>
            <p:cNvPr id="45107" name="Rectangle 27"/>
            <p:cNvSpPr>
              <a:spLocks noChangeArrowheads="1"/>
            </p:cNvSpPr>
            <p:nvPr/>
          </p:nvSpPr>
          <p:spPr bwMode="auto">
            <a:xfrm>
              <a:off x="1008" y="3484"/>
              <a:ext cx="225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nSpc>
                  <a:spcPct val="90000"/>
                </a:lnSpc>
                <a:spcBef>
                  <a:spcPct val="30000"/>
                </a:spcBef>
                <a:buFontTx/>
                <a:buNone/>
              </a:pPr>
              <a:endParaRPr lang="en-US" b="1">
                <a:latin typeface="Helvetica" panose="020B0604020202020204" pitchFamily="34" charset="0"/>
              </a:endParaRPr>
            </a:p>
          </p:txBody>
        </p:sp>
        <p:sp>
          <p:nvSpPr>
            <p:cNvPr id="45108" name="Rectangle 26"/>
            <p:cNvSpPr>
              <a:spLocks noChangeArrowheads="1"/>
            </p:cNvSpPr>
            <p:nvPr/>
          </p:nvSpPr>
          <p:spPr bwMode="auto">
            <a:xfrm>
              <a:off x="192" y="3484"/>
              <a:ext cx="81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nSpc>
                  <a:spcPct val="90000"/>
                </a:lnSpc>
                <a:spcBef>
                  <a:spcPct val="30000"/>
                </a:spcBef>
                <a:buFontTx/>
                <a:buNone/>
              </a:pPr>
              <a:r>
                <a:rPr lang="en-US" b="1">
                  <a:latin typeface="Helvetica" panose="020B0604020202020204" pitchFamily="34" charset="0"/>
                </a:rPr>
                <a:t>3:30</a:t>
              </a:r>
            </a:p>
          </p:txBody>
        </p:sp>
      </p:grpSp>
      <p:grpSp>
        <p:nvGrpSpPr>
          <p:cNvPr id="3" name="Group 71"/>
          <p:cNvGrpSpPr>
            <a:grpSpLocks/>
          </p:cNvGrpSpPr>
          <p:nvPr/>
        </p:nvGrpSpPr>
        <p:grpSpPr bwMode="auto">
          <a:xfrm>
            <a:off x="457200" y="5822950"/>
            <a:ext cx="8610600" cy="365125"/>
            <a:chOff x="192" y="3254"/>
            <a:chExt cx="5424" cy="230"/>
          </a:xfrm>
        </p:grpSpPr>
        <p:sp>
          <p:nvSpPr>
            <p:cNvPr id="45103" name="Rectangle 25"/>
            <p:cNvSpPr>
              <a:spLocks noChangeArrowheads="1"/>
            </p:cNvSpPr>
            <p:nvPr/>
          </p:nvSpPr>
          <p:spPr bwMode="auto">
            <a:xfrm>
              <a:off x="3264" y="3254"/>
              <a:ext cx="235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nSpc>
                  <a:spcPct val="90000"/>
                </a:lnSpc>
                <a:spcBef>
                  <a:spcPct val="30000"/>
                </a:spcBef>
                <a:buFontTx/>
                <a:buNone/>
              </a:pPr>
              <a:r>
                <a:rPr lang="en-US" b="1">
                  <a:latin typeface="Helvetica" panose="020B0604020202020204" pitchFamily="34" charset="0"/>
                </a:rPr>
                <a:t>Buy milk</a:t>
              </a:r>
            </a:p>
          </p:txBody>
        </p:sp>
        <p:sp>
          <p:nvSpPr>
            <p:cNvPr id="45104" name="Rectangle 24"/>
            <p:cNvSpPr>
              <a:spLocks noChangeArrowheads="1"/>
            </p:cNvSpPr>
            <p:nvPr/>
          </p:nvSpPr>
          <p:spPr bwMode="auto">
            <a:xfrm>
              <a:off x="1008" y="3254"/>
              <a:ext cx="225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nSpc>
                  <a:spcPct val="90000"/>
                </a:lnSpc>
                <a:spcBef>
                  <a:spcPct val="30000"/>
                </a:spcBef>
                <a:buFontTx/>
                <a:buNone/>
              </a:pPr>
              <a:endParaRPr lang="en-US" b="1">
                <a:latin typeface="Helvetica" panose="020B0604020202020204" pitchFamily="34" charset="0"/>
              </a:endParaRPr>
            </a:p>
          </p:txBody>
        </p:sp>
        <p:sp>
          <p:nvSpPr>
            <p:cNvPr id="45105" name="Rectangle 23"/>
            <p:cNvSpPr>
              <a:spLocks noChangeArrowheads="1"/>
            </p:cNvSpPr>
            <p:nvPr/>
          </p:nvSpPr>
          <p:spPr bwMode="auto">
            <a:xfrm>
              <a:off x="192" y="3254"/>
              <a:ext cx="81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nSpc>
                  <a:spcPct val="90000"/>
                </a:lnSpc>
                <a:spcBef>
                  <a:spcPct val="30000"/>
                </a:spcBef>
                <a:buFontTx/>
                <a:buNone/>
              </a:pPr>
              <a:r>
                <a:rPr lang="en-US" b="1">
                  <a:latin typeface="Helvetica" panose="020B0604020202020204" pitchFamily="34" charset="0"/>
                </a:rPr>
                <a:t>3:25</a:t>
              </a:r>
            </a:p>
          </p:txBody>
        </p:sp>
      </p:grpSp>
      <p:grpSp>
        <p:nvGrpSpPr>
          <p:cNvPr id="4" name="Group 70"/>
          <p:cNvGrpSpPr>
            <a:grpSpLocks/>
          </p:cNvGrpSpPr>
          <p:nvPr/>
        </p:nvGrpSpPr>
        <p:grpSpPr bwMode="auto">
          <a:xfrm>
            <a:off x="457200" y="5457825"/>
            <a:ext cx="8610600" cy="365125"/>
            <a:chOff x="192" y="3024"/>
            <a:chExt cx="5424" cy="230"/>
          </a:xfrm>
        </p:grpSpPr>
        <p:sp>
          <p:nvSpPr>
            <p:cNvPr id="45100" name="Rectangle 22"/>
            <p:cNvSpPr>
              <a:spLocks noChangeArrowheads="1"/>
            </p:cNvSpPr>
            <p:nvPr/>
          </p:nvSpPr>
          <p:spPr bwMode="auto">
            <a:xfrm>
              <a:off x="3264" y="3024"/>
              <a:ext cx="235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nSpc>
                  <a:spcPct val="90000"/>
                </a:lnSpc>
                <a:spcBef>
                  <a:spcPct val="30000"/>
                </a:spcBef>
                <a:buFontTx/>
                <a:buNone/>
              </a:pPr>
              <a:r>
                <a:rPr lang="en-US" b="1">
                  <a:latin typeface="Helvetica" panose="020B0604020202020204" pitchFamily="34" charset="0"/>
                </a:rPr>
                <a:t>Arrive at store</a:t>
              </a:r>
            </a:p>
          </p:txBody>
        </p:sp>
        <p:sp>
          <p:nvSpPr>
            <p:cNvPr id="45101" name="Rectangle 21"/>
            <p:cNvSpPr>
              <a:spLocks noChangeArrowheads="1"/>
            </p:cNvSpPr>
            <p:nvPr/>
          </p:nvSpPr>
          <p:spPr bwMode="auto">
            <a:xfrm>
              <a:off x="1008" y="3024"/>
              <a:ext cx="225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nSpc>
                  <a:spcPct val="90000"/>
                </a:lnSpc>
                <a:spcBef>
                  <a:spcPct val="30000"/>
                </a:spcBef>
                <a:buFontTx/>
                <a:buNone/>
              </a:pPr>
              <a:r>
                <a:rPr lang="en-US" b="1">
                  <a:latin typeface="Helvetica" panose="020B0604020202020204" pitchFamily="34" charset="0"/>
                </a:rPr>
                <a:t>Arrive home, put milk away</a:t>
              </a:r>
            </a:p>
          </p:txBody>
        </p:sp>
        <p:sp>
          <p:nvSpPr>
            <p:cNvPr id="45102" name="Rectangle 20"/>
            <p:cNvSpPr>
              <a:spLocks noChangeArrowheads="1"/>
            </p:cNvSpPr>
            <p:nvPr/>
          </p:nvSpPr>
          <p:spPr bwMode="auto">
            <a:xfrm>
              <a:off x="192" y="3024"/>
              <a:ext cx="81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nSpc>
                  <a:spcPct val="90000"/>
                </a:lnSpc>
                <a:spcBef>
                  <a:spcPct val="30000"/>
                </a:spcBef>
                <a:buFontTx/>
                <a:buNone/>
              </a:pPr>
              <a:r>
                <a:rPr lang="en-US" b="1">
                  <a:latin typeface="Helvetica" panose="020B0604020202020204" pitchFamily="34" charset="0"/>
                </a:rPr>
                <a:t>3:20</a:t>
              </a:r>
            </a:p>
          </p:txBody>
        </p:sp>
      </p:grpSp>
      <p:grpSp>
        <p:nvGrpSpPr>
          <p:cNvPr id="5" name="Group 69"/>
          <p:cNvGrpSpPr>
            <a:grpSpLocks/>
          </p:cNvGrpSpPr>
          <p:nvPr/>
        </p:nvGrpSpPr>
        <p:grpSpPr bwMode="auto">
          <a:xfrm>
            <a:off x="457200" y="5092700"/>
            <a:ext cx="8610600" cy="365125"/>
            <a:chOff x="192" y="2794"/>
            <a:chExt cx="5424" cy="230"/>
          </a:xfrm>
        </p:grpSpPr>
        <p:sp>
          <p:nvSpPr>
            <p:cNvPr id="45097" name="Rectangle 19"/>
            <p:cNvSpPr>
              <a:spLocks noChangeArrowheads="1"/>
            </p:cNvSpPr>
            <p:nvPr/>
          </p:nvSpPr>
          <p:spPr bwMode="auto">
            <a:xfrm>
              <a:off x="3264" y="2794"/>
              <a:ext cx="235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nSpc>
                  <a:spcPct val="90000"/>
                </a:lnSpc>
                <a:spcBef>
                  <a:spcPct val="30000"/>
                </a:spcBef>
                <a:buFontTx/>
                <a:buNone/>
              </a:pPr>
              <a:r>
                <a:rPr lang="en-US" b="1">
                  <a:latin typeface="Helvetica" panose="020B0604020202020204" pitchFamily="34" charset="0"/>
                </a:rPr>
                <a:t>Leave for store</a:t>
              </a:r>
            </a:p>
          </p:txBody>
        </p:sp>
        <p:sp>
          <p:nvSpPr>
            <p:cNvPr id="45098" name="Rectangle 18"/>
            <p:cNvSpPr>
              <a:spLocks noChangeArrowheads="1"/>
            </p:cNvSpPr>
            <p:nvPr/>
          </p:nvSpPr>
          <p:spPr bwMode="auto">
            <a:xfrm>
              <a:off x="1008" y="2794"/>
              <a:ext cx="225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nSpc>
                  <a:spcPct val="90000"/>
                </a:lnSpc>
                <a:spcBef>
                  <a:spcPct val="30000"/>
                </a:spcBef>
                <a:buFontTx/>
                <a:buNone/>
              </a:pPr>
              <a:r>
                <a:rPr lang="en-US" b="1">
                  <a:latin typeface="Helvetica" panose="020B0604020202020204" pitchFamily="34" charset="0"/>
                </a:rPr>
                <a:t>Buy milk</a:t>
              </a:r>
            </a:p>
          </p:txBody>
        </p:sp>
        <p:sp>
          <p:nvSpPr>
            <p:cNvPr id="45099" name="Rectangle 17"/>
            <p:cNvSpPr>
              <a:spLocks noChangeArrowheads="1"/>
            </p:cNvSpPr>
            <p:nvPr/>
          </p:nvSpPr>
          <p:spPr bwMode="auto">
            <a:xfrm>
              <a:off x="192" y="2794"/>
              <a:ext cx="81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nSpc>
                  <a:spcPct val="90000"/>
                </a:lnSpc>
                <a:spcBef>
                  <a:spcPct val="30000"/>
                </a:spcBef>
                <a:buFontTx/>
                <a:buNone/>
              </a:pPr>
              <a:r>
                <a:rPr lang="en-US" b="1">
                  <a:latin typeface="Helvetica" panose="020B0604020202020204" pitchFamily="34" charset="0"/>
                </a:rPr>
                <a:t>3:15</a:t>
              </a:r>
            </a:p>
          </p:txBody>
        </p:sp>
      </p:grpSp>
      <p:grpSp>
        <p:nvGrpSpPr>
          <p:cNvPr id="6" name="Group 74"/>
          <p:cNvGrpSpPr>
            <a:grpSpLocks/>
          </p:cNvGrpSpPr>
          <p:nvPr/>
        </p:nvGrpSpPr>
        <p:grpSpPr bwMode="auto">
          <a:xfrm>
            <a:off x="457200" y="4362450"/>
            <a:ext cx="8610600" cy="365125"/>
            <a:chOff x="192" y="2334"/>
            <a:chExt cx="5424" cy="230"/>
          </a:xfrm>
        </p:grpSpPr>
        <p:sp>
          <p:nvSpPr>
            <p:cNvPr id="45094" name="Rectangle 13"/>
            <p:cNvSpPr>
              <a:spLocks noChangeArrowheads="1"/>
            </p:cNvSpPr>
            <p:nvPr/>
          </p:nvSpPr>
          <p:spPr bwMode="auto">
            <a:xfrm>
              <a:off x="3264" y="2334"/>
              <a:ext cx="235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nSpc>
                  <a:spcPct val="90000"/>
                </a:lnSpc>
                <a:spcBef>
                  <a:spcPct val="30000"/>
                </a:spcBef>
                <a:buFontTx/>
                <a:buNone/>
              </a:pPr>
              <a:endParaRPr lang="en-US" b="1">
                <a:latin typeface="Helvetica" panose="020B0604020202020204" pitchFamily="34" charset="0"/>
              </a:endParaRPr>
            </a:p>
          </p:txBody>
        </p:sp>
        <p:sp>
          <p:nvSpPr>
            <p:cNvPr id="45095" name="Rectangle 12"/>
            <p:cNvSpPr>
              <a:spLocks noChangeArrowheads="1"/>
            </p:cNvSpPr>
            <p:nvPr/>
          </p:nvSpPr>
          <p:spPr bwMode="auto">
            <a:xfrm>
              <a:off x="1008" y="2334"/>
              <a:ext cx="225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nSpc>
                  <a:spcPct val="90000"/>
                </a:lnSpc>
                <a:spcBef>
                  <a:spcPct val="30000"/>
                </a:spcBef>
                <a:buFontTx/>
                <a:buNone/>
              </a:pPr>
              <a:r>
                <a:rPr lang="en-US" b="1">
                  <a:latin typeface="Helvetica" panose="020B0604020202020204" pitchFamily="34" charset="0"/>
                </a:rPr>
                <a:t>Leave for store</a:t>
              </a:r>
            </a:p>
          </p:txBody>
        </p:sp>
        <p:sp>
          <p:nvSpPr>
            <p:cNvPr id="45096" name="Rectangle 11"/>
            <p:cNvSpPr>
              <a:spLocks noChangeArrowheads="1"/>
            </p:cNvSpPr>
            <p:nvPr/>
          </p:nvSpPr>
          <p:spPr bwMode="auto">
            <a:xfrm>
              <a:off x="192" y="2334"/>
              <a:ext cx="81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nSpc>
                  <a:spcPct val="90000"/>
                </a:lnSpc>
                <a:spcBef>
                  <a:spcPct val="30000"/>
                </a:spcBef>
                <a:buFontTx/>
                <a:buNone/>
              </a:pPr>
              <a:r>
                <a:rPr lang="en-US" b="1">
                  <a:latin typeface="Helvetica" panose="020B0604020202020204" pitchFamily="34" charset="0"/>
                </a:rPr>
                <a:t>3:05</a:t>
              </a:r>
            </a:p>
          </p:txBody>
        </p:sp>
      </p:grpSp>
      <p:grpSp>
        <p:nvGrpSpPr>
          <p:cNvPr id="7" name="Group 73"/>
          <p:cNvGrpSpPr>
            <a:grpSpLocks/>
          </p:cNvGrpSpPr>
          <p:nvPr/>
        </p:nvGrpSpPr>
        <p:grpSpPr bwMode="auto">
          <a:xfrm>
            <a:off x="457200" y="3997325"/>
            <a:ext cx="8610600" cy="365125"/>
            <a:chOff x="192" y="2104"/>
            <a:chExt cx="5424" cy="230"/>
          </a:xfrm>
        </p:grpSpPr>
        <p:sp>
          <p:nvSpPr>
            <p:cNvPr id="45091" name="Rectangle 10"/>
            <p:cNvSpPr>
              <a:spLocks noChangeArrowheads="1"/>
            </p:cNvSpPr>
            <p:nvPr/>
          </p:nvSpPr>
          <p:spPr bwMode="auto">
            <a:xfrm>
              <a:off x="3264" y="2104"/>
              <a:ext cx="235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nSpc>
                  <a:spcPct val="90000"/>
                </a:lnSpc>
                <a:spcBef>
                  <a:spcPct val="30000"/>
                </a:spcBef>
                <a:buFontTx/>
                <a:buNone/>
              </a:pPr>
              <a:endParaRPr lang="en-US" b="1">
                <a:latin typeface="Helvetica" panose="020B0604020202020204" pitchFamily="34" charset="0"/>
              </a:endParaRPr>
            </a:p>
          </p:txBody>
        </p:sp>
        <p:sp>
          <p:nvSpPr>
            <p:cNvPr id="45092" name="Rectangle 9"/>
            <p:cNvSpPr>
              <a:spLocks noChangeArrowheads="1"/>
            </p:cNvSpPr>
            <p:nvPr/>
          </p:nvSpPr>
          <p:spPr bwMode="auto">
            <a:xfrm>
              <a:off x="1008" y="2104"/>
              <a:ext cx="225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nSpc>
                  <a:spcPct val="90000"/>
                </a:lnSpc>
                <a:spcBef>
                  <a:spcPct val="30000"/>
                </a:spcBef>
                <a:buFontTx/>
                <a:buNone/>
              </a:pPr>
              <a:r>
                <a:rPr lang="en-US" b="1">
                  <a:latin typeface="Helvetica" panose="020B0604020202020204" pitchFamily="34" charset="0"/>
                </a:rPr>
                <a:t>Look in Fridge. Out of milk</a:t>
              </a:r>
            </a:p>
          </p:txBody>
        </p:sp>
        <p:sp>
          <p:nvSpPr>
            <p:cNvPr id="45093" name="Rectangle 8"/>
            <p:cNvSpPr>
              <a:spLocks noChangeArrowheads="1"/>
            </p:cNvSpPr>
            <p:nvPr/>
          </p:nvSpPr>
          <p:spPr bwMode="auto">
            <a:xfrm>
              <a:off x="192" y="2104"/>
              <a:ext cx="81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nSpc>
                  <a:spcPct val="90000"/>
                </a:lnSpc>
                <a:spcBef>
                  <a:spcPct val="30000"/>
                </a:spcBef>
                <a:buFontTx/>
                <a:buNone/>
              </a:pPr>
              <a:r>
                <a:rPr lang="en-US" b="1">
                  <a:latin typeface="Helvetica" panose="020B0604020202020204" pitchFamily="34" charset="0"/>
                </a:rPr>
                <a:t>3:00</a:t>
              </a:r>
            </a:p>
          </p:txBody>
        </p:sp>
      </p:grpSp>
      <p:grpSp>
        <p:nvGrpSpPr>
          <p:cNvPr id="8" name="Group 68"/>
          <p:cNvGrpSpPr>
            <a:grpSpLocks/>
          </p:cNvGrpSpPr>
          <p:nvPr/>
        </p:nvGrpSpPr>
        <p:grpSpPr bwMode="auto">
          <a:xfrm>
            <a:off x="457200" y="4727575"/>
            <a:ext cx="8610600" cy="365125"/>
            <a:chOff x="192" y="2564"/>
            <a:chExt cx="5424" cy="230"/>
          </a:xfrm>
        </p:grpSpPr>
        <p:sp>
          <p:nvSpPr>
            <p:cNvPr id="45087" name="Rectangle 16"/>
            <p:cNvSpPr>
              <a:spLocks noChangeArrowheads="1"/>
            </p:cNvSpPr>
            <p:nvPr/>
          </p:nvSpPr>
          <p:spPr bwMode="auto">
            <a:xfrm>
              <a:off x="3264" y="2564"/>
              <a:ext cx="235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nSpc>
                  <a:spcPct val="90000"/>
                </a:lnSpc>
                <a:spcBef>
                  <a:spcPct val="30000"/>
                </a:spcBef>
                <a:buFontTx/>
                <a:buNone/>
              </a:pPr>
              <a:r>
                <a:rPr lang="en-US" b="1">
                  <a:latin typeface="Helvetica" panose="020B0604020202020204" pitchFamily="34" charset="0"/>
                </a:rPr>
                <a:t>Look in Fridge. Out of milk</a:t>
              </a:r>
            </a:p>
          </p:txBody>
        </p:sp>
        <p:sp>
          <p:nvSpPr>
            <p:cNvPr id="45088" name="Rectangle 15"/>
            <p:cNvSpPr>
              <a:spLocks noChangeArrowheads="1"/>
            </p:cNvSpPr>
            <p:nvPr/>
          </p:nvSpPr>
          <p:spPr bwMode="auto">
            <a:xfrm>
              <a:off x="1008" y="2564"/>
              <a:ext cx="225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nSpc>
                  <a:spcPct val="90000"/>
                </a:lnSpc>
                <a:spcBef>
                  <a:spcPct val="30000"/>
                </a:spcBef>
                <a:buFontTx/>
                <a:buNone/>
              </a:pPr>
              <a:r>
                <a:rPr lang="en-US" b="1" dirty="0">
                  <a:latin typeface="Helvetica" panose="020B0604020202020204" pitchFamily="34" charset="0"/>
                </a:rPr>
                <a:t>Arrive at store</a:t>
              </a:r>
            </a:p>
          </p:txBody>
        </p:sp>
        <p:sp>
          <p:nvSpPr>
            <p:cNvPr id="45089" name="Rectangle 14"/>
            <p:cNvSpPr>
              <a:spLocks noChangeArrowheads="1"/>
            </p:cNvSpPr>
            <p:nvPr/>
          </p:nvSpPr>
          <p:spPr bwMode="auto">
            <a:xfrm>
              <a:off x="192" y="2564"/>
              <a:ext cx="81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nSpc>
                  <a:spcPct val="90000"/>
                </a:lnSpc>
                <a:spcBef>
                  <a:spcPct val="30000"/>
                </a:spcBef>
                <a:buFontTx/>
                <a:buNone/>
              </a:pPr>
              <a:r>
                <a:rPr lang="en-US" b="1">
                  <a:latin typeface="Helvetica" panose="020B0604020202020204" pitchFamily="34" charset="0"/>
                </a:rPr>
                <a:t>3:10</a:t>
              </a:r>
            </a:p>
          </p:txBody>
        </p:sp>
        <p:sp>
          <p:nvSpPr>
            <p:cNvPr id="45090" name="Line 33"/>
            <p:cNvSpPr>
              <a:spLocks noChangeShapeType="1"/>
            </p:cNvSpPr>
            <p:nvPr/>
          </p:nvSpPr>
          <p:spPr bwMode="auto">
            <a:xfrm>
              <a:off x="192" y="2794"/>
              <a:ext cx="54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grpSp>
        <p:nvGrpSpPr>
          <p:cNvPr id="9" name="Group 75"/>
          <p:cNvGrpSpPr>
            <a:grpSpLocks/>
          </p:cNvGrpSpPr>
          <p:nvPr/>
        </p:nvGrpSpPr>
        <p:grpSpPr bwMode="auto">
          <a:xfrm>
            <a:off x="457200" y="3632200"/>
            <a:ext cx="8610600" cy="2921000"/>
            <a:chOff x="192" y="1874"/>
            <a:chExt cx="5424" cy="1840"/>
          </a:xfrm>
        </p:grpSpPr>
        <p:sp>
          <p:nvSpPr>
            <p:cNvPr id="45072" name="Rectangle 7"/>
            <p:cNvSpPr>
              <a:spLocks noChangeArrowheads="1"/>
            </p:cNvSpPr>
            <p:nvPr/>
          </p:nvSpPr>
          <p:spPr bwMode="auto">
            <a:xfrm>
              <a:off x="3264" y="1874"/>
              <a:ext cx="235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nSpc>
                  <a:spcPct val="90000"/>
                </a:lnSpc>
                <a:spcBef>
                  <a:spcPct val="30000"/>
                </a:spcBef>
                <a:buFontTx/>
                <a:buNone/>
              </a:pPr>
              <a:r>
                <a:rPr lang="en-US" b="1" dirty="0">
                  <a:latin typeface="Helvetica" panose="020B0604020202020204" pitchFamily="34" charset="0"/>
                </a:rPr>
                <a:t>Person B</a:t>
              </a:r>
            </a:p>
          </p:txBody>
        </p:sp>
        <p:sp>
          <p:nvSpPr>
            <p:cNvPr id="45073" name="Rectangle 6"/>
            <p:cNvSpPr>
              <a:spLocks noChangeArrowheads="1"/>
            </p:cNvSpPr>
            <p:nvPr/>
          </p:nvSpPr>
          <p:spPr bwMode="auto">
            <a:xfrm>
              <a:off x="1008" y="1874"/>
              <a:ext cx="225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nSpc>
                  <a:spcPct val="90000"/>
                </a:lnSpc>
                <a:spcBef>
                  <a:spcPct val="30000"/>
                </a:spcBef>
                <a:buFontTx/>
                <a:buNone/>
              </a:pPr>
              <a:r>
                <a:rPr lang="en-US" b="1">
                  <a:latin typeface="Helvetica" panose="020B0604020202020204" pitchFamily="34" charset="0"/>
                </a:rPr>
                <a:t>Person A</a:t>
              </a:r>
            </a:p>
          </p:txBody>
        </p:sp>
        <p:sp>
          <p:nvSpPr>
            <p:cNvPr id="45074" name="Rectangle 5"/>
            <p:cNvSpPr>
              <a:spLocks noChangeArrowheads="1"/>
            </p:cNvSpPr>
            <p:nvPr/>
          </p:nvSpPr>
          <p:spPr bwMode="auto">
            <a:xfrm>
              <a:off x="192" y="1874"/>
              <a:ext cx="81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nSpc>
                  <a:spcPct val="90000"/>
                </a:lnSpc>
                <a:spcBef>
                  <a:spcPct val="30000"/>
                </a:spcBef>
                <a:buFontTx/>
                <a:buNone/>
              </a:pPr>
              <a:r>
                <a:rPr lang="en-US" b="1">
                  <a:latin typeface="Helvetica" panose="020B0604020202020204" pitchFamily="34" charset="0"/>
                </a:rPr>
                <a:t>Time</a:t>
              </a:r>
            </a:p>
          </p:txBody>
        </p:sp>
        <p:sp>
          <p:nvSpPr>
            <p:cNvPr id="45075" name="Line 29"/>
            <p:cNvSpPr>
              <a:spLocks noChangeShapeType="1"/>
            </p:cNvSpPr>
            <p:nvPr/>
          </p:nvSpPr>
          <p:spPr bwMode="auto">
            <a:xfrm>
              <a:off x="192" y="1874"/>
              <a:ext cx="542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5076" name="Line 30"/>
            <p:cNvSpPr>
              <a:spLocks noChangeShapeType="1"/>
            </p:cNvSpPr>
            <p:nvPr/>
          </p:nvSpPr>
          <p:spPr bwMode="auto">
            <a:xfrm>
              <a:off x="192" y="2104"/>
              <a:ext cx="5424"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5077" name="Line 31"/>
            <p:cNvSpPr>
              <a:spLocks noChangeShapeType="1"/>
            </p:cNvSpPr>
            <p:nvPr/>
          </p:nvSpPr>
          <p:spPr bwMode="auto">
            <a:xfrm>
              <a:off x="192" y="2334"/>
              <a:ext cx="54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5078" name="Line 32"/>
            <p:cNvSpPr>
              <a:spLocks noChangeShapeType="1"/>
            </p:cNvSpPr>
            <p:nvPr/>
          </p:nvSpPr>
          <p:spPr bwMode="auto">
            <a:xfrm>
              <a:off x="192" y="2564"/>
              <a:ext cx="54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5079" name="Line 34"/>
            <p:cNvSpPr>
              <a:spLocks noChangeShapeType="1"/>
            </p:cNvSpPr>
            <p:nvPr/>
          </p:nvSpPr>
          <p:spPr bwMode="auto">
            <a:xfrm>
              <a:off x="192" y="3024"/>
              <a:ext cx="54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5080" name="Line 35"/>
            <p:cNvSpPr>
              <a:spLocks noChangeShapeType="1"/>
            </p:cNvSpPr>
            <p:nvPr/>
          </p:nvSpPr>
          <p:spPr bwMode="auto">
            <a:xfrm>
              <a:off x="192" y="3254"/>
              <a:ext cx="54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5081" name="Line 36"/>
            <p:cNvSpPr>
              <a:spLocks noChangeShapeType="1"/>
            </p:cNvSpPr>
            <p:nvPr/>
          </p:nvSpPr>
          <p:spPr bwMode="auto">
            <a:xfrm>
              <a:off x="192" y="3484"/>
              <a:ext cx="54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5082" name="Line 37"/>
            <p:cNvSpPr>
              <a:spLocks noChangeShapeType="1"/>
            </p:cNvSpPr>
            <p:nvPr/>
          </p:nvSpPr>
          <p:spPr bwMode="auto">
            <a:xfrm>
              <a:off x="192" y="3714"/>
              <a:ext cx="542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5083" name="Line 38"/>
            <p:cNvSpPr>
              <a:spLocks noChangeShapeType="1"/>
            </p:cNvSpPr>
            <p:nvPr/>
          </p:nvSpPr>
          <p:spPr bwMode="auto">
            <a:xfrm>
              <a:off x="192" y="1874"/>
              <a:ext cx="0" cy="184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5084" name="Line 39"/>
            <p:cNvSpPr>
              <a:spLocks noChangeShapeType="1"/>
            </p:cNvSpPr>
            <p:nvPr/>
          </p:nvSpPr>
          <p:spPr bwMode="auto">
            <a:xfrm>
              <a:off x="1008" y="1874"/>
              <a:ext cx="0" cy="18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5085" name="Line 40"/>
            <p:cNvSpPr>
              <a:spLocks noChangeShapeType="1"/>
            </p:cNvSpPr>
            <p:nvPr/>
          </p:nvSpPr>
          <p:spPr bwMode="auto">
            <a:xfrm>
              <a:off x="3264" y="1874"/>
              <a:ext cx="0" cy="18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5086" name="Line 41"/>
            <p:cNvSpPr>
              <a:spLocks noChangeShapeType="1"/>
            </p:cNvSpPr>
            <p:nvPr/>
          </p:nvSpPr>
          <p:spPr bwMode="auto">
            <a:xfrm>
              <a:off x="5616" y="1874"/>
              <a:ext cx="0" cy="184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pic>
        <p:nvPicPr>
          <p:cNvPr id="45068" name="Picture 65" descr="MCj0250767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5200" y="1665287"/>
            <a:ext cx="1379538"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71" name="Slide Number Placeholder 1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fld id="{6B05F982-86E5-45A6-AEA0-CC2AB9554634}" type="slidenum">
              <a:rPr lang="en-US" sz="1200" smtClean="0">
                <a:solidFill>
                  <a:srgbClr val="898989"/>
                </a:solidFill>
              </a:rPr>
              <a:pPr>
                <a:spcBef>
                  <a:spcPct val="0"/>
                </a:spcBef>
                <a:buFontTx/>
                <a:buNone/>
              </a:pPr>
              <a:t>12</a:t>
            </a:fld>
            <a:endParaRPr lang="en-US" sz="1200" smtClean="0">
              <a:solidFill>
                <a:srgbClr val="898989"/>
              </a:solidFill>
            </a:endParaRPr>
          </a:p>
        </p:txBody>
      </p:sp>
    </p:spTree>
    <p:extLst>
      <p:ext uri="{BB962C8B-B14F-4D97-AF65-F5344CB8AC3E}">
        <p14:creationId xmlns:p14="http://schemas.microsoft.com/office/powerpoint/2010/main" val="104675289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297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2976">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297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7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ko-KR" smtClean="0">
                <a:latin typeface="Helvetica" panose="020B0604020202020204" pitchFamily="34" charset="0"/>
                <a:ea typeface="Gulim" panose="020B0600000101010101" pitchFamily="34" charset="-127"/>
              </a:rPr>
              <a:t>Definitions</a:t>
            </a:r>
          </a:p>
        </p:txBody>
      </p:sp>
      <p:sp>
        <p:nvSpPr>
          <p:cNvPr id="50179" name="Rectangle 3"/>
          <p:cNvSpPr>
            <a:spLocks noGrp="1" noChangeArrowheads="1"/>
          </p:cNvSpPr>
          <p:nvPr>
            <p:ph type="body" idx="1"/>
          </p:nvPr>
        </p:nvSpPr>
        <p:spPr>
          <a:xfrm>
            <a:off x="533400" y="1768475"/>
            <a:ext cx="8458200" cy="4724400"/>
          </a:xfrm>
        </p:spPr>
        <p:txBody>
          <a:bodyPr/>
          <a:lstStyle/>
          <a:p>
            <a:pPr>
              <a:lnSpc>
                <a:spcPct val="80000"/>
              </a:lnSpc>
            </a:pPr>
            <a:r>
              <a:rPr lang="en-US" altLang="ko-KR" sz="2400" b="1" dirty="0" smtClean="0">
                <a:latin typeface="Helvetica" panose="020B0604020202020204" pitchFamily="34" charset="0"/>
                <a:ea typeface="Gulim" panose="020B0600000101010101" pitchFamily="34" charset="-127"/>
              </a:rPr>
              <a:t>Synchronization</a:t>
            </a:r>
            <a:r>
              <a:rPr lang="en-US" altLang="ko-KR" sz="2400" dirty="0" smtClean="0">
                <a:latin typeface="Helvetica" panose="020B0604020202020204" pitchFamily="34" charset="0"/>
                <a:ea typeface="Gulim" panose="020B0600000101010101" pitchFamily="34" charset="-127"/>
              </a:rPr>
              <a:t>: using atomic operations to ensure cooperation between threads</a:t>
            </a:r>
          </a:p>
          <a:p>
            <a:pPr lvl="1">
              <a:lnSpc>
                <a:spcPct val="80000"/>
              </a:lnSpc>
            </a:pPr>
            <a:r>
              <a:rPr lang="en-US" altLang="ko-KR" sz="2400" dirty="0" smtClean="0">
                <a:latin typeface="Helvetica" panose="020B0604020202020204" pitchFamily="34" charset="0"/>
                <a:ea typeface="Gulim" panose="020B0600000101010101" pitchFamily="34" charset="-127"/>
              </a:rPr>
              <a:t>For now, only loads and stores are atomic</a:t>
            </a:r>
          </a:p>
          <a:p>
            <a:pPr>
              <a:lnSpc>
                <a:spcPct val="80000"/>
              </a:lnSpc>
            </a:pPr>
            <a:endParaRPr lang="en-US" altLang="ko-KR" sz="2400" dirty="0" smtClean="0">
              <a:latin typeface="Helvetica" panose="020B0604020202020204" pitchFamily="34" charset="0"/>
              <a:ea typeface="Gulim" panose="020B0600000101010101" pitchFamily="34" charset="-127"/>
            </a:endParaRPr>
          </a:p>
          <a:p>
            <a:pPr>
              <a:lnSpc>
                <a:spcPct val="80000"/>
              </a:lnSpc>
            </a:pPr>
            <a:r>
              <a:rPr lang="en-US" altLang="ko-KR" sz="2400" b="1" dirty="0" smtClean="0">
                <a:latin typeface="Helvetica" panose="020B0604020202020204" pitchFamily="34" charset="0"/>
                <a:ea typeface="Gulim" panose="020B0600000101010101" pitchFamily="34" charset="-127"/>
              </a:rPr>
              <a:t>Critical Section</a:t>
            </a:r>
            <a:r>
              <a:rPr lang="en-US" altLang="ko-KR" sz="2400" dirty="0" smtClean="0">
                <a:latin typeface="Helvetica" panose="020B0604020202020204" pitchFamily="34" charset="0"/>
                <a:ea typeface="Gulim" panose="020B0600000101010101" pitchFamily="34" charset="-127"/>
              </a:rPr>
              <a:t>: piece of code that only one thread can execute at once</a:t>
            </a:r>
          </a:p>
          <a:p>
            <a:pPr>
              <a:lnSpc>
                <a:spcPct val="80000"/>
              </a:lnSpc>
            </a:pPr>
            <a:endParaRPr lang="en-US" altLang="ko-KR" sz="2400" dirty="0" smtClean="0">
              <a:latin typeface="Helvetica" panose="020B0604020202020204" pitchFamily="34" charset="0"/>
              <a:ea typeface="Gulim" panose="020B0600000101010101" pitchFamily="34" charset="-127"/>
            </a:endParaRPr>
          </a:p>
          <a:p>
            <a:pPr>
              <a:lnSpc>
                <a:spcPct val="80000"/>
              </a:lnSpc>
            </a:pPr>
            <a:r>
              <a:rPr lang="en-US" altLang="ko-KR" sz="2400" b="1" dirty="0" smtClean="0">
                <a:latin typeface="Helvetica" panose="020B0604020202020204" pitchFamily="34" charset="0"/>
                <a:ea typeface="Gulim" panose="020B0600000101010101" pitchFamily="34" charset="-127"/>
              </a:rPr>
              <a:t>Mutual Exclusion</a:t>
            </a:r>
            <a:r>
              <a:rPr lang="en-US" altLang="ko-KR" sz="2400" dirty="0" smtClean="0">
                <a:latin typeface="Helvetica" panose="020B0604020202020204" pitchFamily="34" charset="0"/>
                <a:ea typeface="Gulim" panose="020B0600000101010101" pitchFamily="34" charset="-127"/>
              </a:rPr>
              <a:t>: ensuring that only one thread executes critical section</a:t>
            </a:r>
          </a:p>
          <a:p>
            <a:pPr lvl="1">
              <a:lnSpc>
                <a:spcPct val="80000"/>
              </a:lnSpc>
            </a:pPr>
            <a:r>
              <a:rPr lang="en-US" altLang="ko-KR" sz="2400" dirty="0" smtClean="0">
                <a:latin typeface="Helvetica" panose="020B0604020202020204" pitchFamily="34" charset="0"/>
                <a:ea typeface="Gulim" panose="020B0600000101010101" pitchFamily="34" charset="-127"/>
              </a:rPr>
              <a:t>One thread </a:t>
            </a:r>
            <a:r>
              <a:rPr lang="en-US" altLang="ko-KR" sz="2400" i="1" dirty="0" smtClean="0">
                <a:latin typeface="Helvetica" panose="020B0604020202020204" pitchFamily="34" charset="0"/>
                <a:ea typeface="Gulim" panose="020B0600000101010101" pitchFamily="34" charset="-127"/>
              </a:rPr>
              <a:t>excludes</a:t>
            </a:r>
            <a:r>
              <a:rPr lang="en-US" altLang="ko-KR" sz="2400" dirty="0" smtClean="0">
                <a:latin typeface="Helvetica" panose="020B0604020202020204" pitchFamily="34" charset="0"/>
                <a:ea typeface="Gulim" panose="020B0600000101010101" pitchFamily="34" charset="-127"/>
              </a:rPr>
              <a:t> the other while doing its task</a:t>
            </a:r>
          </a:p>
          <a:p>
            <a:pPr lvl="1">
              <a:lnSpc>
                <a:spcPct val="80000"/>
              </a:lnSpc>
            </a:pPr>
            <a:r>
              <a:rPr lang="en-US" altLang="ko-KR" sz="2400" dirty="0" smtClean="0">
                <a:latin typeface="Helvetica" panose="020B0604020202020204" pitchFamily="34" charset="0"/>
                <a:ea typeface="Gulim" panose="020B0600000101010101" pitchFamily="34" charset="-127"/>
              </a:rPr>
              <a:t>Critical section and mutual exclusion are two ways of describing the same thing</a:t>
            </a:r>
          </a:p>
        </p:txBody>
      </p:sp>
      <p:sp>
        <p:nvSpPr>
          <p:cNvPr id="4711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fld id="{5673C5AC-7CE0-4B41-AB1E-3E243486C509}" type="slidenum">
              <a:rPr lang="en-US" sz="1200" smtClean="0">
                <a:solidFill>
                  <a:srgbClr val="898989"/>
                </a:solidFill>
              </a:rPr>
              <a:pPr>
                <a:spcBef>
                  <a:spcPct val="0"/>
                </a:spcBef>
                <a:buFontTx/>
                <a:buNone/>
              </a:pPr>
              <a:t>13</a:t>
            </a:fld>
            <a:endParaRPr lang="en-US" sz="1200" smtClean="0">
              <a:solidFill>
                <a:srgbClr val="898989"/>
              </a:solidFill>
            </a:endParaRPr>
          </a:p>
        </p:txBody>
      </p:sp>
    </p:spTree>
    <p:extLst>
      <p:ext uri="{BB962C8B-B14F-4D97-AF65-F5344CB8AC3E}">
        <p14:creationId xmlns:p14="http://schemas.microsoft.com/office/powerpoint/2010/main" val="272015410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17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017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017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17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1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ko-KR" smtClean="0">
                <a:latin typeface="Helvetica" panose="020B0604020202020204" pitchFamily="34" charset="0"/>
                <a:ea typeface="Gulim" panose="020B0600000101010101" pitchFamily="34" charset="-127"/>
              </a:rPr>
              <a:t>More Definitions</a:t>
            </a:r>
          </a:p>
        </p:txBody>
      </p:sp>
      <p:sp>
        <p:nvSpPr>
          <p:cNvPr id="427011" name="Rectangle 3"/>
          <p:cNvSpPr>
            <a:spLocks noGrp="1" noChangeArrowheads="1"/>
          </p:cNvSpPr>
          <p:nvPr>
            <p:ph type="body" idx="1"/>
          </p:nvPr>
        </p:nvSpPr>
        <p:spPr>
          <a:xfrm>
            <a:off x="457200" y="1631260"/>
            <a:ext cx="8839200" cy="4860925"/>
          </a:xfrm>
        </p:spPr>
        <p:txBody>
          <a:bodyPr>
            <a:normAutofit fontScale="77500" lnSpcReduction="20000"/>
          </a:bodyPr>
          <a:lstStyle/>
          <a:p>
            <a:pPr>
              <a:spcBef>
                <a:spcPct val="25000"/>
              </a:spcBef>
            </a:pPr>
            <a:r>
              <a:rPr lang="en-US" altLang="ko-KR" b="1" dirty="0" smtClean="0">
                <a:latin typeface="Helvetica" panose="020B0604020202020204" pitchFamily="34" charset="0"/>
                <a:ea typeface="Gulim" panose="020B0600000101010101" pitchFamily="34" charset="-127"/>
              </a:rPr>
              <a:t>Lock</a:t>
            </a:r>
            <a:r>
              <a:rPr lang="en-US" altLang="ko-KR" dirty="0" smtClean="0">
                <a:latin typeface="Helvetica" panose="020B0604020202020204" pitchFamily="34" charset="0"/>
                <a:ea typeface="Gulim" panose="020B0600000101010101" pitchFamily="34" charset="-127"/>
              </a:rPr>
              <a:t>: prevents someone from doing something</a:t>
            </a:r>
          </a:p>
          <a:p>
            <a:pPr lvl="1">
              <a:spcBef>
                <a:spcPct val="25000"/>
              </a:spcBef>
            </a:pPr>
            <a:r>
              <a:rPr lang="en-US" altLang="ko-KR" dirty="0" smtClean="0">
                <a:latin typeface="Helvetica" panose="020B0604020202020204" pitchFamily="34" charset="0"/>
                <a:ea typeface="Gulim" panose="020B0600000101010101" pitchFamily="34" charset="-127"/>
              </a:rPr>
              <a:t>Lock before entering critical section and </a:t>
            </a:r>
            <a:br>
              <a:rPr lang="en-US" altLang="ko-KR" dirty="0" smtClean="0">
                <a:latin typeface="Helvetica" panose="020B0604020202020204" pitchFamily="34" charset="0"/>
                <a:ea typeface="Gulim" panose="020B0600000101010101" pitchFamily="34" charset="-127"/>
              </a:rPr>
            </a:br>
            <a:r>
              <a:rPr lang="en-US" altLang="ko-KR" dirty="0" smtClean="0">
                <a:latin typeface="Helvetica" panose="020B0604020202020204" pitchFamily="34" charset="0"/>
                <a:ea typeface="Gulim" panose="020B0600000101010101" pitchFamily="34" charset="-127"/>
              </a:rPr>
              <a:t>before accessing shared data</a:t>
            </a:r>
          </a:p>
          <a:p>
            <a:pPr lvl="1">
              <a:spcBef>
                <a:spcPct val="25000"/>
              </a:spcBef>
            </a:pPr>
            <a:r>
              <a:rPr lang="en-US" altLang="ko-KR" dirty="0" smtClean="0">
                <a:latin typeface="Helvetica" panose="020B0604020202020204" pitchFamily="34" charset="0"/>
                <a:ea typeface="Gulim" panose="020B0600000101010101" pitchFamily="34" charset="-127"/>
              </a:rPr>
              <a:t>Unlock when leaving, after accessing shared data</a:t>
            </a:r>
          </a:p>
          <a:p>
            <a:pPr lvl="1">
              <a:spcBef>
                <a:spcPct val="25000"/>
              </a:spcBef>
            </a:pPr>
            <a:r>
              <a:rPr lang="en-US" altLang="ko-KR" dirty="0" smtClean="0">
                <a:latin typeface="Helvetica" panose="020B0604020202020204" pitchFamily="34" charset="0"/>
                <a:ea typeface="Gulim" panose="020B0600000101010101" pitchFamily="34" charset="-127"/>
              </a:rPr>
              <a:t>Wait if locked</a:t>
            </a:r>
          </a:p>
          <a:p>
            <a:pPr lvl="2">
              <a:spcBef>
                <a:spcPct val="25000"/>
              </a:spcBef>
            </a:pPr>
            <a:r>
              <a:rPr lang="en-US" altLang="ko-KR" dirty="0" smtClean="0">
                <a:latin typeface="Helvetica" panose="020B0604020202020204" pitchFamily="34" charset="0"/>
                <a:ea typeface="Gulim" panose="020B0600000101010101" pitchFamily="34" charset="-127"/>
              </a:rPr>
              <a:t>Important idea: all synchronization involves waiting</a:t>
            </a:r>
          </a:p>
          <a:p>
            <a:pPr>
              <a:spcBef>
                <a:spcPct val="25000"/>
              </a:spcBef>
            </a:pPr>
            <a:r>
              <a:rPr lang="en-US" altLang="ko-KR" dirty="0" smtClean="0">
                <a:latin typeface="Helvetica" panose="020B0604020202020204" pitchFamily="34" charset="0"/>
                <a:ea typeface="Gulim" panose="020B0600000101010101" pitchFamily="34" charset="-127"/>
              </a:rPr>
              <a:t>Example: fix the milk problem by putting a lock on refrigerator</a:t>
            </a:r>
          </a:p>
          <a:p>
            <a:pPr lvl="1">
              <a:spcBef>
                <a:spcPct val="25000"/>
              </a:spcBef>
            </a:pPr>
            <a:r>
              <a:rPr lang="en-US" altLang="ko-KR" dirty="0" smtClean="0">
                <a:latin typeface="Helvetica" panose="020B0604020202020204" pitchFamily="34" charset="0"/>
                <a:ea typeface="Gulim" panose="020B0600000101010101" pitchFamily="34" charset="-127"/>
              </a:rPr>
              <a:t>Lock it and take key if you are going to go buy milk</a:t>
            </a:r>
          </a:p>
          <a:p>
            <a:pPr lvl="1">
              <a:spcBef>
                <a:spcPct val="25000"/>
              </a:spcBef>
            </a:pPr>
            <a:r>
              <a:rPr lang="en-US" altLang="ko-KR" dirty="0" smtClean="0">
                <a:latin typeface="Helvetica" panose="020B0604020202020204" pitchFamily="34" charset="0"/>
                <a:ea typeface="Gulim" panose="020B0600000101010101" pitchFamily="34" charset="-127"/>
              </a:rPr>
              <a:t>Fixes too much (coarse granularity): roommate angry if only wants orange juice</a:t>
            </a:r>
          </a:p>
          <a:p>
            <a:pPr lvl="1">
              <a:spcBef>
                <a:spcPct val="25000"/>
              </a:spcBef>
            </a:pPr>
            <a:endParaRPr lang="en-US" altLang="ko-KR" dirty="0" smtClean="0">
              <a:latin typeface="Helvetica" panose="020B0604020202020204" pitchFamily="34" charset="0"/>
              <a:ea typeface="Gulim" panose="020B0600000101010101" pitchFamily="34" charset="-127"/>
            </a:endParaRPr>
          </a:p>
          <a:p>
            <a:pPr lvl="1">
              <a:spcBef>
                <a:spcPct val="25000"/>
              </a:spcBef>
            </a:pPr>
            <a:endParaRPr lang="en-US" altLang="ko-KR" dirty="0" smtClean="0">
              <a:latin typeface="Helvetica" panose="020B0604020202020204" pitchFamily="34" charset="0"/>
              <a:ea typeface="Gulim" panose="020B0600000101010101" pitchFamily="34" charset="-127"/>
            </a:endParaRPr>
          </a:p>
          <a:p>
            <a:pPr lvl="1">
              <a:spcBef>
                <a:spcPct val="25000"/>
              </a:spcBef>
            </a:pPr>
            <a:endParaRPr lang="en-US" altLang="ko-KR" dirty="0" smtClean="0">
              <a:latin typeface="Helvetica" panose="020B0604020202020204" pitchFamily="34" charset="0"/>
              <a:ea typeface="Gulim" panose="020B0600000101010101" pitchFamily="34" charset="-127"/>
            </a:endParaRPr>
          </a:p>
          <a:p>
            <a:pPr lvl="1">
              <a:spcBef>
                <a:spcPct val="25000"/>
              </a:spcBef>
              <a:buFontTx/>
              <a:buNone/>
            </a:pPr>
            <a:endParaRPr lang="en-US" altLang="ko-KR" dirty="0" smtClean="0">
              <a:latin typeface="Helvetica" panose="020B0604020202020204" pitchFamily="34" charset="0"/>
              <a:ea typeface="Gulim" panose="020B0600000101010101" pitchFamily="34" charset="-127"/>
            </a:endParaRPr>
          </a:p>
          <a:p>
            <a:pPr lvl="1">
              <a:spcBef>
                <a:spcPct val="25000"/>
              </a:spcBef>
            </a:pPr>
            <a:r>
              <a:rPr lang="en-US" altLang="ko-KR" dirty="0" smtClean="0">
                <a:latin typeface="Helvetica" panose="020B0604020202020204" pitchFamily="34" charset="0"/>
                <a:ea typeface="Gulim" panose="020B0600000101010101" pitchFamily="34" charset="-127"/>
              </a:rPr>
              <a:t>Of Course – We don’t know how to make a lock yet</a:t>
            </a:r>
          </a:p>
        </p:txBody>
      </p:sp>
      <p:pic>
        <p:nvPicPr>
          <p:cNvPr id="49156" name="Picture 9" descr="MCj0307832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23218" y="1981200"/>
            <a:ext cx="947738"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1"/>
          <p:cNvGrpSpPr>
            <a:grpSpLocks/>
          </p:cNvGrpSpPr>
          <p:nvPr/>
        </p:nvGrpSpPr>
        <p:grpSpPr bwMode="auto">
          <a:xfrm>
            <a:off x="2895600" y="4419600"/>
            <a:ext cx="4648200" cy="1524000"/>
            <a:chOff x="1536" y="3024"/>
            <a:chExt cx="3216" cy="1148"/>
          </a:xfrm>
        </p:grpSpPr>
        <p:grpSp>
          <p:nvGrpSpPr>
            <p:cNvPr id="49161" name="Group 6"/>
            <p:cNvGrpSpPr>
              <a:grpSpLocks/>
            </p:cNvGrpSpPr>
            <p:nvPr/>
          </p:nvGrpSpPr>
          <p:grpSpPr bwMode="auto">
            <a:xfrm>
              <a:off x="1536" y="3072"/>
              <a:ext cx="826" cy="1075"/>
              <a:chOff x="3852" y="3024"/>
              <a:chExt cx="826" cy="1075"/>
            </a:xfrm>
          </p:grpSpPr>
          <p:pic>
            <p:nvPicPr>
              <p:cNvPr id="49164" name="Picture 4" descr="MCHH01153_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36" y="3024"/>
                <a:ext cx="742" cy="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5" name="Picture 5" descr="MCj0307832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3184148">
                <a:off x="3893" y="3213"/>
                <a:ext cx="545"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9162" name="Picture 7" descr="MCj0239201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48" y="3024"/>
              <a:ext cx="827" cy="1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3" name="AutoShape 10"/>
            <p:cNvSpPr>
              <a:spLocks noChangeArrowheads="1"/>
            </p:cNvSpPr>
            <p:nvPr/>
          </p:nvSpPr>
          <p:spPr bwMode="auto">
            <a:xfrm rot="596657">
              <a:off x="3072" y="3120"/>
              <a:ext cx="1680" cy="624"/>
            </a:xfrm>
            <a:prstGeom prst="wedgeEllipseCallout">
              <a:avLst>
                <a:gd name="adj1" fmla="val -43750"/>
                <a:gd name="adj2" fmla="val 70000"/>
              </a:avLst>
            </a:prstGeom>
            <a:solidFill>
              <a:srgbClr val="FF66CC"/>
            </a:solidFill>
            <a:ln w="38100">
              <a:solidFill>
                <a:schemeClr val="tx1"/>
              </a:solidFill>
              <a:miter lim="800000"/>
              <a:headEnd/>
              <a:tailEnd/>
            </a:ln>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dirty="0">
                  <a:latin typeface="Comic Sans MS" panose="030F0702030302020204" pitchFamily="66" charset="0"/>
                </a:rPr>
                <a:t>#$@%@#$@</a:t>
              </a:r>
            </a:p>
          </p:txBody>
        </p:sp>
      </p:grpSp>
      <p:sp>
        <p:nvSpPr>
          <p:cNvPr id="49160"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fld id="{3A7DA90A-0263-4286-9F58-48FFA2D41E81}" type="slidenum">
              <a:rPr lang="en-US" sz="1200" smtClean="0">
                <a:solidFill>
                  <a:srgbClr val="898989"/>
                </a:solidFill>
              </a:rPr>
              <a:pPr>
                <a:spcBef>
                  <a:spcPct val="0"/>
                </a:spcBef>
                <a:buFontTx/>
                <a:buNone/>
              </a:pPr>
              <a:t>14</a:t>
            </a:fld>
            <a:endParaRPr lang="en-US" sz="1200" smtClean="0">
              <a:solidFill>
                <a:srgbClr val="898989"/>
              </a:solidFill>
            </a:endParaRPr>
          </a:p>
        </p:txBody>
      </p:sp>
    </p:spTree>
    <p:extLst>
      <p:ext uri="{BB962C8B-B14F-4D97-AF65-F5344CB8AC3E}">
        <p14:creationId xmlns:p14="http://schemas.microsoft.com/office/powerpoint/2010/main" val="336191914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7011">
                                            <p:txEl>
                                              <p:pRg st="0" end="0"/>
                                            </p:txEl>
                                          </p:spTgt>
                                        </p:tgtEl>
                                        <p:attrNameLst>
                                          <p:attrName>style.visibility</p:attrName>
                                        </p:attrNameLst>
                                      </p:cBhvr>
                                      <p:to>
                                        <p:strVal val="visible"/>
                                      </p:to>
                                    </p:set>
                                    <p:anim calcmode="lin" valueType="num">
                                      <p:cBhvr additive="base">
                                        <p:cTn id="7" dur="500" fill="hold"/>
                                        <p:tgtEl>
                                          <p:spTgt spid="427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70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27011">
                                            <p:txEl>
                                              <p:pRg st="1" end="1"/>
                                            </p:txEl>
                                          </p:spTgt>
                                        </p:tgtEl>
                                        <p:attrNameLst>
                                          <p:attrName>style.visibility</p:attrName>
                                        </p:attrNameLst>
                                      </p:cBhvr>
                                      <p:to>
                                        <p:strVal val="visible"/>
                                      </p:to>
                                    </p:set>
                                    <p:anim calcmode="lin" valueType="num">
                                      <p:cBhvr additive="base">
                                        <p:cTn id="11" dur="500" fill="hold"/>
                                        <p:tgtEl>
                                          <p:spTgt spid="4270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270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27011">
                                            <p:txEl>
                                              <p:pRg st="2" end="2"/>
                                            </p:txEl>
                                          </p:spTgt>
                                        </p:tgtEl>
                                        <p:attrNameLst>
                                          <p:attrName>style.visibility</p:attrName>
                                        </p:attrNameLst>
                                      </p:cBhvr>
                                      <p:to>
                                        <p:strVal val="visible"/>
                                      </p:to>
                                    </p:set>
                                    <p:anim calcmode="lin" valueType="num">
                                      <p:cBhvr additive="base">
                                        <p:cTn id="15" dur="500" fill="hold"/>
                                        <p:tgtEl>
                                          <p:spTgt spid="4270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2701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27011">
                                            <p:txEl>
                                              <p:pRg st="3" end="3"/>
                                            </p:txEl>
                                          </p:spTgt>
                                        </p:tgtEl>
                                        <p:attrNameLst>
                                          <p:attrName>style.visibility</p:attrName>
                                        </p:attrNameLst>
                                      </p:cBhvr>
                                      <p:to>
                                        <p:strVal val="visible"/>
                                      </p:to>
                                    </p:set>
                                    <p:anim calcmode="lin" valueType="num">
                                      <p:cBhvr additive="base">
                                        <p:cTn id="19" dur="500" fill="hold"/>
                                        <p:tgtEl>
                                          <p:spTgt spid="4270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2701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27011">
                                            <p:txEl>
                                              <p:pRg st="4" end="4"/>
                                            </p:txEl>
                                          </p:spTgt>
                                        </p:tgtEl>
                                        <p:attrNameLst>
                                          <p:attrName>style.visibility</p:attrName>
                                        </p:attrNameLst>
                                      </p:cBhvr>
                                      <p:to>
                                        <p:strVal val="visible"/>
                                      </p:to>
                                    </p:set>
                                    <p:anim calcmode="lin" valueType="num">
                                      <p:cBhvr additive="base">
                                        <p:cTn id="23" dur="500" fill="hold"/>
                                        <p:tgtEl>
                                          <p:spTgt spid="42701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270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27011">
                                            <p:txEl>
                                              <p:pRg st="5" end="5"/>
                                            </p:txEl>
                                          </p:spTgt>
                                        </p:tgtEl>
                                        <p:attrNameLst>
                                          <p:attrName>style.visibility</p:attrName>
                                        </p:attrNameLst>
                                      </p:cBhvr>
                                      <p:to>
                                        <p:strVal val="visible"/>
                                      </p:to>
                                    </p:set>
                                    <p:anim calcmode="lin" valueType="num">
                                      <p:cBhvr additive="base">
                                        <p:cTn id="29" dur="500" fill="hold"/>
                                        <p:tgtEl>
                                          <p:spTgt spid="42701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27011">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27011">
                                            <p:txEl>
                                              <p:pRg st="6" end="6"/>
                                            </p:txEl>
                                          </p:spTgt>
                                        </p:tgtEl>
                                        <p:attrNameLst>
                                          <p:attrName>style.visibility</p:attrName>
                                        </p:attrNameLst>
                                      </p:cBhvr>
                                      <p:to>
                                        <p:strVal val="visible"/>
                                      </p:to>
                                    </p:set>
                                    <p:anim calcmode="lin" valueType="num">
                                      <p:cBhvr additive="base">
                                        <p:cTn id="33" dur="500" fill="hold"/>
                                        <p:tgtEl>
                                          <p:spTgt spid="42701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27011">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27011">
                                            <p:txEl>
                                              <p:pRg st="7" end="7"/>
                                            </p:txEl>
                                          </p:spTgt>
                                        </p:tgtEl>
                                        <p:attrNameLst>
                                          <p:attrName>style.visibility</p:attrName>
                                        </p:attrNameLst>
                                      </p:cBhvr>
                                      <p:to>
                                        <p:strVal val="visible"/>
                                      </p:to>
                                    </p:set>
                                    <p:anim calcmode="lin" valueType="num">
                                      <p:cBhvr additive="base">
                                        <p:cTn id="37" dur="500" fill="hold"/>
                                        <p:tgtEl>
                                          <p:spTgt spid="42701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27011">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27011">
                                            <p:txEl>
                                              <p:pRg st="12" end="12"/>
                                            </p:txEl>
                                          </p:spTgt>
                                        </p:tgtEl>
                                        <p:attrNameLst>
                                          <p:attrName>style.visibility</p:attrName>
                                        </p:attrNameLst>
                                      </p:cBhvr>
                                      <p:to>
                                        <p:strVal val="visible"/>
                                      </p:to>
                                    </p:set>
                                    <p:anim calcmode="lin" valueType="num">
                                      <p:cBhvr additive="base">
                                        <p:cTn id="41" dur="500" fill="hold"/>
                                        <p:tgtEl>
                                          <p:spTgt spid="427011">
                                            <p:txEl>
                                              <p:pRg st="12" end="1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27011">
                                            <p:txEl>
                                              <p:pRg st="12" end="12"/>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additive="base">
                                        <p:cTn id="45" dur="500" fill="hold"/>
                                        <p:tgtEl>
                                          <p:spTgt spid="2"/>
                                        </p:tgtEl>
                                        <p:attrNameLst>
                                          <p:attrName>ppt_x</p:attrName>
                                        </p:attrNameLst>
                                      </p:cBhvr>
                                      <p:tavLst>
                                        <p:tav tm="0">
                                          <p:val>
                                            <p:strVal val="#ppt_x"/>
                                          </p:val>
                                        </p:tav>
                                        <p:tav tm="100000">
                                          <p:val>
                                            <p:strVal val="#ppt_x"/>
                                          </p:val>
                                        </p:tav>
                                      </p:tavLst>
                                    </p:anim>
                                    <p:anim calcmode="lin" valueType="num">
                                      <p:cBhvr additive="base">
                                        <p:cTn id="4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09600" y="381000"/>
            <a:ext cx="8458200" cy="533400"/>
          </a:xfrm>
        </p:spPr>
        <p:txBody>
          <a:bodyPr>
            <a:normAutofit fontScale="90000"/>
          </a:bodyPr>
          <a:lstStyle/>
          <a:p>
            <a:r>
              <a:rPr lang="en-US" altLang="ko-KR" dirty="0" smtClean="0">
                <a:latin typeface="Helvetica" panose="020B0604020202020204" pitchFamily="34" charset="0"/>
                <a:ea typeface="Gulim" panose="020B0600000101010101" pitchFamily="34" charset="-127"/>
              </a:rPr>
              <a:t>Too Much Milk: Correctness Properties</a:t>
            </a:r>
          </a:p>
        </p:txBody>
      </p:sp>
      <p:sp>
        <p:nvSpPr>
          <p:cNvPr id="428035" name="Rectangle 3"/>
          <p:cNvSpPr>
            <a:spLocks noGrp="1" noChangeArrowheads="1"/>
          </p:cNvSpPr>
          <p:nvPr>
            <p:ph type="body" idx="1"/>
          </p:nvPr>
        </p:nvSpPr>
        <p:spPr>
          <a:xfrm>
            <a:off x="609600" y="1600200"/>
            <a:ext cx="8458200" cy="4953000"/>
          </a:xfrm>
        </p:spPr>
        <p:txBody>
          <a:bodyPr>
            <a:normAutofit fontScale="77500" lnSpcReduction="20000"/>
          </a:bodyPr>
          <a:lstStyle/>
          <a:p>
            <a:r>
              <a:rPr lang="en-US" altLang="ko-KR" dirty="0" smtClean="0">
                <a:latin typeface="Helvetica" panose="020B0604020202020204" pitchFamily="34" charset="0"/>
                <a:ea typeface="Gulim" panose="020B0600000101010101" pitchFamily="34" charset="-127"/>
              </a:rPr>
              <a:t>Need to be careful about correctness of concurrent programs, since non-deterministic</a:t>
            </a:r>
          </a:p>
          <a:p>
            <a:pPr lvl="1"/>
            <a:r>
              <a:rPr lang="en-US" altLang="ko-KR" dirty="0" smtClean="0">
                <a:latin typeface="Helvetica" panose="020B0604020202020204" pitchFamily="34" charset="0"/>
                <a:ea typeface="Gulim" panose="020B0600000101010101" pitchFamily="34" charset="-127"/>
              </a:rPr>
              <a:t>Always write down </a:t>
            </a:r>
            <a:r>
              <a:rPr lang="en-US" altLang="ko-KR" b="1" dirty="0" smtClean="0">
                <a:latin typeface="Helvetica" panose="020B0604020202020204" pitchFamily="34" charset="0"/>
                <a:ea typeface="Gulim" panose="020B0600000101010101" pitchFamily="34" charset="-127"/>
              </a:rPr>
              <a:t>desired</a:t>
            </a:r>
            <a:r>
              <a:rPr lang="en-US" altLang="ko-KR" dirty="0" smtClean="0">
                <a:latin typeface="Helvetica" panose="020B0604020202020204" pitchFamily="34" charset="0"/>
                <a:ea typeface="Gulim" panose="020B0600000101010101" pitchFamily="34" charset="-127"/>
              </a:rPr>
              <a:t> behavior first</a:t>
            </a:r>
          </a:p>
          <a:p>
            <a:pPr lvl="1"/>
            <a:r>
              <a:rPr lang="en-US" altLang="ko-KR" dirty="0" smtClean="0">
                <a:latin typeface="Helvetica" panose="020B0604020202020204" pitchFamily="34" charset="0"/>
                <a:ea typeface="Gulim" panose="020B0600000101010101" pitchFamily="34" charset="-127"/>
              </a:rPr>
              <a:t>Impulse is to start coding first, then when it doesn’t work, pull hair out</a:t>
            </a:r>
          </a:p>
          <a:p>
            <a:pPr lvl="1"/>
            <a:r>
              <a:rPr lang="en-US" altLang="ko-KR" dirty="0" smtClean="0">
                <a:latin typeface="Helvetica" panose="020B0604020202020204" pitchFamily="34" charset="0"/>
                <a:ea typeface="Gulim" panose="020B0600000101010101" pitchFamily="34" charset="-127"/>
              </a:rPr>
              <a:t>Instead, think first, then code</a:t>
            </a:r>
          </a:p>
          <a:p>
            <a:pPr lvl="2"/>
            <a:endParaRPr lang="en-US" altLang="ko-KR" dirty="0" smtClean="0">
              <a:latin typeface="Helvetica" panose="020B0604020202020204" pitchFamily="34" charset="0"/>
              <a:ea typeface="Gulim" panose="020B0600000101010101" pitchFamily="34" charset="-127"/>
            </a:endParaRPr>
          </a:p>
          <a:p>
            <a:r>
              <a:rPr lang="en-US" altLang="ko-KR" dirty="0" smtClean="0">
                <a:latin typeface="Helvetica" panose="020B0604020202020204" pitchFamily="34" charset="0"/>
                <a:ea typeface="Gulim" panose="020B0600000101010101" pitchFamily="34" charset="-127"/>
              </a:rPr>
              <a:t>What are the correctness properties for the “Too much milk” problem?</a:t>
            </a:r>
          </a:p>
          <a:p>
            <a:pPr lvl="1"/>
            <a:r>
              <a:rPr lang="en-US" altLang="ko-KR" dirty="0" smtClean="0">
                <a:latin typeface="Helvetica" panose="020B0604020202020204" pitchFamily="34" charset="0"/>
                <a:ea typeface="Gulim" panose="020B0600000101010101" pitchFamily="34" charset="-127"/>
              </a:rPr>
              <a:t>Never more than one person buys (</a:t>
            </a:r>
            <a:r>
              <a:rPr lang="en-US" altLang="ko-KR" dirty="0" smtClean="0">
                <a:solidFill>
                  <a:srgbClr val="FF0000"/>
                </a:solidFill>
                <a:latin typeface="Helvetica" panose="020B0604020202020204" pitchFamily="34" charset="0"/>
                <a:ea typeface="Gulim" panose="020B0600000101010101" pitchFamily="34" charset="-127"/>
              </a:rPr>
              <a:t>safety</a:t>
            </a:r>
            <a:r>
              <a:rPr lang="en-US" altLang="ko-KR" dirty="0" smtClean="0">
                <a:latin typeface="Helvetica" panose="020B0604020202020204" pitchFamily="34" charset="0"/>
                <a:ea typeface="Gulim" panose="020B0600000101010101" pitchFamily="34" charset="-127"/>
              </a:rPr>
              <a:t>)</a:t>
            </a:r>
          </a:p>
          <a:p>
            <a:pPr lvl="2"/>
            <a:r>
              <a:rPr lang="en-US" altLang="ko-KR" b="1" dirty="0" smtClean="0">
                <a:latin typeface="Helvetica" panose="020B0604020202020204" pitchFamily="34" charset="0"/>
                <a:ea typeface="Gulim" panose="020B0600000101010101" pitchFamily="34" charset="-127"/>
              </a:rPr>
              <a:t>i.e. the program never enters a bad state</a:t>
            </a:r>
          </a:p>
          <a:p>
            <a:pPr lvl="1"/>
            <a:r>
              <a:rPr lang="en-US" altLang="ko-KR" dirty="0" smtClean="0">
                <a:latin typeface="Helvetica" panose="020B0604020202020204" pitchFamily="34" charset="0"/>
                <a:ea typeface="Gulim" panose="020B0600000101010101" pitchFamily="34" charset="-127"/>
              </a:rPr>
              <a:t>Someone buys if needed (</a:t>
            </a:r>
            <a:r>
              <a:rPr lang="en-US" altLang="ko-KR" dirty="0" err="1" smtClean="0">
                <a:solidFill>
                  <a:srgbClr val="FF0000"/>
                </a:solidFill>
                <a:latin typeface="Helvetica" panose="020B0604020202020204" pitchFamily="34" charset="0"/>
                <a:ea typeface="Gulim" panose="020B0600000101010101" pitchFamily="34" charset="-127"/>
              </a:rPr>
              <a:t>liveness</a:t>
            </a:r>
            <a:r>
              <a:rPr lang="en-US" altLang="ko-KR" dirty="0" smtClean="0">
                <a:latin typeface="Helvetica" panose="020B0604020202020204" pitchFamily="34" charset="0"/>
                <a:ea typeface="Gulim" panose="020B0600000101010101" pitchFamily="34" charset="-127"/>
              </a:rPr>
              <a:t>)</a:t>
            </a:r>
          </a:p>
          <a:p>
            <a:pPr lvl="2"/>
            <a:r>
              <a:rPr lang="en-US" altLang="ko-KR" b="1" dirty="0" smtClean="0">
                <a:latin typeface="Helvetica" panose="020B0604020202020204" pitchFamily="34" charset="0"/>
                <a:ea typeface="Gulim" panose="020B0600000101010101" pitchFamily="34" charset="-127"/>
              </a:rPr>
              <a:t>i.e. the program eventually achieves a good state</a:t>
            </a:r>
          </a:p>
          <a:p>
            <a:pPr lvl="2"/>
            <a:endParaRPr lang="en-US" altLang="ko-KR" dirty="0" smtClean="0">
              <a:latin typeface="Helvetica" panose="020B0604020202020204" pitchFamily="34" charset="0"/>
              <a:ea typeface="Gulim" panose="020B0600000101010101" pitchFamily="34" charset="-127"/>
            </a:endParaRPr>
          </a:p>
          <a:p>
            <a:r>
              <a:rPr lang="en-US" altLang="ko-KR" dirty="0" smtClean="0">
                <a:latin typeface="Helvetica" panose="020B0604020202020204" pitchFamily="34" charset="0"/>
                <a:ea typeface="Gulim" panose="020B0600000101010101" pitchFamily="34" charset="-127"/>
              </a:rPr>
              <a:t>Restrict ourselves to use only atomic load and store operations as building blocks</a:t>
            </a:r>
          </a:p>
        </p:txBody>
      </p:sp>
      <p:sp>
        <p:nvSpPr>
          <p:cNvPr id="5120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fld id="{F5932650-FF4F-44DE-BA11-D8486A456736}" type="slidenum">
              <a:rPr lang="en-US" sz="1200" smtClean="0">
                <a:solidFill>
                  <a:srgbClr val="898989"/>
                </a:solidFill>
              </a:rPr>
              <a:pPr>
                <a:spcBef>
                  <a:spcPct val="0"/>
                </a:spcBef>
                <a:buFontTx/>
                <a:buNone/>
              </a:pPr>
              <a:t>15</a:t>
            </a:fld>
            <a:endParaRPr lang="en-US" sz="1200" smtClean="0">
              <a:solidFill>
                <a:srgbClr val="898989"/>
              </a:solidFill>
            </a:endParaRPr>
          </a:p>
        </p:txBody>
      </p:sp>
    </p:spTree>
    <p:extLst>
      <p:ext uri="{BB962C8B-B14F-4D97-AF65-F5344CB8AC3E}">
        <p14:creationId xmlns:p14="http://schemas.microsoft.com/office/powerpoint/2010/main" val="239232961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80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80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80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803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8035">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803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8035">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2803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8035">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2803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3"/>
          <p:cNvGrpSpPr>
            <a:grpSpLocks/>
          </p:cNvGrpSpPr>
          <p:nvPr/>
        </p:nvGrpSpPr>
        <p:grpSpPr bwMode="auto">
          <a:xfrm>
            <a:off x="6248400" y="4079875"/>
            <a:ext cx="1676400" cy="1503362"/>
            <a:chOff x="3504" y="1584"/>
            <a:chExt cx="1056" cy="947"/>
          </a:xfrm>
        </p:grpSpPr>
        <p:pic>
          <p:nvPicPr>
            <p:cNvPr id="53256" name="Picture 8" descr="MCHH01153_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4" y="1632"/>
              <a:ext cx="676" cy="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7"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6" y="1584"/>
              <a:ext cx="3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grpSp>
      <p:sp>
        <p:nvSpPr>
          <p:cNvPr id="53251" name="Rectangle 4"/>
          <p:cNvSpPr>
            <a:spLocks noGrp="1" noChangeArrowheads="1"/>
          </p:cNvSpPr>
          <p:nvPr>
            <p:ph type="title"/>
          </p:nvPr>
        </p:nvSpPr>
        <p:spPr/>
        <p:txBody>
          <a:bodyPr/>
          <a:lstStyle/>
          <a:p>
            <a:r>
              <a:rPr lang="en-US" altLang="ko-KR" smtClean="0">
                <a:latin typeface="Helvetica" panose="020B0604020202020204" pitchFamily="34" charset="0"/>
                <a:ea typeface="Gulim" panose="020B0600000101010101" pitchFamily="34" charset="-127"/>
              </a:rPr>
              <a:t>Too Much Milk: Solution #1</a:t>
            </a:r>
          </a:p>
        </p:txBody>
      </p:sp>
      <p:sp>
        <p:nvSpPr>
          <p:cNvPr id="429061" name="Rectangle 5"/>
          <p:cNvSpPr>
            <a:spLocks noGrp="1" noChangeArrowheads="1"/>
          </p:cNvSpPr>
          <p:nvPr>
            <p:ph type="body" idx="1"/>
          </p:nvPr>
        </p:nvSpPr>
        <p:spPr>
          <a:xfrm>
            <a:off x="457200" y="1544637"/>
            <a:ext cx="5410200" cy="5694363"/>
          </a:xfrm>
        </p:spPr>
        <p:txBody>
          <a:bodyPr>
            <a:normAutofit fontScale="92500" lnSpcReduction="20000"/>
          </a:bodyPr>
          <a:lstStyle/>
          <a:p>
            <a:pPr>
              <a:lnSpc>
                <a:spcPct val="75000"/>
              </a:lnSpc>
            </a:pPr>
            <a:r>
              <a:rPr lang="en-US" altLang="ko-KR" dirty="0" smtClean="0">
                <a:latin typeface="Helvetica" panose="020B0604020202020204" pitchFamily="34" charset="0"/>
                <a:ea typeface="Gulim" panose="020B0600000101010101" pitchFamily="34" charset="-127"/>
              </a:rPr>
              <a:t>Use a note to avoid buying too much milk:</a:t>
            </a:r>
          </a:p>
          <a:p>
            <a:pPr lvl="1">
              <a:lnSpc>
                <a:spcPct val="75000"/>
              </a:lnSpc>
            </a:pPr>
            <a:r>
              <a:rPr lang="en-US" altLang="ko-KR" dirty="0" smtClean="0">
                <a:latin typeface="Helvetica" panose="020B0604020202020204" pitchFamily="34" charset="0"/>
                <a:ea typeface="Gulim" panose="020B0600000101010101" pitchFamily="34" charset="-127"/>
              </a:rPr>
              <a:t>Leave a note before buying (kind of “lock”)</a:t>
            </a:r>
          </a:p>
          <a:p>
            <a:pPr lvl="1">
              <a:lnSpc>
                <a:spcPct val="75000"/>
              </a:lnSpc>
            </a:pPr>
            <a:r>
              <a:rPr lang="en-US" altLang="ko-KR" dirty="0" smtClean="0">
                <a:latin typeface="Helvetica" panose="020B0604020202020204" pitchFamily="34" charset="0"/>
                <a:ea typeface="Gulim" panose="020B0600000101010101" pitchFamily="34" charset="-127"/>
              </a:rPr>
              <a:t>Remove note after buying (kind of “unlock”)</a:t>
            </a:r>
          </a:p>
          <a:p>
            <a:pPr lvl="1">
              <a:lnSpc>
                <a:spcPct val="75000"/>
              </a:lnSpc>
            </a:pPr>
            <a:r>
              <a:rPr lang="en-US" altLang="ko-KR" dirty="0" smtClean="0">
                <a:latin typeface="Helvetica" panose="020B0604020202020204" pitchFamily="34" charset="0"/>
                <a:ea typeface="Gulim" panose="020B0600000101010101" pitchFamily="34" charset="-127"/>
              </a:rPr>
              <a:t>Don’t buy if note (wait)</a:t>
            </a:r>
          </a:p>
          <a:p>
            <a:pPr>
              <a:lnSpc>
                <a:spcPct val="75000"/>
              </a:lnSpc>
            </a:pPr>
            <a:endParaRPr lang="en-US" altLang="ko-KR" dirty="0" smtClean="0">
              <a:latin typeface="Helvetica" panose="020B0604020202020204" pitchFamily="34" charset="0"/>
              <a:ea typeface="Gulim" panose="020B0600000101010101" pitchFamily="34" charset="-127"/>
            </a:endParaRPr>
          </a:p>
          <a:p>
            <a:pPr>
              <a:lnSpc>
                <a:spcPct val="75000"/>
              </a:lnSpc>
            </a:pPr>
            <a:r>
              <a:rPr lang="en-US" altLang="ko-KR" dirty="0" smtClean="0">
                <a:latin typeface="Helvetica" panose="020B0604020202020204" pitchFamily="34" charset="0"/>
                <a:ea typeface="Gulim" panose="020B0600000101010101" pitchFamily="34" charset="-127"/>
              </a:rPr>
              <a:t>Suppose a computer tries this (remember, only memory read/write are atomic):</a:t>
            </a:r>
          </a:p>
          <a:p>
            <a:pPr lvl="1">
              <a:lnSpc>
                <a:spcPct val="75000"/>
              </a:lnSpc>
              <a:buFontTx/>
              <a:buNone/>
            </a:pPr>
            <a:endParaRPr lang="en-US" altLang="ko-KR" dirty="0" smtClean="0">
              <a:latin typeface="Courier New" panose="02070309020205020404" pitchFamily="49" charset="0"/>
              <a:ea typeface="Gulim" panose="020B0600000101010101" pitchFamily="34" charset="-127"/>
            </a:endParaRPr>
          </a:p>
          <a:p>
            <a:pPr lvl="1">
              <a:lnSpc>
                <a:spcPct val="75000"/>
              </a:lnSpc>
              <a:buFontTx/>
              <a:buNone/>
            </a:pPr>
            <a:r>
              <a:rPr lang="en-US" altLang="ko-KR" dirty="0" smtClean="0">
                <a:latin typeface="Courier New" panose="02070309020205020404" pitchFamily="49" charset="0"/>
                <a:ea typeface="Gulim" panose="020B0600000101010101" pitchFamily="34" charset="-127"/>
              </a:rPr>
              <a:t>			if (</a:t>
            </a:r>
            <a:r>
              <a:rPr lang="en-US" altLang="ko-KR" dirty="0" err="1" smtClean="0">
                <a:latin typeface="Courier New" panose="02070309020205020404" pitchFamily="49" charset="0"/>
                <a:ea typeface="Gulim" panose="020B0600000101010101" pitchFamily="34" charset="-127"/>
              </a:rPr>
              <a:t>noMilk</a:t>
            </a:r>
            <a:r>
              <a:rPr lang="en-US" altLang="ko-KR" dirty="0" smtClean="0">
                <a:latin typeface="Courier New" panose="02070309020205020404" pitchFamily="49" charset="0"/>
                <a:ea typeface="Gulim" panose="020B0600000101010101" pitchFamily="34" charset="-127"/>
              </a:rPr>
              <a:t>) {</a:t>
            </a:r>
            <a:br>
              <a:rPr lang="en-US" altLang="ko-KR" dirty="0" smtClean="0">
                <a:latin typeface="Courier New" panose="02070309020205020404" pitchFamily="49" charset="0"/>
                <a:ea typeface="Gulim" panose="020B0600000101010101" pitchFamily="34" charset="-127"/>
              </a:rPr>
            </a:br>
            <a:r>
              <a:rPr lang="en-US" altLang="ko-KR" dirty="0" smtClean="0">
                <a:latin typeface="Courier New" panose="02070309020205020404" pitchFamily="49" charset="0"/>
                <a:ea typeface="Gulim" panose="020B0600000101010101" pitchFamily="34" charset="-127"/>
              </a:rPr>
              <a:t> 		   if (</a:t>
            </a:r>
            <a:r>
              <a:rPr lang="en-US" altLang="ko-KR" dirty="0" err="1" smtClean="0">
                <a:latin typeface="Courier New" panose="02070309020205020404" pitchFamily="49" charset="0"/>
                <a:ea typeface="Gulim" panose="020B0600000101010101" pitchFamily="34" charset="-127"/>
              </a:rPr>
              <a:t>noNote</a:t>
            </a:r>
            <a:r>
              <a:rPr lang="en-US" altLang="ko-KR" dirty="0" smtClean="0">
                <a:latin typeface="Courier New" panose="02070309020205020404" pitchFamily="49" charset="0"/>
                <a:ea typeface="Gulim" panose="020B0600000101010101" pitchFamily="34" charset="-127"/>
              </a:rPr>
              <a:t>) {</a:t>
            </a:r>
            <a:br>
              <a:rPr lang="en-US" altLang="ko-KR" dirty="0" smtClean="0">
                <a:latin typeface="Courier New" panose="02070309020205020404" pitchFamily="49" charset="0"/>
                <a:ea typeface="Gulim" panose="020B0600000101010101" pitchFamily="34" charset="-127"/>
              </a:rPr>
            </a:br>
            <a:r>
              <a:rPr lang="en-US" altLang="ko-KR" dirty="0" smtClean="0">
                <a:latin typeface="Courier New" panose="02070309020205020404" pitchFamily="49" charset="0"/>
                <a:ea typeface="Gulim" panose="020B0600000101010101" pitchFamily="34" charset="-127"/>
              </a:rPr>
              <a:t> 		      leave Note;</a:t>
            </a:r>
            <a:br>
              <a:rPr lang="en-US" altLang="ko-KR" dirty="0" smtClean="0">
                <a:latin typeface="Courier New" panose="02070309020205020404" pitchFamily="49" charset="0"/>
                <a:ea typeface="Gulim" panose="020B0600000101010101" pitchFamily="34" charset="-127"/>
              </a:rPr>
            </a:br>
            <a:r>
              <a:rPr lang="en-US" altLang="ko-KR" dirty="0" smtClean="0">
                <a:latin typeface="Courier New" panose="02070309020205020404" pitchFamily="49" charset="0"/>
                <a:ea typeface="Gulim" panose="020B0600000101010101" pitchFamily="34" charset="-127"/>
              </a:rPr>
              <a:t> 		      buy milk;</a:t>
            </a:r>
            <a:br>
              <a:rPr lang="en-US" altLang="ko-KR" dirty="0" smtClean="0">
                <a:latin typeface="Courier New" panose="02070309020205020404" pitchFamily="49" charset="0"/>
                <a:ea typeface="Gulim" panose="020B0600000101010101" pitchFamily="34" charset="-127"/>
              </a:rPr>
            </a:br>
            <a:r>
              <a:rPr lang="en-US" altLang="ko-KR" dirty="0" smtClean="0">
                <a:latin typeface="Courier New" panose="02070309020205020404" pitchFamily="49" charset="0"/>
                <a:ea typeface="Gulim" panose="020B0600000101010101" pitchFamily="34" charset="-127"/>
              </a:rPr>
              <a:t> 		      remove note;</a:t>
            </a:r>
            <a:br>
              <a:rPr lang="en-US" altLang="ko-KR" dirty="0" smtClean="0">
                <a:latin typeface="Courier New" panose="02070309020205020404" pitchFamily="49" charset="0"/>
                <a:ea typeface="Gulim" panose="020B0600000101010101" pitchFamily="34" charset="-127"/>
              </a:rPr>
            </a:br>
            <a:r>
              <a:rPr lang="en-US" altLang="ko-KR" dirty="0" smtClean="0">
                <a:latin typeface="Courier New" panose="02070309020205020404" pitchFamily="49" charset="0"/>
                <a:ea typeface="Gulim" panose="020B0600000101010101" pitchFamily="34" charset="-127"/>
              </a:rPr>
              <a:t> 		   }</a:t>
            </a:r>
            <a:br>
              <a:rPr lang="en-US" altLang="ko-KR" dirty="0" smtClean="0">
                <a:latin typeface="Courier New" panose="02070309020205020404" pitchFamily="49" charset="0"/>
                <a:ea typeface="Gulim" panose="020B0600000101010101" pitchFamily="34" charset="-127"/>
              </a:rPr>
            </a:br>
            <a:r>
              <a:rPr lang="en-US" altLang="ko-KR" dirty="0" smtClean="0">
                <a:latin typeface="Courier New" panose="02070309020205020404" pitchFamily="49" charset="0"/>
                <a:ea typeface="Gulim" panose="020B0600000101010101" pitchFamily="34" charset="-127"/>
              </a:rPr>
              <a:t>		}</a:t>
            </a:r>
          </a:p>
          <a:p>
            <a:pPr>
              <a:lnSpc>
                <a:spcPct val="55000"/>
              </a:lnSpc>
            </a:pPr>
            <a:endParaRPr lang="en-US" altLang="ko-KR" dirty="0" smtClean="0">
              <a:latin typeface="Helvetica" panose="020B0604020202020204" pitchFamily="34" charset="0"/>
              <a:ea typeface="Gulim" panose="020B0600000101010101" pitchFamily="34" charset="-127"/>
            </a:endParaRPr>
          </a:p>
          <a:p>
            <a:pPr>
              <a:lnSpc>
                <a:spcPct val="55000"/>
              </a:lnSpc>
            </a:pPr>
            <a:r>
              <a:rPr lang="en-US" altLang="ko-KR" dirty="0" smtClean="0">
                <a:latin typeface="Helvetica" panose="020B0604020202020204" pitchFamily="34" charset="0"/>
                <a:ea typeface="Gulim" panose="020B0600000101010101" pitchFamily="34" charset="-127"/>
              </a:rPr>
              <a:t>Result?  </a:t>
            </a:r>
          </a:p>
          <a:p>
            <a:pPr lvl="1">
              <a:lnSpc>
                <a:spcPct val="75000"/>
              </a:lnSpc>
            </a:pPr>
            <a:endParaRPr lang="ko-KR" altLang="en-US" dirty="0" smtClean="0">
              <a:latin typeface="Courier New" panose="02070309020205020404" pitchFamily="49" charset="0"/>
              <a:ea typeface="Gulim" panose="020B0600000101010101" pitchFamily="34" charset="-127"/>
            </a:endParaRPr>
          </a:p>
        </p:txBody>
      </p:sp>
      <p:sp>
        <p:nvSpPr>
          <p:cNvPr id="5325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fld id="{7DF34981-03F6-4785-B942-2A156552D3D8}" type="slidenum">
              <a:rPr lang="en-US" sz="1200" smtClean="0">
                <a:solidFill>
                  <a:srgbClr val="898989"/>
                </a:solidFill>
              </a:rPr>
              <a:pPr>
                <a:spcBef>
                  <a:spcPct val="0"/>
                </a:spcBef>
                <a:buFontTx/>
                <a:buNone/>
              </a:pPr>
              <a:t>16</a:t>
            </a:fld>
            <a:endParaRPr lang="en-US" sz="1200" smtClean="0">
              <a:solidFill>
                <a:srgbClr val="898989"/>
              </a:solidFill>
            </a:endParaRPr>
          </a:p>
        </p:txBody>
      </p:sp>
    </p:spTree>
    <p:extLst>
      <p:ext uri="{BB962C8B-B14F-4D97-AF65-F5344CB8AC3E}">
        <p14:creationId xmlns:p14="http://schemas.microsoft.com/office/powerpoint/2010/main" val="190114673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906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906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906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906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906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906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2906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1"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301" name="Rectangle 5"/>
          <p:cNvSpPr>
            <a:spLocks noGrp="1" noChangeArrowheads="1"/>
          </p:cNvSpPr>
          <p:nvPr>
            <p:ph type="body" idx="1"/>
          </p:nvPr>
        </p:nvSpPr>
        <p:spPr>
          <a:xfrm>
            <a:off x="457200" y="1516698"/>
            <a:ext cx="8610600" cy="5569902"/>
          </a:xfrm>
        </p:spPr>
        <p:txBody>
          <a:bodyPr>
            <a:noAutofit/>
          </a:bodyPr>
          <a:lstStyle/>
          <a:p>
            <a:pPr>
              <a:lnSpc>
                <a:spcPct val="75000"/>
              </a:lnSpc>
            </a:pPr>
            <a:r>
              <a:rPr lang="en-US" altLang="ko-KR" sz="2000" dirty="0" smtClean="0">
                <a:latin typeface="Helvetica" panose="020B0604020202020204" pitchFamily="34" charset="0"/>
                <a:ea typeface="Gulim" panose="020B0600000101010101" pitchFamily="34" charset="-127"/>
              </a:rPr>
              <a:t>Still too much milk but only occasionally!</a:t>
            </a:r>
          </a:p>
          <a:p>
            <a:pPr>
              <a:lnSpc>
                <a:spcPct val="75000"/>
              </a:lnSpc>
              <a:buFontTx/>
              <a:buNone/>
            </a:pPr>
            <a:r>
              <a:rPr lang="en-US" altLang="ko-KR" sz="1800" dirty="0" smtClean="0">
                <a:latin typeface="Courier New" panose="02070309020205020404" pitchFamily="49" charset="0"/>
                <a:ea typeface="Gulim" panose="020B0600000101010101" pitchFamily="34" charset="-127"/>
              </a:rPr>
              <a:t>    </a:t>
            </a:r>
            <a:r>
              <a:rPr lang="en-US" altLang="ko-KR" sz="1800" u="sng" dirty="0" smtClean="0">
                <a:latin typeface="Courier New" panose="02070309020205020404" pitchFamily="49" charset="0"/>
                <a:ea typeface="Gulim" panose="020B0600000101010101" pitchFamily="34" charset="-127"/>
              </a:rPr>
              <a:t>Thread A</a:t>
            </a:r>
            <a:r>
              <a:rPr lang="en-US" altLang="ko-KR" sz="1800" dirty="0" smtClean="0">
                <a:latin typeface="Courier New" panose="02070309020205020404" pitchFamily="49" charset="0"/>
                <a:ea typeface="Gulim" panose="020B0600000101010101" pitchFamily="34" charset="-127"/>
              </a:rPr>
              <a:t>               </a:t>
            </a:r>
            <a:r>
              <a:rPr lang="en-US" altLang="ko-KR" sz="1800" u="sng" dirty="0" smtClean="0">
                <a:latin typeface="Courier New" panose="02070309020205020404" pitchFamily="49" charset="0"/>
                <a:ea typeface="Gulim" panose="020B0600000101010101" pitchFamily="34" charset="-127"/>
              </a:rPr>
              <a:t>Thread B</a:t>
            </a:r>
            <a:r>
              <a:rPr lang="en-US" altLang="ko-KR" sz="1800" dirty="0" smtClean="0">
                <a:latin typeface="Courier New" panose="02070309020205020404" pitchFamily="49" charset="0"/>
                <a:ea typeface="Gulim" panose="020B0600000101010101" pitchFamily="34" charset="-127"/>
              </a:rPr>
              <a:t>  </a:t>
            </a:r>
          </a:p>
          <a:p>
            <a:pPr>
              <a:lnSpc>
                <a:spcPct val="75000"/>
              </a:lnSpc>
              <a:buFontTx/>
              <a:buNone/>
            </a:pPr>
            <a:r>
              <a:rPr lang="en-US" altLang="ko-KR" sz="1800" dirty="0" smtClean="0">
                <a:latin typeface="Courier New" panose="02070309020205020404" pitchFamily="49" charset="0"/>
                <a:ea typeface="Gulim" panose="020B0600000101010101" pitchFamily="34" charset="-127"/>
              </a:rPr>
              <a:t>  if (</a:t>
            </a:r>
            <a:r>
              <a:rPr lang="en-US" altLang="ko-KR" sz="1800" dirty="0" err="1" smtClean="0">
                <a:latin typeface="Courier New" panose="02070309020205020404" pitchFamily="49" charset="0"/>
                <a:ea typeface="Gulim" panose="020B0600000101010101" pitchFamily="34" charset="-127"/>
              </a:rPr>
              <a:t>noMilk</a:t>
            </a:r>
            <a:r>
              <a:rPr lang="en-US" altLang="ko-KR" sz="1800" dirty="0" smtClean="0">
                <a:latin typeface="Courier New" panose="02070309020205020404" pitchFamily="49" charset="0"/>
                <a:ea typeface="Gulim" panose="020B0600000101010101" pitchFamily="34" charset="-127"/>
              </a:rPr>
              <a:t>) {         </a:t>
            </a:r>
          </a:p>
          <a:p>
            <a:pPr>
              <a:lnSpc>
                <a:spcPct val="75000"/>
              </a:lnSpc>
              <a:buFontTx/>
              <a:buNone/>
            </a:pPr>
            <a:r>
              <a:rPr lang="en-US" altLang="ko-KR" sz="1800" dirty="0" smtClean="0">
                <a:latin typeface="Courier New" panose="02070309020205020404" pitchFamily="49" charset="0"/>
                <a:ea typeface="Gulim" panose="020B0600000101010101" pitchFamily="34" charset="-127"/>
              </a:rPr>
              <a:t>    if (</a:t>
            </a:r>
            <a:r>
              <a:rPr lang="en-US" altLang="ko-KR" sz="1800" dirty="0" err="1" smtClean="0">
                <a:latin typeface="Courier New" panose="02070309020205020404" pitchFamily="49" charset="0"/>
                <a:ea typeface="Gulim" panose="020B0600000101010101" pitchFamily="34" charset="-127"/>
              </a:rPr>
              <a:t>noNote</a:t>
            </a:r>
            <a:r>
              <a:rPr lang="en-US" altLang="ko-KR" sz="1800" dirty="0" smtClean="0">
                <a:latin typeface="Courier New" panose="02070309020205020404" pitchFamily="49" charset="0"/>
                <a:ea typeface="Gulim" panose="020B0600000101010101" pitchFamily="34" charset="-127"/>
              </a:rPr>
              <a:t>) {</a:t>
            </a:r>
          </a:p>
          <a:p>
            <a:pPr>
              <a:lnSpc>
                <a:spcPct val="75000"/>
              </a:lnSpc>
              <a:buFontTx/>
              <a:buNone/>
            </a:pPr>
            <a:r>
              <a:rPr lang="en-US" altLang="ko-KR" sz="1800" dirty="0" smtClean="0">
                <a:latin typeface="Courier New" panose="02070309020205020404" pitchFamily="49" charset="0"/>
                <a:ea typeface="Gulim" panose="020B0600000101010101" pitchFamily="34" charset="-127"/>
              </a:rPr>
              <a:t>                         if (</a:t>
            </a:r>
            <a:r>
              <a:rPr lang="en-US" altLang="ko-KR" sz="1800" dirty="0" err="1" smtClean="0">
                <a:latin typeface="Courier New" panose="02070309020205020404" pitchFamily="49" charset="0"/>
                <a:ea typeface="Gulim" panose="020B0600000101010101" pitchFamily="34" charset="-127"/>
              </a:rPr>
              <a:t>noMilk</a:t>
            </a:r>
            <a:r>
              <a:rPr lang="en-US" altLang="ko-KR" sz="1800" dirty="0" smtClean="0">
                <a:latin typeface="Courier New" panose="02070309020205020404" pitchFamily="49" charset="0"/>
                <a:ea typeface="Gulim" panose="020B0600000101010101" pitchFamily="34" charset="-127"/>
              </a:rPr>
              <a:t>)   {       </a:t>
            </a:r>
          </a:p>
          <a:p>
            <a:pPr>
              <a:lnSpc>
                <a:spcPct val="75000"/>
              </a:lnSpc>
              <a:buFontTx/>
              <a:buNone/>
            </a:pPr>
            <a:r>
              <a:rPr lang="en-US" altLang="ko-KR" sz="1800" dirty="0" smtClean="0">
                <a:latin typeface="Courier New" panose="02070309020205020404" pitchFamily="49" charset="0"/>
                <a:ea typeface="Gulim" panose="020B0600000101010101" pitchFamily="34" charset="-127"/>
              </a:rPr>
              <a:t>                           if (</a:t>
            </a:r>
            <a:r>
              <a:rPr lang="en-US" altLang="ko-KR" sz="1800" dirty="0" err="1" smtClean="0">
                <a:latin typeface="Courier New" panose="02070309020205020404" pitchFamily="49" charset="0"/>
                <a:ea typeface="Gulim" panose="020B0600000101010101" pitchFamily="34" charset="-127"/>
              </a:rPr>
              <a:t>noNote</a:t>
            </a:r>
            <a:r>
              <a:rPr lang="en-US" altLang="ko-KR" sz="1800" dirty="0" smtClean="0">
                <a:latin typeface="Courier New" panose="02070309020205020404" pitchFamily="49" charset="0"/>
                <a:ea typeface="Gulim" panose="020B0600000101010101" pitchFamily="34" charset="-127"/>
              </a:rPr>
              <a:t>) {</a:t>
            </a:r>
          </a:p>
          <a:p>
            <a:pPr>
              <a:lnSpc>
                <a:spcPct val="75000"/>
              </a:lnSpc>
              <a:buFontTx/>
              <a:buNone/>
            </a:pPr>
            <a:r>
              <a:rPr lang="en-US" altLang="ko-KR" sz="1800" dirty="0" smtClean="0">
                <a:latin typeface="Courier New" panose="02070309020205020404" pitchFamily="49" charset="0"/>
                <a:ea typeface="Gulim" panose="020B0600000101010101" pitchFamily="34" charset="-127"/>
              </a:rPr>
              <a:t>      leave Note;</a:t>
            </a:r>
            <a:br>
              <a:rPr lang="en-US" altLang="ko-KR" sz="1800" dirty="0" smtClean="0">
                <a:latin typeface="Courier New" panose="02070309020205020404" pitchFamily="49" charset="0"/>
                <a:ea typeface="Gulim" panose="020B0600000101010101" pitchFamily="34" charset="-127"/>
              </a:rPr>
            </a:br>
            <a:r>
              <a:rPr lang="en-US" altLang="ko-KR" sz="1800" dirty="0" smtClean="0">
                <a:latin typeface="Courier New" panose="02070309020205020404" pitchFamily="49" charset="0"/>
                <a:ea typeface="Gulim" panose="020B0600000101010101" pitchFamily="34" charset="-127"/>
              </a:rPr>
              <a:t>	buy milk;</a:t>
            </a:r>
          </a:p>
          <a:p>
            <a:pPr>
              <a:lnSpc>
                <a:spcPct val="75000"/>
              </a:lnSpc>
              <a:buFontTx/>
              <a:buNone/>
            </a:pPr>
            <a:r>
              <a:rPr lang="en-US" altLang="ko-KR" sz="1800" dirty="0" smtClean="0">
                <a:latin typeface="Courier New" panose="02070309020205020404" pitchFamily="49" charset="0"/>
                <a:ea typeface="Gulim" panose="020B0600000101010101" pitchFamily="34" charset="-127"/>
              </a:rPr>
              <a:t>      remove note;</a:t>
            </a:r>
          </a:p>
          <a:p>
            <a:pPr>
              <a:lnSpc>
                <a:spcPct val="75000"/>
              </a:lnSpc>
              <a:buFontTx/>
              <a:buNone/>
            </a:pPr>
            <a:r>
              <a:rPr lang="en-US" altLang="ko-KR" sz="1800" dirty="0" smtClean="0">
                <a:latin typeface="Courier New" panose="02070309020205020404" pitchFamily="49" charset="0"/>
                <a:ea typeface="Gulim" panose="020B0600000101010101" pitchFamily="34" charset="-127"/>
              </a:rPr>
              <a:t>    }</a:t>
            </a:r>
          </a:p>
          <a:p>
            <a:pPr>
              <a:lnSpc>
                <a:spcPct val="75000"/>
              </a:lnSpc>
              <a:buFontTx/>
              <a:buNone/>
            </a:pPr>
            <a:r>
              <a:rPr lang="en-US" altLang="ko-KR" sz="1800" dirty="0" smtClean="0">
                <a:latin typeface="Courier New" panose="02070309020205020404" pitchFamily="49" charset="0"/>
                <a:ea typeface="Gulim" panose="020B0600000101010101" pitchFamily="34" charset="-127"/>
              </a:rPr>
              <a:t>  }</a:t>
            </a:r>
            <a:endParaRPr lang="en-US" altLang="ko-KR" sz="1800" dirty="0" smtClean="0">
              <a:latin typeface="Helvetica" panose="020B0604020202020204" pitchFamily="34" charset="0"/>
              <a:ea typeface="Gulim" panose="020B0600000101010101" pitchFamily="34" charset="-127"/>
            </a:endParaRPr>
          </a:p>
          <a:p>
            <a:pPr>
              <a:lnSpc>
                <a:spcPct val="75000"/>
              </a:lnSpc>
              <a:buFontTx/>
              <a:buNone/>
            </a:pPr>
            <a:r>
              <a:rPr lang="en-US" altLang="ko-KR" sz="1800" dirty="0" smtClean="0">
                <a:latin typeface="Courier New" panose="02070309020205020404" pitchFamily="49" charset="0"/>
                <a:ea typeface="Gulim" panose="020B0600000101010101" pitchFamily="34" charset="-127"/>
              </a:rPr>
              <a:t>                            leave Note;</a:t>
            </a:r>
            <a:br>
              <a:rPr lang="en-US" altLang="ko-KR" sz="1800" dirty="0" smtClean="0">
                <a:latin typeface="Courier New" panose="02070309020205020404" pitchFamily="49" charset="0"/>
                <a:ea typeface="Gulim" panose="020B0600000101010101" pitchFamily="34" charset="-127"/>
              </a:rPr>
            </a:br>
            <a:r>
              <a:rPr lang="en-US" altLang="ko-KR" sz="1800" dirty="0" smtClean="0">
                <a:latin typeface="Courier New" panose="02070309020205020404" pitchFamily="49" charset="0"/>
                <a:ea typeface="Gulim" panose="020B0600000101010101" pitchFamily="34" charset="-127"/>
              </a:rPr>
              <a:t>	                      buy milk;</a:t>
            </a:r>
          </a:p>
          <a:p>
            <a:pPr>
              <a:lnSpc>
                <a:spcPct val="75000"/>
              </a:lnSpc>
              <a:buFontTx/>
              <a:buNone/>
            </a:pPr>
            <a:r>
              <a:rPr lang="en-US" altLang="ko-KR" sz="1800" dirty="0">
                <a:latin typeface="Courier New" panose="02070309020205020404" pitchFamily="49" charset="0"/>
                <a:ea typeface="Gulim" panose="020B0600000101010101" pitchFamily="34" charset="-127"/>
              </a:rPr>
              <a:t>	</a:t>
            </a:r>
            <a:r>
              <a:rPr lang="en-US" altLang="ko-KR" sz="1800" dirty="0" smtClean="0">
                <a:latin typeface="Courier New" panose="02070309020205020404" pitchFamily="49" charset="0"/>
                <a:ea typeface="Gulim" panose="020B0600000101010101" pitchFamily="34" charset="-127"/>
              </a:rPr>
              <a:t>				  remove note; }}</a:t>
            </a:r>
          </a:p>
          <a:p>
            <a:pPr>
              <a:lnSpc>
                <a:spcPct val="75000"/>
              </a:lnSpc>
            </a:pPr>
            <a:r>
              <a:rPr lang="en-US" altLang="ko-KR" sz="1800" dirty="0" smtClean="0">
                <a:latin typeface="Helvetica" panose="020B0604020202020204" pitchFamily="34" charset="0"/>
                <a:ea typeface="Gulim" panose="020B0600000101010101" pitchFamily="34" charset="-127"/>
              </a:rPr>
              <a:t>Thread can get context switched after checking milk and note but before leaving note!</a:t>
            </a:r>
          </a:p>
          <a:p>
            <a:pPr>
              <a:lnSpc>
                <a:spcPct val="75000"/>
              </a:lnSpc>
            </a:pPr>
            <a:r>
              <a:rPr lang="en-US" altLang="ko-KR" sz="1800" dirty="0" smtClean="0">
                <a:latin typeface="Helvetica" panose="020B0604020202020204" pitchFamily="34" charset="0"/>
                <a:ea typeface="Gulim" panose="020B0600000101010101" pitchFamily="34" charset="-127"/>
              </a:rPr>
              <a:t>Solution makes problem worse since fails intermittently</a:t>
            </a:r>
          </a:p>
          <a:p>
            <a:pPr lvl="1">
              <a:lnSpc>
                <a:spcPct val="75000"/>
              </a:lnSpc>
            </a:pPr>
            <a:r>
              <a:rPr lang="en-US" altLang="ko-KR" sz="1600" dirty="0" smtClean="0">
                <a:latin typeface="Helvetica" panose="020B0604020202020204" pitchFamily="34" charset="0"/>
                <a:ea typeface="Gulim" panose="020B0600000101010101" pitchFamily="34" charset="-127"/>
              </a:rPr>
              <a:t>Makes it really hard to debug…</a:t>
            </a:r>
          </a:p>
          <a:p>
            <a:pPr lvl="1">
              <a:lnSpc>
                <a:spcPct val="75000"/>
              </a:lnSpc>
            </a:pPr>
            <a:r>
              <a:rPr lang="en-US" altLang="ko-KR" sz="1600" dirty="0" smtClean="0">
                <a:latin typeface="Helvetica" panose="020B0604020202020204" pitchFamily="34" charset="0"/>
                <a:ea typeface="Gulim" panose="020B0600000101010101" pitchFamily="34" charset="-127"/>
              </a:rPr>
              <a:t>Must work despite what the thread dispatcher does!</a:t>
            </a:r>
          </a:p>
          <a:p>
            <a:pPr lvl="1">
              <a:lnSpc>
                <a:spcPct val="75000"/>
              </a:lnSpc>
            </a:pPr>
            <a:endParaRPr lang="ko-KR" altLang="en-US" sz="1600" dirty="0" smtClean="0">
              <a:latin typeface="Courier New" panose="02070309020205020404" pitchFamily="49" charset="0"/>
              <a:ea typeface="Gulim" panose="020B0600000101010101" pitchFamily="34" charset="-127"/>
            </a:endParaRPr>
          </a:p>
        </p:txBody>
      </p:sp>
      <p:sp>
        <p:nvSpPr>
          <p:cNvPr id="8" name="Rectangle 7"/>
          <p:cNvSpPr/>
          <p:nvPr/>
        </p:nvSpPr>
        <p:spPr bwMode="auto">
          <a:xfrm>
            <a:off x="738809" y="3276600"/>
            <a:ext cx="6781800" cy="1447800"/>
          </a:xfrm>
          <a:prstGeom prst="rect">
            <a:avLst/>
          </a:prstGeom>
          <a:solidFill>
            <a:schemeClr val="accent1">
              <a:lumMod val="40000"/>
              <a:lumOff val="60000"/>
              <a:alpha val="51000"/>
            </a:schemeClr>
          </a:solidFill>
          <a:ln w="38100" cap="flat" cmpd="sng" algn="ctr">
            <a:noFill/>
            <a:prstDash val="solid"/>
            <a:round/>
            <a:headEnd type="stealth" w="med" len="med"/>
            <a:tailEnd type="stealth" w="med" len="med"/>
          </a:ln>
          <a:effectLst/>
        </p:spPr>
        <p:txBody>
          <a:bodyPr vert="eaVert" wrap="none" anchor="ctr"/>
          <a:lstStyle/>
          <a:p>
            <a:pPr>
              <a:defRPr/>
            </a:pPr>
            <a:endParaRPr lang="en-US">
              <a:latin typeface="Comic Sans MS" charset="0"/>
              <a:ea typeface="+mn-ea"/>
            </a:endParaRPr>
          </a:p>
        </p:txBody>
      </p:sp>
      <p:sp>
        <p:nvSpPr>
          <p:cNvPr id="7" name="Rectangle 6"/>
          <p:cNvSpPr/>
          <p:nvPr/>
        </p:nvSpPr>
        <p:spPr bwMode="auto">
          <a:xfrm>
            <a:off x="738809" y="2067028"/>
            <a:ext cx="6781800" cy="609600"/>
          </a:xfrm>
          <a:prstGeom prst="rect">
            <a:avLst/>
          </a:prstGeom>
          <a:solidFill>
            <a:schemeClr val="accent1">
              <a:lumMod val="40000"/>
              <a:lumOff val="60000"/>
              <a:alpha val="46000"/>
            </a:schemeClr>
          </a:solidFill>
          <a:ln w="38100" cap="flat" cmpd="sng" algn="ctr">
            <a:noFill/>
            <a:prstDash val="solid"/>
            <a:round/>
            <a:headEnd type="stealth" w="med" len="med"/>
            <a:tailEnd type="stealth" w="med" len="med"/>
          </a:ln>
          <a:effectLst/>
        </p:spPr>
        <p:txBody>
          <a:bodyPr vert="eaVert" wrap="none" anchor="ctr"/>
          <a:lstStyle/>
          <a:p>
            <a:pPr>
              <a:defRPr/>
            </a:pPr>
            <a:endParaRPr lang="en-US">
              <a:latin typeface="Comic Sans MS" charset="0"/>
              <a:ea typeface="+mn-ea"/>
            </a:endParaRPr>
          </a:p>
        </p:txBody>
      </p:sp>
      <p:sp>
        <p:nvSpPr>
          <p:cNvPr id="55300" name="Rectangle 4"/>
          <p:cNvSpPr>
            <a:spLocks noGrp="1" noChangeArrowheads="1"/>
          </p:cNvSpPr>
          <p:nvPr>
            <p:ph type="title"/>
          </p:nvPr>
        </p:nvSpPr>
        <p:spPr/>
        <p:txBody>
          <a:bodyPr/>
          <a:lstStyle/>
          <a:p>
            <a:r>
              <a:rPr lang="en-US" altLang="ko-KR" smtClean="0">
                <a:latin typeface="Helvetica" panose="020B0604020202020204" pitchFamily="34" charset="0"/>
                <a:ea typeface="Gulim" panose="020B0600000101010101" pitchFamily="34" charset="-127"/>
              </a:rPr>
              <a:t>Too Much Milk: Solution #1</a:t>
            </a:r>
          </a:p>
        </p:txBody>
      </p:sp>
      <p:sp>
        <p:nvSpPr>
          <p:cNvPr id="55304" name="Slide Number Placeholder 3"/>
          <p:cNvSpPr>
            <a:spLocks noGrp="1"/>
          </p:cNvSpPr>
          <p:nvPr>
            <p:ph type="sldNum" sz="quarter" idx="11"/>
          </p:nvPr>
        </p:nvSpPr>
        <p:spPr bwMode="auto">
          <a:xfrm>
            <a:off x="-457200" y="6541811"/>
            <a:ext cx="542108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fld id="{8486E897-18B7-4568-B0A2-A86963581D84}" type="slidenum">
              <a:rPr lang="en-US" sz="1200" smtClean="0">
                <a:solidFill>
                  <a:srgbClr val="898989"/>
                </a:solidFill>
              </a:rPr>
              <a:pPr>
                <a:spcBef>
                  <a:spcPct val="0"/>
                </a:spcBef>
                <a:buFontTx/>
                <a:buNone/>
              </a:pPr>
              <a:t>17</a:t>
            </a:fld>
            <a:endParaRPr lang="en-US" sz="1200" dirty="0" smtClean="0">
              <a:solidFill>
                <a:srgbClr val="898989"/>
              </a:solidFill>
            </a:endParaRPr>
          </a:p>
        </p:txBody>
      </p:sp>
    </p:spTree>
    <p:extLst>
      <p:ext uri="{BB962C8B-B14F-4D97-AF65-F5344CB8AC3E}">
        <p14:creationId xmlns:p14="http://schemas.microsoft.com/office/powerpoint/2010/main" val="3532664010"/>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ko-KR" smtClean="0">
                <a:latin typeface="Helvetica" panose="020B0604020202020204" pitchFamily="34" charset="0"/>
                <a:ea typeface="Gulim" panose="020B0600000101010101" pitchFamily="34" charset="-127"/>
              </a:rPr>
              <a:t>Too Much Milk: Solution #1½ </a:t>
            </a:r>
          </a:p>
        </p:txBody>
      </p:sp>
      <p:sp>
        <p:nvSpPr>
          <p:cNvPr id="432131" name="Rectangle 3"/>
          <p:cNvSpPr>
            <a:spLocks noGrp="1" noChangeArrowheads="1"/>
          </p:cNvSpPr>
          <p:nvPr>
            <p:ph type="body" idx="1"/>
          </p:nvPr>
        </p:nvSpPr>
        <p:spPr>
          <a:xfrm>
            <a:off x="503583" y="1676400"/>
            <a:ext cx="6248400" cy="4495800"/>
          </a:xfrm>
        </p:spPr>
        <p:txBody>
          <a:bodyPr>
            <a:normAutofit/>
          </a:bodyPr>
          <a:lstStyle/>
          <a:p>
            <a:pPr>
              <a:lnSpc>
                <a:spcPct val="75000"/>
              </a:lnSpc>
            </a:pPr>
            <a:r>
              <a:rPr lang="en-US" altLang="ko-KR" sz="2400" dirty="0" smtClean="0">
                <a:latin typeface="Helvetica" panose="020B0604020202020204" pitchFamily="34" charset="0"/>
                <a:ea typeface="Gulim" panose="020B0600000101010101" pitchFamily="34" charset="-127"/>
              </a:rPr>
              <a:t>Clearly the Note is not quite blocking enough</a:t>
            </a:r>
          </a:p>
          <a:p>
            <a:pPr lvl="1">
              <a:lnSpc>
                <a:spcPct val="75000"/>
              </a:lnSpc>
            </a:pPr>
            <a:r>
              <a:rPr lang="en-US" altLang="ko-KR" sz="2000" dirty="0" smtClean="0">
                <a:latin typeface="Helvetica" panose="020B0604020202020204" pitchFamily="34" charset="0"/>
                <a:ea typeface="Gulim" panose="020B0600000101010101" pitchFamily="34" charset="-127"/>
              </a:rPr>
              <a:t>Let’s try to fix this by placing note first</a:t>
            </a:r>
          </a:p>
          <a:p>
            <a:pPr>
              <a:lnSpc>
                <a:spcPct val="75000"/>
              </a:lnSpc>
            </a:pPr>
            <a:r>
              <a:rPr lang="en-US" altLang="ko-KR" sz="2400" dirty="0" smtClean="0">
                <a:latin typeface="Helvetica" panose="020B0604020202020204" pitchFamily="34" charset="0"/>
                <a:ea typeface="Gulim" panose="020B0600000101010101" pitchFamily="34" charset="-127"/>
              </a:rPr>
              <a:t>Another try at previous solution:</a:t>
            </a:r>
          </a:p>
          <a:p>
            <a:pPr>
              <a:lnSpc>
                <a:spcPct val="75000"/>
              </a:lnSpc>
              <a:buFontTx/>
              <a:buNone/>
            </a:pPr>
            <a:endParaRPr lang="en-US" altLang="ko-KR" sz="2400" dirty="0" smtClean="0">
              <a:latin typeface="Helvetica" panose="020B0604020202020204" pitchFamily="34" charset="0"/>
              <a:ea typeface="Gulim" panose="020B0600000101010101" pitchFamily="34" charset="-127"/>
            </a:endParaRPr>
          </a:p>
          <a:p>
            <a:pPr lvl="1">
              <a:lnSpc>
                <a:spcPct val="75000"/>
              </a:lnSpc>
              <a:buFontTx/>
              <a:buNone/>
            </a:pPr>
            <a:r>
              <a:rPr lang="en-US" altLang="ko-KR" sz="2000" dirty="0" smtClean="0">
                <a:latin typeface="Courier New" panose="02070309020205020404" pitchFamily="49" charset="0"/>
                <a:ea typeface="Gulim" panose="020B0600000101010101" pitchFamily="34" charset="-127"/>
              </a:rPr>
              <a:t>			leave Note;</a:t>
            </a:r>
          </a:p>
          <a:p>
            <a:pPr lvl="1">
              <a:lnSpc>
                <a:spcPct val="75000"/>
              </a:lnSpc>
              <a:buFontTx/>
              <a:buNone/>
            </a:pPr>
            <a:r>
              <a:rPr lang="en-US" altLang="ko-KR" sz="2000" dirty="0" smtClean="0">
                <a:latin typeface="Courier New" panose="02070309020205020404" pitchFamily="49" charset="0"/>
                <a:ea typeface="Gulim" panose="020B0600000101010101" pitchFamily="34" charset="-127"/>
              </a:rPr>
              <a:t>			if (</a:t>
            </a:r>
            <a:r>
              <a:rPr lang="en-US" altLang="ko-KR" sz="2000" dirty="0" err="1" smtClean="0">
                <a:latin typeface="Courier New" panose="02070309020205020404" pitchFamily="49" charset="0"/>
                <a:ea typeface="Gulim" panose="020B0600000101010101" pitchFamily="34" charset="-127"/>
              </a:rPr>
              <a:t>noMilk</a:t>
            </a:r>
            <a:r>
              <a:rPr lang="en-US" altLang="ko-KR" sz="2000" dirty="0" smtClean="0">
                <a:latin typeface="Courier New" panose="02070309020205020404" pitchFamily="49" charset="0"/>
                <a:ea typeface="Gulim" panose="020B0600000101010101" pitchFamily="34" charset="-127"/>
              </a:rPr>
              <a:t>) {</a:t>
            </a:r>
            <a:br>
              <a:rPr lang="en-US" altLang="ko-KR" sz="2000" dirty="0" smtClean="0">
                <a:latin typeface="Courier New" panose="02070309020205020404" pitchFamily="49" charset="0"/>
                <a:ea typeface="Gulim" panose="020B0600000101010101" pitchFamily="34" charset="-127"/>
              </a:rPr>
            </a:br>
            <a:r>
              <a:rPr lang="en-US" altLang="ko-KR" sz="2000" dirty="0" smtClean="0">
                <a:latin typeface="Courier New" panose="02070309020205020404" pitchFamily="49" charset="0"/>
                <a:ea typeface="Gulim" panose="020B0600000101010101" pitchFamily="34" charset="-127"/>
              </a:rPr>
              <a:t> 		   if (</a:t>
            </a:r>
            <a:r>
              <a:rPr lang="en-US" altLang="ko-KR" sz="2000" dirty="0" err="1" smtClean="0">
                <a:latin typeface="Courier New" panose="02070309020205020404" pitchFamily="49" charset="0"/>
                <a:ea typeface="Gulim" panose="020B0600000101010101" pitchFamily="34" charset="-127"/>
              </a:rPr>
              <a:t>noNote</a:t>
            </a:r>
            <a:r>
              <a:rPr lang="en-US" altLang="ko-KR" sz="2000" dirty="0" smtClean="0">
                <a:latin typeface="Courier New" panose="02070309020205020404" pitchFamily="49" charset="0"/>
                <a:ea typeface="Gulim" panose="020B0600000101010101" pitchFamily="34" charset="-127"/>
              </a:rPr>
              <a:t>) {</a:t>
            </a:r>
            <a:br>
              <a:rPr lang="en-US" altLang="ko-KR" sz="2000" dirty="0" smtClean="0">
                <a:latin typeface="Courier New" panose="02070309020205020404" pitchFamily="49" charset="0"/>
                <a:ea typeface="Gulim" panose="020B0600000101010101" pitchFamily="34" charset="-127"/>
              </a:rPr>
            </a:br>
            <a:r>
              <a:rPr lang="en-US" altLang="ko-KR" sz="2000" dirty="0" smtClean="0">
                <a:latin typeface="Courier New" panose="02070309020205020404" pitchFamily="49" charset="0"/>
                <a:ea typeface="Gulim" panose="020B0600000101010101" pitchFamily="34" charset="-127"/>
              </a:rPr>
              <a:t> 		      buy milk;</a:t>
            </a:r>
            <a:br>
              <a:rPr lang="en-US" altLang="ko-KR" sz="2000" dirty="0" smtClean="0">
                <a:latin typeface="Courier New" panose="02070309020205020404" pitchFamily="49" charset="0"/>
                <a:ea typeface="Gulim" panose="020B0600000101010101" pitchFamily="34" charset="-127"/>
              </a:rPr>
            </a:br>
            <a:r>
              <a:rPr lang="en-US" altLang="ko-KR" sz="2000" dirty="0" smtClean="0">
                <a:latin typeface="Courier New" panose="02070309020205020404" pitchFamily="49" charset="0"/>
                <a:ea typeface="Gulim" panose="020B0600000101010101" pitchFamily="34" charset="-127"/>
              </a:rPr>
              <a:t> 		   }</a:t>
            </a:r>
            <a:br>
              <a:rPr lang="en-US" altLang="ko-KR" sz="2000" dirty="0" smtClean="0">
                <a:latin typeface="Courier New" panose="02070309020205020404" pitchFamily="49" charset="0"/>
                <a:ea typeface="Gulim" panose="020B0600000101010101" pitchFamily="34" charset="-127"/>
              </a:rPr>
            </a:br>
            <a:r>
              <a:rPr lang="en-US" altLang="ko-KR" sz="2000" dirty="0" smtClean="0">
                <a:latin typeface="Courier New" panose="02070309020205020404" pitchFamily="49" charset="0"/>
                <a:ea typeface="Gulim" panose="020B0600000101010101" pitchFamily="34" charset="-127"/>
              </a:rPr>
              <a:t>		}</a:t>
            </a:r>
          </a:p>
          <a:p>
            <a:pPr lvl="1">
              <a:lnSpc>
                <a:spcPct val="75000"/>
              </a:lnSpc>
              <a:buFontTx/>
              <a:buNone/>
            </a:pPr>
            <a:r>
              <a:rPr lang="en-US" altLang="ko-KR" sz="2000" dirty="0" smtClean="0">
                <a:latin typeface="Courier New" panose="02070309020205020404" pitchFamily="49" charset="0"/>
                <a:ea typeface="Gulim" panose="020B0600000101010101" pitchFamily="34" charset="-127"/>
              </a:rPr>
              <a:t>			remove Note;</a:t>
            </a:r>
            <a:br>
              <a:rPr lang="en-US" altLang="ko-KR" sz="2000" dirty="0" smtClean="0">
                <a:latin typeface="Courier New" panose="02070309020205020404" pitchFamily="49" charset="0"/>
                <a:ea typeface="Gulim" panose="020B0600000101010101" pitchFamily="34" charset="-127"/>
              </a:rPr>
            </a:br>
            <a:endParaRPr lang="en-US" altLang="ko-KR" sz="2000" dirty="0" smtClean="0">
              <a:latin typeface="Courier New" panose="02070309020205020404" pitchFamily="49" charset="0"/>
              <a:ea typeface="Gulim" panose="020B0600000101010101" pitchFamily="34" charset="-127"/>
            </a:endParaRPr>
          </a:p>
          <a:p>
            <a:pPr>
              <a:lnSpc>
                <a:spcPct val="75000"/>
              </a:lnSpc>
            </a:pPr>
            <a:r>
              <a:rPr lang="en-US" altLang="ko-KR" sz="2400" dirty="0" smtClean="0">
                <a:latin typeface="Helvetica" panose="020B0604020202020204" pitchFamily="34" charset="0"/>
                <a:ea typeface="Gulim" panose="020B0600000101010101" pitchFamily="34" charset="-127"/>
              </a:rPr>
              <a:t>What happens here?</a:t>
            </a:r>
          </a:p>
          <a:p>
            <a:pPr lvl="1">
              <a:lnSpc>
                <a:spcPct val="75000"/>
              </a:lnSpc>
            </a:pPr>
            <a:r>
              <a:rPr lang="en-US" altLang="ko-KR" sz="2000" dirty="0" smtClean="0">
                <a:latin typeface="Helvetica" panose="020B0604020202020204" pitchFamily="34" charset="0"/>
                <a:ea typeface="Gulim" panose="020B0600000101010101" pitchFamily="34" charset="-127"/>
              </a:rPr>
              <a:t>Well, with human, probably nothing bad</a:t>
            </a:r>
          </a:p>
        </p:txBody>
      </p:sp>
      <p:sp>
        <p:nvSpPr>
          <p:cNvPr id="57351"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fld id="{0BE39F98-BD29-4488-B768-8A0716C458BA}" type="slidenum">
              <a:rPr lang="en-US" sz="1200" smtClean="0">
                <a:solidFill>
                  <a:srgbClr val="898989"/>
                </a:solidFill>
              </a:rPr>
              <a:pPr>
                <a:spcBef>
                  <a:spcPct val="0"/>
                </a:spcBef>
                <a:buFontTx/>
                <a:buNone/>
              </a:pPr>
              <a:t>18</a:t>
            </a:fld>
            <a:endParaRPr lang="en-US" sz="1200" smtClean="0">
              <a:solidFill>
                <a:srgbClr val="898989"/>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0683" y="2929271"/>
            <a:ext cx="2579917" cy="2171367"/>
          </a:xfrm>
          <a:prstGeom prst="rect">
            <a:avLst/>
          </a:prstGeom>
        </p:spPr>
      </p:pic>
      <p:sp>
        <p:nvSpPr>
          <p:cNvPr id="5" name="TextBox 4"/>
          <p:cNvSpPr txBox="1"/>
          <p:nvPr/>
        </p:nvSpPr>
        <p:spPr>
          <a:xfrm>
            <a:off x="762000" y="6135386"/>
            <a:ext cx="4931158" cy="323871"/>
          </a:xfrm>
          <a:prstGeom prst="rect">
            <a:avLst/>
          </a:prstGeom>
          <a:noFill/>
        </p:spPr>
        <p:txBody>
          <a:bodyPr wrap="none" rtlCol="0">
            <a:spAutoFit/>
          </a:bodyPr>
          <a:lstStyle/>
          <a:p>
            <a:pPr lvl="1">
              <a:lnSpc>
                <a:spcPct val="75000"/>
              </a:lnSpc>
            </a:pPr>
            <a:r>
              <a:rPr lang="en-US" altLang="ko-KR" sz="2000" dirty="0">
                <a:latin typeface="Helvetica" panose="020B0604020202020204" pitchFamily="34" charset="0"/>
                <a:ea typeface="Gulim" panose="020B0600000101010101" pitchFamily="34" charset="-127"/>
              </a:rPr>
              <a:t>With computer: no one ever buys milk</a:t>
            </a:r>
          </a:p>
        </p:txBody>
      </p:sp>
    </p:spTree>
    <p:extLst>
      <p:ext uri="{BB962C8B-B14F-4D97-AF65-F5344CB8AC3E}">
        <p14:creationId xmlns:p14="http://schemas.microsoft.com/office/powerpoint/2010/main" val="324594137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2131">
                                            <p:txEl>
                                              <p:pRg st="0" end="0"/>
                                            </p:txEl>
                                          </p:spTgt>
                                        </p:tgtEl>
                                        <p:attrNameLst>
                                          <p:attrName>style.visibility</p:attrName>
                                        </p:attrNameLst>
                                      </p:cBhvr>
                                      <p:to>
                                        <p:strVal val="visible"/>
                                      </p:to>
                                    </p:set>
                                    <p:anim calcmode="lin" valueType="num">
                                      <p:cBhvr additive="base">
                                        <p:cTn id="7" dur="500" fill="hold"/>
                                        <p:tgtEl>
                                          <p:spTgt spid="4321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213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32131">
                                            <p:txEl>
                                              <p:pRg st="1" end="1"/>
                                            </p:txEl>
                                          </p:spTgt>
                                        </p:tgtEl>
                                        <p:attrNameLst>
                                          <p:attrName>style.visibility</p:attrName>
                                        </p:attrNameLst>
                                      </p:cBhvr>
                                      <p:to>
                                        <p:strVal val="visible"/>
                                      </p:to>
                                    </p:set>
                                    <p:anim calcmode="lin" valueType="num">
                                      <p:cBhvr additive="base">
                                        <p:cTn id="11" dur="500" fill="hold"/>
                                        <p:tgtEl>
                                          <p:spTgt spid="43213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3213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32131">
                                            <p:txEl>
                                              <p:pRg st="2" end="2"/>
                                            </p:txEl>
                                          </p:spTgt>
                                        </p:tgtEl>
                                        <p:attrNameLst>
                                          <p:attrName>style.visibility</p:attrName>
                                        </p:attrNameLst>
                                      </p:cBhvr>
                                      <p:to>
                                        <p:strVal val="visible"/>
                                      </p:to>
                                    </p:set>
                                    <p:anim calcmode="lin" valueType="num">
                                      <p:cBhvr additive="base">
                                        <p:cTn id="15" dur="500" fill="hold"/>
                                        <p:tgtEl>
                                          <p:spTgt spid="43213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3213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32131">
                                            <p:txEl>
                                              <p:pRg st="4" end="4"/>
                                            </p:txEl>
                                          </p:spTgt>
                                        </p:tgtEl>
                                        <p:attrNameLst>
                                          <p:attrName>style.visibility</p:attrName>
                                        </p:attrNameLst>
                                      </p:cBhvr>
                                      <p:to>
                                        <p:strVal val="visible"/>
                                      </p:to>
                                    </p:set>
                                    <p:anim calcmode="lin" valueType="num">
                                      <p:cBhvr additive="base">
                                        <p:cTn id="19" dur="500" fill="hold"/>
                                        <p:tgtEl>
                                          <p:spTgt spid="43213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2131">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32131">
                                            <p:txEl>
                                              <p:pRg st="5" end="5"/>
                                            </p:txEl>
                                          </p:spTgt>
                                        </p:tgtEl>
                                        <p:attrNameLst>
                                          <p:attrName>style.visibility</p:attrName>
                                        </p:attrNameLst>
                                      </p:cBhvr>
                                      <p:to>
                                        <p:strVal val="visible"/>
                                      </p:to>
                                    </p:set>
                                    <p:anim calcmode="lin" valueType="num">
                                      <p:cBhvr additive="base">
                                        <p:cTn id="23" dur="500" fill="hold"/>
                                        <p:tgtEl>
                                          <p:spTgt spid="432131">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32131">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32131">
                                            <p:txEl>
                                              <p:pRg st="6" end="6"/>
                                            </p:txEl>
                                          </p:spTgt>
                                        </p:tgtEl>
                                        <p:attrNameLst>
                                          <p:attrName>style.visibility</p:attrName>
                                        </p:attrNameLst>
                                      </p:cBhvr>
                                      <p:to>
                                        <p:strVal val="visible"/>
                                      </p:to>
                                    </p:set>
                                    <p:anim calcmode="lin" valueType="num">
                                      <p:cBhvr additive="base">
                                        <p:cTn id="27" dur="500" fill="hold"/>
                                        <p:tgtEl>
                                          <p:spTgt spid="432131">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3213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32131">
                                            <p:txEl>
                                              <p:pRg st="7" end="7"/>
                                            </p:txEl>
                                          </p:spTgt>
                                        </p:tgtEl>
                                        <p:attrNameLst>
                                          <p:attrName>style.visibility</p:attrName>
                                        </p:attrNameLst>
                                      </p:cBhvr>
                                      <p:to>
                                        <p:strVal val="visible"/>
                                      </p:to>
                                    </p:set>
                                    <p:anim calcmode="lin" valueType="num">
                                      <p:cBhvr additive="base">
                                        <p:cTn id="33" dur="500" fill="hold"/>
                                        <p:tgtEl>
                                          <p:spTgt spid="432131">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32131">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32131">
                                            <p:txEl>
                                              <p:pRg st="8" end="8"/>
                                            </p:txEl>
                                          </p:spTgt>
                                        </p:tgtEl>
                                        <p:attrNameLst>
                                          <p:attrName>style.visibility</p:attrName>
                                        </p:attrNameLst>
                                      </p:cBhvr>
                                      <p:to>
                                        <p:strVal val="visible"/>
                                      </p:to>
                                    </p:set>
                                    <p:anim calcmode="lin" valueType="num">
                                      <p:cBhvr additive="base">
                                        <p:cTn id="37" dur="500" fill="hold"/>
                                        <p:tgtEl>
                                          <p:spTgt spid="432131">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3213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500" fill="hold"/>
                                        <p:tgtEl>
                                          <p:spTgt spid="4"/>
                                        </p:tgtEl>
                                        <p:attrNameLst>
                                          <p:attrName>ppt_x</p:attrName>
                                        </p:attrNameLst>
                                      </p:cBhvr>
                                      <p:tavLst>
                                        <p:tav tm="0">
                                          <p:val>
                                            <p:strVal val="#ppt_x"/>
                                          </p:val>
                                        </p:tav>
                                        <p:tav tm="100000">
                                          <p:val>
                                            <p:strVal val="#ppt_x"/>
                                          </p:val>
                                        </p:tav>
                                      </p:tavLst>
                                    </p:anim>
                                    <p:anim calcmode="lin" valueType="num">
                                      <p:cBhvr additive="base">
                                        <p:cTn id="4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ko-KR" smtClean="0">
                <a:latin typeface="Helvetica" panose="020B0604020202020204" pitchFamily="34" charset="0"/>
                <a:ea typeface="Gulim" panose="020B0600000101010101" pitchFamily="34" charset="-127"/>
              </a:rPr>
              <a:t>Too Much Milk Solution #2</a:t>
            </a:r>
          </a:p>
        </p:txBody>
      </p:sp>
      <p:sp>
        <p:nvSpPr>
          <p:cNvPr id="430083" name="Rectangle 3"/>
          <p:cNvSpPr>
            <a:spLocks noGrp="1" noChangeArrowheads="1"/>
          </p:cNvSpPr>
          <p:nvPr>
            <p:ph type="body" idx="1"/>
          </p:nvPr>
        </p:nvSpPr>
        <p:spPr>
          <a:xfrm>
            <a:off x="533400" y="1516698"/>
            <a:ext cx="8534400" cy="5410200"/>
          </a:xfrm>
        </p:spPr>
        <p:txBody>
          <a:bodyPr>
            <a:normAutofit fontScale="92500" lnSpcReduction="10000"/>
          </a:bodyPr>
          <a:lstStyle/>
          <a:p>
            <a:pPr>
              <a:lnSpc>
                <a:spcPct val="80000"/>
              </a:lnSpc>
              <a:tabLst>
                <a:tab pos="1377950" algn="l"/>
                <a:tab pos="2116138" algn="ctr"/>
                <a:tab pos="5148263" algn="l"/>
                <a:tab pos="5886450" algn="ctr"/>
              </a:tabLst>
            </a:pPr>
            <a:r>
              <a:rPr lang="en-US" altLang="ko-KR" dirty="0" smtClean="0">
                <a:latin typeface="Helvetica" panose="020B0604020202020204" pitchFamily="34" charset="0"/>
                <a:ea typeface="Gulim" panose="020B0600000101010101" pitchFamily="34" charset="-127"/>
              </a:rPr>
              <a:t>How about labeled notes?  </a:t>
            </a:r>
          </a:p>
          <a:p>
            <a:pPr lvl="1">
              <a:lnSpc>
                <a:spcPct val="80000"/>
              </a:lnSpc>
              <a:tabLst>
                <a:tab pos="1377950" algn="l"/>
                <a:tab pos="2116138" algn="ctr"/>
                <a:tab pos="5148263" algn="l"/>
                <a:tab pos="5886450" algn="ctr"/>
              </a:tabLst>
            </a:pPr>
            <a:r>
              <a:rPr lang="en-US" altLang="ko-KR" dirty="0" smtClean="0">
                <a:latin typeface="Helvetica" panose="020B0604020202020204" pitchFamily="34" charset="0"/>
                <a:ea typeface="Gulim" panose="020B0600000101010101" pitchFamily="34" charset="-127"/>
              </a:rPr>
              <a:t>Now we can leave note before checking</a:t>
            </a:r>
          </a:p>
          <a:p>
            <a:pPr>
              <a:lnSpc>
                <a:spcPct val="80000"/>
              </a:lnSpc>
              <a:tabLst>
                <a:tab pos="1377950" algn="l"/>
                <a:tab pos="2116138" algn="ctr"/>
                <a:tab pos="5148263" algn="l"/>
                <a:tab pos="5886450" algn="ctr"/>
              </a:tabLst>
            </a:pPr>
            <a:endParaRPr lang="en-US" altLang="ko-KR" dirty="0" smtClean="0">
              <a:latin typeface="Helvetica" panose="020B0604020202020204" pitchFamily="34" charset="0"/>
              <a:ea typeface="Gulim" panose="020B0600000101010101" pitchFamily="34" charset="-127"/>
            </a:endParaRPr>
          </a:p>
          <a:p>
            <a:pPr>
              <a:lnSpc>
                <a:spcPct val="80000"/>
              </a:lnSpc>
              <a:tabLst>
                <a:tab pos="1377950" algn="l"/>
                <a:tab pos="2116138" algn="ctr"/>
                <a:tab pos="5148263" algn="l"/>
                <a:tab pos="5886450" algn="ctr"/>
              </a:tabLst>
            </a:pPr>
            <a:r>
              <a:rPr lang="en-US" altLang="ko-KR" dirty="0" smtClean="0">
                <a:latin typeface="Helvetica" panose="020B0604020202020204" pitchFamily="34" charset="0"/>
                <a:ea typeface="Gulim" panose="020B0600000101010101" pitchFamily="34" charset="-127"/>
              </a:rPr>
              <a:t>Algorithm looks like this:</a:t>
            </a:r>
          </a:p>
          <a:p>
            <a:pPr>
              <a:lnSpc>
                <a:spcPct val="80000"/>
              </a:lnSpc>
              <a:buFontTx/>
              <a:buNone/>
              <a:tabLst>
                <a:tab pos="1377950" algn="l"/>
                <a:tab pos="2116138" algn="ctr"/>
                <a:tab pos="5148263" algn="l"/>
                <a:tab pos="5886450" algn="ctr"/>
              </a:tabLst>
            </a:pPr>
            <a:r>
              <a:rPr lang="en-US" altLang="ko-KR" dirty="0" smtClean="0">
                <a:latin typeface="Helvetica" panose="020B0604020202020204" pitchFamily="34" charset="0"/>
                <a:ea typeface="Gulim" panose="020B0600000101010101" pitchFamily="34" charset="-127"/>
              </a:rPr>
              <a:t>	</a:t>
            </a:r>
          </a:p>
          <a:p>
            <a:pPr>
              <a:lnSpc>
                <a:spcPct val="80000"/>
              </a:lnSpc>
              <a:buFontTx/>
              <a:buNone/>
              <a:tabLst>
                <a:tab pos="1377950" algn="l"/>
                <a:tab pos="2116138" algn="ctr"/>
                <a:tab pos="5148263" algn="l"/>
                <a:tab pos="5886450" algn="ctr"/>
              </a:tabLst>
            </a:pPr>
            <a:r>
              <a:rPr lang="en-US" altLang="ko-KR" dirty="0" smtClean="0">
                <a:latin typeface="Helvetica" panose="020B0604020202020204" pitchFamily="34" charset="0"/>
                <a:ea typeface="Gulim" panose="020B0600000101010101" pitchFamily="34" charset="-127"/>
              </a:rPr>
              <a:t>		</a:t>
            </a:r>
            <a:r>
              <a:rPr lang="en-US" altLang="ko-KR" u="sng" dirty="0" smtClean="0">
                <a:latin typeface="Helvetica" panose="020B0604020202020204" pitchFamily="34" charset="0"/>
                <a:ea typeface="Gulim" panose="020B0600000101010101" pitchFamily="34" charset="-127"/>
              </a:rPr>
              <a:t>Thread A</a:t>
            </a:r>
            <a:r>
              <a:rPr lang="en-US" altLang="ko-KR" dirty="0" smtClean="0">
                <a:latin typeface="Helvetica" panose="020B0604020202020204" pitchFamily="34" charset="0"/>
                <a:ea typeface="Gulim" panose="020B0600000101010101" pitchFamily="34" charset="-127"/>
              </a:rPr>
              <a:t>		</a:t>
            </a:r>
            <a:r>
              <a:rPr lang="en-US" altLang="ko-KR" u="sng" dirty="0" smtClean="0">
                <a:latin typeface="Helvetica" panose="020B0604020202020204" pitchFamily="34" charset="0"/>
                <a:ea typeface="Gulim" panose="020B0600000101010101" pitchFamily="34" charset="-127"/>
              </a:rPr>
              <a:t>Thread B</a:t>
            </a:r>
          </a:p>
          <a:p>
            <a:pPr>
              <a:lnSpc>
                <a:spcPct val="80000"/>
              </a:lnSpc>
              <a:buFontTx/>
              <a:buNone/>
              <a:tabLst>
                <a:tab pos="1377950" algn="l"/>
                <a:tab pos="2116138" algn="ctr"/>
                <a:tab pos="5148263" algn="l"/>
                <a:tab pos="5886450" algn="ctr"/>
              </a:tabLst>
            </a:pPr>
            <a:r>
              <a:rPr lang="en-US" altLang="ko-KR" dirty="0" smtClean="0">
                <a:latin typeface="Courier New" panose="02070309020205020404" pitchFamily="49" charset="0"/>
                <a:ea typeface="Gulim" panose="020B0600000101010101" pitchFamily="34" charset="-127"/>
              </a:rPr>
              <a:t>		leave note A;	leave note B;</a:t>
            </a:r>
            <a:br>
              <a:rPr lang="en-US" altLang="ko-KR" dirty="0" smtClean="0">
                <a:latin typeface="Courier New" panose="02070309020205020404" pitchFamily="49" charset="0"/>
                <a:ea typeface="Gulim" panose="020B0600000101010101" pitchFamily="34" charset="-127"/>
              </a:rPr>
            </a:br>
            <a:r>
              <a:rPr lang="en-US" altLang="ko-KR" dirty="0" smtClean="0">
                <a:latin typeface="Courier New" panose="02070309020205020404" pitchFamily="49" charset="0"/>
                <a:ea typeface="Gulim" panose="020B0600000101010101" pitchFamily="34" charset="-127"/>
              </a:rPr>
              <a:t>	if (</a:t>
            </a:r>
            <a:r>
              <a:rPr lang="en-US" altLang="ko-KR" dirty="0" err="1" smtClean="0">
                <a:latin typeface="Courier New" panose="02070309020205020404" pitchFamily="49" charset="0"/>
                <a:ea typeface="Gulim" panose="020B0600000101010101" pitchFamily="34" charset="-127"/>
              </a:rPr>
              <a:t>noNote</a:t>
            </a:r>
            <a:r>
              <a:rPr lang="en-US" altLang="ko-KR" dirty="0" smtClean="0">
                <a:latin typeface="Courier New" panose="02070309020205020404" pitchFamily="49" charset="0"/>
                <a:ea typeface="Gulim" panose="020B0600000101010101" pitchFamily="34" charset="-127"/>
              </a:rPr>
              <a:t> B) {	if (</a:t>
            </a:r>
            <a:r>
              <a:rPr lang="en-US" altLang="ko-KR" dirty="0" err="1" smtClean="0">
                <a:latin typeface="Courier New" panose="02070309020205020404" pitchFamily="49" charset="0"/>
                <a:ea typeface="Gulim" panose="020B0600000101010101" pitchFamily="34" charset="-127"/>
              </a:rPr>
              <a:t>noNote</a:t>
            </a:r>
            <a:r>
              <a:rPr lang="en-US" altLang="ko-KR" dirty="0" smtClean="0">
                <a:latin typeface="Courier New" panose="02070309020205020404" pitchFamily="49" charset="0"/>
                <a:ea typeface="Gulim" panose="020B0600000101010101" pitchFamily="34" charset="-127"/>
              </a:rPr>
              <a:t> A) {</a:t>
            </a:r>
            <a:br>
              <a:rPr lang="en-US" altLang="ko-KR" dirty="0" smtClean="0">
                <a:latin typeface="Courier New" panose="02070309020205020404" pitchFamily="49" charset="0"/>
                <a:ea typeface="Gulim" panose="020B0600000101010101" pitchFamily="34" charset="-127"/>
              </a:rPr>
            </a:br>
            <a:r>
              <a:rPr lang="en-US" altLang="ko-KR" dirty="0" smtClean="0">
                <a:latin typeface="Courier New" panose="02070309020205020404" pitchFamily="49" charset="0"/>
                <a:ea typeface="Gulim" panose="020B0600000101010101" pitchFamily="34" charset="-127"/>
              </a:rPr>
              <a:t>	   if (</a:t>
            </a:r>
            <a:r>
              <a:rPr lang="en-US" altLang="ko-KR" dirty="0" err="1" smtClean="0">
                <a:latin typeface="Courier New" panose="02070309020205020404" pitchFamily="49" charset="0"/>
                <a:ea typeface="Gulim" panose="020B0600000101010101" pitchFamily="34" charset="-127"/>
              </a:rPr>
              <a:t>noMilk</a:t>
            </a:r>
            <a:r>
              <a:rPr lang="en-US" altLang="ko-KR" dirty="0" smtClean="0">
                <a:latin typeface="Courier New" panose="02070309020205020404" pitchFamily="49" charset="0"/>
                <a:ea typeface="Gulim" panose="020B0600000101010101" pitchFamily="34" charset="-127"/>
              </a:rPr>
              <a:t>) {	   if (</a:t>
            </a:r>
            <a:r>
              <a:rPr lang="en-US" altLang="ko-KR" dirty="0" err="1" smtClean="0">
                <a:latin typeface="Courier New" panose="02070309020205020404" pitchFamily="49" charset="0"/>
                <a:ea typeface="Gulim" panose="020B0600000101010101" pitchFamily="34" charset="-127"/>
              </a:rPr>
              <a:t>noMilk</a:t>
            </a:r>
            <a:r>
              <a:rPr lang="en-US" altLang="ko-KR" dirty="0" smtClean="0">
                <a:latin typeface="Courier New" panose="02070309020205020404" pitchFamily="49" charset="0"/>
                <a:ea typeface="Gulim" panose="020B0600000101010101" pitchFamily="34" charset="-127"/>
              </a:rPr>
              <a:t>){</a:t>
            </a:r>
            <a:br>
              <a:rPr lang="en-US" altLang="ko-KR" dirty="0" smtClean="0">
                <a:latin typeface="Courier New" panose="02070309020205020404" pitchFamily="49" charset="0"/>
                <a:ea typeface="Gulim" panose="020B0600000101010101" pitchFamily="34" charset="-127"/>
              </a:rPr>
            </a:br>
            <a:r>
              <a:rPr lang="en-US" altLang="ko-KR" dirty="0" smtClean="0">
                <a:latin typeface="Courier New" panose="02070309020205020404" pitchFamily="49" charset="0"/>
                <a:ea typeface="Gulim" panose="020B0600000101010101" pitchFamily="34" charset="-127"/>
              </a:rPr>
              <a:t>	      buy Milk;	      buy Milk;</a:t>
            </a:r>
            <a:br>
              <a:rPr lang="en-US" altLang="ko-KR" dirty="0" smtClean="0">
                <a:latin typeface="Courier New" panose="02070309020205020404" pitchFamily="49" charset="0"/>
                <a:ea typeface="Gulim" panose="020B0600000101010101" pitchFamily="34" charset="-127"/>
              </a:rPr>
            </a:br>
            <a:r>
              <a:rPr lang="en-US" altLang="ko-KR" dirty="0" smtClean="0">
                <a:latin typeface="Courier New" panose="02070309020205020404" pitchFamily="49" charset="0"/>
                <a:ea typeface="Gulim" panose="020B0600000101010101" pitchFamily="34" charset="-127"/>
              </a:rPr>
              <a:t>	   }		   }</a:t>
            </a:r>
            <a:br>
              <a:rPr lang="en-US" altLang="ko-KR" dirty="0" smtClean="0">
                <a:latin typeface="Courier New" panose="02070309020205020404" pitchFamily="49" charset="0"/>
                <a:ea typeface="Gulim" panose="020B0600000101010101" pitchFamily="34" charset="-127"/>
              </a:rPr>
            </a:br>
            <a:r>
              <a:rPr lang="en-US" altLang="ko-KR" dirty="0" smtClean="0">
                <a:latin typeface="Courier New" panose="02070309020205020404" pitchFamily="49" charset="0"/>
                <a:ea typeface="Gulim" panose="020B0600000101010101" pitchFamily="34" charset="-127"/>
              </a:rPr>
              <a:t>	}		}</a:t>
            </a:r>
            <a:br>
              <a:rPr lang="en-US" altLang="ko-KR" dirty="0" smtClean="0">
                <a:latin typeface="Courier New" panose="02070309020205020404" pitchFamily="49" charset="0"/>
                <a:ea typeface="Gulim" panose="020B0600000101010101" pitchFamily="34" charset="-127"/>
              </a:rPr>
            </a:br>
            <a:r>
              <a:rPr lang="en-US" altLang="ko-KR" dirty="0" smtClean="0">
                <a:latin typeface="Courier New" panose="02070309020205020404" pitchFamily="49" charset="0"/>
                <a:ea typeface="Gulim" panose="020B0600000101010101" pitchFamily="34" charset="-127"/>
              </a:rPr>
              <a:t>	remove note A;	remove note B;</a:t>
            </a:r>
          </a:p>
          <a:p>
            <a:pPr>
              <a:lnSpc>
                <a:spcPct val="80000"/>
              </a:lnSpc>
              <a:tabLst>
                <a:tab pos="1377950" algn="l"/>
                <a:tab pos="2116138" algn="ctr"/>
                <a:tab pos="5148263" algn="l"/>
                <a:tab pos="5886450" algn="ctr"/>
              </a:tabLst>
            </a:pPr>
            <a:endParaRPr lang="en-US" altLang="ko-KR" dirty="0" smtClean="0">
              <a:latin typeface="Helvetica" panose="020B0604020202020204" pitchFamily="34" charset="0"/>
              <a:ea typeface="Gulim" panose="020B0600000101010101" pitchFamily="34" charset="-127"/>
            </a:endParaRPr>
          </a:p>
          <a:p>
            <a:pPr>
              <a:lnSpc>
                <a:spcPct val="80000"/>
              </a:lnSpc>
              <a:tabLst>
                <a:tab pos="1377950" algn="l"/>
                <a:tab pos="2116138" algn="ctr"/>
                <a:tab pos="5148263" algn="l"/>
                <a:tab pos="5886450" algn="ctr"/>
              </a:tabLst>
            </a:pPr>
            <a:r>
              <a:rPr lang="en-US" altLang="ko-KR" dirty="0" smtClean="0">
                <a:latin typeface="Helvetica" panose="020B0604020202020204" pitchFamily="34" charset="0"/>
                <a:ea typeface="Gulim" panose="020B0600000101010101" pitchFamily="34" charset="-127"/>
              </a:rPr>
              <a:t>Does this work?</a:t>
            </a:r>
          </a:p>
        </p:txBody>
      </p:sp>
      <p:sp>
        <p:nvSpPr>
          <p:cNvPr id="5939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fld id="{0F7E25DA-8168-41BA-9A3E-094E4B825F86}" type="slidenum">
              <a:rPr lang="en-US" sz="1200" smtClean="0">
                <a:solidFill>
                  <a:srgbClr val="898989"/>
                </a:solidFill>
              </a:rPr>
              <a:pPr>
                <a:spcBef>
                  <a:spcPct val="0"/>
                </a:spcBef>
                <a:buFontTx/>
                <a:buNone/>
              </a:pPr>
              <a:t>19</a:t>
            </a:fld>
            <a:endParaRPr lang="en-US" sz="1200" smtClean="0">
              <a:solidFill>
                <a:srgbClr val="898989"/>
              </a:solidFill>
            </a:endParaRPr>
          </a:p>
        </p:txBody>
      </p:sp>
    </p:spTree>
    <p:extLst>
      <p:ext uri="{BB962C8B-B14F-4D97-AF65-F5344CB8AC3E}">
        <p14:creationId xmlns:p14="http://schemas.microsoft.com/office/powerpoint/2010/main" val="364950372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0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08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00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00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00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008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00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Motivation</a:t>
            </a:r>
          </a:p>
        </p:txBody>
      </p:sp>
      <p:sp>
        <p:nvSpPr>
          <p:cNvPr id="3" name="Content Placeholder 2"/>
          <p:cNvSpPr>
            <a:spLocks noGrp="1"/>
          </p:cNvSpPr>
          <p:nvPr>
            <p:ph idx="1"/>
          </p:nvPr>
        </p:nvSpPr>
        <p:spPr/>
        <p:txBody>
          <a:bodyPr/>
          <a:lstStyle/>
          <a:p>
            <a:r>
              <a:rPr lang="en-US" sz="2400" u="sng" smtClean="0"/>
              <a:t>Concurrent processes </a:t>
            </a:r>
            <a:r>
              <a:rPr lang="en-US" sz="2400" smtClean="0"/>
              <a:t>improve Computer System </a:t>
            </a:r>
            <a:r>
              <a:rPr lang="en-US" sz="2400" u="sng" smtClean="0"/>
              <a:t>resource utilization</a:t>
            </a:r>
          </a:p>
          <a:p>
            <a:pPr lvl="1"/>
            <a:r>
              <a:rPr lang="en-US" sz="2400" smtClean="0"/>
              <a:t>But </a:t>
            </a:r>
            <a:r>
              <a:rPr lang="en-US" sz="2400" u="sng" smtClean="0"/>
              <a:t>concurrency</a:t>
            </a:r>
            <a:r>
              <a:rPr lang="en-US" sz="2400" smtClean="0"/>
              <a:t> introduces inherent </a:t>
            </a:r>
            <a:r>
              <a:rPr lang="en-US" sz="2400" u="sng" smtClean="0"/>
              <a:t>cost of context switching</a:t>
            </a:r>
          </a:p>
          <a:p>
            <a:pPr lvl="2"/>
            <a:r>
              <a:rPr lang="en-US" sz="2400" u="sng" smtClean="0"/>
              <a:t>Threading</a:t>
            </a:r>
            <a:r>
              <a:rPr lang="en-US" sz="2400" smtClean="0"/>
              <a:t> a process reduces the cost of context switching because we allow threads to </a:t>
            </a:r>
            <a:r>
              <a:rPr lang="en-US" sz="2400" u="sng" smtClean="0"/>
              <a:t>share global context</a:t>
            </a:r>
            <a:r>
              <a:rPr lang="en-US" sz="2400" smtClean="0"/>
              <a:t> (memory, IO State) of their parent process</a:t>
            </a:r>
          </a:p>
          <a:p>
            <a:pPr lvl="3"/>
            <a:r>
              <a:rPr lang="en-US" sz="2000" smtClean="0">
                <a:solidFill>
                  <a:srgbClr val="FF0000"/>
                </a:solidFill>
              </a:rPr>
              <a:t>But this </a:t>
            </a:r>
            <a:r>
              <a:rPr lang="en-US" sz="2000" u="sng" smtClean="0">
                <a:solidFill>
                  <a:srgbClr val="FF0000"/>
                </a:solidFill>
              </a:rPr>
              <a:t>sharing can be dangerous </a:t>
            </a:r>
            <a:r>
              <a:rPr lang="en-US" sz="2000" smtClean="0">
                <a:solidFill>
                  <a:srgbClr val="FF0000"/>
                </a:solidFill>
              </a:rPr>
              <a:t>if not handled properly</a:t>
            </a:r>
          </a:p>
        </p:txBody>
      </p:sp>
      <p:sp>
        <p:nvSpPr>
          <p:cNvPr id="23557"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fld id="{9B17C123-D61E-4370-896B-64E7AFA04E6F}" type="slidenum">
              <a:rPr lang="en-US" sz="1200" smtClean="0">
                <a:solidFill>
                  <a:srgbClr val="898989"/>
                </a:solidFill>
              </a:rPr>
              <a:pPr>
                <a:spcBef>
                  <a:spcPct val="0"/>
                </a:spcBef>
                <a:buFontTx/>
                <a:buNone/>
              </a:pPr>
              <a:t>2</a:t>
            </a:fld>
            <a:endParaRPr lang="en-US" sz="1200" smtClean="0">
              <a:solidFill>
                <a:srgbClr val="898989"/>
              </a:solidFill>
            </a:endParaRPr>
          </a:p>
        </p:txBody>
      </p:sp>
    </p:spTree>
    <p:extLst>
      <p:ext uri="{BB962C8B-B14F-4D97-AF65-F5344CB8AC3E}">
        <p14:creationId xmlns:p14="http://schemas.microsoft.com/office/powerpoint/2010/main" val="39737326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 name="Rectangle 12"/>
          <p:cNvSpPr/>
          <p:nvPr/>
        </p:nvSpPr>
        <p:spPr bwMode="auto">
          <a:xfrm>
            <a:off x="457200" y="2209800"/>
            <a:ext cx="8382000" cy="381000"/>
          </a:xfrm>
          <a:prstGeom prst="rect">
            <a:avLst/>
          </a:prstGeom>
          <a:solidFill>
            <a:schemeClr val="accent1">
              <a:lumMod val="40000"/>
              <a:lumOff val="60000"/>
            </a:schemeClr>
          </a:solidFill>
          <a:ln w="38100" cap="flat" cmpd="sng" algn="ctr">
            <a:noFill/>
            <a:prstDash val="solid"/>
            <a:round/>
            <a:headEnd type="stealth" w="med" len="med"/>
            <a:tailEnd type="stealth" w="med" len="med"/>
          </a:ln>
          <a:effectLst/>
        </p:spPr>
        <p:txBody>
          <a:bodyPr vert="eaVert" wrap="none" anchor="ctr"/>
          <a:lstStyle/>
          <a:p>
            <a:pPr>
              <a:defRPr/>
            </a:pPr>
            <a:endParaRPr lang="en-US">
              <a:latin typeface="Comic Sans MS" charset="0"/>
              <a:ea typeface="+mn-ea"/>
            </a:endParaRPr>
          </a:p>
        </p:txBody>
      </p:sp>
      <p:sp>
        <p:nvSpPr>
          <p:cNvPr id="14" name="Rectangle 13"/>
          <p:cNvSpPr/>
          <p:nvPr/>
        </p:nvSpPr>
        <p:spPr bwMode="auto">
          <a:xfrm>
            <a:off x="457200" y="3962400"/>
            <a:ext cx="8382000" cy="1143000"/>
          </a:xfrm>
          <a:prstGeom prst="rect">
            <a:avLst/>
          </a:prstGeom>
          <a:solidFill>
            <a:schemeClr val="accent1">
              <a:lumMod val="40000"/>
              <a:lumOff val="60000"/>
            </a:schemeClr>
          </a:solidFill>
          <a:ln w="38100" cap="flat" cmpd="sng" algn="ctr">
            <a:noFill/>
            <a:prstDash val="solid"/>
            <a:round/>
            <a:headEnd type="stealth" w="med" len="med"/>
            <a:tailEnd type="stealth" w="med" len="med"/>
          </a:ln>
          <a:effectLst/>
        </p:spPr>
        <p:txBody>
          <a:bodyPr vert="eaVert" wrap="none" anchor="ctr"/>
          <a:lstStyle/>
          <a:p>
            <a:pPr>
              <a:defRPr/>
            </a:pPr>
            <a:endParaRPr lang="en-US">
              <a:latin typeface="Comic Sans MS" charset="0"/>
              <a:ea typeface="+mn-ea"/>
            </a:endParaRPr>
          </a:p>
        </p:txBody>
      </p:sp>
      <p:sp>
        <p:nvSpPr>
          <p:cNvPr id="61444" name="Rectangle 2"/>
          <p:cNvSpPr>
            <a:spLocks noGrp="1" noChangeArrowheads="1"/>
          </p:cNvSpPr>
          <p:nvPr>
            <p:ph type="title"/>
          </p:nvPr>
        </p:nvSpPr>
        <p:spPr/>
        <p:txBody>
          <a:bodyPr/>
          <a:lstStyle/>
          <a:p>
            <a:r>
              <a:rPr lang="en-US" altLang="ko-KR" smtClean="0">
                <a:latin typeface="Helvetica" panose="020B0604020202020204" pitchFamily="34" charset="0"/>
                <a:ea typeface="Gulim" panose="020B0600000101010101" pitchFamily="34" charset="-127"/>
              </a:rPr>
              <a:t>Too Much Milk Solution #2</a:t>
            </a:r>
          </a:p>
        </p:txBody>
      </p:sp>
      <p:sp>
        <p:nvSpPr>
          <p:cNvPr id="61448"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fld id="{E6594FC2-84CE-4294-BD54-4C5C9B5D1CC8}" type="slidenum">
              <a:rPr lang="en-US" sz="1200" smtClean="0">
                <a:solidFill>
                  <a:srgbClr val="898989"/>
                </a:solidFill>
              </a:rPr>
              <a:pPr>
                <a:spcBef>
                  <a:spcPct val="0"/>
                </a:spcBef>
                <a:buFontTx/>
                <a:buNone/>
              </a:pPr>
              <a:t>20</a:t>
            </a:fld>
            <a:endParaRPr lang="en-US" sz="1200" smtClean="0">
              <a:solidFill>
                <a:srgbClr val="898989"/>
              </a:solidFill>
            </a:endParaRPr>
          </a:p>
        </p:txBody>
      </p:sp>
      <p:sp>
        <p:nvSpPr>
          <p:cNvPr id="12" name="Rectangle 3"/>
          <p:cNvSpPr txBox="1">
            <a:spLocks noChangeArrowheads="1"/>
          </p:cNvSpPr>
          <p:nvPr/>
        </p:nvSpPr>
        <p:spPr bwMode="auto">
          <a:xfrm>
            <a:off x="381000" y="1600200"/>
            <a:ext cx="8534400" cy="4778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1pPr>
            <a:lvl2pPr marL="742950" indent="-285750" algn="l"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2pPr>
            <a:lvl3pPr marL="11430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3pPr>
            <a:lvl4pPr marL="1600200" indent="-228600" algn="l" rtl="0" eaLnBrk="0" fontAlgn="base" hangingPunct="0">
              <a:spcBef>
                <a:spcPct val="20000"/>
              </a:spcBef>
              <a:spcAft>
                <a:spcPct val="0"/>
              </a:spcAft>
              <a:buChar char="–"/>
              <a:defRPr>
                <a:solidFill>
                  <a:schemeClr val="tx1"/>
                </a:solidFill>
                <a:latin typeface="+mn-lt"/>
                <a:ea typeface="MS PGothic" pitchFamily="34" charset="-128"/>
                <a:cs typeface="MS PGothic" charset="0"/>
              </a:defRPr>
            </a:lvl4pPr>
            <a:lvl5pPr marL="2057400" indent="-228600" algn="l" rtl="0" eaLnBrk="0" fontAlgn="base" hangingPunct="0">
              <a:spcBef>
                <a:spcPct val="20000"/>
              </a:spcBef>
              <a:spcAft>
                <a:spcPct val="0"/>
              </a:spcAft>
              <a:buChar char="»"/>
              <a:defRPr>
                <a:solidFill>
                  <a:schemeClr val="tx1"/>
                </a:solidFill>
                <a:latin typeface="+mn-lt"/>
                <a:ea typeface="MS PGothic" pitchFamily="34" charset="-128"/>
                <a:cs typeface="MS PGothic" charset="0"/>
              </a:defRPr>
            </a:lvl5pPr>
            <a:lvl6pPr marL="2514600" indent="-228600" algn="l" rtl="0" eaLnBrk="0" fontAlgn="base" hangingPunct="0">
              <a:spcBef>
                <a:spcPct val="20000"/>
              </a:spcBef>
              <a:spcAft>
                <a:spcPct val="0"/>
              </a:spcAft>
              <a:buChar char="»"/>
              <a:defRPr>
                <a:solidFill>
                  <a:schemeClr val="tx1"/>
                </a:solidFill>
                <a:latin typeface="+mn-lt"/>
                <a:ea typeface="ＭＳ Ｐゴシック" pitchFamily="86" charset="-128"/>
              </a:defRPr>
            </a:lvl6pPr>
            <a:lvl7pPr marL="2971800" indent="-228600" algn="l" rtl="0" eaLnBrk="0" fontAlgn="base" hangingPunct="0">
              <a:spcBef>
                <a:spcPct val="20000"/>
              </a:spcBef>
              <a:spcAft>
                <a:spcPct val="0"/>
              </a:spcAft>
              <a:buChar char="»"/>
              <a:defRPr>
                <a:solidFill>
                  <a:schemeClr val="tx1"/>
                </a:solidFill>
                <a:latin typeface="+mn-lt"/>
                <a:ea typeface="ＭＳ Ｐゴシック" pitchFamily="86" charset="-128"/>
              </a:defRPr>
            </a:lvl7pPr>
            <a:lvl8pPr marL="3429000" indent="-228600" algn="l" rtl="0" eaLnBrk="0" fontAlgn="base" hangingPunct="0">
              <a:spcBef>
                <a:spcPct val="20000"/>
              </a:spcBef>
              <a:spcAft>
                <a:spcPct val="0"/>
              </a:spcAft>
              <a:buChar char="»"/>
              <a:defRPr>
                <a:solidFill>
                  <a:schemeClr val="tx1"/>
                </a:solidFill>
                <a:latin typeface="+mn-lt"/>
                <a:ea typeface="ＭＳ Ｐゴシック" pitchFamily="86" charset="-128"/>
              </a:defRPr>
            </a:lvl8pPr>
            <a:lvl9pPr marL="3886200" indent="-228600" algn="l" rtl="0" eaLnBrk="0" fontAlgn="base" hangingPunct="0">
              <a:spcBef>
                <a:spcPct val="20000"/>
              </a:spcBef>
              <a:spcAft>
                <a:spcPct val="0"/>
              </a:spcAft>
              <a:buChar char="»"/>
              <a:defRPr>
                <a:solidFill>
                  <a:schemeClr val="tx1"/>
                </a:solidFill>
                <a:latin typeface="+mn-lt"/>
                <a:ea typeface="ＭＳ Ｐゴシック" pitchFamily="86" charset="-128"/>
              </a:defRPr>
            </a:lvl9pPr>
          </a:lstStyle>
          <a:p>
            <a:pPr>
              <a:lnSpc>
                <a:spcPct val="80000"/>
              </a:lnSpc>
              <a:buFont typeface="Wingdings" panose="05000000000000000000" pitchFamily="2" charset="2"/>
              <a:buChar char="q"/>
              <a:tabLst>
                <a:tab pos="1377950" algn="l"/>
                <a:tab pos="2116138" algn="ctr"/>
                <a:tab pos="5148263" algn="l"/>
                <a:tab pos="5886450" algn="ctr"/>
              </a:tabLst>
            </a:pPr>
            <a:r>
              <a:rPr lang="en-US" altLang="ko-KR" kern="0" dirty="0" smtClean="0">
                <a:latin typeface="Helvetica" panose="020B0604020202020204" pitchFamily="34" charset="0"/>
                <a:ea typeface="Gulim" panose="020B0600000101010101" pitchFamily="34" charset="-127"/>
              </a:rPr>
              <a:t>Possible for neither thread to buy milk!</a:t>
            </a:r>
          </a:p>
          <a:p>
            <a:pPr>
              <a:lnSpc>
                <a:spcPct val="80000"/>
              </a:lnSpc>
              <a:buFontTx/>
              <a:buNone/>
              <a:tabLst>
                <a:tab pos="1377950" algn="l"/>
                <a:tab pos="2116138" algn="ctr"/>
                <a:tab pos="5148263" algn="l"/>
                <a:tab pos="5886450" algn="ctr"/>
              </a:tabLst>
            </a:pPr>
            <a:r>
              <a:rPr lang="en-US" altLang="ko-KR" kern="0" dirty="0" smtClean="0">
                <a:latin typeface="Helvetica" panose="020B0604020202020204" pitchFamily="34" charset="0"/>
                <a:ea typeface="Gulim" panose="020B0600000101010101" pitchFamily="34" charset="-127"/>
              </a:rPr>
              <a:t>			</a:t>
            </a:r>
            <a:r>
              <a:rPr lang="en-US" altLang="ko-KR" u="sng" kern="0" dirty="0" smtClean="0">
                <a:latin typeface="Helvetica" panose="020B0604020202020204" pitchFamily="34" charset="0"/>
                <a:ea typeface="Gulim" panose="020B0600000101010101" pitchFamily="34" charset="-127"/>
              </a:rPr>
              <a:t>Thread A</a:t>
            </a:r>
            <a:r>
              <a:rPr lang="en-US" altLang="ko-KR" kern="0" dirty="0" smtClean="0">
                <a:latin typeface="Helvetica" panose="020B0604020202020204" pitchFamily="34" charset="0"/>
                <a:ea typeface="Gulim" panose="020B0600000101010101" pitchFamily="34" charset="-127"/>
              </a:rPr>
              <a:t>		</a:t>
            </a:r>
            <a:r>
              <a:rPr lang="en-US" altLang="ko-KR" u="sng" kern="0" dirty="0" smtClean="0">
                <a:latin typeface="Helvetica" panose="020B0604020202020204" pitchFamily="34" charset="0"/>
                <a:ea typeface="Gulim" panose="020B0600000101010101" pitchFamily="34" charset="-127"/>
              </a:rPr>
              <a:t>Thread B</a:t>
            </a:r>
          </a:p>
          <a:p>
            <a:pPr>
              <a:lnSpc>
                <a:spcPct val="80000"/>
              </a:lnSpc>
              <a:buFontTx/>
              <a:buNone/>
              <a:tabLst>
                <a:tab pos="1377950" algn="l"/>
                <a:tab pos="2116138" algn="ctr"/>
                <a:tab pos="5148263" algn="l"/>
                <a:tab pos="5886450" algn="ctr"/>
              </a:tabLst>
            </a:pPr>
            <a:r>
              <a:rPr lang="en-US" altLang="ko-KR" kern="0" dirty="0" smtClean="0">
                <a:latin typeface="Courier New" panose="02070309020205020404" pitchFamily="49" charset="0"/>
                <a:ea typeface="Gulim" panose="020B0600000101010101" pitchFamily="34" charset="-127"/>
              </a:rPr>
              <a:t>		leave note A;	</a:t>
            </a:r>
          </a:p>
          <a:p>
            <a:pPr>
              <a:lnSpc>
                <a:spcPct val="80000"/>
              </a:lnSpc>
              <a:buFontTx/>
              <a:buNone/>
              <a:tabLst>
                <a:tab pos="1377950" algn="l"/>
                <a:tab pos="2116138" algn="ctr"/>
                <a:tab pos="5148263" algn="l"/>
                <a:tab pos="5886450" algn="ctr"/>
              </a:tabLst>
            </a:pPr>
            <a:r>
              <a:rPr lang="en-US" altLang="ko-KR" kern="0" dirty="0" smtClean="0">
                <a:latin typeface="Courier New" panose="02070309020205020404" pitchFamily="49" charset="0"/>
                <a:ea typeface="Gulim" panose="020B0600000101010101" pitchFamily="34" charset="-127"/>
              </a:rPr>
              <a:t>                                  leave note B;</a:t>
            </a:r>
            <a:br>
              <a:rPr lang="en-US" altLang="ko-KR" kern="0" dirty="0" smtClean="0">
                <a:latin typeface="Courier New" panose="02070309020205020404" pitchFamily="49" charset="0"/>
                <a:ea typeface="Gulim" panose="020B0600000101010101" pitchFamily="34" charset="-127"/>
              </a:rPr>
            </a:br>
            <a:r>
              <a:rPr lang="en-US" altLang="ko-KR" kern="0" dirty="0" smtClean="0">
                <a:latin typeface="Courier New" panose="02070309020205020404" pitchFamily="49" charset="0"/>
                <a:ea typeface="Gulim" panose="020B0600000101010101" pitchFamily="34" charset="-127"/>
              </a:rPr>
              <a:t>		                         if (</a:t>
            </a:r>
            <a:r>
              <a:rPr lang="en-US" altLang="ko-KR" kern="0" dirty="0" err="1" smtClean="0">
                <a:latin typeface="Courier New" panose="02070309020205020404" pitchFamily="49" charset="0"/>
                <a:ea typeface="Gulim" panose="020B0600000101010101" pitchFamily="34" charset="-127"/>
              </a:rPr>
              <a:t>noNote</a:t>
            </a:r>
            <a:r>
              <a:rPr lang="en-US" altLang="ko-KR" kern="0" dirty="0" smtClean="0">
                <a:latin typeface="Courier New" panose="02070309020205020404" pitchFamily="49" charset="0"/>
                <a:ea typeface="Gulim" panose="020B0600000101010101" pitchFamily="34" charset="-127"/>
              </a:rPr>
              <a:t> A) {</a:t>
            </a:r>
            <a:br>
              <a:rPr lang="en-US" altLang="ko-KR" kern="0" dirty="0" smtClean="0">
                <a:latin typeface="Courier New" panose="02070309020205020404" pitchFamily="49" charset="0"/>
                <a:ea typeface="Gulim" panose="020B0600000101010101" pitchFamily="34" charset="-127"/>
              </a:rPr>
            </a:br>
            <a:r>
              <a:rPr lang="en-US" altLang="ko-KR" kern="0" dirty="0" smtClean="0">
                <a:latin typeface="Courier New" panose="02070309020205020404" pitchFamily="49" charset="0"/>
                <a:ea typeface="Gulim" panose="020B0600000101010101" pitchFamily="34" charset="-127"/>
              </a:rPr>
              <a:t>		                            if (</a:t>
            </a:r>
            <a:r>
              <a:rPr lang="en-US" altLang="ko-KR" kern="0" dirty="0" err="1" smtClean="0">
                <a:latin typeface="Courier New" panose="02070309020205020404" pitchFamily="49" charset="0"/>
                <a:ea typeface="Gulim" panose="020B0600000101010101" pitchFamily="34" charset="-127"/>
              </a:rPr>
              <a:t>noMilk</a:t>
            </a:r>
            <a:r>
              <a:rPr lang="en-US" altLang="ko-KR" kern="0" dirty="0" smtClean="0">
                <a:latin typeface="Courier New" panose="02070309020205020404" pitchFamily="49" charset="0"/>
                <a:ea typeface="Gulim" panose="020B0600000101010101" pitchFamily="34" charset="-127"/>
              </a:rPr>
              <a:t>) {</a:t>
            </a:r>
            <a:br>
              <a:rPr lang="en-US" altLang="ko-KR" kern="0" dirty="0" smtClean="0">
                <a:latin typeface="Courier New" panose="02070309020205020404" pitchFamily="49" charset="0"/>
                <a:ea typeface="Gulim" panose="020B0600000101010101" pitchFamily="34" charset="-127"/>
              </a:rPr>
            </a:br>
            <a:r>
              <a:rPr lang="en-US" altLang="ko-KR" kern="0" dirty="0" smtClean="0">
                <a:latin typeface="Courier New" panose="02070309020205020404" pitchFamily="49" charset="0"/>
                <a:ea typeface="Gulim" panose="020B0600000101010101" pitchFamily="34" charset="-127"/>
              </a:rPr>
              <a:t>		                              buy Milk;</a:t>
            </a:r>
            <a:br>
              <a:rPr lang="en-US" altLang="ko-KR" kern="0" dirty="0" smtClean="0">
                <a:latin typeface="Courier New" panose="02070309020205020404" pitchFamily="49" charset="0"/>
                <a:ea typeface="Gulim" panose="020B0600000101010101" pitchFamily="34" charset="-127"/>
              </a:rPr>
            </a:br>
            <a:r>
              <a:rPr lang="en-US" altLang="ko-KR" kern="0" dirty="0" smtClean="0">
                <a:latin typeface="Courier New" panose="02070309020205020404" pitchFamily="49" charset="0"/>
                <a:ea typeface="Gulim" panose="020B0600000101010101" pitchFamily="34" charset="-127"/>
              </a:rPr>
              <a:t>			   }</a:t>
            </a:r>
            <a:br>
              <a:rPr lang="en-US" altLang="ko-KR" kern="0" dirty="0" smtClean="0">
                <a:latin typeface="Courier New" panose="02070309020205020404" pitchFamily="49" charset="0"/>
                <a:ea typeface="Gulim" panose="020B0600000101010101" pitchFamily="34" charset="-127"/>
              </a:rPr>
            </a:br>
            <a:r>
              <a:rPr lang="en-US" altLang="ko-KR" kern="0" dirty="0" smtClean="0">
                <a:latin typeface="Courier New" panose="02070309020205020404" pitchFamily="49" charset="0"/>
                <a:ea typeface="Gulim" panose="020B0600000101010101" pitchFamily="34" charset="-127"/>
              </a:rPr>
              <a:t>			}</a:t>
            </a:r>
          </a:p>
          <a:p>
            <a:pPr>
              <a:lnSpc>
                <a:spcPct val="80000"/>
              </a:lnSpc>
              <a:buFontTx/>
              <a:buNone/>
              <a:tabLst>
                <a:tab pos="1377950" algn="l"/>
                <a:tab pos="2116138" algn="ctr"/>
                <a:tab pos="5148263" algn="l"/>
                <a:tab pos="5886450" algn="ctr"/>
              </a:tabLst>
            </a:pPr>
            <a:r>
              <a:rPr lang="en-US" altLang="ko-KR" kern="0" dirty="0" smtClean="0">
                <a:latin typeface="Courier New" panose="02070309020205020404" pitchFamily="49" charset="0"/>
                <a:ea typeface="Gulim" panose="020B0600000101010101" pitchFamily="34" charset="-127"/>
              </a:rPr>
              <a:t>         if (</a:t>
            </a:r>
            <a:r>
              <a:rPr lang="en-US" altLang="ko-KR" kern="0" dirty="0" err="1" smtClean="0">
                <a:latin typeface="Courier New" panose="02070309020205020404" pitchFamily="49" charset="0"/>
                <a:ea typeface="Gulim" panose="020B0600000101010101" pitchFamily="34" charset="-127"/>
              </a:rPr>
              <a:t>noNote</a:t>
            </a:r>
            <a:r>
              <a:rPr lang="en-US" altLang="ko-KR" kern="0" dirty="0" smtClean="0">
                <a:latin typeface="Courier New" panose="02070309020205020404" pitchFamily="49" charset="0"/>
                <a:ea typeface="Gulim" panose="020B0600000101010101" pitchFamily="34" charset="-127"/>
              </a:rPr>
              <a:t> B) {</a:t>
            </a:r>
          </a:p>
          <a:p>
            <a:pPr>
              <a:lnSpc>
                <a:spcPct val="80000"/>
              </a:lnSpc>
              <a:buFontTx/>
              <a:buNone/>
              <a:tabLst>
                <a:tab pos="1377950" algn="l"/>
                <a:tab pos="2116138" algn="ctr"/>
                <a:tab pos="5148263" algn="l"/>
                <a:tab pos="5886450" algn="ctr"/>
              </a:tabLst>
            </a:pPr>
            <a:r>
              <a:rPr lang="en-US" altLang="ko-KR" kern="0" dirty="0" smtClean="0">
                <a:latin typeface="Courier New" panose="02070309020205020404" pitchFamily="49" charset="0"/>
                <a:ea typeface="Gulim" panose="020B0600000101010101" pitchFamily="34" charset="-127"/>
              </a:rPr>
              <a:t>            if (</a:t>
            </a:r>
            <a:r>
              <a:rPr lang="en-US" altLang="ko-KR" kern="0" dirty="0" err="1" smtClean="0">
                <a:latin typeface="Courier New" panose="02070309020205020404" pitchFamily="49" charset="0"/>
                <a:ea typeface="Gulim" panose="020B0600000101010101" pitchFamily="34" charset="-127"/>
              </a:rPr>
              <a:t>noMilk</a:t>
            </a:r>
            <a:r>
              <a:rPr lang="en-US" altLang="ko-KR" kern="0" dirty="0" smtClean="0">
                <a:latin typeface="Courier New" panose="02070309020205020404" pitchFamily="49" charset="0"/>
                <a:ea typeface="Gulim" panose="020B0600000101010101" pitchFamily="34" charset="-127"/>
              </a:rPr>
              <a:t>) {</a:t>
            </a:r>
          </a:p>
          <a:p>
            <a:pPr>
              <a:lnSpc>
                <a:spcPct val="80000"/>
              </a:lnSpc>
              <a:buFontTx/>
              <a:buNone/>
              <a:tabLst>
                <a:tab pos="1377950" algn="l"/>
                <a:tab pos="2116138" algn="ctr"/>
                <a:tab pos="5148263" algn="l"/>
                <a:tab pos="5886450" algn="ctr"/>
              </a:tabLst>
            </a:pPr>
            <a:r>
              <a:rPr lang="en-US" altLang="ko-KR" kern="0" dirty="0" smtClean="0">
                <a:latin typeface="Courier New" panose="02070309020205020404" pitchFamily="49" charset="0"/>
                <a:ea typeface="Gulim" panose="020B0600000101010101" pitchFamily="34" charset="-127"/>
              </a:rPr>
              <a:t>              buy Milk;             </a:t>
            </a:r>
          </a:p>
          <a:p>
            <a:pPr>
              <a:lnSpc>
                <a:spcPct val="80000"/>
              </a:lnSpc>
              <a:buFontTx/>
              <a:buNone/>
              <a:tabLst>
                <a:tab pos="1377950" algn="l"/>
                <a:tab pos="2116138" algn="ctr"/>
                <a:tab pos="5148263" algn="l"/>
                <a:tab pos="5886450" algn="ctr"/>
              </a:tabLst>
            </a:pPr>
            <a:r>
              <a:rPr lang="en-US" altLang="ko-KR" kern="0" dirty="0" smtClean="0">
                <a:latin typeface="Courier New" panose="02070309020205020404" pitchFamily="49" charset="0"/>
                <a:ea typeface="Gulim" panose="020B0600000101010101" pitchFamily="34" charset="-127"/>
              </a:rPr>
              <a:t>              …</a:t>
            </a:r>
          </a:p>
          <a:p>
            <a:pPr>
              <a:lnSpc>
                <a:spcPct val="80000"/>
              </a:lnSpc>
              <a:buFontTx/>
              <a:buNone/>
              <a:tabLst>
                <a:tab pos="1377950" algn="l"/>
                <a:tab pos="2116138" algn="ctr"/>
                <a:tab pos="5148263" algn="l"/>
                <a:tab pos="5886450" algn="ctr"/>
              </a:tabLst>
            </a:pPr>
            <a:r>
              <a:rPr lang="en-US" altLang="ko-KR" kern="0" dirty="0" smtClean="0">
                <a:latin typeface="Courier New" panose="02070309020205020404" pitchFamily="49" charset="0"/>
                <a:ea typeface="Gulim" panose="020B0600000101010101" pitchFamily="34" charset="-127"/>
              </a:rPr>
              <a:t>                                  remove note B;</a:t>
            </a:r>
            <a:endParaRPr lang="en-US" altLang="ko-KR" kern="0" dirty="0" smtClean="0">
              <a:latin typeface="Helvetica" panose="020B0604020202020204" pitchFamily="34" charset="0"/>
              <a:ea typeface="Gulim" panose="020B0600000101010101" pitchFamily="34" charset="-127"/>
            </a:endParaRPr>
          </a:p>
          <a:p>
            <a:pPr>
              <a:lnSpc>
                <a:spcPct val="80000"/>
              </a:lnSpc>
              <a:buFont typeface="Wingdings" panose="05000000000000000000" pitchFamily="2" charset="2"/>
              <a:buChar char="q"/>
              <a:tabLst>
                <a:tab pos="1377950" algn="l"/>
                <a:tab pos="2116138" algn="ctr"/>
                <a:tab pos="5148263" algn="l"/>
                <a:tab pos="5886450" algn="ctr"/>
              </a:tabLst>
            </a:pPr>
            <a:r>
              <a:rPr lang="en-US" altLang="ko-KR" kern="0" dirty="0" smtClean="0">
                <a:latin typeface="Helvetica" panose="020B0604020202020204" pitchFamily="34" charset="0"/>
                <a:ea typeface="Gulim" panose="020B0600000101010101" pitchFamily="34" charset="-127"/>
              </a:rPr>
              <a:t>Really insidious: </a:t>
            </a:r>
          </a:p>
          <a:p>
            <a:pPr lvl="1">
              <a:lnSpc>
                <a:spcPct val="80000"/>
              </a:lnSpc>
              <a:tabLst>
                <a:tab pos="1377950" algn="l"/>
                <a:tab pos="2116138" algn="ctr"/>
                <a:tab pos="5148263" algn="l"/>
                <a:tab pos="5886450" algn="ctr"/>
              </a:tabLst>
            </a:pPr>
            <a:r>
              <a:rPr lang="en-US" altLang="ko-KR" kern="0" dirty="0" smtClean="0">
                <a:latin typeface="Helvetica" panose="020B0604020202020204" pitchFamily="34" charset="0"/>
                <a:ea typeface="Gulim" panose="020B0600000101010101" pitchFamily="34" charset="-127"/>
              </a:rPr>
              <a:t>Unlikely that this would happen, but will at worse possible time</a:t>
            </a:r>
          </a:p>
        </p:txBody>
      </p:sp>
    </p:spTree>
    <p:extLst>
      <p:ext uri="{BB962C8B-B14F-4D97-AF65-F5344CB8AC3E}">
        <p14:creationId xmlns:p14="http://schemas.microsoft.com/office/powerpoint/2010/main" val="3911094870"/>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12648" y="228600"/>
            <a:ext cx="8455152" cy="990600"/>
          </a:xfrm>
        </p:spPr>
        <p:txBody>
          <a:bodyPr>
            <a:normAutofit fontScale="90000"/>
          </a:bodyPr>
          <a:lstStyle/>
          <a:p>
            <a:r>
              <a:rPr lang="en-US" altLang="ko-KR" dirty="0" smtClean="0">
                <a:latin typeface="Helvetica" panose="020B0604020202020204" pitchFamily="34" charset="0"/>
                <a:ea typeface="Gulim" panose="020B0600000101010101" pitchFamily="34" charset="-127"/>
              </a:rPr>
              <a:t>Too Much Milk Solution #2: problem!</a:t>
            </a:r>
          </a:p>
        </p:txBody>
      </p:sp>
      <p:sp>
        <p:nvSpPr>
          <p:cNvPr id="433155" name="Rectangle 3"/>
          <p:cNvSpPr>
            <a:spLocks noGrp="1" noChangeArrowheads="1"/>
          </p:cNvSpPr>
          <p:nvPr>
            <p:ph type="body" idx="1"/>
          </p:nvPr>
        </p:nvSpPr>
        <p:spPr>
          <a:xfrm>
            <a:off x="762000" y="5458791"/>
            <a:ext cx="7010400" cy="1295400"/>
          </a:xfrm>
        </p:spPr>
        <p:txBody>
          <a:bodyPr/>
          <a:lstStyle/>
          <a:p>
            <a:r>
              <a:rPr lang="en-US" altLang="ko-KR" i="1" dirty="0" smtClean="0">
                <a:latin typeface="Helvetica" panose="020B0604020202020204" pitchFamily="34" charset="0"/>
                <a:ea typeface="Gulim" panose="020B0600000101010101" pitchFamily="34" charset="-127"/>
              </a:rPr>
              <a:t>I’m</a:t>
            </a:r>
            <a:r>
              <a:rPr lang="en-US" altLang="ko-KR" dirty="0" smtClean="0">
                <a:latin typeface="Helvetica" panose="020B0604020202020204" pitchFamily="34" charset="0"/>
                <a:ea typeface="Gulim" panose="020B0600000101010101" pitchFamily="34" charset="-127"/>
              </a:rPr>
              <a:t> not getting milk, </a:t>
            </a:r>
            <a:r>
              <a:rPr lang="en-US" altLang="ko-KR" i="1" dirty="0" smtClean="0">
                <a:latin typeface="Helvetica" panose="020B0604020202020204" pitchFamily="34" charset="0"/>
                <a:ea typeface="Gulim" panose="020B0600000101010101" pitchFamily="34" charset="-127"/>
              </a:rPr>
              <a:t>You’re</a:t>
            </a:r>
            <a:r>
              <a:rPr lang="en-US" altLang="ko-KR" dirty="0" smtClean="0">
                <a:latin typeface="Helvetica" panose="020B0604020202020204" pitchFamily="34" charset="0"/>
                <a:ea typeface="Gulim" panose="020B0600000101010101" pitchFamily="34" charset="-127"/>
              </a:rPr>
              <a:t> getting milk</a:t>
            </a:r>
          </a:p>
          <a:p>
            <a:r>
              <a:rPr lang="en-US" altLang="ko-KR" dirty="0" smtClean="0">
                <a:latin typeface="Helvetica" panose="020B0604020202020204" pitchFamily="34" charset="0"/>
                <a:ea typeface="Gulim" panose="020B0600000101010101" pitchFamily="34" charset="-127"/>
              </a:rPr>
              <a:t>This kind of lockup is called “starvation!”</a:t>
            </a:r>
          </a:p>
        </p:txBody>
      </p:sp>
      <p:grpSp>
        <p:nvGrpSpPr>
          <p:cNvPr id="63492" name="Group 4"/>
          <p:cNvGrpSpPr>
            <a:grpSpLocks/>
          </p:cNvGrpSpPr>
          <p:nvPr/>
        </p:nvGrpSpPr>
        <p:grpSpPr bwMode="auto">
          <a:xfrm>
            <a:off x="5562600" y="1295400"/>
            <a:ext cx="2514600" cy="2438400"/>
            <a:chOff x="3504" y="1584"/>
            <a:chExt cx="1056" cy="947"/>
          </a:xfrm>
        </p:grpSpPr>
        <p:pic>
          <p:nvPicPr>
            <p:cNvPr id="63497" name="Picture 5" descr="MCHH01153_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4" y="1632"/>
              <a:ext cx="676" cy="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6" y="1584"/>
              <a:ext cx="3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grpSp>
      <p:sp>
        <p:nvSpPr>
          <p:cNvPr id="6349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fld id="{6FFE8466-1CF2-4F53-9209-94BA6B4E300C}" type="slidenum">
              <a:rPr lang="en-US" sz="1200" smtClean="0">
                <a:solidFill>
                  <a:srgbClr val="898989"/>
                </a:solidFill>
              </a:rPr>
              <a:pPr>
                <a:spcBef>
                  <a:spcPct val="0"/>
                </a:spcBef>
                <a:buFontTx/>
                <a:buNone/>
              </a:pPr>
              <a:t>21</a:t>
            </a:fld>
            <a:endParaRPr lang="en-US" sz="1200" smtClean="0">
              <a:solidFill>
                <a:srgbClr val="898989"/>
              </a:solidFill>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600" y="1631329"/>
            <a:ext cx="4256892" cy="2381250"/>
          </a:xfrm>
          <a:prstGeom prst="rect">
            <a:avLst/>
          </a:prstGeom>
        </p:spPr>
      </p:pic>
    </p:spTree>
    <p:extLst>
      <p:ext uri="{BB962C8B-B14F-4D97-AF65-F5344CB8AC3E}">
        <p14:creationId xmlns:p14="http://schemas.microsoft.com/office/powerpoint/2010/main" val="970440666"/>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ko-KR" smtClean="0">
                <a:latin typeface="Helvetica" panose="020B0604020202020204" pitchFamily="34" charset="0"/>
                <a:ea typeface="Gulim" panose="020B0600000101010101" pitchFamily="34" charset="-127"/>
              </a:rPr>
              <a:t>Too Much Milk Solution #3</a:t>
            </a:r>
          </a:p>
        </p:txBody>
      </p:sp>
      <p:sp>
        <p:nvSpPr>
          <p:cNvPr id="45059" name="Rectangle 3"/>
          <p:cNvSpPr>
            <a:spLocks noGrp="1" noChangeArrowheads="1"/>
          </p:cNvSpPr>
          <p:nvPr>
            <p:ph type="body" idx="1"/>
          </p:nvPr>
        </p:nvSpPr>
        <p:spPr>
          <a:xfrm>
            <a:off x="457200" y="1490663"/>
            <a:ext cx="8686800" cy="5519737"/>
          </a:xfrm>
        </p:spPr>
        <p:txBody>
          <a:bodyPr>
            <a:noAutofit/>
          </a:bodyPr>
          <a:lstStyle/>
          <a:p>
            <a:pPr>
              <a:lnSpc>
                <a:spcPct val="80000"/>
              </a:lnSpc>
              <a:tabLst>
                <a:tab pos="1139825" algn="l"/>
                <a:tab pos="1828800" algn="ctr"/>
                <a:tab pos="4684713" algn="l"/>
                <a:tab pos="5548313" algn="ctr"/>
              </a:tabLst>
            </a:pPr>
            <a:r>
              <a:rPr lang="en-US" altLang="ko-KR" sz="2000" dirty="0" smtClean="0">
                <a:latin typeface="Helvetica" panose="020B0604020202020204" pitchFamily="34" charset="0"/>
                <a:ea typeface="Gulim" panose="020B0600000101010101" pitchFamily="34" charset="-127"/>
              </a:rPr>
              <a:t>Here is a possible two-note solution:</a:t>
            </a:r>
          </a:p>
          <a:p>
            <a:pPr>
              <a:lnSpc>
                <a:spcPct val="80000"/>
              </a:lnSpc>
              <a:buFontTx/>
              <a:buNone/>
              <a:tabLst>
                <a:tab pos="1139825" algn="l"/>
                <a:tab pos="1828800" algn="ctr"/>
                <a:tab pos="4684713" algn="l"/>
                <a:tab pos="5548313" algn="ctr"/>
              </a:tabLst>
            </a:pPr>
            <a:r>
              <a:rPr lang="en-US" altLang="ko-KR" sz="2000" dirty="0" smtClean="0">
                <a:latin typeface="Helvetica" panose="020B0604020202020204" pitchFamily="34" charset="0"/>
                <a:ea typeface="Gulim" panose="020B0600000101010101" pitchFamily="34" charset="-127"/>
              </a:rPr>
              <a:t>			</a:t>
            </a:r>
            <a:r>
              <a:rPr lang="en-US" altLang="ko-KR" sz="2000" u="sng" dirty="0" smtClean="0">
                <a:latin typeface="Helvetica" panose="020B0604020202020204" pitchFamily="34" charset="0"/>
                <a:ea typeface="Gulim" panose="020B0600000101010101" pitchFamily="34" charset="-127"/>
              </a:rPr>
              <a:t>Thread A</a:t>
            </a:r>
            <a:r>
              <a:rPr lang="en-US" altLang="ko-KR" sz="2000" dirty="0" smtClean="0">
                <a:latin typeface="Helvetica" panose="020B0604020202020204" pitchFamily="34" charset="0"/>
                <a:ea typeface="Gulim" panose="020B0600000101010101" pitchFamily="34" charset="-127"/>
              </a:rPr>
              <a:t>		</a:t>
            </a:r>
            <a:r>
              <a:rPr lang="en-US" altLang="ko-KR" sz="2000" u="sng" dirty="0" smtClean="0">
                <a:latin typeface="Helvetica" panose="020B0604020202020204" pitchFamily="34" charset="0"/>
                <a:ea typeface="Gulim" panose="020B0600000101010101" pitchFamily="34" charset="-127"/>
              </a:rPr>
              <a:t>Thread B</a:t>
            </a:r>
          </a:p>
          <a:p>
            <a:pPr>
              <a:lnSpc>
                <a:spcPct val="80000"/>
              </a:lnSpc>
              <a:buFontTx/>
              <a:buNone/>
              <a:tabLst>
                <a:tab pos="1139825" algn="l"/>
                <a:tab pos="1828800" algn="ctr"/>
                <a:tab pos="4684713" algn="l"/>
                <a:tab pos="5548313" algn="ctr"/>
              </a:tabLst>
            </a:pPr>
            <a:r>
              <a:rPr lang="en-US" altLang="ko-KR" sz="2000" dirty="0" smtClean="0">
                <a:latin typeface="Courier New" panose="02070309020205020404" pitchFamily="49" charset="0"/>
                <a:ea typeface="Gulim" panose="020B0600000101010101" pitchFamily="34" charset="-127"/>
              </a:rPr>
              <a:t>		leave note A;	leave note B;</a:t>
            </a:r>
            <a:br>
              <a:rPr lang="en-US" altLang="ko-KR" sz="2000" dirty="0" smtClean="0">
                <a:latin typeface="Courier New" panose="02070309020205020404" pitchFamily="49" charset="0"/>
                <a:ea typeface="Gulim" panose="020B0600000101010101" pitchFamily="34" charset="-127"/>
              </a:rPr>
            </a:br>
            <a:r>
              <a:rPr lang="en-US" altLang="ko-KR" sz="2000" dirty="0" smtClean="0">
                <a:latin typeface="Courier New" panose="02070309020205020404" pitchFamily="49" charset="0"/>
                <a:ea typeface="Gulim" panose="020B0600000101010101" pitchFamily="34" charset="-127"/>
              </a:rPr>
              <a:t>	while (note B) {\\X 	if (</a:t>
            </a:r>
            <a:r>
              <a:rPr lang="en-US" altLang="ko-KR" sz="2000" dirty="0" err="1" smtClean="0">
                <a:latin typeface="Courier New" panose="02070309020205020404" pitchFamily="49" charset="0"/>
                <a:ea typeface="Gulim" panose="020B0600000101010101" pitchFamily="34" charset="-127"/>
              </a:rPr>
              <a:t>noNote</a:t>
            </a:r>
            <a:r>
              <a:rPr lang="en-US" altLang="ko-KR" sz="2000" dirty="0" smtClean="0">
                <a:latin typeface="Courier New" panose="02070309020205020404" pitchFamily="49" charset="0"/>
                <a:ea typeface="Gulim" panose="020B0600000101010101" pitchFamily="34" charset="-127"/>
              </a:rPr>
              <a:t> A) {\\Y</a:t>
            </a:r>
            <a:br>
              <a:rPr lang="en-US" altLang="ko-KR" sz="2000" dirty="0" smtClean="0">
                <a:latin typeface="Courier New" panose="02070309020205020404" pitchFamily="49" charset="0"/>
                <a:ea typeface="Gulim" panose="020B0600000101010101" pitchFamily="34" charset="-127"/>
              </a:rPr>
            </a:br>
            <a:r>
              <a:rPr lang="en-US" altLang="ko-KR" sz="2000" dirty="0" smtClean="0">
                <a:latin typeface="Courier New" panose="02070309020205020404" pitchFamily="49" charset="0"/>
                <a:ea typeface="Gulim" panose="020B0600000101010101" pitchFamily="34" charset="-127"/>
              </a:rPr>
              <a:t>	   do nothing;	   if (</a:t>
            </a:r>
            <a:r>
              <a:rPr lang="en-US" altLang="ko-KR" sz="2000" dirty="0" err="1" smtClean="0">
                <a:latin typeface="Courier New" panose="02070309020205020404" pitchFamily="49" charset="0"/>
                <a:ea typeface="Gulim" panose="020B0600000101010101" pitchFamily="34" charset="-127"/>
              </a:rPr>
              <a:t>noMilk</a:t>
            </a:r>
            <a:r>
              <a:rPr lang="en-US" altLang="ko-KR" sz="2000" dirty="0" smtClean="0">
                <a:latin typeface="Courier New" panose="02070309020205020404" pitchFamily="49" charset="0"/>
                <a:ea typeface="Gulim" panose="020B0600000101010101" pitchFamily="34" charset="-127"/>
              </a:rPr>
              <a:t>) {</a:t>
            </a:r>
            <a:br>
              <a:rPr lang="en-US" altLang="ko-KR" sz="2000" dirty="0" smtClean="0">
                <a:latin typeface="Courier New" panose="02070309020205020404" pitchFamily="49" charset="0"/>
                <a:ea typeface="Gulim" panose="020B0600000101010101" pitchFamily="34" charset="-127"/>
              </a:rPr>
            </a:br>
            <a:r>
              <a:rPr lang="en-US" altLang="ko-KR" sz="2000" dirty="0" smtClean="0">
                <a:latin typeface="Courier New" panose="02070309020205020404" pitchFamily="49" charset="0"/>
                <a:ea typeface="Gulim" panose="020B0600000101010101" pitchFamily="34" charset="-127"/>
              </a:rPr>
              <a:t>	}		      buy milk;</a:t>
            </a:r>
            <a:br>
              <a:rPr lang="en-US" altLang="ko-KR" sz="2000" dirty="0" smtClean="0">
                <a:latin typeface="Courier New" panose="02070309020205020404" pitchFamily="49" charset="0"/>
                <a:ea typeface="Gulim" panose="020B0600000101010101" pitchFamily="34" charset="-127"/>
              </a:rPr>
            </a:br>
            <a:r>
              <a:rPr lang="en-US" altLang="ko-KR" sz="2000" dirty="0" smtClean="0">
                <a:latin typeface="Courier New" panose="02070309020205020404" pitchFamily="49" charset="0"/>
                <a:ea typeface="Gulim" panose="020B0600000101010101" pitchFamily="34" charset="-127"/>
              </a:rPr>
              <a:t>	if (</a:t>
            </a:r>
            <a:r>
              <a:rPr lang="en-US" altLang="ko-KR" sz="2000" dirty="0" err="1" smtClean="0">
                <a:latin typeface="Courier New" panose="02070309020205020404" pitchFamily="49" charset="0"/>
                <a:ea typeface="Gulim" panose="020B0600000101010101" pitchFamily="34" charset="-127"/>
              </a:rPr>
              <a:t>noMilk</a:t>
            </a:r>
            <a:r>
              <a:rPr lang="en-US" altLang="ko-KR" sz="2000" dirty="0" smtClean="0">
                <a:latin typeface="Courier New" panose="02070309020205020404" pitchFamily="49" charset="0"/>
                <a:ea typeface="Gulim" panose="020B0600000101010101" pitchFamily="34" charset="-127"/>
              </a:rPr>
              <a:t>) {	   }</a:t>
            </a:r>
            <a:br>
              <a:rPr lang="en-US" altLang="ko-KR" sz="2000" dirty="0" smtClean="0">
                <a:latin typeface="Courier New" panose="02070309020205020404" pitchFamily="49" charset="0"/>
                <a:ea typeface="Gulim" panose="020B0600000101010101" pitchFamily="34" charset="-127"/>
              </a:rPr>
            </a:br>
            <a:r>
              <a:rPr lang="en-US" altLang="ko-KR" sz="2000" dirty="0" smtClean="0">
                <a:latin typeface="Courier New" panose="02070309020205020404" pitchFamily="49" charset="0"/>
                <a:ea typeface="Gulim" panose="020B0600000101010101" pitchFamily="34" charset="-127"/>
              </a:rPr>
              <a:t>	   buy milk;	}</a:t>
            </a:r>
            <a:br>
              <a:rPr lang="en-US" altLang="ko-KR" sz="2000" dirty="0" smtClean="0">
                <a:latin typeface="Courier New" panose="02070309020205020404" pitchFamily="49" charset="0"/>
                <a:ea typeface="Gulim" panose="020B0600000101010101" pitchFamily="34" charset="-127"/>
              </a:rPr>
            </a:br>
            <a:r>
              <a:rPr lang="en-US" altLang="ko-KR" sz="2000" dirty="0" smtClean="0">
                <a:latin typeface="Courier New" panose="02070309020205020404" pitchFamily="49" charset="0"/>
                <a:ea typeface="Gulim" panose="020B0600000101010101" pitchFamily="34" charset="-127"/>
              </a:rPr>
              <a:t>	}		remove note B;</a:t>
            </a:r>
            <a:br>
              <a:rPr lang="en-US" altLang="ko-KR" sz="2000" dirty="0" smtClean="0">
                <a:latin typeface="Courier New" panose="02070309020205020404" pitchFamily="49" charset="0"/>
                <a:ea typeface="Gulim" panose="020B0600000101010101" pitchFamily="34" charset="-127"/>
              </a:rPr>
            </a:br>
            <a:r>
              <a:rPr lang="en-US" altLang="ko-KR" sz="2000" dirty="0" smtClean="0">
                <a:latin typeface="Courier New" panose="02070309020205020404" pitchFamily="49" charset="0"/>
                <a:ea typeface="Gulim" panose="020B0600000101010101" pitchFamily="34" charset="-127"/>
              </a:rPr>
              <a:t>	remove note A;</a:t>
            </a:r>
            <a:endParaRPr lang="en-US" altLang="ko-KR" sz="2000" dirty="0" smtClean="0">
              <a:latin typeface="Helvetica" panose="020B0604020202020204" pitchFamily="34" charset="0"/>
              <a:ea typeface="Gulim" panose="020B0600000101010101" pitchFamily="34" charset="-127"/>
            </a:endParaRPr>
          </a:p>
          <a:p>
            <a:pPr>
              <a:lnSpc>
                <a:spcPct val="80000"/>
              </a:lnSpc>
              <a:tabLst>
                <a:tab pos="1139825" algn="l"/>
                <a:tab pos="1828800" algn="ctr"/>
                <a:tab pos="4684713" algn="l"/>
                <a:tab pos="5548313" algn="ctr"/>
              </a:tabLst>
            </a:pPr>
            <a:r>
              <a:rPr lang="en-US" altLang="ko-KR" sz="2000" dirty="0" smtClean="0">
                <a:latin typeface="Helvetica" panose="020B0604020202020204" pitchFamily="34" charset="0"/>
                <a:ea typeface="Gulim" panose="020B0600000101010101" pitchFamily="34" charset="-127"/>
              </a:rPr>
              <a:t>Does this work? Yes. Both can guarantee that: </a:t>
            </a:r>
          </a:p>
          <a:p>
            <a:pPr lvl="1">
              <a:lnSpc>
                <a:spcPct val="80000"/>
              </a:lnSpc>
              <a:tabLst>
                <a:tab pos="1139825" algn="l"/>
                <a:tab pos="1828800" algn="ctr"/>
                <a:tab pos="4684713" algn="l"/>
                <a:tab pos="5548313" algn="ctr"/>
              </a:tabLst>
            </a:pPr>
            <a:r>
              <a:rPr lang="en-US" altLang="ko-KR" sz="1800" dirty="0" smtClean="0">
                <a:latin typeface="Helvetica" panose="020B0604020202020204" pitchFamily="34" charset="0"/>
                <a:ea typeface="Gulim" panose="020B0600000101010101" pitchFamily="34" charset="-127"/>
              </a:rPr>
              <a:t>It is safe to buy, or</a:t>
            </a:r>
          </a:p>
          <a:p>
            <a:pPr lvl="1">
              <a:lnSpc>
                <a:spcPct val="80000"/>
              </a:lnSpc>
              <a:tabLst>
                <a:tab pos="1139825" algn="l"/>
                <a:tab pos="1828800" algn="ctr"/>
                <a:tab pos="4684713" algn="l"/>
                <a:tab pos="5548313" algn="ctr"/>
              </a:tabLst>
            </a:pPr>
            <a:r>
              <a:rPr lang="en-US" altLang="ko-KR" sz="1800" dirty="0" smtClean="0">
                <a:latin typeface="Helvetica" panose="020B0604020202020204" pitchFamily="34" charset="0"/>
                <a:ea typeface="Gulim" panose="020B0600000101010101" pitchFamily="34" charset="-127"/>
              </a:rPr>
              <a:t>Other will buy, ok to quit</a:t>
            </a:r>
          </a:p>
          <a:p>
            <a:pPr>
              <a:lnSpc>
                <a:spcPct val="80000"/>
              </a:lnSpc>
              <a:tabLst>
                <a:tab pos="1139825" algn="l"/>
                <a:tab pos="1828800" algn="ctr"/>
                <a:tab pos="4684713" algn="l"/>
                <a:tab pos="5548313" algn="ctr"/>
              </a:tabLst>
            </a:pPr>
            <a:r>
              <a:rPr lang="en-US" altLang="ko-KR" sz="2000" dirty="0" smtClean="0">
                <a:latin typeface="Helvetica" panose="020B0604020202020204" pitchFamily="34" charset="0"/>
                <a:ea typeface="Gulim" panose="020B0600000101010101" pitchFamily="34" charset="-127"/>
              </a:rPr>
              <a:t>At X: </a:t>
            </a:r>
          </a:p>
          <a:p>
            <a:pPr lvl="1">
              <a:lnSpc>
                <a:spcPct val="80000"/>
              </a:lnSpc>
              <a:tabLst>
                <a:tab pos="1139825" algn="l"/>
                <a:tab pos="1828800" algn="ctr"/>
                <a:tab pos="4684713" algn="l"/>
                <a:tab pos="5548313" algn="ctr"/>
              </a:tabLst>
            </a:pPr>
            <a:r>
              <a:rPr lang="en-US" altLang="ko-KR" sz="1800" dirty="0" smtClean="0">
                <a:latin typeface="Helvetica" panose="020B0604020202020204" pitchFamily="34" charset="0"/>
                <a:ea typeface="Gulim" panose="020B0600000101010101" pitchFamily="34" charset="-127"/>
              </a:rPr>
              <a:t>if no note B, safe for A to buy, </a:t>
            </a:r>
          </a:p>
          <a:p>
            <a:pPr lvl="1">
              <a:lnSpc>
                <a:spcPct val="80000"/>
              </a:lnSpc>
              <a:tabLst>
                <a:tab pos="1139825" algn="l"/>
                <a:tab pos="1828800" algn="ctr"/>
                <a:tab pos="4684713" algn="l"/>
                <a:tab pos="5548313" algn="ctr"/>
              </a:tabLst>
            </a:pPr>
            <a:r>
              <a:rPr lang="en-US" altLang="ko-KR" sz="1800" dirty="0" smtClean="0">
                <a:latin typeface="Helvetica" panose="020B0604020202020204" pitchFamily="34" charset="0"/>
                <a:ea typeface="Gulim" panose="020B0600000101010101" pitchFamily="34" charset="-127"/>
              </a:rPr>
              <a:t>otherwise wait to find out what will happen</a:t>
            </a:r>
          </a:p>
          <a:p>
            <a:pPr>
              <a:lnSpc>
                <a:spcPct val="80000"/>
              </a:lnSpc>
              <a:tabLst>
                <a:tab pos="1139825" algn="l"/>
                <a:tab pos="1828800" algn="ctr"/>
                <a:tab pos="4684713" algn="l"/>
                <a:tab pos="5548313" algn="ctr"/>
              </a:tabLst>
            </a:pPr>
            <a:r>
              <a:rPr lang="en-US" altLang="ko-KR" sz="2000" dirty="0" smtClean="0">
                <a:latin typeface="Helvetica" panose="020B0604020202020204" pitchFamily="34" charset="0"/>
                <a:ea typeface="Gulim" panose="020B0600000101010101" pitchFamily="34" charset="-127"/>
              </a:rPr>
              <a:t>At Y: </a:t>
            </a:r>
          </a:p>
          <a:p>
            <a:pPr lvl="1">
              <a:lnSpc>
                <a:spcPct val="80000"/>
              </a:lnSpc>
              <a:tabLst>
                <a:tab pos="1139825" algn="l"/>
                <a:tab pos="1828800" algn="ctr"/>
                <a:tab pos="4684713" algn="l"/>
                <a:tab pos="5548313" algn="ctr"/>
              </a:tabLst>
            </a:pPr>
            <a:r>
              <a:rPr lang="en-US" altLang="ko-KR" sz="1800" dirty="0" smtClean="0">
                <a:latin typeface="Helvetica" panose="020B0604020202020204" pitchFamily="34" charset="0"/>
                <a:ea typeface="Gulim" panose="020B0600000101010101" pitchFamily="34" charset="-127"/>
              </a:rPr>
              <a:t>if no note A, safe for B to buy</a:t>
            </a:r>
          </a:p>
          <a:p>
            <a:pPr lvl="1">
              <a:lnSpc>
                <a:spcPct val="80000"/>
              </a:lnSpc>
              <a:tabLst>
                <a:tab pos="1139825" algn="l"/>
                <a:tab pos="1828800" algn="ctr"/>
                <a:tab pos="4684713" algn="l"/>
                <a:tab pos="5548313" algn="ctr"/>
              </a:tabLst>
            </a:pPr>
            <a:r>
              <a:rPr lang="en-US" altLang="ko-KR" sz="1800" dirty="0" smtClean="0">
                <a:latin typeface="Helvetica" panose="020B0604020202020204" pitchFamily="34" charset="0"/>
                <a:ea typeface="Gulim" panose="020B0600000101010101" pitchFamily="34" charset="-127"/>
              </a:rPr>
              <a:t>Otherwise, A is either buying or waiting for B to quit</a:t>
            </a:r>
          </a:p>
        </p:txBody>
      </p:sp>
      <p:sp>
        <p:nvSpPr>
          <p:cNvPr id="65542" name="Slide Number Placeholder 3"/>
          <p:cNvSpPr>
            <a:spLocks noGrp="1"/>
          </p:cNvSpPr>
          <p:nvPr>
            <p:ph type="sldNum" sz="quarter" idx="11"/>
          </p:nvPr>
        </p:nvSpPr>
        <p:spPr bwMode="auto">
          <a:xfrm>
            <a:off x="2090058" y="6492875"/>
            <a:ext cx="542108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fld id="{36E73518-6F2B-4436-BD02-61398F3B76E3}" type="slidenum">
              <a:rPr lang="en-US" sz="1200" smtClean="0">
                <a:solidFill>
                  <a:srgbClr val="898989"/>
                </a:solidFill>
              </a:rPr>
              <a:pPr>
                <a:spcBef>
                  <a:spcPct val="0"/>
                </a:spcBef>
                <a:buFontTx/>
                <a:buNone/>
              </a:pPr>
              <a:t>22</a:t>
            </a:fld>
            <a:endParaRPr lang="en-US" sz="1200" dirty="0" smtClean="0">
              <a:solidFill>
                <a:srgbClr val="898989"/>
              </a:solidFill>
            </a:endParaRPr>
          </a:p>
        </p:txBody>
      </p:sp>
    </p:spTree>
    <p:extLst>
      <p:ext uri="{BB962C8B-B14F-4D97-AF65-F5344CB8AC3E}">
        <p14:creationId xmlns:p14="http://schemas.microsoft.com/office/powerpoint/2010/main" val="349591989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 calcmode="lin" valueType="num">
                                      <p:cBhvr additive="base">
                                        <p:cTn id="7" dur="500" fill="hold"/>
                                        <p:tgtEl>
                                          <p:spTgt spid="450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anim calcmode="lin" valueType="num">
                                      <p:cBhvr additive="base">
                                        <p:cTn id="11" dur="500" fill="hold"/>
                                        <p:tgtEl>
                                          <p:spTgt spid="4505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505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anim calcmode="lin" valueType="num">
                                      <p:cBhvr additive="base">
                                        <p:cTn id="15" dur="500" fill="hold"/>
                                        <p:tgtEl>
                                          <p:spTgt spid="4505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50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45059">
                                            <p:txEl>
                                              <p:pRg st="3" end="3"/>
                                            </p:txEl>
                                          </p:spTgt>
                                        </p:tgtEl>
                                        <p:attrNameLst>
                                          <p:attrName>style.visibility</p:attrName>
                                        </p:attrNameLst>
                                      </p:cBhvr>
                                      <p:to>
                                        <p:strVal val="visible"/>
                                      </p:to>
                                    </p:set>
                                    <p:anim calcmode="lin" valueType="num">
                                      <p:cBhvr additive="base">
                                        <p:cTn id="21" dur="500" fill="hold"/>
                                        <p:tgtEl>
                                          <p:spTgt spid="4505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50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45059">
                                            <p:txEl>
                                              <p:pRg st="4" end="4"/>
                                            </p:txEl>
                                          </p:spTgt>
                                        </p:tgtEl>
                                        <p:attrNameLst>
                                          <p:attrName>style.visibility</p:attrName>
                                        </p:attrNameLst>
                                      </p:cBhvr>
                                      <p:to>
                                        <p:strVal val="visible"/>
                                      </p:to>
                                    </p:set>
                                    <p:anim calcmode="lin" valueType="num">
                                      <p:cBhvr additive="base">
                                        <p:cTn id="27" dur="500" fill="hold"/>
                                        <p:tgtEl>
                                          <p:spTgt spid="4505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5059">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5059">
                                            <p:txEl>
                                              <p:pRg st="5" end="5"/>
                                            </p:txEl>
                                          </p:spTgt>
                                        </p:tgtEl>
                                        <p:attrNameLst>
                                          <p:attrName>style.visibility</p:attrName>
                                        </p:attrNameLst>
                                      </p:cBhvr>
                                      <p:to>
                                        <p:strVal val="visible"/>
                                      </p:to>
                                    </p:set>
                                    <p:anim calcmode="lin" valueType="num">
                                      <p:cBhvr additive="base">
                                        <p:cTn id="31" dur="500" fill="hold"/>
                                        <p:tgtEl>
                                          <p:spTgt spid="4505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5059">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5059">
                                            <p:txEl>
                                              <p:pRg st="6" end="6"/>
                                            </p:txEl>
                                          </p:spTgt>
                                        </p:tgtEl>
                                        <p:attrNameLst>
                                          <p:attrName>style.visibility</p:attrName>
                                        </p:attrNameLst>
                                      </p:cBhvr>
                                      <p:to>
                                        <p:strVal val="visible"/>
                                      </p:to>
                                    </p:set>
                                    <p:anim calcmode="lin" valueType="num">
                                      <p:cBhvr additive="base">
                                        <p:cTn id="35" dur="500" fill="hold"/>
                                        <p:tgtEl>
                                          <p:spTgt spid="4505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5059">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5059">
                                            <p:txEl>
                                              <p:pRg st="7" end="7"/>
                                            </p:txEl>
                                          </p:spTgt>
                                        </p:tgtEl>
                                        <p:attrNameLst>
                                          <p:attrName>style.visibility</p:attrName>
                                        </p:attrNameLst>
                                      </p:cBhvr>
                                      <p:to>
                                        <p:strVal val="visible"/>
                                      </p:to>
                                    </p:set>
                                    <p:anim calcmode="lin" valueType="num">
                                      <p:cBhvr additive="base">
                                        <p:cTn id="39" dur="500" fill="hold"/>
                                        <p:tgtEl>
                                          <p:spTgt spid="45059">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5059">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5059">
                                            <p:txEl>
                                              <p:pRg st="8" end="8"/>
                                            </p:txEl>
                                          </p:spTgt>
                                        </p:tgtEl>
                                        <p:attrNameLst>
                                          <p:attrName>style.visibility</p:attrName>
                                        </p:attrNameLst>
                                      </p:cBhvr>
                                      <p:to>
                                        <p:strVal val="visible"/>
                                      </p:to>
                                    </p:set>
                                    <p:anim calcmode="lin" valueType="num">
                                      <p:cBhvr additive="base">
                                        <p:cTn id="43" dur="500" fill="hold"/>
                                        <p:tgtEl>
                                          <p:spTgt spid="4505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5059">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5059">
                                            <p:txEl>
                                              <p:pRg st="9" end="9"/>
                                            </p:txEl>
                                          </p:spTgt>
                                        </p:tgtEl>
                                        <p:attrNameLst>
                                          <p:attrName>style.visibility</p:attrName>
                                        </p:attrNameLst>
                                      </p:cBhvr>
                                      <p:to>
                                        <p:strVal val="visible"/>
                                      </p:to>
                                    </p:set>
                                    <p:anim calcmode="lin" valueType="num">
                                      <p:cBhvr additive="base">
                                        <p:cTn id="47" dur="500" fill="hold"/>
                                        <p:tgtEl>
                                          <p:spTgt spid="45059">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5059">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5059">
                                            <p:txEl>
                                              <p:pRg st="10" end="10"/>
                                            </p:txEl>
                                          </p:spTgt>
                                        </p:tgtEl>
                                        <p:attrNameLst>
                                          <p:attrName>style.visibility</p:attrName>
                                        </p:attrNameLst>
                                      </p:cBhvr>
                                      <p:to>
                                        <p:strVal val="visible"/>
                                      </p:to>
                                    </p:set>
                                    <p:anim calcmode="lin" valueType="num">
                                      <p:cBhvr additive="base">
                                        <p:cTn id="51" dur="500" fill="hold"/>
                                        <p:tgtEl>
                                          <p:spTgt spid="45059">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5059">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5059">
                                            <p:txEl>
                                              <p:pRg st="11" end="11"/>
                                            </p:txEl>
                                          </p:spTgt>
                                        </p:tgtEl>
                                        <p:attrNameLst>
                                          <p:attrName>style.visibility</p:attrName>
                                        </p:attrNameLst>
                                      </p:cBhvr>
                                      <p:to>
                                        <p:strVal val="visible"/>
                                      </p:to>
                                    </p:set>
                                    <p:anim calcmode="lin" valueType="num">
                                      <p:cBhvr additive="base">
                                        <p:cTn id="55" dur="500" fill="hold"/>
                                        <p:tgtEl>
                                          <p:spTgt spid="45059">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505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ko-KR" smtClean="0">
                <a:latin typeface="Helvetica" panose="020B0604020202020204" pitchFamily="34" charset="0"/>
                <a:ea typeface="Gulim" panose="020B0600000101010101" pitchFamily="34" charset="-127"/>
              </a:rPr>
              <a:t>Solution #3 discussion</a:t>
            </a:r>
          </a:p>
        </p:txBody>
      </p:sp>
      <p:sp>
        <p:nvSpPr>
          <p:cNvPr id="46083" name="Rectangle 3"/>
          <p:cNvSpPr>
            <a:spLocks noGrp="1" noChangeArrowheads="1"/>
          </p:cNvSpPr>
          <p:nvPr>
            <p:ph type="body" idx="1"/>
          </p:nvPr>
        </p:nvSpPr>
        <p:spPr>
          <a:xfrm>
            <a:off x="304800" y="1498600"/>
            <a:ext cx="8839200" cy="5359400"/>
          </a:xfrm>
        </p:spPr>
        <p:txBody>
          <a:bodyPr>
            <a:normAutofit/>
          </a:bodyPr>
          <a:lstStyle/>
          <a:p>
            <a:pPr>
              <a:lnSpc>
                <a:spcPct val="80000"/>
              </a:lnSpc>
            </a:pPr>
            <a:r>
              <a:rPr lang="en-US" altLang="ko-KR" sz="2400" dirty="0" smtClean="0">
                <a:latin typeface="Helvetica" panose="020B0604020202020204" pitchFamily="34" charset="0"/>
                <a:ea typeface="Gulim" panose="020B0600000101010101" pitchFamily="34" charset="-127"/>
              </a:rPr>
              <a:t>Our solution protects a single “Critical-Section” piece of code for each thread:</a:t>
            </a:r>
          </a:p>
          <a:p>
            <a:pPr>
              <a:lnSpc>
                <a:spcPct val="80000"/>
              </a:lnSpc>
              <a:buFontTx/>
              <a:buNone/>
            </a:pPr>
            <a:r>
              <a:rPr lang="en-US" altLang="ko-KR" sz="2400" dirty="0" smtClean="0">
                <a:latin typeface="Courier New" panose="02070309020205020404" pitchFamily="49" charset="0"/>
                <a:ea typeface="Gulim" panose="020B0600000101010101" pitchFamily="34" charset="-127"/>
              </a:rPr>
              <a:t>			if (</a:t>
            </a:r>
            <a:r>
              <a:rPr lang="en-US" altLang="ko-KR" sz="2400" dirty="0" err="1" smtClean="0">
                <a:latin typeface="Courier New" panose="02070309020205020404" pitchFamily="49" charset="0"/>
                <a:ea typeface="Gulim" panose="020B0600000101010101" pitchFamily="34" charset="-127"/>
              </a:rPr>
              <a:t>noMilk</a:t>
            </a:r>
            <a:r>
              <a:rPr lang="en-US" altLang="ko-KR" sz="2400" dirty="0" smtClean="0">
                <a:latin typeface="Courier New" panose="02070309020205020404" pitchFamily="49" charset="0"/>
                <a:ea typeface="Gulim" panose="020B0600000101010101" pitchFamily="34" charset="-127"/>
              </a:rPr>
              <a:t>) {	</a:t>
            </a:r>
            <a:br>
              <a:rPr lang="en-US" altLang="ko-KR" sz="2400" dirty="0" smtClean="0">
                <a:latin typeface="Courier New" panose="02070309020205020404" pitchFamily="49" charset="0"/>
                <a:ea typeface="Gulim" panose="020B0600000101010101" pitchFamily="34" charset="-127"/>
              </a:rPr>
            </a:br>
            <a:r>
              <a:rPr lang="en-US" altLang="ko-KR" sz="2400" dirty="0" smtClean="0">
                <a:latin typeface="Courier New" panose="02070309020205020404" pitchFamily="49" charset="0"/>
                <a:ea typeface="Gulim" panose="020B0600000101010101" pitchFamily="34" charset="-127"/>
              </a:rPr>
              <a:t>   		   buy milk;	</a:t>
            </a:r>
            <a:br>
              <a:rPr lang="en-US" altLang="ko-KR" sz="2400" dirty="0" smtClean="0">
                <a:latin typeface="Courier New" panose="02070309020205020404" pitchFamily="49" charset="0"/>
                <a:ea typeface="Gulim" panose="020B0600000101010101" pitchFamily="34" charset="-127"/>
              </a:rPr>
            </a:br>
            <a:r>
              <a:rPr lang="en-US" altLang="ko-KR" sz="2400" dirty="0" smtClean="0">
                <a:latin typeface="Courier New" panose="02070309020205020404" pitchFamily="49" charset="0"/>
                <a:ea typeface="Gulim" panose="020B0600000101010101" pitchFamily="34" charset="-127"/>
              </a:rPr>
              <a:t>		}		</a:t>
            </a:r>
            <a:endParaRPr lang="en-US" altLang="ko-KR" sz="2400" dirty="0" smtClean="0">
              <a:latin typeface="Helvetica" panose="020B0604020202020204" pitchFamily="34" charset="0"/>
              <a:ea typeface="Gulim" panose="020B0600000101010101" pitchFamily="34" charset="-127"/>
            </a:endParaRPr>
          </a:p>
          <a:p>
            <a:pPr>
              <a:lnSpc>
                <a:spcPct val="80000"/>
              </a:lnSpc>
            </a:pPr>
            <a:r>
              <a:rPr lang="en-US" altLang="ko-KR" sz="2400" dirty="0" smtClean="0">
                <a:latin typeface="Helvetica" panose="020B0604020202020204" pitchFamily="34" charset="0"/>
                <a:ea typeface="Gulim" panose="020B0600000101010101" pitchFamily="34" charset="-127"/>
              </a:rPr>
              <a:t>Solution #3 works, but it’s really unsatisfactory</a:t>
            </a:r>
          </a:p>
          <a:p>
            <a:pPr lvl="1">
              <a:lnSpc>
                <a:spcPct val="80000"/>
              </a:lnSpc>
            </a:pPr>
            <a:r>
              <a:rPr lang="en-US" altLang="ko-KR" sz="2000" dirty="0" smtClean="0">
                <a:latin typeface="Helvetica" panose="020B0604020202020204" pitchFamily="34" charset="0"/>
                <a:ea typeface="Gulim" panose="020B0600000101010101" pitchFamily="34" charset="-127"/>
              </a:rPr>
              <a:t>Really complex – even for this simple an example</a:t>
            </a:r>
          </a:p>
          <a:p>
            <a:pPr lvl="2">
              <a:lnSpc>
                <a:spcPct val="80000"/>
              </a:lnSpc>
            </a:pPr>
            <a:r>
              <a:rPr lang="en-US" altLang="ko-KR" sz="1800" dirty="0" smtClean="0">
                <a:latin typeface="Helvetica" panose="020B0604020202020204" pitchFamily="34" charset="0"/>
                <a:ea typeface="Gulim" panose="020B0600000101010101" pitchFamily="34" charset="-127"/>
              </a:rPr>
              <a:t>Hard to convince yourself that this really works</a:t>
            </a:r>
          </a:p>
          <a:p>
            <a:pPr lvl="1">
              <a:lnSpc>
                <a:spcPct val="80000"/>
              </a:lnSpc>
            </a:pPr>
            <a:r>
              <a:rPr lang="en-US" altLang="ko-KR" sz="2000" dirty="0" smtClean="0">
                <a:latin typeface="Helvetica" panose="020B0604020202020204" pitchFamily="34" charset="0"/>
                <a:ea typeface="Gulim" panose="020B0600000101010101" pitchFamily="34" charset="-127"/>
              </a:rPr>
              <a:t>A’s code is different from B’s – what if lots of threads?</a:t>
            </a:r>
          </a:p>
          <a:p>
            <a:pPr lvl="2">
              <a:lnSpc>
                <a:spcPct val="80000"/>
              </a:lnSpc>
            </a:pPr>
            <a:r>
              <a:rPr lang="en-US" altLang="ko-KR" sz="1800" dirty="0" smtClean="0">
                <a:latin typeface="Helvetica" panose="020B0604020202020204" pitchFamily="34" charset="0"/>
                <a:ea typeface="Gulim" panose="020B0600000101010101" pitchFamily="34" charset="-127"/>
              </a:rPr>
              <a:t>Code would have to be slightly different for each thread</a:t>
            </a:r>
          </a:p>
          <a:p>
            <a:pPr lvl="1">
              <a:lnSpc>
                <a:spcPct val="80000"/>
              </a:lnSpc>
            </a:pPr>
            <a:r>
              <a:rPr lang="en-US" altLang="ko-KR" sz="2000" dirty="0" smtClean="0">
                <a:latin typeface="Helvetica" panose="020B0604020202020204" pitchFamily="34" charset="0"/>
                <a:ea typeface="Gulim" panose="020B0600000101010101" pitchFamily="34" charset="-127"/>
              </a:rPr>
              <a:t>While A is waiting, it is consuming CPU time</a:t>
            </a:r>
          </a:p>
          <a:p>
            <a:pPr lvl="2">
              <a:lnSpc>
                <a:spcPct val="80000"/>
              </a:lnSpc>
            </a:pPr>
            <a:r>
              <a:rPr lang="en-US" altLang="ko-KR" sz="1800" dirty="0" smtClean="0">
                <a:latin typeface="Helvetica" panose="020B0604020202020204" pitchFamily="34" charset="0"/>
                <a:ea typeface="Gulim" panose="020B0600000101010101" pitchFamily="34" charset="-127"/>
              </a:rPr>
              <a:t>This is called “busy-waiting”</a:t>
            </a:r>
          </a:p>
          <a:p>
            <a:pPr>
              <a:lnSpc>
                <a:spcPct val="80000"/>
              </a:lnSpc>
            </a:pPr>
            <a:r>
              <a:rPr lang="en-US" altLang="ko-KR" sz="2400" dirty="0" smtClean="0">
                <a:latin typeface="Helvetica" panose="020B0604020202020204" pitchFamily="34" charset="0"/>
                <a:ea typeface="Gulim" panose="020B0600000101010101" pitchFamily="34" charset="-127"/>
              </a:rPr>
              <a:t>There’s a better way</a:t>
            </a:r>
          </a:p>
          <a:p>
            <a:pPr lvl="1">
              <a:lnSpc>
                <a:spcPct val="80000"/>
              </a:lnSpc>
            </a:pPr>
            <a:r>
              <a:rPr lang="en-US" altLang="ko-KR" sz="2000" dirty="0" smtClean="0">
                <a:latin typeface="Helvetica" panose="020B0604020202020204" pitchFamily="34" charset="0"/>
                <a:ea typeface="Gulim" panose="020B0600000101010101" pitchFamily="34" charset="-127"/>
              </a:rPr>
              <a:t>Have hardware provide better (higher-level) primitives than atomic load and store</a:t>
            </a:r>
          </a:p>
          <a:p>
            <a:pPr lvl="1">
              <a:lnSpc>
                <a:spcPct val="80000"/>
              </a:lnSpc>
            </a:pPr>
            <a:r>
              <a:rPr lang="en-US" altLang="ko-KR" sz="2000" dirty="0" smtClean="0">
                <a:latin typeface="Helvetica" panose="020B0604020202020204" pitchFamily="34" charset="0"/>
                <a:ea typeface="Gulim" panose="020B0600000101010101" pitchFamily="34" charset="-127"/>
              </a:rPr>
              <a:t>Build even higher-level programming abstractions on this new hardware support</a:t>
            </a:r>
          </a:p>
        </p:txBody>
      </p:sp>
      <p:sp>
        <p:nvSpPr>
          <p:cNvPr id="6759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fld id="{2A777B19-BB55-40FD-9A4C-1A2F3E5D1A72}" type="slidenum">
              <a:rPr lang="en-US" sz="1200" smtClean="0">
                <a:solidFill>
                  <a:srgbClr val="898989"/>
                </a:solidFill>
              </a:rPr>
              <a:pPr>
                <a:spcBef>
                  <a:spcPct val="0"/>
                </a:spcBef>
                <a:buFontTx/>
                <a:buNone/>
              </a:pPr>
              <a:t>23</a:t>
            </a:fld>
            <a:endParaRPr lang="en-US" sz="1200" smtClean="0">
              <a:solidFill>
                <a:srgbClr val="898989"/>
              </a:solidFill>
            </a:endParaRPr>
          </a:p>
        </p:txBody>
      </p:sp>
    </p:spTree>
    <p:extLst>
      <p:ext uri="{BB962C8B-B14F-4D97-AF65-F5344CB8AC3E}">
        <p14:creationId xmlns:p14="http://schemas.microsoft.com/office/powerpoint/2010/main" val="29483127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0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0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08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08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08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083">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608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08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08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ko-KR" smtClean="0">
                <a:latin typeface="Helvetica" panose="020B0604020202020204" pitchFamily="34" charset="0"/>
                <a:ea typeface="Gulim" panose="020B0600000101010101" pitchFamily="34" charset="-127"/>
              </a:rPr>
              <a:t>High-Level Picture</a:t>
            </a:r>
          </a:p>
        </p:txBody>
      </p:sp>
      <p:sp>
        <p:nvSpPr>
          <p:cNvPr id="69635" name="Rectangle 3"/>
          <p:cNvSpPr>
            <a:spLocks noGrp="1" noChangeArrowheads="1"/>
          </p:cNvSpPr>
          <p:nvPr>
            <p:ph type="body" idx="1"/>
          </p:nvPr>
        </p:nvSpPr>
        <p:spPr>
          <a:xfrm>
            <a:off x="457200" y="1661782"/>
            <a:ext cx="8686800" cy="5105400"/>
          </a:xfrm>
        </p:spPr>
        <p:txBody>
          <a:bodyPr>
            <a:normAutofit fontScale="92500" lnSpcReduction="10000"/>
          </a:bodyPr>
          <a:lstStyle/>
          <a:p>
            <a:r>
              <a:rPr lang="en-US" altLang="ko-KR" dirty="0" smtClean="0">
                <a:latin typeface="Helvetica" panose="020B0604020202020204" pitchFamily="34" charset="0"/>
                <a:ea typeface="Gulim" panose="020B0600000101010101" pitchFamily="34" charset="-127"/>
              </a:rPr>
              <a:t>The abstraction of threads is good:</a:t>
            </a:r>
          </a:p>
          <a:p>
            <a:pPr lvl="1"/>
            <a:r>
              <a:rPr lang="en-US" altLang="ko-KR" dirty="0" smtClean="0">
                <a:latin typeface="Helvetica" panose="020B0604020202020204" pitchFamily="34" charset="0"/>
                <a:ea typeface="Gulim" panose="020B0600000101010101" pitchFamily="34" charset="-127"/>
              </a:rPr>
              <a:t>Maintains sequential execution model </a:t>
            </a:r>
          </a:p>
          <a:p>
            <a:pPr lvl="1"/>
            <a:r>
              <a:rPr lang="en-US" altLang="ko-KR" dirty="0" smtClean="0">
                <a:latin typeface="Helvetica" panose="020B0604020202020204" pitchFamily="34" charset="0"/>
                <a:ea typeface="Gulim" panose="020B0600000101010101" pitchFamily="34" charset="-127"/>
              </a:rPr>
              <a:t>Allows simple parallelism to overlap I/O and computation</a:t>
            </a:r>
          </a:p>
          <a:p>
            <a:r>
              <a:rPr lang="en-US" altLang="ko-KR" dirty="0" smtClean="0">
                <a:latin typeface="Helvetica" panose="020B0604020202020204" pitchFamily="34" charset="0"/>
                <a:ea typeface="Gulim" panose="020B0600000101010101" pitchFamily="34" charset="-127"/>
              </a:rPr>
              <a:t>Unfortunately, still too complicated to access state shared between threads </a:t>
            </a:r>
          </a:p>
          <a:p>
            <a:pPr lvl="1"/>
            <a:r>
              <a:rPr lang="en-US" altLang="ko-KR" dirty="0" smtClean="0">
                <a:latin typeface="Helvetica" panose="020B0604020202020204" pitchFamily="34" charset="0"/>
                <a:ea typeface="Gulim" panose="020B0600000101010101" pitchFamily="34" charset="-127"/>
              </a:rPr>
              <a:t>Consider “too much milk” example</a:t>
            </a:r>
          </a:p>
          <a:p>
            <a:pPr lvl="1"/>
            <a:r>
              <a:rPr lang="en-US" altLang="ko-KR" dirty="0" smtClean="0">
                <a:latin typeface="Helvetica" panose="020B0604020202020204" pitchFamily="34" charset="0"/>
                <a:ea typeface="Gulim" panose="020B0600000101010101" pitchFamily="34" charset="-127"/>
              </a:rPr>
              <a:t>Implementing a concurrent program with only loads and stores would be tricky and error-prone</a:t>
            </a:r>
          </a:p>
          <a:p>
            <a:r>
              <a:rPr lang="en-US" altLang="ko-KR" dirty="0" smtClean="0">
                <a:latin typeface="Helvetica" panose="020B0604020202020204" pitchFamily="34" charset="0"/>
                <a:ea typeface="Gulim" panose="020B0600000101010101" pitchFamily="34" charset="-127"/>
              </a:rPr>
              <a:t>We’ll implement higher-level operations on top of atomic operations provided by hardware</a:t>
            </a:r>
          </a:p>
          <a:p>
            <a:pPr lvl="1"/>
            <a:r>
              <a:rPr lang="en-US" altLang="ko-KR" dirty="0" smtClean="0">
                <a:latin typeface="Helvetica" panose="020B0604020202020204" pitchFamily="34" charset="0"/>
                <a:ea typeface="Gulim" panose="020B0600000101010101" pitchFamily="34" charset="-127"/>
              </a:rPr>
              <a:t>Develop a “synchronization toolbox”</a:t>
            </a:r>
          </a:p>
          <a:p>
            <a:pPr lvl="1"/>
            <a:r>
              <a:rPr lang="en-US" altLang="ko-KR" dirty="0" smtClean="0">
                <a:latin typeface="Helvetica" panose="020B0604020202020204" pitchFamily="34" charset="0"/>
                <a:ea typeface="Gulim" panose="020B0600000101010101" pitchFamily="34" charset="-127"/>
              </a:rPr>
              <a:t>Explore some common programming paradigms</a:t>
            </a:r>
          </a:p>
        </p:txBody>
      </p:sp>
      <p:pic>
        <p:nvPicPr>
          <p:cNvPr id="443396" name="Picture 4" descr="MCj0237769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4300" y="5029200"/>
            <a:ext cx="1503363"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9"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fld id="{C2461B9D-FF7F-4462-9C08-878BCAA0DE44}" type="slidenum">
              <a:rPr lang="en-US" sz="1200" smtClean="0">
                <a:solidFill>
                  <a:srgbClr val="898989"/>
                </a:solidFill>
              </a:rPr>
              <a:pPr>
                <a:spcBef>
                  <a:spcPct val="0"/>
                </a:spcBef>
                <a:buFontTx/>
                <a:buNone/>
              </a:pPr>
              <a:t>24</a:t>
            </a:fld>
            <a:endParaRPr lang="en-US" sz="1200" smtClean="0">
              <a:solidFill>
                <a:srgbClr val="898989"/>
              </a:solidFill>
            </a:endParaRPr>
          </a:p>
        </p:txBody>
      </p:sp>
    </p:spTree>
    <p:extLst>
      <p:ext uri="{BB962C8B-B14F-4D97-AF65-F5344CB8AC3E}">
        <p14:creationId xmlns:p14="http://schemas.microsoft.com/office/powerpoint/2010/main" val="156804259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433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728663" y="1295400"/>
            <a:ext cx="7958137" cy="5459412"/>
          </a:xfrm>
          <a:prstGeom prst="rect">
            <a:avLst/>
          </a:prstGeom>
          <a:gradFill>
            <a:gsLst>
              <a:gs pos="2000">
                <a:schemeClr val="tx2">
                  <a:lumMod val="20000"/>
                  <a:lumOff val="80000"/>
                </a:schemeClr>
              </a:gs>
              <a:gs pos="100000">
                <a:schemeClr val="accent6">
                  <a:lumMod val="40000"/>
                  <a:lumOff val="60000"/>
                </a:schemeClr>
              </a:gs>
            </a:gsLst>
            <a:lin ang="6060000" scaled="0"/>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4035" name="Title 1"/>
          <p:cNvSpPr>
            <a:spLocks noGrp="1"/>
          </p:cNvSpPr>
          <p:nvPr>
            <p:ph type="title"/>
          </p:nvPr>
        </p:nvSpPr>
        <p:spPr/>
        <p:txBody>
          <a:bodyPr>
            <a:normAutofit fontScale="90000"/>
          </a:bodyPr>
          <a:lstStyle/>
          <a:p>
            <a:r>
              <a:rPr lang="en-US" dirty="0" smtClean="0"/>
              <a:t>Concurrency Coordination Landscape</a:t>
            </a:r>
          </a:p>
        </p:txBody>
      </p:sp>
      <p:sp>
        <p:nvSpPr>
          <p:cNvPr id="44036" name="TextBox 4"/>
          <p:cNvSpPr txBox="1">
            <a:spLocks noChangeArrowheads="1"/>
          </p:cNvSpPr>
          <p:nvPr/>
        </p:nvSpPr>
        <p:spPr bwMode="auto">
          <a:xfrm>
            <a:off x="3049588" y="1439862"/>
            <a:ext cx="3241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sz="2400" i="1"/>
              <a:t>Concurrent Applications</a:t>
            </a:r>
          </a:p>
        </p:txBody>
      </p:sp>
      <p:cxnSp>
        <p:nvCxnSpPr>
          <p:cNvPr id="7" name="Straight Connector 6"/>
          <p:cNvCxnSpPr/>
          <p:nvPr/>
        </p:nvCxnSpPr>
        <p:spPr>
          <a:xfrm>
            <a:off x="985838" y="2190750"/>
            <a:ext cx="6858000" cy="0"/>
          </a:xfrm>
          <a:prstGeom prst="line">
            <a:avLst/>
          </a:prstGeom>
        </p:spPr>
        <p:style>
          <a:lnRef idx="2">
            <a:schemeClr val="accent1"/>
          </a:lnRef>
          <a:fillRef idx="0">
            <a:schemeClr val="accent1"/>
          </a:fillRef>
          <a:effectRef idx="1">
            <a:schemeClr val="accent1"/>
          </a:effectRef>
          <a:fontRef idx="minor">
            <a:schemeClr val="tx1"/>
          </a:fontRef>
        </p:style>
      </p:cxnSp>
      <p:sp>
        <p:nvSpPr>
          <p:cNvPr id="44038" name="TextBox 7"/>
          <p:cNvSpPr txBox="1">
            <a:spLocks noChangeArrowheads="1"/>
          </p:cNvSpPr>
          <p:nvPr/>
        </p:nvSpPr>
        <p:spPr bwMode="auto">
          <a:xfrm>
            <a:off x="2844800" y="2311400"/>
            <a:ext cx="37322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sz="2400" i="1"/>
              <a:t>Shared Coordinated Objects</a:t>
            </a:r>
          </a:p>
        </p:txBody>
      </p:sp>
      <p:sp>
        <p:nvSpPr>
          <p:cNvPr id="44039" name="TextBox 8"/>
          <p:cNvSpPr txBox="1">
            <a:spLocks noChangeArrowheads="1"/>
          </p:cNvSpPr>
          <p:nvPr/>
        </p:nvSpPr>
        <p:spPr bwMode="auto">
          <a:xfrm>
            <a:off x="2743200" y="3429000"/>
            <a:ext cx="3473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sz="2400" i="1"/>
              <a:t>Synchronization Variables</a:t>
            </a:r>
          </a:p>
        </p:txBody>
      </p:sp>
      <p:sp>
        <p:nvSpPr>
          <p:cNvPr id="44040" name="TextBox 9"/>
          <p:cNvSpPr txBox="1">
            <a:spLocks noChangeArrowheads="1"/>
          </p:cNvSpPr>
          <p:nvPr/>
        </p:nvSpPr>
        <p:spPr bwMode="auto">
          <a:xfrm>
            <a:off x="3321050" y="4419600"/>
            <a:ext cx="25892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sz="2400" i="1"/>
              <a:t>Atomic Operations</a:t>
            </a:r>
          </a:p>
        </p:txBody>
      </p:sp>
      <p:sp>
        <p:nvSpPr>
          <p:cNvPr id="44041" name="TextBox 10"/>
          <p:cNvSpPr txBox="1">
            <a:spLocks noChangeArrowheads="1"/>
          </p:cNvSpPr>
          <p:nvPr/>
        </p:nvSpPr>
        <p:spPr bwMode="auto">
          <a:xfrm>
            <a:off x="3773488" y="5419725"/>
            <a:ext cx="1282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sz="2000" i="1"/>
              <a:t>Hardware</a:t>
            </a:r>
          </a:p>
        </p:txBody>
      </p:sp>
      <p:cxnSp>
        <p:nvCxnSpPr>
          <p:cNvPr id="12" name="Straight Connector 11"/>
          <p:cNvCxnSpPr/>
          <p:nvPr/>
        </p:nvCxnSpPr>
        <p:spPr>
          <a:xfrm>
            <a:off x="985838" y="3429000"/>
            <a:ext cx="6858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143000" y="4430712"/>
            <a:ext cx="6858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985838" y="5422900"/>
            <a:ext cx="6858000" cy="0"/>
          </a:xfrm>
          <a:prstGeom prst="line">
            <a:avLst/>
          </a:prstGeom>
        </p:spPr>
        <p:style>
          <a:lnRef idx="2">
            <a:schemeClr val="accent1"/>
          </a:lnRef>
          <a:fillRef idx="0">
            <a:schemeClr val="accent1"/>
          </a:fillRef>
          <a:effectRef idx="1">
            <a:schemeClr val="accent1"/>
          </a:effectRef>
          <a:fontRef idx="minor">
            <a:schemeClr val="tx1"/>
          </a:fontRef>
        </p:style>
      </p:cxnSp>
      <p:sp>
        <p:nvSpPr>
          <p:cNvPr id="44045" name="TextBox 14"/>
          <p:cNvSpPr txBox="1">
            <a:spLocks noChangeArrowheads="1"/>
          </p:cNvSpPr>
          <p:nvPr/>
        </p:nvSpPr>
        <p:spPr bwMode="auto">
          <a:xfrm flipH="1">
            <a:off x="1989138" y="2773362"/>
            <a:ext cx="17446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FF0000"/>
                </a:solidFill>
              </a:rPr>
              <a:t>Bounded Queue</a:t>
            </a:r>
          </a:p>
        </p:txBody>
      </p:sp>
      <p:sp>
        <p:nvSpPr>
          <p:cNvPr id="44046" name="TextBox 15"/>
          <p:cNvSpPr txBox="1">
            <a:spLocks noChangeArrowheads="1"/>
          </p:cNvSpPr>
          <p:nvPr/>
        </p:nvSpPr>
        <p:spPr bwMode="auto">
          <a:xfrm flipH="1">
            <a:off x="3311525" y="2921000"/>
            <a:ext cx="17446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FF0000"/>
                </a:solidFill>
              </a:rPr>
              <a:t>Ordered List</a:t>
            </a:r>
          </a:p>
        </p:txBody>
      </p:sp>
      <p:sp>
        <p:nvSpPr>
          <p:cNvPr id="44047" name="TextBox 16"/>
          <p:cNvSpPr txBox="1">
            <a:spLocks noChangeArrowheads="1"/>
          </p:cNvSpPr>
          <p:nvPr/>
        </p:nvSpPr>
        <p:spPr bwMode="auto">
          <a:xfrm flipH="1">
            <a:off x="4681538" y="2921000"/>
            <a:ext cx="17446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dirty="0">
                <a:solidFill>
                  <a:srgbClr val="FF0000"/>
                </a:solidFill>
              </a:rPr>
              <a:t>Dictionary</a:t>
            </a:r>
          </a:p>
        </p:txBody>
      </p:sp>
      <p:sp>
        <p:nvSpPr>
          <p:cNvPr id="44048" name="TextBox 17"/>
          <p:cNvSpPr txBox="1">
            <a:spLocks noChangeArrowheads="1"/>
          </p:cNvSpPr>
          <p:nvPr/>
        </p:nvSpPr>
        <p:spPr bwMode="auto">
          <a:xfrm flipH="1">
            <a:off x="6216650" y="2921000"/>
            <a:ext cx="17446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FF0000"/>
                </a:solidFill>
              </a:rPr>
              <a:t>Barrier</a:t>
            </a:r>
          </a:p>
        </p:txBody>
      </p:sp>
      <p:sp>
        <p:nvSpPr>
          <p:cNvPr id="44049" name="TextBox 18"/>
          <p:cNvSpPr txBox="1">
            <a:spLocks noChangeArrowheads="1"/>
          </p:cNvSpPr>
          <p:nvPr/>
        </p:nvSpPr>
        <p:spPr bwMode="auto">
          <a:xfrm>
            <a:off x="1136650" y="3890962"/>
            <a:ext cx="6969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3366FF"/>
                </a:solidFill>
              </a:rPr>
              <a:t>Locks</a:t>
            </a:r>
          </a:p>
        </p:txBody>
      </p:sp>
      <p:sp>
        <p:nvSpPr>
          <p:cNvPr id="44050" name="TextBox 19"/>
          <p:cNvSpPr txBox="1">
            <a:spLocks noChangeArrowheads="1"/>
          </p:cNvSpPr>
          <p:nvPr/>
        </p:nvSpPr>
        <p:spPr bwMode="auto">
          <a:xfrm>
            <a:off x="4043363" y="3890962"/>
            <a:ext cx="1260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3366FF"/>
                </a:solidFill>
              </a:rPr>
              <a:t>Semaphore</a:t>
            </a:r>
          </a:p>
        </p:txBody>
      </p:sp>
      <p:sp>
        <p:nvSpPr>
          <p:cNvPr id="44051" name="TextBox 20"/>
          <p:cNvSpPr txBox="1">
            <a:spLocks noChangeArrowheads="1"/>
          </p:cNvSpPr>
          <p:nvPr/>
        </p:nvSpPr>
        <p:spPr bwMode="auto">
          <a:xfrm>
            <a:off x="1892300" y="3890962"/>
            <a:ext cx="2017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3366FF"/>
                </a:solidFill>
              </a:rPr>
              <a:t>Condition Variables</a:t>
            </a:r>
          </a:p>
        </p:txBody>
      </p:sp>
      <p:sp>
        <p:nvSpPr>
          <p:cNvPr id="44052" name="TextBox 21"/>
          <p:cNvSpPr txBox="1">
            <a:spLocks noChangeArrowheads="1"/>
          </p:cNvSpPr>
          <p:nvPr/>
        </p:nvSpPr>
        <p:spPr bwMode="auto">
          <a:xfrm>
            <a:off x="5414963" y="3890962"/>
            <a:ext cx="1047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3366FF"/>
                </a:solidFill>
              </a:rPr>
              <a:t>Monitors</a:t>
            </a:r>
          </a:p>
        </p:txBody>
      </p:sp>
      <p:sp>
        <p:nvSpPr>
          <p:cNvPr id="44053" name="TextBox 22"/>
          <p:cNvSpPr txBox="1">
            <a:spLocks noChangeArrowheads="1"/>
          </p:cNvSpPr>
          <p:nvPr/>
        </p:nvSpPr>
        <p:spPr bwMode="auto">
          <a:xfrm>
            <a:off x="1187450" y="4881562"/>
            <a:ext cx="2578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FF0000"/>
                </a:solidFill>
              </a:rPr>
              <a:t>Interrupt Disable/Enable</a:t>
            </a:r>
          </a:p>
        </p:txBody>
      </p:sp>
      <p:sp>
        <p:nvSpPr>
          <p:cNvPr id="44054" name="TextBox 23"/>
          <p:cNvSpPr txBox="1">
            <a:spLocks noChangeArrowheads="1"/>
          </p:cNvSpPr>
          <p:nvPr/>
        </p:nvSpPr>
        <p:spPr bwMode="auto">
          <a:xfrm>
            <a:off x="5383213" y="4910137"/>
            <a:ext cx="1376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FF0000"/>
                </a:solidFill>
              </a:rPr>
              <a:t>Test-and-Set</a:t>
            </a:r>
          </a:p>
        </p:txBody>
      </p:sp>
      <p:sp>
        <p:nvSpPr>
          <p:cNvPr id="44055" name="TextBox 24"/>
          <p:cNvSpPr txBox="1">
            <a:spLocks noChangeArrowheads="1"/>
          </p:cNvSpPr>
          <p:nvPr/>
        </p:nvSpPr>
        <p:spPr bwMode="auto">
          <a:xfrm>
            <a:off x="1187450" y="5940425"/>
            <a:ext cx="11287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FF0000"/>
                </a:solidFill>
              </a:rPr>
              <a:t>Interrupts</a:t>
            </a:r>
          </a:p>
        </p:txBody>
      </p:sp>
      <p:sp>
        <p:nvSpPr>
          <p:cNvPr id="44056" name="TextBox 25"/>
          <p:cNvSpPr txBox="1">
            <a:spLocks noChangeArrowheads="1"/>
          </p:cNvSpPr>
          <p:nvPr/>
        </p:nvSpPr>
        <p:spPr bwMode="auto">
          <a:xfrm>
            <a:off x="2438400" y="5957887"/>
            <a:ext cx="12239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FF0000"/>
                </a:solidFill>
              </a:rPr>
              <a:t>Controllers</a:t>
            </a:r>
          </a:p>
        </p:txBody>
      </p:sp>
      <p:sp>
        <p:nvSpPr>
          <p:cNvPr id="44057" name="TextBox 26"/>
          <p:cNvSpPr txBox="1">
            <a:spLocks noChangeArrowheads="1"/>
          </p:cNvSpPr>
          <p:nvPr/>
        </p:nvSpPr>
        <p:spPr bwMode="auto">
          <a:xfrm>
            <a:off x="3733800" y="5940425"/>
            <a:ext cx="2033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FF0000"/>
                </a:solidFill>
              </a:rPr>
              <a:t>Multiple Processors</a:t>
            </a:r>
          </a:p>
        </p:txBody>
      </p:sp>
      <p:sp>
        <p:nvSpPr>
          <p:cNvPr id="44058" name="TextBox 27"/>
          <p:cNvSpPr txBox="1">
            <a:spLocks noChangeArrowheads="1"/>
          </p:cNvSpPr>
          <p:nvPr/>
        </p:nvSpPr>
        <p:spPr bwMode="auto">
          <a:xfrm>
            <a:off x="6627813" y="5756275"/>
            <a:ext cx="1231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FF0000"/>
                </a:solidFill>
              </a:rPr>
              <a:t>cmp&amp;swap</a:t>
            </a:r>
          </a:p>
        </p:txBody>
      </p:sp>
      <p:sp>
        <p:nvSpPr>
          <p:cNvPr id="44059" name="TextBox 28"/>
          <p:cNvSpPr txBox="1">
            <a:spLocks noChangeArrowheads="1"/>
          </p:cNvSpPr>
          <p:nvPr/>
        </p:nvSpPr>
        <p:spPr bwMode="auto">
          <a:xfrm>
            <a:off x="5791200" y="5570537"/>
            <a:ext cx="733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FF0000"/>
                </a:solidFill>
              </a:rPr>
              <a:t>xchng</a:t>
            </a:r>
          </a:p>
        </p:txBody>
      </p:sp>
      <p:sp>
        <p:nvSpPr>
          <p:cNvPr id="44060" name="TextBox 29"/>
          <p:cNvSpPr txBox="1">
            <a:spLocks noChangeArrowheads="1"/>
          </p:cNvSpPr>
          <p:nvPr/>
        </p:nvSpPr>
        <p:spPr bwMode="auto">
          <a:xfrm>
            <a:off x="6011863" y="6276975"/>
            <a:ext cx="1095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FF0000"/>
                </a:solidFill>
              </a:rPr>
              <a:t>fetch&amp;inc</a:t>
            </a:r>
          </a:p>
        </p:txBody>
      </p:sp>
      <p:sp>
        <p:nvSpPr>
          <p:cNvPr id="44061" name="TextBox 30"/>
          <p:cNvSpPr txBox="1">
            <a:spLocks noChangeArrowheads="1"/>
          </p:cNvSpPr>
          <p:nvPr/>
        </p:nvSpPr>
        <p:spPr bwMode="auto">
          <a:xfrm>
            <a:off x="7243763" y="6161087"/>
            <a:ext cx="838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FF0000"/>
                </a:solidFill>
              </a:rPr>
              <a:t>LL + SC</a:t>
            </a:r>
          </a:p>
        </p:txBody>
      </p:sp>
      <p:sp>
        <p:nvSpPr>
          <p:cNvPr id="44062" name="TextBox 31"/>
          <p:cNvSpPr txBox="1">
            <a:spLocks noChangeArrowheads="1"/>
          </p:cNvSpPr>
          <p:nvPr/>
        </p:nvSpPr>
        <p:spPr bwMode="auto">
          <a:xfrm flipH="1">
            <a:off x="985838" y="2879725"/>
            <a:ext cx="17446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FF0000"/>
                </a:solidFill>
              </a:rPr>
              <a:t>Flag</a:t>
            </a:r>
          </a:p>
        </p:txBody>
      </p:sp>
      <p:sp>
        <p:nvSpPr>
          <p:cNvPr id="44063" name="TextBox 32"/>
          <p:cNvSpPr txBox="1">
            <a:spLocks noChangeArrowheads="1"/>
          </p:cNvSpPr>
          <p:nvPr/>
        </p:nvSpPr>
        <p:spPr bwMode="auto">
          <a:xfrm>
            <a:off x="6557963" y="3871912"/>
            <a:ext cx="16208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3366FF"/>
                </a:solidFill>
              </a:rPr>
              <a:t>Send/Receive</a:t>
            </a:r>
          </a:p>
        </p:txBody>
      </p:sp>
      <p:sp>
        <p:nvSpPr>
          <p:cNvPr id="44066"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fld id="{6A42305B-A431-4290-9074-A8034F9C4238}" type="slidenum">
              <a:rPr lang="en-US" smtClean="0">
                <a:solidFill>
                  <a:srgbClr val="898989"/>
                </a:solidFill>
              </a:rPr>
              <a:pPr/>
              <a:t>25</a:t>
            </a:fld>
            <a:endParaRPr lang="en-US" smtClean="0">
              <a:solidFill>
                <a:srgbClr val="898989"/>
              </a:solidFill>
            </a:endParaRPr>
          </a:p>
        </p:txBody>
      </p:sp>
    </p:spTree>
    <p:extLst>
      <p:ext uri="{BB962C8B-B14F-4D97-AF65-F5344CB8AC3E}">
        <p14:creationId xmlns:p14="http://schemas.microsoft.com/office/powerpoint/2010/main" val="35685689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ko-KR" smtClean="0">
                <a:latin typeface="Helvetica" panose="020B0604020202020204" pitchFamily="34" charset="0"/>
                <a:ea typeface="Gulim" panose="020B0600000101010101" pitchFamily="34" charset="-127"/>
              </a:rPr>
              <a:t>Too Much Milk: Solution #4</a:t>
            </a:r>
          </a:p>
        </p:txBody>
      </p:sp>
      <p:sp>
        <p:nvSpPr>
          <p:cNvPr id="516099" name="Rectangle 3"/>
          <p:cNvSpPr>
            <a:spLocks noGrp="1" noChangeArrowheads="1"/>
          </p:cNvSpPr>
          <p:nvPr>
            <p:ph type="body" idx="1"/>
          </p:nvPr>
        </p:nvSpPr>
        <p:spPr>
          <a:xfrm>
            <a:off x="509588" y="1498600"/>
            <a:ext cx="8710612" cy="5054600"/>
          </a:xfrm>
        </p:spPr>
        <p:txBody>
          <a:bodyPr>
            <a:noAutofit/>
          </a:bodyPr>
          <a:lstStyle/>
          <a:p>
            <a:pPr>
              <a:spcBef>
                <a:spcPct val="25000"/>
              </a:spcBef>
            </a:pPr>
            <a:r>
              <a:rPr lang="en-US" altLang="ko-KR" sz="2400" dirty="0" smtClean="0">
                <a:latin typeface="Helvetica" panose="020B0604020202020204" pitchFamily="34" charset="0"/>
                <a:ea typeface="Gulim" panose="020B0600000101010101" pitchFamily="34" charset="-127"/>
              </a:rPr>
              <a:t>Suppose we have some sort of implementation of a lock</a:t>
            </a:r>
          </a:p>
          <a:p>
            <a:pPr lvl="1">
              <a:spcBef>
                <a:spcPct val="25000"/>
              </a:spcBef>
            </a:pPr>
            <a:r>
              <a:rPr lang="en-US" altLang="ko-KR" sz="2000" dirty="0" err="1" smtClean="0">
                <a:latin typeface="Courier New" panose="02070309020205020404" pitchFamily="49" charset="0"/>
                <a:ea typeface="Gulim" panose="020B0600000101010101" pitchFamily="34" charset="-127"/>
              </a:rPr>
              <a:t>Lock.Acquire</a:t>
            </a:r>
            <a:r>
              <a:rPr lang="en-US" altLang="ko-KR" sz="2000" dirty="0" smtClean="0">
                <a:latin typeface="Courier New" panose="02070309020205020404" pitchFamily="49" charset="0"/>
                <a:ea typeface="Gulim" panose="020B0600000101010101" pitchFamily="34" charset="-127"/>
              </a:rPr>
              <a:t>()</a:t>
            </a:r>
            <a:r>
              <a:rPr lang="en-US" altLang="ko-KR" sz="2000" dirty="0" smtClean="0">
                <a:latin typeface="Helvetica" panose="020B0604020202020204" pitchFamily="34" charset="0"/>
                <a:ea typeface="Gulim" panose="020B0600000101010101" pitchFamily="34" charset="-127"/>
              </a:rPr>
              <a:t> – wait until lock is free, then grab</a:t>
            </a:r>
          </a:p>
          <a:p>
            <a:pPr lvl="1">
              <a:spcBef>
                <a:spcPct val="25000"/>
              </a:spcBef>
            </a:pPr>
            <a:r>
              <a:rPr lang="en-US" altLang="ko-KR" sz="2000" dirty="0" err="1" smtClean="0">
                <a:latin typeface="Courier New" panose="02070309020205020404" pitchFamily="49" charset="0"/>
                <a:ea typeface="Gulim" panose="020B0600000101010101" pitchFamily="34" charset="-127"/>
              </a:rPr>
              <a:t>Lock.Release</a:t>
            </a:r>
            <a:r>
              <a:rPr lang="en-US" altLang="ko-KR" sz="2000" dirty="0" smtClean="0">
                <a:latin typeface="Courier New" panose="02070309020205020404" pitchFamily="49" charset="0"/>
                <a:ea typeface="Gulim" panose="020B0600000101010101" pitchFamily="34" charset="-127"/>
              </a:rPr>
              <a:t>()</a:t>
            </a:r>
            <a:r>
              <a:rPr lang="en-US" altLang="ko-KR" sz="2000" dirty="0" smtClean="0">
                <a:latin typeface="Helvetica" panose="020B0604020202020204" pitchFamily="34" charset="0"/>
                <a:ea typeface="Gulim" panose="020B0600000101010101" pitchFamily="34" charset="-127"/>
              </a:rPr>
              <a:t> – unlock, waking up anyone waiting</a:t>
            </a:r>
          </a:p>
          <a:p>
            <a:pPr lvl="1">
              <a:spcBef>
                <a:spcPct val="25000"/>
              </a:spcBef>
            </a:pPr>
            <a:r>
              <a:rPr lang="en-US" altLang="ko-KR" sz="2000" dirty="0" smtClean="0">
                <a:latin typeface="Helvetica" panose="020B0604020202020204" pitchFamily="34" charset="0"/>
                <a:ea typeface="Gulim" panose="020B0600000101010101" pitchFamily="34" charset="-127"/>
              </a:rPr>
              <a:t>These must be atomic operations – if two threads are waiting for the lock, only one succeeds to grab the lock</a:t>
            </a:r>
          </a:p>
          <a:p>
            <a:pPr>
              <a:spcBef>
                <a:spcPct val="25000"/>
              </a:spcBef>
            </a:pPr>
            <a:r>
              <a:rPr lang="en-US" altLang="ko-KR" sz="2400" dirty="0" smtClean="0">
                <a:latin typeface="Helvetica" panose="020B0604020202020204" pitchFamily="34" charset="0"/>
                <a:ea typeface="Gulim" panose="020B0600000101010101" pitchFamily="34" charset="-127"/>
              </a:rPr>
              <a:t>Then, our milk problem is easy:</a:t>
            </a:r>
          </a:p>
          <a:p>
            <a:pPr>
              <a:lnSpc>
                <a:spcPct val="80000"/>
              </a:lnSpc>
              <a:spcBef>
                <a:spcPct val="25000"/>
              </a:spcBef>
              <a:buFontTx/>
              <a:buNone/>
            </a:pPr>
            <a:r>
              <a:rPr lang="en-US" altLang="ko-KR" sz="2400" dirty="0" smtClean="0">
                <a:latin typeface="Helvetica" panose="020B0604020202020204" pitchFamily="34" charset="0"/>
                <a:ea typeface="Gulim" panose="020B0600000101010101" pitchFamily="34" charset="-127"/>
              </a:rPr>
              <a:t>	</a:t>
            </a:r>
            <a:r>
              <a:rPr lang="en-US" altLang="ko-KR" sz="2400" dirty="0" smtClean="0">
                <a:latin typeface="Courier New" panose="02070309020205020404" pitchFamily="49" charset="0"/>
                <a:ea typeface="Gulim" panose="020B0600000101010101" pitchFamily="34" charset="-127"/>
              </a:rPr>
              <a:t>	</a:t>
            </a:r>
            <a:r>
              <a:rPr lang="en-US" altLang="ko-KR" sz="2400" dirty="0" err="1" smtClean="0">
                <a:latin typeface="Courier New" panose="02070309020205020404" pitchFamily="49" charset="0"/>
                <a:ea typeface="Gulim" panose="020B0600000101010101" pitchFamily="34" charset="-127"/>
              </a:rPr>
              <a:t>milklock.Acquire</a:t>
            </a:r>
            <a:r>
              <a:rPr lang="en-US" altLang="ko-KR" sz="2400" dirty="0" smtClean="0">
                <a:latin typeface="Courier New" panose="02070309020205020404" pitchFamily="49" charset="0"/>
                <a:ea typeface="Gulim" panose="020B0600000101010101" pitchFamily="34" charset="-127"/>
              </a:rPr>
              <a:t>();</a:t>
            </a:r>
          </a:p>
          <a:p>
            <a:pPr>
              <a:lnSpc>
                <a:spcPct val="80000"/>
              </a:lnSpc>
              <a:spcBef>
                <a:spcPct val="25000"/>
              </a:spcBef>
              <a:buFontTx/>
              <a:buNone/>
            </a:pPr>
            <a:r>
              <a:rPr lang="en-US" altLang="ko-KR" sz="2400" dirty="0" smtClean="0">
                <a:latin typeface="Courier New" panose="02070309020205020404" pitchFamily="49" charset="0"/>
                <a:ea typeface="Gulim" panose="020B0600000101010101" pitchFamily="34" charset="-127"/>
              </a:rPr>
              <a:t>		if (</a:t>
            </a:r>
            <a:r>
              <a:rPr lang="en-US" altLang="ko-KR" sz="2400" dirty="0" err="1" smtClean="0">
                <a:latin typeface="Courier New" panose="02070309020205020404" pitchFamily="49" charset="0"/>
                <a:ea typeface="Gulim" panose="020B0600000101010101" pitchFamily="34" charset="-127"/>
              </a:rPr>
              <a:t>nomilk</a:t>
            </a:r>
            <a:r>
              <a:rPr lang="en-US" altLang="ko-KR" sz="2400" dirty="0" smtClean="0">
                <a:latin typeface="Courier New" panose="02070309020205020404" pitchFamily="49" charset="0"/>
                <a:ea typeface="Gulim" panose="020B0600000101010101" pitchFamily="34" charset="-127"/>
              </a:rPr>
              <a:t>)</a:t>
            </a:r>
          </a:p>
          <a:p>
            <a:pPr>
              <a:lnSpc>
                <a:spcPct val="80000"/>
              </a:lnSpc>
              <a:spcBef>
                <a:spcPct val="25000"/>
              </a:spcBef>
              <a:buFontTx/>
              <a:buNone/>
            </a:pPr>
            <a:r>
              <a:rPr lang="en-US" altLang="ko-KR" sz="2400" dirty="0" smtClean="0">
                <a:latin typeface="Courier New" panose="02070309020205020404" pitchFamily="49" charset="0"/>
                <a:ea typeface="Gulim" panose="020B0600000101010101" pitchFamily="34" charset="-127"/>
              </a:rPr>
              <a:t>		   buy milk;</a:t>
            </a:r>
          </a:p>
          <a:p>
            <a:pPr>
              <a:lnSpc>
                <a:spcPct val="80000"/>
              </a:lnSpc>
              <a:spcBef>
                <a:spcPct val="25000"/>
              </a:spcBef>
              <a:buFontTx/>
              <a:buNone/>
            </a:pPr>
            <a:r>
              <a:rPr lang="en-US" altLang="ko-KR" sz="2400" dirty="0" smtClean="0">
                <a:latin typeface="Courier New" panose="02070309020205020404" pitchFamily="49" charset="0"/>
                <a:ea typeface="Gulim" panose="020B0600000101010101" pitchFamily="34" charset="-127"/>
              </a:rPr>
              <a:t>		</a:t>
            </a:r>
            <a:r>
              <a:rPr lang="en-US" altLang="ko-KR" sz="2400" dirty="0" err="1" smtClean="0">
                <a:latin typeface="Courier New" panose="02070309020205020404" pitchFamily="49" charset="0"/>
                <a:ea typeface="Gulim" panose="020B0600000101010101" pitchFamily="34" charset="-127"/>
              </a:rPr>
              <a:t>milklock.Release</a:t>
            </a:r>
            <a:r>
              <a:rPr lang="en-US" altLang="ko-KR" sz="2400" dirty="0" smtClean="0">
                <a:latin typeface="Courier New" panose="02070309020205020404" pitchFamily="49" charset="0"/>
                <a:ea typeface="Gulim" panose="020B0600000101010101" pitchFamily="34" charset="-127"/>
              </a:rPr>
              <a:t>();</a:t>
            </a:r>
          </a:p>
          <a:p>
            <a:pPr lvl="2">
              <a:spcBef>
                <a:spcPct val="25000"/>
              </a:spcBef>
            </a:pPr>
            <a:endParaRPr lang="en-US" altLang="ko-KR" sz="2000" dirty="0" smtClean="0">
              <a:latin typeface="Helvetica" panose="020B0604020202020204" pitchFamily="34" charset="0"/>
              <a:ea typeface="Gulim" panose="020B0600000101010101" pitchFamily="34" charset="-127"/>
            </a:endParaRPr>
          </a:p>
          <a:p>
            <a:pPr>
              <a:spcBef>
                <a:spcPct val="25000"/>
              </a:spcBef>
            </a:pPr>
            <a:r>
              <a:rPr lang="en-US" altLang="ko-KR" sz="2400" dirty="0" smtClean="0">
                <a:latin typeface="Helvetica" panose="020B0604020202020204" pitchFamily="34" charset="0"/>
                <a:ea typeface="Gulim" panose="020B0600000101010101" pitchFamily="34" charset="-127"/>
              </a:rPr>
              <a:t>Once again, section of code between </a:t>
            </a:r>
            <a:r>
              <a:rPr lang="en-US" altLang="ko-KR" sz="2400" dirty="0" smtClean="0">
                <a:latin typeface="Courier New" panose="02070309020205020404" pitchFamily="49" charset="0"/>
                <a:ea typeface="Gulim" panose="020B0600000101010101" pitchFamily="34" charset="-127"/>
              </a:rPr>
              <a:t>Acquire()</a:t>
            </a:r>
            <a:r>
              <a:rPr lang="en-US" altLang="ko-KR" sz="2400" dirty="0" smtClean="0">
                <a:latin typeface="Helvetica" panose="020B0604020202020204" pitchFamily="34" charset="0"/>
                <a:ea typeface="Gulim" panose="020B0600000101010101" pitchFamily="34" charset="-127"/>
              </a:rPr>
              <a:t> and </a:t>
            </a:r>
            <a:r>
              <a:rPr lang="en-US" altLang="ko-KR" sz="2400" dirty="0" smtClean="0">
                <a:latin typeface="Courier New" panose="02070309020205020404" pitchFamily="49" charset="0"/>
                <a:ea typeface="Gulim" panose="020B0600000101010101" pitchFamily="34" charset="-127"/>
              </a:rPr>
              <a:t>Release()</a:t>
            </a:r>
            <a:r>
              <a:rPr lang="en-US" altLang="ko-KR" sz="2400" dirty="0" smtClean="0">
                <a:latin typeface="Helvetica" panose="020B0604020202020204" pitchFamily="34" charset="0"/>
                <a:ea typeface="Gulim" panose="020B0600000101010101" pitchFamily="34" charset="-127"/>
              </a:rPr>
              <a:t> called a “Critical Section”</a:t>
            </a:r>
          </a:p>
        </p:txBody>
      </p:sp>
      <p:sp>
        <p:nvSpPr>
          <p:cNvPr id="7168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fld id="{45E33FB3-65D2-4D2D-B5C7-BF990FA94BAC}" type="slidenum">
              <a:rPr lang="en-US" sz="1200" smtClean="0">
                <a:solidFill>
                  <a:srgbClr val="898989"/>
                </a:solidFill>
              </a:rPr>
              <a:pPr>
                <a:spcBef>
                  <a:spcPct val="0"/>
                </a:spcBef>
                <a:buFontTx/>
                <a:buNone/>
              </a:pPr>
              <a:t>26</a:t>
            </a:fld>
            <a:endParaRPr lang="en-US" sz="1200" smtClean="0">
              <a:solidFill>
                <a:srgbClr val="898989"/>
              </a:solidFill>
            </a:endParaRPr>
          </a:p>
        </p:txBody>
      </p:sp>
    </p:spTree>
    <p:extLst>
      <p:ext uri="{BB962C8B-B14F-4D97-AF65-F5344CB8AC3E}">
        <p14:creationId xmlns:p14="http://schemas.microsoft.com/office/powerpoint/2010/main" val="314044320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6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60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60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60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16099">
                                            <p:txEl>
                                              <p:pRg st="4" end="4"/>
                                            </p:txEl>
                                          </p:spTgt>
                                        </p:tgtEl>
                                        <p:attrNameLst>
                                          <p:attrName>style.visibility</p:attrName>
                                        </p:attrNameLst>
                                      </p:cBhvr>
                                      <p:to>
                                        <p:strVal val="visible"/>
                                      </p:to>
                                    </p:set>
                                    <p:anim calcmode="lin" valueType="num">
                                      <p:cBhvr additive="base">
                                        <p:cTn id="23" dur="500" fill="hold"/>
                                        <p:tgtEl>
                                          <p:spTgt spid="51609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1609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16099">
                                            <p:txEl>
                                              <p:pRg st="5" end="5"/>
                                            </p:txEl>
                                          </p:spTgt>
                                        </p:tgtEl>
                                        <p:attrNameLst>
                                          <p:attrName>style.visibility</p:attrName>
                                        </p:attrNameLst>
                                      </p:cBhvr>
                                      <p:to>
                                        <p:strVal val="visible"/>
                                      </p:to>
                                    </p:set>
                                    <p:anim calcmode="lin" valueType="num">
                                      <p:cBhvr additive="base">
                                        <p:cTn id="27" dur="500" fill="hold"/>
                                        <p:tgtEl>
                                          <p:spTgt spid="51609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16099">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16099">
                                            <p:txEl>
                                              <p:pRg st="6" end="6"/>
                                            </p:txEl>
                                          </p:spTgt>
                                        </p:tgtEl>
                                        <p:attrNameLst>
                                          <p:attrName>style.visibility</p:attrName>
                                        </p:attrNameLst>
                                      </p:cBhvr>
                                      <p:to>
                                        <p:strVal val="visible"/>
                                      </p:to>
                                    </p:set>
                                    <p:anim calcmode="lin" valueType="num">
                                      <p:cBhvr additive="base">
                                        <p:cTn id="31" dur="500" fill="hold"/>
                                        <p:tgtEl>
                                          <p:spTgt spid="51609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6099">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16099">
                                            <p:txEl>
                                              <p:pRg st="7" end="7"/>
                                            </p:txEl>
                                          </p:spTgt>
                                        </p:tgtEl>
                                        <p:attrNameLst>
                                          <p:attrName>style.visibility</p:attrName>
                                        </p:attrNameLst>
                                      </p:cBhvr>
                                      <p:to>
                                        <p:strVal val="visible"/>
                                      </p:to>
                                    </p:set>
                                    <p:anim calcmode="lin" valueType="num">
                                      <p:cBhvr additive="base">
                                        <p:cTn id="35" dur="500" fill="hold"/>
                                        <p:tgtEl>
                                          <p:spTgt spid="516099">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16099">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16099">
                                            <p:txEl>
                                              <p:pRg st="8" end="8"/>
                                            </p:txEl>
                                          </p:spTgt>
                                        </p:tgtEl>
                                        <p:attrNameLst>
                                          <p:attrName>style.visibility</p:attrName>
                                        </p:attrNameLst>
                                      </p:cBhvr>
                                      <p:to>
                                        <p:strVal val="visible"/>
                                      </p:to>
                                    </p:set>
                                    <p:anim calcmode="lin" valueType="num">
                                      <p:cBhvr additive="base">
                                        <p:cTn id="39" dur="500" fill="hold"/>
                                        <p:tgtEl>
                                          <p:spTgt spid="516099">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16099">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16099">
                                            <p:txEl>
                                              <p:pRg st="10" end="10"/>
                                            </p:txEl>
                                          </p:spTgt>
                                        </p:tgtEl>
                                        <p:attrNameLst>
                                          <p:attrName>style.visibility</p:attrName>
                                        </p:attrNameLst>
                                      </p:cBhvr>
                                      <p:to>
                                        <p:strVal val="visible"/>
                                      </p:to>
                                    </p:set>
                                    <p:anim calcmode="lin" valueType="num">
                                      <p:cBhvr additive="base">
                                        <p:cTn id="43" dur="500" fill="hold"/>
                                        <p:tgtEl>
                                          <p:spTgt spid="516099">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1609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09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smtClean="0">
                <a:latin typeface="Helvetica" panose="020B0604020202020204" pitchFamily="34" charset="0"/>
              </a:rPr>
              <a:t>How to Implement Lock?</a:t>
            </a:r>
          </a:p>
        </p:txBody>
      </p:sp>
      <p:sp>
        <p:nvSpPr>
          <p:cNvPr id="73731" name="Content Placeholder 2"/>
          <p:cNvSpPr>
            <a:spLocks noGrp="1"/>
          </p:cNvSpPr>
          <p:nvPr>
            <p:ph idx="1"/>
          </p:nvPr>
        </p:nvSpPr>
        <p:spPr>
          <a:xfrm>
            <a:off x="533400" y="1675034"/>
            <a:ext cx="8229600" cy="5105400"/>
          </a:xfrm>
        </p:spPr>
        <p:txBody>
          <a:bodyPr>
            <a:normAutofit fontScale="92500" lnSpcReduction="20000"/>
          </a:bodyPr>
          <a:lstStyle/>
          <a:p>
            <a:pPr>
              <a:lnSpc>
                <a:spcPct val="80000"/>
              </a:lnSpc>
              <a:spcBef>
                <a:spcPct val="25000"/>
              </a:spcBef>
            </a:pPr>
            <a:r>
              <a:rPr lang="en-US" dirty="0" smtClean="0">
                <a:solidFill>
                  <a:srgbClr val="FF0000"/>
                </a:solidFill>
                <a:latin typeface="Helvetica" panose="020B0604020202020204" pitchFamily="34" charset="0"/>
              </a:rPr>
              <a:t>Lock:</a:t>
            </a:r>
            <a:r>
              <a:rPr lang="en-US" dirty="0" smtClean="0">
                <a:latin typeface="Helvetica" panose="020B0604020202020204" pitchFamily="34" charset="0"/>
              </a:rPr>
              <a:t> prevents someone from accessing something</a:t>
            </a:r>
            <a:endParaRPr lang="en-US" altLang="ko-KR" dirty="0" smtClean="0">
              <a:latin typeface="Helvetica" panose="020B0604020202020204" pitchFamily="34" charset="0"/>
              <a:ea typeface="Gulim" panose="020B0600000101010101" pitchFamily="34" charset="-127"/>
            </a:endParaRPr>
          </a:p>
          <a:p>
            <a:pPr lvl="1">
              <a:lnSpc>
                <a:spcPct val="80000"/>
              </a:lnSpc>
              <a:spcBef>
                <a:spcPct val="25000"/>
              </a:spcBef>
            </a:pPr>
            <a:r>
              <a:rPr lang="en-US" altLang="ko-KR" dirty="0" smtClean="0">
                <a:latin typeface="Helvetica" panose="020B0604020202020204" pitchFamily="34" charset="0"/>
                <a:ea typeface="Gulim" panose="020B0600000101010101" pitchFamily="34" charset="-127"/>
              </a:rPr>
              <a:t>Lock before entering critical section (e.g., before accessing shared data)</a:t>
            </a:r>
          </a:p>
          <a:p>
            <a:pPr lvl="1">
              <a:lnSpc>
                <a:spcPct val="80000"/>
              </a:lnSpc>
              <a:spcBef>
                <a:spcPct val="25000"/>
              </a:spcBef>
            </a:pPr>
            <a:r>
              <a:rPr lang="en-US" altLang="ko-KR" dirty="0" smtClean="0">
                <a:latin typeface="Helvetica" panose="020B0604020202020204" pitchFamily="34" charset="0"/>
                <a:ea typeface="Gulim" panose="020B0600000101010101" pitchFamily="34" charset="-127"/>
              </a:rPr>
              <a:t>Unlock when leaving, after accessing shared data</a:t>
            </a:r>
          </a:p>
          <a:p>
            <a:pPr lvl="1">
              <a:lnSpc>
                <a:spcPct val="80000"/>
              </a:lnSpc>
              <a:spcBef>
                <a:spcPct val="25000"/>
              </a:spcBef>
            </a:pPr>
            <a:r>
              <a:rPr lang="en-US" altLang="ko-KR" dirty="0" smtClean="0">
                <a:latin typeface="Helvetica" panose="020B0604020202020204" pitchFamily="34" charset="0"/>
                <a:ea typeface="Gulim" panose="020B0600000101010101" pitchFamily="34" charset="-127"/>
              </a:rPr>
              <a:t>Wait if locked</a:t>
            </a:r>
          </a:p>
          <a:p>
            <a:pPr lvl="2">
              <a:lnSpc>
                <a:spcPct val="80000"/>
              </a:lnSpc>
              <a:spcBef>
                <a:spcPct val="25000"/>
              </a:spcBef>
            </a:pPr>
            <a:r>
              <a:rPr lang="en-US" altLang="ko-KR" dirty="0" smtClean="0">
                <a:solidFill>
                  <a:srgbClr val="FF0000"/>
                </a:solidFill>
                <a:latin typeface="Helvetica" panose="020B0604020202020204" pitchFamily="34" charset="0"/>
                <a:ea typeface="Gulim" panose="020B0600000101010101" pitchFamily="34" charset="-127"/>
              </a:rPr>
              <a:t>Important idea: all synchronization involves waiting</a:t>
            </a:r>
          </a:p>
          <a:p>
            <a:pPr lvl="2">
              <a:lnSpc>
                <a:spcPct val="80000"/>
              </a:lnSpc>
              <a:spcBef>
                <a:spcPct val="25000"/>
              </a:spcBef>
            </a:pPr>
            <a:r>
              <a:rPr lang="en-US" altLang="ko-KR" dirty="0" smtClean="0">
                <a:solidFill>
                  <a:srgbClr val="FF0000"/>
                </a:solidFill>
                <a:latin typeface="Helvetica" panose="020B0604020202020204" pitchFamily="34" charset="0"/>
                <a:ea typeface="Gulim" panose="020B0600000101010101" pitchFamily="34" charset="-127"/>
              </a:rPr>
              <a:t>Should sleep if waiting for long time</a:t>
            </a:r>
          </a:p>
          <a:p>
            <a:endParaRPr lang="en-US" dirty="0" smtClean="0">
              <a:latin typeface="Helvetica" panose="020B0604020202020204" pitchFamily="34" charset="0"/>
            </a:endParaRPr>
          </a:p>
          <a:p>
            <a:r>
              <a:rPr lang="en-US" dirty="0" smtClean="0">
                <a:latin typeface="Helvetica" panose="020B0604020202020204" pitchFamily="34" charset="0"/>
              </a:rPr>
              <a:t>Hardware lock instructions</a:t>
            </a:r>
          </a:p>
          <a:p>
            <a:pPr lvl="1">
              <a:lnSpc>
                <a:spcPct val="85000"/>
              </a:lnSpc>
            </a:pPr>
            <a:r>
              <a:rPr lang="en-US" altLang="ko-KR" dirty="0" smtClean="0">
                <a:latin typeface="Helvetica" panose="020B0604020202020204" pitchFamily="34" charset="0"/>
                <a:ea typeface="Gulim" panose="020B0600000101010101" pitchFamily="34" charset="-127"/>
              </a:rPr>
              <a:t>Is this a good idea?</a:t>
            </a:r>
          </a:p>
          <a:p>
            <a:pPr lvl="1">
              <a:lnSpc>
                <a:spcPct val="85000"/>
              </a:lnSpc>
            </a:pPr>
            <a:r>
              <a:rPr lang="en-US" altLang="ko-KR" dirty="0" smtClean="0">
                <a:latin typeface="Helvetica" panose="020B0604020202020204" pitchFamily="34" charset="0"/>
                <a:ea typeface="Gulim" panose="020B0600000101010101" pitchFamily="34" charset="-127"/>
              </a:rPr>
              <a:t>What about putting a task to sleep?</a:t>
            </a:r>
          </a:p>
          <a:p>
            <a:pPr lvl="2">
              <a:lnSpc>
                <a:spcPct val="85000"/>
              </a:lnSpc>
            </a:pPr>
            <a:r>
              <a:rPr lang="en-US" altLang="ko-KR" dirty="0" smtClean="0">
                <a:latin typeface="Helvetica" panose="020B0604020202020204" pitchFamily="34" charset="0"/>
                <a:ea typeface="Gulim" panose="020B0600000101010101" pitchFamily="34" charset="-127"/>
              </a:rPr>
              <a:t>How to handle interface between hardware and scheduler?</a:t>
            </a:r>
          </a:p>
          <a:p>
            <a:pPr lvl="1">
              <a:lnSpc>
                <a:spcPct val="85000"/>
              </a:lnSpc>
            </a:pPr>
            <a:r>
              <a:rPr lang="en-US" altLang="ko-KR" dirty="0" smtClean="0">
                <a:latin typeface="Helvetica" panose="020B0604020202020204" pitchFamily="34" charset="0"/>
                <a:ea typeface="Gulim" panose="020B0600000101010101" pitchFamily="34" charset="-127"/>
              </a:rPr>
              <a:t>Complexity?</a:t>
            </a:r>
          </a:p>
          <a:p>
            <a:pPr lvl="2">
              <a:lnSpc>
                <a:spcPct val="85000"/>
              </a:lnSpc>
            </a:pPr>
            <a:r>
              <a:rPr lang="en-US" altLang="ko-KR" dirty="0" smtClean="0">
                <a:latin typeface="Helvetica" panose="020B0604020202020204" pitchFamily="34" charset="0"/>
                <a:ea typeface="Gulim" panose="020B0600000101010101" pitchFamily="34" charset="-127"/>
              </a:rPr>
              <a:t>Each feature makes hardware more complex and slower</a:t>
            </a:r>
          </a:p>
        </p:txBody>
      </p:sp>
      <p:pic>
        <p:nvPicPr>
          <p:cNvPr id="4" name="Picture 4" descr="MCj0307832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67663" y="1675034"/>
            <a:ext cx="947737"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fld id="{6ACCAD95-EC28-434A-887C-932A8A7AFA3F}" type="slidenum">
              <a:rPr lang="en-US" sz="1200" smtClean="0">
                <a:solidFill>
                  <a:srgbClr val="898989"/>
                </a:solidFill>
              </a:rPr>
              <a:pPr>
                <a:spcBef>
                  <a:spcPct val="0"/>
                </a:spcBef>
                <a:buFontTx/>
                <a:buNone/>
              </a:pPr>
              <a:t>27</a:t>
            </a:fld>
            <a:endParaRPr lang="en-US" sz="1200" smtClean="0">
              <a:solidFill>
                <a:srgbClr val="898989"/>
              </a:solidFill>
            </a:endParaRPr>
          </a:p>
        </p:txBody>
      </p:sp>
    </p:spTree>
    <p:extLst>
      <p:ext uri="{BB962C8B-B14F-4D97-AF65-F5344CB8AC3E}">
        <p14:creationId xmlns:p14="http://schemas.microsoft.com/office/powerpoint/2010/main" val="263737576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fontScale="90000"/>
          </a:bodyPr>
          <a:lstStyle/>
          <a:p>
            <a:r>
              <a:rPr lang="en-US" altLang="ko-KR" smtClean="0">
                <a:latin typeface="Helvetica" panose="020B0604020202020204" pitchFamily="34" charset="0"/>
                <a:ea typeface="Gulim" panose="020B0600000101010101" pitchFamily="34" charset="-127"/>
              </a:rPr>
              <a:t>Where are we going with synchronization?</a:t>
            </a:r>
          </a:p>
        </p:txBody>
      </p:sp>
      <p:sp>
        <p:nvSpPr>
          <p:cNvPr id="43011" name="Rectangle 36"/>
          <p:cNvSpPr>
            <a:spLocks noGrp="1" noChangeArrowheads="1"/>
          </p:cNvSpPr>
          <p:nvPr>
            <p:ph type="body" idx="1"/>
          </p:nvPr>
        </p:nvSpPr>
        <p:spPr>
          <a:xfrm>
            <a:off x="228600" y="4648200"/>
            <a:ext cx="8610600" cy="2133600"/>
          </a:xfrm>
        </p:spPr>
        <p:txBody>
          <a:bodyPr>
            <a:normAutofit fontScale="92500" lnSpcReduction="10000"/>
          </a:bodyPr>
          <a:lstStyle/>
          <a:p>
            <a:r>
              <a:rPr lang="en-US" altLang="ko-KR" dirty="0" smtClean="0">
                <a:latin typeface="Helvetica" panose="020B0604020202020204" pitchFamily="34" charset="0"/>
                <a:ea typeface="Gulim" panose="020B0600000101010101" pitchFamily="34" charset="-127"/>
              </a:rPr>
              <a:t>We are going to implement various higher-level synchronization primitives using atomic operations</a:t>
            </a:r>
          </a:p>
          <a:p>
            <a:pPr lvl="1"/>
            <a:r>
              <a:rPr lang="en-US" altLang="ko-KR" dirty="0" smtClean="0">
                <a:latin typeface="Helvetica" panose="020B0604020202020204" pitchFamily="34" charset="0"/>
                <a:ea typeface="Gulim" panose="020B0600000101010101" pitchFamily="34" charset="-127"/>
              </a:rPr>
              <a:t>Everything is pretty painful if only atomic primitives are load and store</a:t>
            </a:r>
          </a:p>
          <a:p>
            <a:pPr lvl="1"/>
            <a:r>
              <a:rPr lang="en-US" altLang="ko-KR" dirty="0" smtClean="0">
                <a:latin typeface="Helvetica" panose="020B0604020202020204" pitchFamily="34" charset="0"/>
                <a:ea typeface="Gulim" panose="020B0600000101010101" pitchFamily="34" charset="-127"/>
              </a:rPr>
              <a:t>Need to provide primitives useful at user-level</a:t>
            </a:r>
          </a:p>
        </p:txBody>
      </p:sp>
      <p:sp>
        <p:nvSpPr>
          <p:cNvPr id="436234" name="Rectangle 10"/>
          <p:cNvSpPr>
            <a:spLocks noChangeArrowheads="1"/>
          </p:cNvSpPr>
          <p:nvPr/>
        </p:nvSpPr>
        <p:spPr bwMode="auto">
          <a:xfrm>
            <a:off x="1981200" y="3962400"/>
            <a:ext cx="7162800" cy="685800"/>
          </a:xfrm>
          <a:prstGeom prst="rect">
            <a:avLst/>
          </a:prstGeom>
          <a:solidFill>
            <a:srgbClr val="00FFFF"/>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nSpc>
                <a:spcPct val="90000"/>
              </a:lnSpc>
              <a:spcBef>
                <a:spcPct val="30000"/>
              </a:spcBef>
              <a:buFontTx/>
              <a:buNone/>
            </a:pPr>
            <a:r>
              <a:rPr lang="en-US" b="1">
                <a:latin typeface="Helvetica" panose="020B0604020202020204" pitchFamily="34" charset="0"/>
              </a:rPr>
              <a:t>Load/Store    Disable Ints   Test&amp;Set   Comp&amp;Swap</a:t>
            </a:r>
          </a:p>
        </p:txBody>
      </p:sp>
      <p:sp>
        <p:nvSpPr>
          <p:cNvPr id="436232" name="Rectangle 8"/>
          <p:cNvSpPr>
            <a:spLocks noChangeArrowheads="1"/>
          </p:cNvSpPr>
          <p:nvPr/>
        </p:nvSpPr>
        <p:spPr bwMode="auto">
          <a:xfrm>
            <a:off x="1981200" y="2514600"/>
            <a:ext cx="7162800" cy="1447800"/>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nSpc>
                <a:spcPct val="90000"/>
              </a:lnSpc>
              <a:spcBef>
                <a:spcPct val="30000"/>
              </a:spcBef>
              <a:buFontTx/>
              <a:buNone/>
            </a:pPr>
            <a:r>
              <a:rPr lang="en-US" b="1">
                <a:latin typeface="Helvetica" panose="020B0604020202020204" pitchFamily="34" charset="0"/>
              </a:rPr>
              <a:t>Locks   Semaphores   Monitors   Send/Receive</a:t>
            </a:r>
          </a:p>
        </p:txBody>
      </p:sp>
      <p:sp>
        <p:nvSpPr>
          <p:cNvPr id="436230" name="Rectangle 6"/>
          <p:cNvSpPr>
            <a:spLocks noChangeArrowheads="1"/>
          </p:cNvSpPr>
          <p:nvPr/>
        </p:nvSpPr>
        <p:spPr bwMode="auto">
          <a:xfrm>
            <a:off x="1981200" y="1676400"/>
            <a:ext cx="7162800" cy="838200"/>
          </a:xfrm>
          <a:prstGeom prst="rect">
            <a:avLst/>
          </a:prstGeom>
          <a:solidFill>
            <a:srgbClr val="53FB25"/>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nSpc>
                <a:spcPct val="90000"/>
              </a:lnSpc>
              <a:spcBef>
                <a:spcPct val="30000"/>
              </a:spcBef>
              <a:buFontTx/>
              <a:buNone/>
            </a:pPr>
            <a:r>
              <a:rPr lang="en-US" b="1" dirty="0">
                <a:latin typeface="Helvetica" panose="020B0604020202020204" pitchFamily="34" charset="0"/>
              </a:rPr>
              <a:t>Shared </a:t>
            </a:r>
            <a:r>
              <a:rPr lang="en-US" b="1" dirty="0" smtClean="0">
                <a:latin typeface="Helvetica" panose="020B0604020202020204" pitchFamily="34" charset="0"/>
              </a:rPr>
              <a:t>Memory</a:t>
            </a:r>
            <a:endParaRPr lang="en-US" b="1" dirty="0">
              <a:latin typeface="Helvetica" panose="020B0604020202020204" pitchFamily="34" charset="0"/>
            </a:endParaRPr>
          </a:p>
        </p:txBody>
      </p:sp>
      <p:grpSp>
        <p:nvGrpSpPr>
          <p:cNvPr id="2" name="Group 37"/>
          <p:cNvGrpSpPr>
            <a:grpSpLocks/>
          </p:cNvGrpSpPr>
          <p:nvPr/>
        </p:nvGrpSpPr>
        <p:grpSpPr bwMode="auto">
          <a:xfrm>
            <a:off x="457200" y="1676400"/>
            <a:ext cx="8686800" cy="2971800"/>
            <a:chOff x="144" y="480"/>
            <a:chExt cx="5472" cy="1872"/>
          </a:xfrm>
        </p:grpSpPr>
        <p:grpSp>
          <p:nvGrpSpPr>
            <p:cNvPr id="43016" name="Group 35"/>
            <p:cNvGrpSpPr>
              <a:grpSpLocks/>
            </p:cNvGrpSpPr>
            <p:nvPr/>
          </p:nvGrpSpPr>
          <p:grpSpPr bwMode="auto">
            <a:xfrm>
              <a:off x="144" y="480"/>
              <a:ext cx="960" cy="1872"/>
              <a:chOff x="144" y="768"/>
              <a:chExt cx="960" cy="1872"/>
            </a:xfrm>
          </p:grpSpPr>
          <p:sp>
            <p:nvSpPr>
              <p:cNvPr id="43024" name="Rectangle 9"/>
              <p:cNvSpPr>
                <a:spLocks noChangeArrowheads="1"/>
              </p:cNvSpPr>
              <p:nvPr/>
            </p:nvSpPr>
            <p:spPr bwMode="auto">
              <a:xfrm>
                <a:off x="144" y="2208"/>
                <a:ext cx="960" cy="432"/>
              </a:xfrm>
              <a:prstGeom prst="rect">
                <a:avLst/>
              </a:prstGeom>
              <a:solidFill>
                <a:srgbClr val="FF66CC"/>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nSpc>
                    <a:spcPct val="90000"/>
                  </a:lnSpc>
                  <a:spcBef>
                    <a:spcPct val="30000"/>
                  </a:spcBef>
                  <a:buFontTx/>
                  <a:buNone/>
                </a:pPr>
                <a:r>
                  <a:rPr lang="en-US" b="1">
                    <a:latin typeface="Helvetica" panose="020B0604020202020204" pitchFamily="34" charset="0"/>
                  </a:rPr>
                  <a:t>Hardware</a:t>
                </a:r>
              </a:p>
            </p:txBody>
          </p:sp>
          <p:sp>
            <p:nvSpPr>
              <p:cNvPr id="43025" name="Rectangle 7"/>
              <p:cNvSpPr>
                <a:spLocks noChangeArrowheads="1"/>
              </p:cNvSpPr>
              <p:nvPr/>
            </p:nvSpPr>
            <p:spPr bwMode="auto">
              <a:xfrm>
                <a:off x="144" y="1296"/>
                <a:ext cx="960" cy="912"/>
              </a:xfrm>
              <a:prstGeom prst="rect">
                <a:avLst/>
              </a:prstGeom>
              <a:solidFill>
                <a:srgbClr val="FF66CC"/>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nSpc>
                    <a:spcPct val="90000"/>
                  </a:lnSpc>
                  <a:spcBef>
                    <a:spcPct val="30000"/>
                  </a:spcBef>
                  <a:buFontTx/>
                  <a:buNone/>
                </a:pPr>
                <a:r>
                  <a:rPr lang="en-US" b="1">
                    <a:latin typeface="Helvetica" panose="020B0604020202020204" pitchFamily="34" charset="0"/>
                  </a:rPr>
                  <a:t>Higher-level </a:t>
                </a:r>
              </a:p>
              <a:p>
                <a:pPr>
                  <a:lnSpc>
                    <a:spcPct val="90000"/>
                  </a:lnSpc>
                  <a:spcBef>
                    <a:spcPct val="30000"/>
                  </a:spcBef>
                  <a:buFontTx/>
                  <a:buNone/>
                </a:pPr>
                <a:r>
                  <a:rPr lang="en-US" b="1">
                    <a:latin typeface="Helvetica" panose="020B0604020202020204" pitchFamily="34" charset="0"/>
                  </a:rPr>
                  <a:t>API</a:t>
                </a:r>
              </a:p>
            </p:txBody>
          </p:sp>
          <p:sp>
            <p:nvSpPr>
              <p:cNvPr id="43026" name="Rectangle 5"/>
              <p:cNvSpPr>
                <a:spLocks noChangeArrowheads="1"/>
              </p:cNvSpPr>
              <p:nvPr/>
            </p:nvSpPr>
            <p:spPr bwMode="auto">
              <a:xfrm>
                <a:off x="144" y="768"/>
                <a:ext cx="960" cy="528"/>
              </a:xfrm>
              <a:prstGeom prst="rect">
                <a:avLst/>
              </a:prstGeom>
              <a:solidFill>
                <a:srgbClr val="FF66CC"/>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nSpc>
                    <a:spcPct val="90000"/>
                  </a:lnSpc>
                  <a:spcBef>
                    <a:spcPct val="30000"/>
                  </a:spcBef>
                  <a:buFontTx/>
                  <a:buNone/>
                </a:pPr>
                <a:r>
                  <a:rPr lang="en-US" b="1">
                    <a:latin typeface="Helvetica" panose="020B0604020202020204" pitchFamily="34" charset="0"/>
                  </a:rPr>
                  <a:t>Programs</a:t>
                </a:r>
              </a:p>
            </p:txBody>
          </p:sp>
        </p:grpSp>
        <p:sp>
          <p:nvSpPr>
            <p:cNvPr id="43017" name="Line 11"/>
            <p:cNvSpPr>
              <a:spLocks noChangeShapeType="1"/>
            </p:cNvSpPr>
            <p:nvPr/>
          </p:nvSpPr>
          <p:spPr bwMode="auto">
            <a:xfrm>
              <a:off x="144" y="480"/>
              <a:ext cx="547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3018" name="Line 12"/>
            <p:cNvSpPr>
              <a:spLocks noChangeShapeType="1"/>
            </p:cNvSpPr>
            <p:nvPr/>
          </p:nvSpPr>
          <p:spPr bwMode="auto">
            <a:xfrm>
              <a:off x="144" y="1008"/>
              <a:ext cx="54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3019" name="Line 13"/>
            <p:cNvSpPr>
              <a:spLocks noChangeShapeType="1"/>
            </p:cNvSpPr>
            <p:nvPr/>
          </p:nvSpPr>
          <p:spPr bwMode="auto">
            <a:xfrm>
              <a:off x="144" y="1920"/>
              <a:ext cx="54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3020" name="Line 14"/>
            <p:cNvSpPr>
              <a:spLocks noChangeShapeType="1"/>
            </p:cNvSpPr>
            <p:nvPr/>
          </p:nvSpPr>
          <p:spPr bwMode="auto">
            <a:xfrm>
              <a:off x="144" y="2352"/>
              <a:ext cx="547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3021" name="Line 15"/>
            <p:cNvSpPr>
              <a:spLocks noChangeShapeType="1"/>
            </p:cNvSpPr>
            <p:nvPr/>
          </p:nvSpPr>
          <p:spPr bwMode="auto">
            <a:xfrm>
              <a:off x="144" y="480"/>
              <a:ext cx="0" cy="187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3022" name="Line 16"/>
            <p:cNvSpPr>
              <a:spLocks noChangeShapeType="1"/>
            </p:cNvSpPr>
            <p:nvPr/>
          </p:nvSpPr>
          <p:spPr bwMode="auto">
            <a:xfrm>
              <a:off x="1104" y="480"/>
              <a:ext cx="0" cy="18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3023" name="Line 17"/>
            <p:cNvSpPr>
              <a:spLocks noChangeShapeType="1"/>
            </p:cNvSpPr>
            <p:nvPr/>
          </p:nvSpPr>
          <p:spPr bwMode="auto">
            <a:xfrm>
              <a:off x="5616" y="480"/>
              <a:ext cx="0" cy="187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28</a:t>
            </a:fld>
            <a:endParaRPr lang="en-US" dirty="0">
              <a:solidFill>
                <a:srgbClr val="FFFFFF"/>
              </a:solidFill>
            </a:endParaRPr>
          </a:p>
        </p:txBody>
      </p:sp>
    </p:spTree>
    <p:extLst>
      <p:ext uri="{BB962C8B-B14F-4D97-AF65-F5344CB8AC3E}">
        <p14:creationId xmlns:p14="http://schemas.microsoft.com/office/powerpoint/2010/main" val="731894245"/>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3"/>
          <p:cNvSpPr>
            <a:spLocks noGrp="1" noChangeArrowheads="1"/>
          </p:cNvSpPr>
          <p:nvPr>
            <p:ph type="body" idx="1"/>
          </p:nvPr>
        </p:nvSpPr>
        <p:spPr>
          <a:xfrm>
            <a:off x="394252" y="1516698"/>
            <a:ext cx="8763000" cy="4953000"/>
          </a:xfrm>
        </p:spPr>
        <p:txBody>
          <a:bodyPr>
            <a:normAutofit fontScale="92500"/>
          </a:bodyPr>
          <a:lstStyle/>
          <a:p>
            <a:r>
              <a:rPr lang="en-US" altLang="ko-KR" dirty="0" smtClean="0">
                <a:latin typeface="Helvetica" panose="020B0604020202020204" pitchFamily="34" charset="0"/>
                <a:ea typeface="Gulim" panose="020B0600000101010101" pitchFamily="34" charset="-127"/>
              </a:rPr>
              <a:t>How can we build multi-instruction atomic operations?</a:t>
            </a:r>
          </a:p>
          <a:p>
            <a:pPr lvl="1"/>
            <a:r>
              <a:rPr lang="en-US" altLang="ko-KR" dirty="0" smtClean="0">
                <a:latin typeface="Helvetica" panose="020B0604020202020204" pitchFamily="34" charset="0"/>
                <a:ea typeface="Gulim" panose="020B0600000101010101" pitchFamily="34" charset="-127"/>
              </a:rPr>
              <a:t>Recall: dispatcher gets control in two ways. </a:t>
            </a:r>
          </a:p>
          <a:p>
            <a:pPr lvl="2"/>
            <a:r>
              <a:rPr lang="en-US" altLang="ko-KR" dirty="0" smtClean="0">
                <a:latin typeface="Helvetica" panose="020B0604020202020204" pitchFamily="34" charset="0"/>
                <a:ea typeface="Gulim" panose="020B0600000101010101" pitchFamily="34" charset="-127"/>
              </a:rPr>
              <a:t>Internal: Thread does something to relinquish the CPU</a:t>
            </a:r>
          </a:p>
          <a:p>
            <a:pPr lvl="2"/>
            <a:r>
              <a:rPr lang="en-US" altLang="ko-KR" dirty="0" smtClean="0">
                <a:latin typeface="Helvetica" panose="020B0604020202020204" pitchFamily="34" charset="0"/>
                <a:ea typeface="Gulim" panose="020B0600000101010101" pitchFamily="34" charset="-127"/>
              </a:rPr>
              <a:t>External: Interrupts cause dispatcher to take CPU</a:t>
            </a:r>
          </a:p>
          <a:p>
            <a:pPr lvl="1"/>
            <a:r>
              <a:rPr lang="en-US" altLang="ko-KR" dirty="0" smtClean="0">
                <a:latin typeface="Helvetica" panose="020B0604020202020204" pitchFamily="34" charset="0"/>
                <a:ea typeface="Gulim" panose="020B0600000101010101" pitchFamily="34" charset="-127"/>
              </a:rPr>
              <a:t>On a uniprocessor, can avoid context-switching by:</a:t>
            </a:r>
          </a:p>
          <a:p>
            <a:pPr lvl="2"/>
            <a:r>
              <a:rPr lang="en-US" altLang="ko-KR" dirty="0" smtClean="0">
                <a:latin typeface="Helvetica" panose="020B0604020202020204" pitchFamily="34" charset="0"/>
                <a:ea typeface="Gulim" panose="020B0600000101010101" pitchFamily="34" charset="-127"/>
              </a:rPr>
              <a:t>Avoiding internal events</a:t>
            </a:r>
          </a:p>
          <a:p>
            <a:pPr lvl="2"/>
            <a:r>
              <a:rPr lang="en-US" altLang="ko-KR" dirty="0" smtClean="0">
                <a:latin typeface="Helvetica" panose="020B0604020202020204" pitchFamily="34" charset="0"/>
                <a:ea typeface="Gulim" panose="020B0600000101010101" pitchFamily="34" charset="-127"/>
              </a:rPr>
              <a:t>Preventing external events by disabling interrupts</a:t>
            </a:r>
          </a:p>
          <a:p>
            <a:endParaRPr lang="en-US" altLang="ko-KR" dirty="0" smtClean="0">
              <a:latin typeface="Helvetica" panose="020B0604020202020204" pitchFamily="34" charset="0"/>
              <a:ea typeface="Gulim" panose="020B0600000101010101" pitchFamily="34" charset="-127"/>
            </a:endParaRPr>
          </a:p>
          <a:p>
            <a:r>
              <a:rPr lang="en-US" altLang="ko-KR" dirty="0" smtClean="0">
                <a:latin typeface="Helvetica" panose="020B0604020202020204" pitchFamily="34" charset="0"/>
                <a:ea typeface="Gulim" panose="020B0600000101010101" pitchFamily="34" charset="-127"/>
              </a:rPr>
              <a:t>Consequently, naïve Implementation of locks:</a:t>
            </a:r>
          </a:p>
          <a:p>
            <a:pPr>
              <a:buFontTx/>
              <a:buNone/>
            </a:pPr>
            <a:r>
              <a:rPr lang="en-US" altLang="ko-KR" dirty="0" smtClean="0">
                <a:latin typeface="Helvetica" panose="020B0604020202020204" pitchFamily="34" charset="0"/>
                <a:ea typeface="Gulim" panose="020B0600000101010101" pitchFamily="34" charset="-127"/>
              </a:rPr>
              <a:t>		</a:t>
            </a:r>
            <a:r>
              <a:rPr lang="en-US" altLang="ko-KR" dirty="0" err="1" smtClean="0">
                <a:latin typeface="Courier New" panose="02070309020205020404" pitchFamily="49" charset="0"/>
                <a:ea typeface="Gulim" panose="020B0600000101010101" pitchFamily="34" charset="-127"/>
              </a:rPr>
              <a:t>LockAcquire</a:t>
            </a:r>
            <a:r>
              <a:rPr lang="en-US" altLang="ko-KR" dirty="0" smtClean="0">
                <a:latin typeface="Courier New" panose="02070309020205020404" pitchFamily="49" charset="0"/>
                <a:ea typeface="Gulim" panose="020B0600000101010101" pitchFamily="34" charset="-127"/>
              </a:rPr>
              <a:t> { disable </a:t>
            </a:r>
            <a:r>
              <a:rPr lang="en-US" altLang="ko-KR" dirty="0" err="1" smtClean="0">
                <a:latin typeface="Courier New" panose="02070309020205020404" pitchFamily="49" charset="0"/>
                <a:ea typeface="Gulim" panose="020B0600000101010101" pitchFamily="34" charset="-127"/>
              </a:rPr>
              <a:t>Ints</a:t>
            </a:r>
            <a:r>
              <a:rPr lang="en-US" altLang="ko-KR" dirty="0" smtClean="0">
                <a:latin typeface="Courier New" panose="02070309020205020404" pitchFamily="49" charset="0"/>
                <a:ea typeface="Gulim" panose="020B0600000101010101" pitchFamily="34" charset="-127"/>
              </a:rPr>
              <a:t>; }</a:t>
            </a:r>
          </a:p>
          <a:p>
            <a:pPr>
              <a:buFontTx/>
              <a:buNone/>
            </a:pPr>
            <a:r>
              <a:rPr lang="en-US" altLang="ko-KR" dirty="0" smtClean="0">
                <a:latin typeface="Courier New" panose="02070309020205020404" pitchFamily="49" charset="0"/>
                <a:ea typeface="Gulim" panose="020B0600000101010101" pitchFamily="34" charset="-127"/>
              </a:rPr>
              <a:t>		</a:t>
            </a:r>
            <a:r>
              <a:rPr lang="en-US" altLang="ko-KR" dirty="0" err="1" smtClean="0">
                <a:latin typeface="Courier New" panose="02070309020205020404" pitchFamily="49" charset="0"/>
                <a:ea typeface="Gulim" panose="020B0600000101010101" pitchFamily="34" charset="-127"/>
              </a:rPr>
              <a:t>LockRelease</a:t>
            </a:r>
            <a:r>
              <a:rPr lang="en-US" altLang="ko-KR" dirty="0" smtClean="0">
                <a:latin typeface="Courier New" panose="02070309020205020404" pitchFamily="49" charset="0"/>
                <a:ea typeface="Gulim" panose="020B0600000101010101" pitchFamily="34" charset="-127"/>
              </a:rPr>
              <a:t> { enable </a:t>
            </a:r>
            <a:r>
              <a:rPr lang="en-US" altLang="ko-KR" dirty="0" err="1" smtClean="0">
                <a:latin typeface="Courier New" panose="02070309020205020404" pitchFamily="49" charset="0"/>
                <a:ea typeface="Gulim" panose="020B0600000101010101" pitchFamily="34" charset="-127"/>
              </a:rPr>
              <a:t>Ints</a:t>
            </a:r>
            <a:r>
              <a:rPr lang="en-US" altLang="ko-KR" dirty="0" smtClean="0">
                <a:latin typeface="Courier New" panose="02070309020205020404" pitchFamily="49" charset="0"/>
                <a:ea typeface="Gulim" panose="020B0600000101010101" pitchFamily="34" charset="-127"/>
              </a:rPr>
              <a:t>; }</a:t>
            </a:r>
            <a:endParaRPr lang="en-US" altLang="ko-KR" dirty="0" smtClean="0">
              <a:latin typeface="Helvetica" panose="020B0604020202020204" pitchFamily="34" charset="0"/>
              <a:ea typeface="Gulim" panose="020B0600000101010101" pitchFamily="34" charset="-127"/>
            </a:endParaRPr>
          </a:p>
        </p:txBody>
      </p:sp>
      <p:sp>
        <p:nvSpPr>
          <p:cNvPr id="74755" name="Rectangle 2"/>
          <p:cNvSpPr>
            <a:spLocks noGrp="1" noChangeArrowheads="1"/>
          </p:cNvSpPr>
          <p:nvPr>
            <p:ph type="title"/>
          </p:nvPr>
        </p:nvSpPr>
        <p:spPr>
          <a:xfrm>
            <a:off x="457200" y="152400"/>
            <a:ext cx="8686800" cy="533400"/>
          </a:xfrm>
        </p:spPr>
        <p:txBody>
          <a:bodyPr>
            <a:normAutofit fontScale="90000"/>
          </a:bodyPr>
          <a:lstStyle/>
          <a:p>
            <a:r>
              <a:rPr lang="en-US" altLang="ko-KR" dirty="0" smtClean="0">
                <a:latin typeface="Helvetica" panose="020B0604020202020204" pitchFamily="34" charset="0"/>
                <a:ea typeface="Gulim" panose="020B0600000101010101" pitchFamily="34" charset="-127"/>
              </a:rPr>
              <a:t>Naïve use of Interrupt Enable/Disable</a:t>
            </a:r>
          </a:p>
        </p:txBody>
      </p:sp>
      <p:sp>
        <p:nvSpPr>
          <p:cNvPr id="7475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fld id="{05FB6B77-C165-42E3-B47D-B863D5FAE48C}" type="slidenum">
              <a:rPr lang="en-US" sz="1200" smtClean="0">
                <a:solidFill>
                  <a:srgbClr val="898989"/>
                </a:solidFill>
              </a:rPr>
              <a:pPr>
                <a:spcBef>
                  <a:spcPct val="0"/>
                </a:spcBef>
                <a:buFontTx/>
                <a:buNone/>
              </a:pPr>
              <a:t>29</a:t>
            </a:fld>
            <a:endParaRPr lang="en-US" sz="1200" smtClean="0">
              <a:solidFill>
                <a:srgbClr val="898989"/>
              </a:solidFill>
            </a:endParaRPr>
          </a:p>
        </p:txBody>
      </p:sp>
    </p:spTree>
    <p:extLst>
      <p:ext uri="{BB962C8B-B14F-4D97-AF65-F5344CB8AC3E}">
        <p14:creationId xmlns:p14="http://schemas.microsoft.com/office/powerpoint/2010/main" val="1159588097"/>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r>
              <a:rPr lang="en-US" smtClean="0"/>
              <a:t>Synchronization Motivation</a:t>
            </a:r>
          </a:p>
        </p:txBody>
      </p:sp>
      <p:sp>
        <p:nvSpPr>
          <p:cNvPr id="24579" name="Content Placeholder 4"/>
          <p:cNvSpPr>
            <a:spLocks noGrp="1"/>
          </p:cNvSpPr>
          <p:nvPr>
            <p:ph sz="half" idx="1"/>
          </p:nvPr>
        </p:nvSpPr>
        <p:spPr/>
        <p:txBody>
          <a:bodyPr/>
          <a:lstStyle/>
          <a:p>
            <a:pPr>
              <a:buFontTx/>
              <a:buNone/>
            </a:pPr>
            <a:r>
              <a:rPr lang="en-US" u="sng" dirty="0" smtClean="0"/>
              <a:t>Thread 1</a:t>
            </a:r>
          </a:p>
          <a:p>
            <a:pPr>
              <a:buFontTx/>
              <a:buNone/>
            </a:pPr>
            <a:endParaRPr lang="en-US" dirty="0" smtClean="0"/>
          </a:p>
          <a:p>
            <a:pPr>
              <a:buFontTx/>
              <a:buNone/>
            </a:pPr>
            <a:r>
              <a:rPr lang="en-US" dirty="0" smtClean="0"/>
              <a:t>p = </a:t>
            </a:r>
            <a:r>
              <a:rPr lang="en-US" dirty="0" err="1" smtClean="0"/>
              <a:t>someFn</a:t>
            </a:r>
            <a:r>
              <a:rPr lang="en-US" dirty="0" smtClean="0"/>
              <a:t>();</a:t>
            </a:r>
          </a:p>
          <a:p>
            <a:pPr>
              <a:buFontTx/>
              <a:buNone/>
            </a:pPr>
            <a:r>
              <a:rPr lang="en-US" dirty="0" smtClean="0"/>
              <a:t>Initialized = true; </a:t>
            </a:r>
          </a:p>
          <a:p>
            <a:pPr>
              <a:buFontTx/>
              <a:buNone/>
            </a:pPr>
            <a:endParaRPr lang="en-US" dirty="0" smtClean="0"/>
          </a:p>
          <a:p>
            <a:pPr>
              <a:buFontTx/>
              <a:buNone/>
            </a:pPr>
            <a:endParaRPr lang="en-US" dirty="0" smtClean="0"/>
          </a:p>
        </p:txBody>
      </p:sp>
      <p:sp>
        <p:nvSpPr>
          <p:cNvPr id="6" name="Content Placeholder 5"/>
          <p:cNvSpPr>
            <a:spLocks noGrp="1"/>
          </p:cNvSpPr>
          <p:nvPr>
            <p:ph sz="half" idx="2"/>
          </p:nvPr>
        </p:nvSpPr>
        <p:spPr/>
        <p:txBody>
          <a:bodyPr/>
          <a:lstStyle/>
          <a:p>
            <a:pPr>
              <a:buFontTx/>
              <a:buNone/>
            </a:pPr>
            <a:r>
              <a:rPr lang="en-US" u="sng" dirty="0" smtClean="0"/>
              <a:t>Thread 2</a:t>
            </a:r>
          </a:p>
          <a:p>
            <a:pPr>
              <a:buFontTx/>
              <a:buNone/>
            </a:pPr>
            <a:endParaRPr lang="en-US" dirty="0" smtClean="0"/>
          </a:p>
          <a:p>
            <a:pPr>
              <a:buFontTx/>
              <a:buNone/>
            </a:pPr>
            <a:r>
              <a:rPr lang="en-US" dirty="0" smtClean="0"/>
              <a:t>while (! Initialized ) ; </a:t>
            </a:r>
          </a:p>
          <a:p>
            <a:pPr>
              <a:buFontTx/>
              <a:buNone/>
            </a:pPr>
            <a:r>
              <a:rPr lang="en-US" dirty="0" smtClean="0"/>
              <a:t>q = </a:t>
            </a:r>
            <a:r>
              <a:rPr lang="en-US" dirty="0" err="1" smtClean="0"/>
              <a:t>aFn</a:t>
            </a:r>
            <a:r>
              <a:rPr lang="en-US" dirty="0" smtClean="0"/>
              <a:t>(p); </a:t>
            </a:r>
          </a:p>
          <a:p>
            <a:endParaRPr lang="en-US" dirty="0" smtClean="0"/>
          </a:p>
          <a:p>
            <a:pPr>
              <a:buFontTx/>
              <a:buNone/>
            </a:pPr>
            <a:r>
              <a:rPr lang="en-US" dirty="0" smtClean="0"/>
              <a:t>if q != </a:t>
            </a:r>
            <a:r>
              <a:rPr lang="en-US" dirty="0" err="1" smtClean="0"/>
              <a:t>aFn</a:t>
            </a:r>
            <a:r>
              <a:rPr lang="en-US" dirty="0" smtClean="0"/>
              <a:t>(</a:t>
            </a:r>
            <a:r>
              <a:rPr lang="en-US" dirty="0" err="1" smtClean="0"/>
              <a:t>someFn</a:t>
            </a:r>
            <a:r>
              <a:rPr lang="en-US" dirty="0" smtClean="0"/>
              <a:t>())</a:t>
            </a:r>
          </a:p>
          <a:p>
            <a:pPr>
              <a:buFontTx/>
              <a:buNone/>
            </a:pPr>
            <a:r>
              <a:rPr lang="en-US" dirty="0" smtClean="0"/>
              <a:t>   panic</a:t>
            </a:r>
          </a:p>
        </p:txBody>
      </p:sp>
      <p:sp>
        <p:nvSpPr>
          <p:cNvPr id="24583" name="Slide Number Placeholder 6"/>
          <p:cNvSpPr>
            <a:spLocks noGrp="1"/>
          </p:cNvSpPr>
          <p:nvPr>
            <p:ph type="sldNum" sz="quarter" idx="4294967295"/>
          </p:nvPr>
        </p:nvSpPr>
        <p:spPr bwMode="auto">
          <a:xfrm>
            <a:off x="6858000" y="647700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fld id="{93DCBCC0-121E-47B5-A272-75914DCE32EC}" type="slidenum">
              <a:rPr lang="en-US" sz="1200" smtClean="0">
                <a:solidFill>
                  <a:srgbClr val="898989"/>
                </a:solidFill>
              </a:rPr>
              <a:pPr>
                <a:spcBef>
                  <a:spcPct val="0"/>
                </a:spcBef>
                <a:buFontTx/>
                <a:buNone/>
              </a:pPr>
              <a:t>3</a:t>
            </a:fld>
            <a:endParaRPr lang="en-US" sz="1200" smtClean="0">
              <a:solidFill>
                <a:srgbClr val="898989"/>
              </a:solidFill>
            </a:endParaRPr>
          </a:p>
        </p:txBody>
      </p:sp>
    </p:spTree>
    <p:extLst>
      <p:ext uri="{BB962C8B-B14F-4D97-AF65-F5344CB8AC3E}">
        <p14:creationId xmlns:p14="http://schemas.microsoft.com/office/powerpoint/2010/main" val="172188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 calcmode="lin" valueType="num">
                                      <p:cBhvr additive="base">
                                        <p:cTn id="1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 calcmode="lin" valueType="num">
                                      <p:cBhvr additive="base">
                                        <p:cTn id="1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 calcmode="lin" valueType="num">
                                      <p:cBhvr additive="base">
                                        <p:cTn id="19"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anim calcmode="lin" valueType="num">
                                      <p:cBhvr additive="base">
                                        <p:cTn id="2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4419" name="Rectangle 3"/>
          <p:cNvSpPr>
            <a:spLocks noGrp="1" noChangeArrowheads="1"/>
          </p:cNvSpPr>
          <p:nvPr>
            <p:ph type="body" idx="1"/>
          </p:nvPr>
        </p:nvSpPr>
        <p:spPr>
          <a:xfrm>
            <a:off x="457200" y="1791694"/>
            <a:ext cx="7848600" cy="4876800"/>
          </a:xfrm>
        </p:spPr>
        <p:txBody>
          <a:bodyPr/>
          <a:lstStyle/>
          <a:p>
            <a:pPr>
              <a:lnSpc>
                <a:spcPct val="110000"/>
              </a:lnSpc>
            </a:pPr>
            <a:r>
              <a:rPr lang="en-US" altLang="ko-KR" dirty="0" smtClean="0">
                <a:latin typeface="Helvetica" panose="020B0604020202020204" pitchFamily="34" charset="0"/>
                <a:ea typeface="Gulim" panose="020B0600000101010101" pitchFamily="34" charset="-127"/>
              </a:rPr>
              <a:t>Can’t let user do this! Consider following:</a:t>
            </a:r>
          </a:p>
          <a:p>
            <a:pPr lvl="2">
              <a:lnSpc>
                <a:spcPct val="110000"/>
              </a:lnSpc>
              <a:buFontTx/>
              <a:buNone/>
            </a:pPr>
            <a:r>
              <a:rPr lang="en-US" altLang="ko-KR" dirty="0" smtClean="0">
                <a:latin typeface="Courier New" panose="02070309020205020404" pitchFamily="49" charset="0"/>
                <a:ea typeface="Gulim" panose="020B0600000101010101" pitchFamily="34" charset="-127"/>
              </a:rPr>
              <a:t>	</a:t>
            </a:r>
            <a:r>
              <a:rPr lang="en-US" altLang="ko-KR" dirty="0" err="1" smtClean="0">
                <a:latin typeface="Courier New" panose="02070309020205020404" pitchFamily="49" charset="0"/>
                <a:ea typeface="Gulim" panose="020B0600000101010101" pitchFamily="34" charset="-127"/>
              </a:rPr>
              <a:t>LockAcquire</a:t>
            </a:r>
            <a:r>
              <a:rPr lang="en-US" altLang="ko-KR" dirty="0" smtClean="0">
                <a:latin typeface="Courier New" panose="02070309020205020404" pitchFamily="49" charset="0"/>
                <a:ea typeface="Gulim" panose="020B0600000101010101" pitchFamily="34" charset="-127"/>
              </a:rPr>
              <a:t>();</a:t>
            </a:r>
            <a:br>
              <a:rPr lang="en-US" altLang="ko-KR" dirty="0" smtClean="0">
                <a:latin typeface="Courier New" panose="02070309020205020404" pitchFamily="49" charset="0"/>
                <a:ea typeface="Gulim" panose="020B0600000101010101" pitchFamily="34" charset="-127"/>
              </a:rPr>
            </a:br>
            <a:r>
              <a:rPr lang="en-US" altLang="ko-KR" dirty="0" smtClean="0">
                <a:latin typeface="Courier New" panose="02070309020205020404" pitchFamily="49" charset="0"/>
                <a:ea typeface="Gulim" panose="020B0600000101010101" pitchFamily="34" charset="-127"/>
              </a:rPr>
              <a:t>While(TRUE) {;}</a:t>
            </a:r>
          </a:p>
          <a:p>
            <a:pPr>
              <a:lnSpc>
                <a:spcPct val="110000"/>
              </a:lnSpc>
            </a:pPr>
            <a:r>
              <a:rPr lang="en-US" altLang="ko-KR" dirty="0" smtClean="0">
                <a:latin typeface="Helvetica" panose="020B0604020202020204" pitchFamily="34" charset="0"/>
                <a:ea typeface="Gulim" panose="020B0600000101010101" pitchFamily="34" charset="-127"/>
              </a:rPr>
              <a:t>Real-Time system—no guarantees on timing! </a:t>
            </a:r>
          </a:p>
          <a:p>
            <a:pPr lvl="1">
              <a:lnSpc>
                <a:spcPct val="110000"/>
              </a:lnSpc>
            </a:pPr>
            <a:r>
              <a:rPr lang="en-US" altLang="ko-KR" dirty="0" smtClean="0">
                <a:latin typeface="Helvetica" panose="020B0604020202020204" pitchFamily="34" charset="0"/>
                <a:ea typeface="Gulim" panose="020B0600000101010101" pitchFamily="34" charset="-127"/>
              </a:rPr>
              <a:t>Critical Sections might be arbitrarily long</a:t>
            </a:r>
          </a:p>
          <a:p>
            <a:pPr>
              <a:lnSpc>
                <a:spcPct val="110000"/>
              </a:lnSpc>
            </a:pPr>
            <a:r>
              <a:rPr lang="en-US" altLang="ko-KR" dirty="0" smtClean="0">
                <a:latin typeface="Helvetica" panose="020B0604020202020204" pitchFamily="34" charset="0"/>
                <a:ea typeface="Gulim" panose="020B0600000101010101" pitchFamily="34" charset="-127"/>
              </a:rPr>
              <a:t>What happens with I/O or other important events?	</a:t>
            </a:r>
          </a:p>
          <a:p>
            <a:pPr lvl="1">
              <a:lnSpc>
                <a:spcPct val="110000"/>
              </a:lnSpc>
            </a:pPr>
            <a:r>
              <a:rPr lang="en-US" altLang="ko-KR" dirty="0" smtClean="0">
                <a:latin typeface="Helvetica" panose="020B0604020202020204" pitchFamily="34" charset="0"/>
                <a:ea typeface="Gulim" panose="020B0600000101010101" pitchFamily="34" charset="-127"/>
              </a:rPr>
              <a:t>“Reactor about to meltdown. Help?”</a:t>
            </a:r>
          </a:p>
        </p:txBody>
      </p:sp>
      <p:pic>
        <p:nvPicPr>
          <p:cNvPr id="444420" name="Picture 4" descr="MCj010496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8375" y="4343400"/>
            <a:ext cx="1825625" cy="182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4" name="Rectangle 2"/>
          <p:cNvSpPr>
            <a:spLocks noGrp="1" noChangeArrowheads="1"/>
          </p:cNvSpPr>
          <p:nvPr>
            <p:ph type="title"/>
          </p:nvPr>
        </p:nvSpPr>
        <p:spPr>
          <a:xfrm>
            <a:off x="76200" y="152400"/>
            <a:ext cx="8991600" cy="838200"/>
          </a:xfrm>
        </p:spPr>
        <p:txBody>
          <a:bodyPr>
            <a:normAutofit fontScale="90000"/>
          </a:bodyPr>
          <a:lstStyle/>
          <a:p>
            <a:pPr algn="l"/>
            <a:r>
              <a:rPr lang="en-US" altLang="ko-KR" smtClean="0">
                <a:latin typeface="Helvetica" panose="020B0604020202020204" pitchFamily="34" charset="0"/>
                <a:ea typeface="Gulim" panose="020B0600000101010101" pitchFamily="34" charset="-127"/>
              </a:rPr>
              <a:t>Naïve use of Interrupt Enable/Disable: Problems</a:t>
            </a:r>
          </a:p>
        </p:txBody>
      </p:sp>
      <p:sp>
        <p:nvSpPr>
          <p:cNvPr id="76807"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fld id="{75DC2487-6F90-45B4-B132-BA15179EF417}" type="slidenum">
              <a:rPr lang="en-US" sz="1200" smtClean="0">
                <a:solidFill>
                  <a:srgbClr val="898989"/>
                </a:solidFill>
              </a:rPr>
              <a:pPr>
                <a:spcBef>
                  <a:spcPct val="0"/>
                </a:spcBef>
                <a:buFontTx/>
                <a:buNone/>
              </a:pPr>
              <a:t>30</a:t>
            </a:fld>
            <a:endParaRPr lang="en-US" sz="1200" smtClean="0">
              <a:solidFill>
                <a:srgbClr val="898989"/>
              </a:solidFill>
            </a:endParaRPr>
          </a:p>
        </p:txBody>
      </p:sp>
    </p:spTree>
    <p:extLst>
      <p:ext uri="{BB962C8B-B14F-4D97-AF65-F5344CB8AC3E}">
        <p14:creationId xmlns:p14="http://schemas.microsoft.com/office/powerpoint/2010/main" val="285466769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44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441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4419">
                                            <p:txEl>
                                              <p:pRg st="5" end="5"/>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444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543339" y="378778"/>
            <a:ext cx="8839200" cy="533400"/>
          </a:xfrm>
        </p:spPr>
        <p:txBody>
          <a:bodyPr>
            <a:normAutofit fontScale="90000"/>
          </a:bodyPr>
          <a:lstStyle/>
          <a:p>
            <a:r>
              <a:rPr lang="en-US" altLang="ko-KR" dirty="0" smtClean="0">
                <a:latin typeface="Helvetica" panose="020B0604020202020204" pitchFamily="34" charset="0"/>
                <a:ea typeface="Gulim" panose="020B0600000101010101" pitchFamily="34" charset="-127"/>
              </a:rPr>
              <a:t>Better Implementation of Locks by Disabling Interrupts</a:t>
            </a:r>
          </a:p>
        </p:txBody>
      </p:sp>
      <p:sp>
        <p:nvSpPr>
          <p:cNvPr id="78851" name="Rectangle 3"/>
          <p:cNvSpPr>
            <a:spLocks noGrp="1" noChangeArrowheads="1"/>
          </p:cNvSpPr>
          <p:nvPr>
            <p:ph type="body" idx="1"/>
          </p:nvPr>
        </p:nvSpPr>
        <p:spPr>
          <a:xfrm>
            <a:off x="457200" y="1611948"/>
            <a:ext cx="8610600" cy="1295400"/>
          </a:xfrm>
        </p:spPr>
        <p:txBody>
          <a:bodyPr>
            <a:normAutofit fontScale="92500" lnSpcReduction="10000"/>
          </a:bodyPr>
          <a:lstStyle/>
          <a:p>
            <a:pPr>
              <a:lnSpc>
                <a:spcPct val="110000"/>
              </a:lnSpc>
              <a:spcBef>
                <a:spcPct val="25000"/>
              </a:spcBef>
              <a:tabLst>
                <a:tab pos="801688" algn="l"/>
                <a:tab pos="1139825" algn="l"/>
                <a:tab pos="1490663" algn="l"/>
                <a:tab pos="1828800" algn="l"/>
              </a:tabLst>
            </a:pPr>
            <a:r>
              <a:rPr lang="en-US" altLang="ko-KR" dirty="0" smtClean="0">
                <a:latin typeface="Helvetica" panose="020B0604020202020204" pitchFamily="34" charset="0"/>
                <a:ea typeface="Gulim" panose="020B0600000101010101" pitchFamily="34" charset="-127"/>
              </a:rPr>
              <a:t>Key idea: maintain a lock variable and impose mutual exclusion only during operations on that variable</a:t>
            </a:r>
          </a:p>
          <a:p>
            <a:pPr>
              <a:lnSpc>
                <a:spcPct val="110000"/>
              </a:lnSpc>
              <a:spcBef>
                <a:spcPct val="25000"/>
              </a:spcBef>
              <a:buFontTx/>
              <a:buNone/>
              <a:tabLst>
                <a:tab pos="801688" algn="l"/>
                <a:tab pos="1139825" algn="l"/>
                <a:tab pos="1490663" algn="l"/>
                <a:tab pos="1828800" algn="l"/>
              </a:tabLst>
            </a:pPr>
            <a:r>
              <a:rPr lang="en-US" altLang="ko-KR" sz="2200" dirty="0" smtClean="0">
                <a:latin typeface="Courier New" panose="02070309020205020404" pitchFamily="49" charset="0"/>
                <a:ea typeface="Gulim" panose="020B0600000101010101" pitchFamily="34" charset="-127"/>
              </a:rPr>
              <a:t>	</a:t>
            </a:r>
          </a:p>
        </p:txBody>
      </p:sp>
      <p:sp>
        <p:nvSpPr>
          <p:cNvPr id="78852" name="Text Box 5"/>
          <p:cNvSpPr txBox="1">
            <a:spLocks noChangeArrowheads="1"/>
          </p:cNvSpPr>
          <p:nvPr/>
        </p:nvSpPr>
        <p:spPr bwMode="auto">
          <a:xfrm>
            <a:off x="152400" y="2811462"/>
            <a:ext cx="4581525" cy="389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spcBef>
                <a:spcPct val="0"/>
              </a:spcBef>
              <a:buFontTx/>
              <a:buNone/>
            </a:pPr>
            <a:r>
              <a:rPr lang="en-US" sz="1900" b="1" dirty="0" err="1">
                <a:latin typeface="Courier New" panose="02070309020205020404" pitchFamily="49" charset="0"/>
              </a:rPr>
              <a:t>int</a:t>
            </a:r>
            <a:r>
              <a:rPr lang="en-US" sz="1900" b="1" dirty="0">
                <a:latin typeface="Courier New" panose="02070309020205020404" pitchFamily="49" charset="0"/>
              </a:rPr>
              <a:t> value = FREE;</a:t>
            </a:r>
          </a:p>
          <a:p>
            <a:pPr>
              <a:spcBef>
                <a:spcPct val="0"/>
              </a:spcBef>
              <a:buFontTx/>
              <a:buNone/>
            </a:pPr>
            <a:endParaRPr lang="en-US" sz="1900" b="1" dirty="0">
              <a:latin typeface="Courier New" panose="02070309020205020404" pitchFamily="49" charset="0"/>
            </a:endParaRPr>
          </a:p>
          <a:p>
            <a:pPr>
              <a:spcBef>
                <a:spcPct val="0"/>
              </a:spcBef>
              <a:buFontTx/>
              <a:buNone/>
            </a:pPr>
            <a:r>
              <a:rPr lang="en-US" sz="1900" b="1" dirty="0">
                <a:latin typeface="Courier New" panose="02070309020205020404" pitchFamily="49" charset="0"/>
              </a:rPr>
              <a:t>Acquire() {</a:t>
            </a:r>
            <a:br>
              <a:rPr lang="en-US" sz="1900" b="1" dirty="0">
                <a:latin typeface="Courier New" panose="02070309020205020404" pitchFamily="49" charset="0"/>
              </a:rPr>
            </a:br>
            <a:r>
              <a:rPr lang="en-US" sz="1900" b="1" dirty="0">
                <a:latin typeface="Courier New" panose="02070309020205020404" pitchFamily="49" charset="0"/>
              </a:rPr>
              <a:t>	disable interrupts;</a:t>
            </a:r>
            <a:br>
              <a:rPr lang="en-US" sz="1900" b="1" dirty="0">
                <a:latin typeface="Courier New" panose="02070309020205020404" pitchFamily="49" charset="0"/>
              </a:rPr>
            </a:br>
            <a:r>
              <a:rPr lang="en-US" sz="1900" b="1" dirty="0">
                <a:latin typeface="Courier New" panose="02070309020205020404" pitchFamily="49" charset="0"/>
              </a:rPr>
              <a:t>	if (value == BUSY) {</a:t>
            </a:r>
            <a:br>
              <a:rPr lang="en-US" sz="1900" b="1" dirty="0">
                <a:latin typeface="Courier New" panose="02070309020205020404" pitchFamily="49" charset="0"/>
              </a:rPr>
            </a:br>
            <a:r>
              <a:rPr lang="en-US" sz="1900" b="1" dirty="0">
                <a:latin typeface="Courier New" panose="02070309020205020404" pitchFamily="49" charset="0"/>
              </a:rPr>
              <a:t>		put thread on wait queue;</a:t>
            </a:r>
            <a:br>
              <a:rPr lang="en-US" sz="1900" b="1" dirty="0">
                <a:latin typeface="Courier New" panose="02070309020205020404" pitchFamily="49" charset="0"/>
              </a:rPr>
            </a:br>
            <a:r>
              <a:rPr lang="en-US" sz="1900" b="1" dirty="0">
                <a:latin typeface="Courier New" panose="02070309020205020404" pitchFamily="49" charset="0"/>
              </a:rPr>
              <a:t>		Go to sleep();</a:t>
            </a:r>
            <a:br>
              <a:rPr lang="en-US" sz="1900" b="1" dirty="0">
                <a:latin typeface="Courier New" panose="02070309020205020404" pitchFamily="49" charset="0"/>
              </a:rPr>
            </a:br>
            <a:r>
              <a:rPr lang="en-US" sz="1900" b="1" dirty="0">
                <a:latin typeface="Courier New" panose="02070309020205020404" pitchFamily="49" charset="0"/>
              </a:rPr>
              <a:t>		// Enable interrupts?</a:t>
            </a:r>
            <a:br>
              <a:rPr lang="en-US" sz="1900" b="1" dirty="0">
                <a:latin typeface="Courier New" panose="02070309020205020404" pitchFamily="49" charset="0"/>
              </a:rPr>
            </a:br>
            <a:r>
              <a:rPr lang="en-US" sz="1900" b="1" dirty="0">
                <a:latin typeface="Courier New" panose="02070309020205020404" pitchFamily="49" charset="0"/>
              </a:rPr>
              <a:t>	} else {</a:t>
            </a:r>
            <a:br>
              <a:rPr lang="en-US" sz="1900" b="1" dirty="0">
                <a:latin typeface="Courier New" panose="02070309020205020404" pitchFamily="49" charset="0"/>
              </a:rPr>
            </a:br>
            <a:r>
              <a:rPr lang="en-US" sz="1900" b="1" dirty="0">
                <a:latin typeface="Courier New" panose="02070309020205020404" pitchFamily="49" charset="0"/>
              </a:rPr>
              <a:t>		value = BUSY;</a:t>
            </a:r>
            <a:br>
              <a:rPr lang="en-US" sz="1900" b="1" dirty="0">
                <a:latin typeface="Courier New" panose="02070309020205020404" pitchFamily="49" charset="0"/>
              </a:rPr>
            </a:br>
            <a:r>
              <a:rPr lang="en-US" sz="1900" b="1" dirty="0">
                <a:latin typeface="Courier New" panose="02070309020205020404" pitchFamily="49" charset="0"/>
              </a:rPr>
              <a:t>	}</a:t>
            </a:r>
            <a:br>
              <a:rPr lang="en-US" sz="1900" b="1" dirty="0">
                <a:latin typeface="Courier New" panose="02070309020205020404" pitchFamily="49" charset="0"/>
              </a:rPr>
            </a:br>
            <a:r>
              <a:rPr lang="en-US" sz="1900" b="1" dirty="0">
                <a:latin typeface="Courier New" panose="02070309020205020404" pitchFamily="49" charset="0"/>
              </a:rPr>
              <a:t>	enable interrupts;</a:t>
            </a:r>
            <a:br>
              <a:rPr lang="en-US" sz="1900" b="1" dirty="0">
                <a:latin typeface="Courier New" panose="02070309020205020404" pitchFamily="49" charset="0"/>
              </a:rPr>
            </a:br>
            <a:r>
              <a:rPr lang="en-US" sz="1900" b="1" dirty="0">
                <a:latin typeface="Courier New" panose="02070309020205020404" pitchFamily="49" charset="0"/>
              </a:rPr>
              <a:t>}</a:t>
            </a:r>
          </a:p>
        </p:txBody>
      </p:sp>
      <p:sp>
        <p:nvSpPr>
          <p:cNvPr id="78853" name="Text Box 6"/>
          <p:cNvSpPr txBox="1">
            <a:spLocks noChangeArrowheads="1"/>
          </p:cNvSpPr>
          <p:nvPr/>
        </p:nvSpPr>
        <p:spPr bwMode="auto">
          <a:xfrm>
            <a:off x="4419600" y="2865437"/>
            <a:ext cx="4876800" cy="384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10000"/>
              </a:spcBef>
              <a:buFontTx/>
              <a:buNone/>
            </a:pPr>
            <a:endParaRPr lang="en-US" sz="1900" b="1" dirty="0">
              <a:latin typeface="Courier New" panose="02070309020205020404" pitchFamily="49" charset="0"/>
            </a:endParaRPr>
          </a:p>
          <a:p>
            <a:pPr>
              <a:lnSpc>
                <a:spcPct val="90000"/>
              </a:lnSpc>
              <a:spcBef>
                <a:spcPct val="10000"/>
              </a:spcBef>
              <a:buFontTx/>
              <a:buNone/>
            </a:pPr>
            <a:endParaRPr lang="en-US" sz="1900" b="1" dirty="0">
              <a:latin typeface="Courier New" panose="02070309020205020404" pitchFamily="49" charset="0"/>
            </a:endParaRPr>
          </a:p>
          <a:p>
            <a:pPr>
              <a:lnSpc>
                <a:spcPct val="90000"/>
              </a:lnSpc>
              <a:spcBef>
                <a:spcPct val="10000"/>
              </a:spcBef>
              <a:buFontTx/>
              <a:buNone/>
            </a:pPr>
            <a:r>
              <a:rPr lang="en-US" sz="1900" b="1" dirty="0">
                <a:latin typeface="Courier New" panose="02070309020205020404" pitchFamily="49" charset="0"/>
              </a:rPr>
              <a:t>Release() {</a:t>
            </a:r>
            <a:br>
              <a:rPr lang="en-US" sz="1900" b="1" dirty="0">
                <a:latin typeface="Courier New" panose="02070309020205020404" pitchFamily="49" charset="0"/>
              </a:rPr>
            </a:br>
            <a:r>
              <a:rPr lang="en-US" sz="1900" b="1" dirty="0">
                <a:latin typeface="Courier New" panose="02070309020205020404" pitchFamily="49" charset="0"/>
              </a:rPr>
              <a:t>	disable interrupts;</a:t>
            </a:r>
            <a:br>
              <a:rPr lang="en-US" sz="1900" b="1" dirty="0">
                <a:latin typeface="Courier New" panose="02070309020205020404" pitchFamily="49" charset="0"/>
              </a:rPr>
            </a:br>
            <a:r>
              <a:rPr lang="en-US" sz="1900" b="1" dirty="0">
                <a:latin typeface="Courier New" panose="02070309020205020404" pitchFamily="49" charset="0"/>
              </a:rPr>
              <a:t>	if (anyone on wait queue) {</a:t>
            </a:r>
            <a:br>
              <a:rPr lang="en-US" sz="1900" b="1" dirty="0">
                <a:latin typeface="Courier New" panose="02070309020205020404" pitchFamily="49" charset="0"/>
              </a:rPr>
            </a:br>
            <a:r>
              <a:rPr lang="en-US" sz="1900" b="1" dirty="0">
                <a:latin typeface="Courier New" panose="02070309020205020404" pitchFamily="49" charset="0"/>
              </a:rPr>
              <a:t>		take thread off wait queue</a:t>
            </a:r>
            <a:br>
              <a:rPr lang="en-US" sz="1900" b="1" dirty="0">
                <a:latin typeface="Courier New" panose="02070309020205020404" pitchFamily="49" charset="0"/>
              </a:rPr>
            </a:br>
            <a:r>
              <a:rPr lang="en-US" sz="1900" b="1" dirty="0">
                <a:latin typeface="Courier New" panose="02070309020205020404" pitchFamily="49" charset="0"/>
              </a:rPr>
              <a:t>		Put on the ready queue</a:t>
            </a:r>
            <a:br>
              <a:rPr lang="en-US" sz="1900" b="1" dirty="0">
                <a:latin typeface="Courier New" panose="02070309020205020404" pitchFamily="49" charset="0"/>
              </a:rPr>
            </a:br>
            <a:r>
              <a:rPr lang="en-US" sz="1900" b="1" dirty="0">
                <a:latin typeface="Courier New" panose="02070309020205020404" pitchFamily="49" charset="0"/>
              </a:rPr>
              <a:t>	} else {</a:t>
            </a:r>
            <a:br>
              <a:rPr lang="en-US" sz="1900" b="1" dirty="0">
                <a:latin typeface="Courier New" panose="02070309020205020404" pitchFamily="49" charset="0"/>
              </a:rPr>
            </a:br>
            <a:r>
              <a:rPr lang="en-US" sz="1900" b="1" dirty="0">
                <a:latin typeface="Courier New" panose="02070309020205020404" pitchFamily="49" charset="0"/>
              </a:rPr>
              <a:t>		value = FREE;</a:t>
            </a:r>
            <a:br>
              <a:rPr lang="en-US" sz="1900" b="1" dirty="0">
                <a:latin typeface="Courier New" panose="02070309020205020404" pitchFamily="49" charset="0"/>
              </a:rPr>
            </a:br>
            <a:r>
              <a:rPr lang="en-US" sz="1900" b="1" dirty="0">
                <a:latin typeface="Courier New" panose="02070309020205020404" pitchFamily="49" charset="0"/>
              </a:rPr>
              <a:t>	}</a:t>
            </a:r>
            <a:br>
              <a:rPr lang="en-US" sz="1900" b="1" dirty="0">
                <a:latin typeface="Courier New" panose="02070309020205020404" pitchFamily="49" charset="0"/>
              </a:rPr>
            </a:br>
            <a:r>
              <a:rPr lang="en-US" sz="1900" b="1" dirty="0">
                <a:latin typeface="Courier New" panose="02070309020205020404" pitchFamily="49" charset="0"/>
              </a:rPr>
              <a:t>	enable interrupts;</a:t>
            </a:r>
            <a:br>
              <a:rPr lang="en-US" sz="1900" b="1" dirty="0">
                <a:latin typeface="Courier New" panose="02070309020205020404" pitchFamily="49" charset="0"/>
              </a:rPr>
            </a:br>
            <a:r>
              <a:rPr lang="en-US" sz="1900" b="1" dirty="0">
                <a:latin typeface="Courier New" panose="02070309020205020404" pitchFamily="49" charset="0"/>
              </a:rPr>
              <a:t>}</a:t>
            </a:r>
            <a:br>
              <a:rPr lang="en-US" sz="1900" b="1" dirty="0">
                <a:latin typeface="Courier New" panose="02070309020205020404" pitchFamily="49" charset="0"/>
              </a:rPr>
            </a:br>
            <a:r>
              <a:rPr lang="en-US" sz="1900" b="1" dirty="0">
                <a:latin typeface="Courier New" panose="02070309020205020404" pitchFamily="49" charset="0"/>
              </a:rPr>
              <a:t/>
            </a:r>
            <a:br>
              <a:rPr lang="en-US" sz="1900" b="1" dirty="0">
                <a:latin typeface="Courier New" panose="02070309020205020404" pitchFamily="49" charset="0"/>
              </a:rPr>
            </a:br>
            <a:endParaRPr lang="en-US" sz="1900" b="1" dirty="0">
              <a:latin typeface="Courier New" panose="02070309020205020404" pitchFamily="49" charset="0"/>
            </a:endParaRPr>
          </a:p>
        </p:txBody>
      </p:sp>
      <p:grpSp>
        <p:nvGrpSpPr>
          <p:cNvPr id="78854" name="Group 19"/>
          <p:cNvGrpSpPr>
            <a:grpSpLocks/>
          </p:cNvGrpSpPr>
          <p:nvPr/>
        </p:nvGrpSpPr>
        <p:grpSpPr bwMode="auto">
          <a:xfrm>
            <a:off x="8229600" y="2590800"/>
            <a:ext cx="609600" cy="685800"/>
            <a:chOff x="1776" y="912"/>
            <a:chExt cx="476" cy="576"/>
          </a:xfrm>
        </p:grpSpPr>
        <p:sp>
          <p:nvSpPr>
            <p:cNvPr id="78858" name="AutoShape 8"/>
            <p:cNvSpPr>
              <a:spLocks noChangeAspect="1" noChangeArrowheads="1" noTextEdit="1"/>
            </p:cNvSpPr>
            <p:nvPr/>
          </p:nvSpPr>
          <p:spPr bwMode="auto">
            <a:xfrm>
              <a:off x="1776" y="912"/>
              <a:ext cx="47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859" name="Freeform 10"/>
            <p:cNvSpPr>
              <a:spLocks/>
            </p:cNvSpPr>
            <p:nvPr/>
          </p:nvSpPr>
          <p:spPr bwMode="auto">
            <a:xfrm>
              <a:off x="1818" y="1046"/>
              <a:ext cx="434" cy="442"/>
            </a:xfrm>
            <a:custGeom>
              <a:avLst/>
              <a:gdLst>
                <a:gd name="T0" fmla="*/ 0 w 1303"/>
                <a:gd name="T1" fmla="*/ 0 h 1327"/>
                <a:gd name="T2" fmla="*/ 0 w 1303"/>
                <a:gd name="T3" fmla="*/ 0 h 1327"/>
                <a:gd name="T4" fmla="*/ 0 w 1303"/>
                <a:gd name="T5" fmla="*/ 0 h 1327"/>
                <a:gd name="T6" fmla="*/ 0 w 1303"/>
                <a:gd name="T7" fmla="*/ 0 h 1327"/>
                <a:gd name="T8" fmla="*/ 0 w 1303"/>
                <a:gd name="T9" fmla="*/ 0 h 1327"/>
                <a:gd name="T10" fmla="*/ 0 w 1303"/>
                <a:gd name="T11" fmla="*/ 0 h 1327"/>
                <a:gd name="T12" fmla="*/ 0 w 1303"/>
                <a:gd name="T13" fmla="*/ 0 h 1327"/>
                <a:gd name="T14" fmla="*/ 0 w 1303"/>
                <a:gd name="T15" fmla="*/ 0 h 1327"/>
                <a:gd name="T16" fmla="*/ 0 w 1303"/>
                <a:gd name="T17" fmla="*/ 0 h 1327"/>
                <a:gd name="T18" fmla="*/ 0 w 1303"/>
                <a:gd name="T19" fmla="*/ 0 h 1327"/>
                <a:gd name="T20" fmla="*/ 0 w 1303"/>
                <a:gd name="T21" fmla="*/ 0 h 1327"/>
                <a:gd name="T22" fmla="*/ 0 w 1303"/>
                <a:gd name="T23" fmla="*/ 0 h 1327"/>
                <a:gd name="T24" fmla="*/ 0 w 1303"/>
                <a:gd name="T25" fmla="*/ 0 h 1327"/>
                <a:gd name="T26" fmla="*/ 0 w 1303"/>
                <a:gd name="T27" fmla="*/ 0 h 1327"/>
                <a:gd name="T28" fmla="*/ 0 w 1303"/>
                <a:gd name="T29" fmla="*/ 0 h 1327"/>
                <a:gd name="T30" fmla="*/ 0 w 1303"/>
                <a:gd name="T31" fmla="*/ 0 h 1327"/>
                <a:gd name="T32" fmla="*/ 0 w 1303"/>
                <a:gd name="T33" fmla="*/ 0 h 1327"/>
                <a:gd name="T34" fmla="*/ 0 w 1303"/>
                <a:gd name="T35" fmla="*/ 0 h 1327"/>
                <a:gd name="T36" fmla="*/ 0 w 1303"/>
                <a:gd name="T37" fmla="*/ 0 h 1327"/>
                <a:gd name="T38" fmla="*/ 0 w 1303"/>
                <a:gd name="T39" fmla="*/ 0 h 1327"/>
                <a:gd name="T40" fmla="*/ 0 w 1303"/>
                <a:gd name="T41" fmla="*/ 0 h 1327"/>
                <a:gd name="T42" fmla="*/ 0 w 1303"/>
                <a:gd name="T43" fmla="*/ 0 h 1327"/>
                <a:gd name="T44" fmla="*/ 0 w 1303"/>
                <a:gd name="T45" fmla="*/ 0 h 1327"/>
                <a:gd name="T46" fmla="*/ 0 w 1303"/>
                <a:gd name="T47" fmla="*/ 0 h 1327"/>
                <a:gd name="T48" fmla="*/ 0 w 1303"/>
                <a:gd name="T49" fmla="*/ 0 h 1327"/>
                <a:gd name="T50" fmla="*/ 0 w 1303"/>
                <a:gd name="T51" fmla="*/ 0 h 1327"/>
                <a:gd name="T52" fmla="*/ 0 w 1303"/>
                <a:gd name="T53" fmla="*/ 0 h 1327"/>
                <a:gd name="T54" fmla="*/ 0 w 1303"/>
                <a:gd name="T55" fmla="*/ 0 h 1327"/>
                <a:gd name="T56" fmla="*/ 0 w 1303"/>
                <a:gd name="T57" fmla="*/ 0 h 1327"/>
                <a:gd name="T58" fmla="*/ 0 w 1303"/>
                <a:gd name="T59" fmla="*/ 0 h 1327"/>
                <a:gd name="T60" fmla="*/ 0 w 1303"/>
                <a:gd name="T61" fmla="*/ 0 h 1327"/>
                <a:gd name="T62" fmla="*/ 0 w 1303"/>
                <a:gd name="T63" fmla="*/ 0 h 1327"/>
                <a:gd name="T64" fmla="*/ 0 w 1303"/>
                <a:gd name="T65" fmla="*/ 0 h 1327"/>
                <a:gd name="T66" fmla="*/ 0 w 1303"/>
                <a:gd name="T67" fmla="*/ 0 h 1327"/>
                <a:gd name="T68" fmla="*/ 0 w 1303"/>
                <a:gd name="T69" fmla="*/ 0 h 1327"/>
                <a:gd name="T70" fmla="*/ 0 w 1303"/>
                <a:gd name="T71" fmla="*/ 0 h 1327"/>
                <a:gd name="T72" fmla="*/ 0 w 1303"/>
                <a:gd name="T73" fmla="*/ 0 h 1327"/>
                <a:gd name="T74" fmla="*/ 0 w 1303"/>
                <a:gd name="T75" fmla="*/ 0 h 1327"/>
                <a:gd name="T76" fmla="*/ 0 w 1303"/>
                <a:gd name="T77" fmla="*/ 0 h 1327"/>
                <a:gd name="T78" fmla="*/ 0 w 1303"/>
                <a:gd name="T79" fmla="*/ 0 h 1327"/>
                <a:gd name="T80" fmla="*/ 0 w 1303"/>
                <a:gd name="T81" fmla="*/ 0 h 1327"/>
                <a:gd name="T82" fmla="*/ 0 w 1303"/>
                <a:gd name="T83" fmla="*/ 0 h 1327"/>
                <a:gd name="T84" fmla="*/ 0 w 1303"/>
                <a:gd name="T85" fmla="*/ 0 h 1327"/>
                <a:gd name="T86" fmla="*/ 0 w 1303"/>
                <a:gd name="T87" fmla="*/ 0 h 1327"/>
                <a:gd name="T88" fmla="*/ 0 w 1303"/>
                <a:gd name="T89" fmla="*/ 0 h 1327"/>
                <a:gd name="T90" fmla="*/ 0 w 1303"/>
                <a:gd name="T91" fmla="*/ 0 h 1327"/>
                <a:gd name="T92" fmla="*/ 0 w 1303"/>
                <a:gd name="T93" fmla="*/ 0 h 1327"/>
                <a:gd name="T94" fmla="*/ 0 w 1303"/>
                <a:gd name="T95" fmla="*/ 0 h 1327"/>
                <a:gd name="T96" fmla="*/ 0 w 1303"/>
                <a:gd name="T97" fmla="*/ 0 h 1327"/>
                <a:gd name="T98" fmla="*/ 0 w 1303"/>
                <a:gd name="T99" fmla="*/ 0 h 1327"/>
                <a:gd name="T100" fmla="*/ 0 w 1303"/>
                <a:gd name="T101" fmla="*/ 0 h 1327"/>
                <a:gd name="T102" fmla="*/ 0 w 1303"/>
                <a:gd name="T103" fmla="*/ 0 h 1327"/>
                <a:gd name="T104" fmla="*/ 0 w 1303"/>
                <a:gd name="T105" fmla="*/ 0 h 1327"/>
                <a:gd name="T106" fmla="*/ 0 w 1303"/>
                <a:gd name="T107" fmla="*/ 0 h 1327"/>
                <a:gd name="T108" fmla="*/ 0 w 1303"/>
                <a:gd name="T109" fmla="*/ 0 h 1327"/>
                <a:gd name="T110" fmla="*/ 0 w 1303"/>
                <a:gd name="T111" fmla="*/ 0 h 1327"/>
                <a:gd name="T112" fmla="*/ 0 w 1303"/>
                <a:gd name="T113" fmla="*/ 0 h 1327"/>
                <a:gd name="T114" fmla="*/ 0 w 1303"/>
                <a:gd name="T115" fmla="*/ 0 h 1327"/>
                <a:gd name="T116" fmla="*/ 0 w 1303"/>
                <a:gd name="T117" fmla="*/ 0 h 132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03"/>
                <a:gd name="T178" fmla="*/ 0 h 1327"/>
                <a:gd name="T179" fmla="*/ 1303 w 1303"/>
                <a:gd name="T180" fmla="*/ 1327 h 132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03" h="1327">
                  <a:moveTo>
                    <a:pt x="28" y="680"/>
                  </a:moveTo>
                  <a:lnTo>
                    <a:pt x="28" y="681"/>
                  </a:lnTo>
                  <a:lnTo>
                    <a:pt x="30" y="684"/>
                  </a:lnTo>
                  <a:lnTo>
                    <a:pt x="30" y="686"/>
                  </a:lnTo>
                  <a:lnTo>
                    <a:pt x="30" y="688"/>
                  </a:lnTo>
                  <a:lnTo>
                    <a:pt x="33" y="691"/>
                  </a:lnTo>
                  <a:lnTo>
                    <a:pt x="34" y="697"/>
                  </a:lnTo>
                  <a:lnTo>
                    <a:pt x="36" y="698"/>
                  </a:lnTo>
                  <a:lnTo>
                    <a:pt x="36" y="704"/>
                  </a:lnTo>
                  <a:lnTo>
                    <a:pt x="37" y="708"/>
                  </a:lnTo>
                  <a:lnTo>
                    <a:pt x="40" y="714"/>
                  </a:lnTo>
                  <a:lnTo>
                    <a:pt x="43" y="720"/>
                  </a:lnTo>
                  <a:lnTo>
                    <a:pt x="44" y="725"/>
                  </a:lnTo>
                  <a:lnTo>
                    <a:pt x="47" y="733"/>
                  </a:lnTo>
                  <a:lnTo>
                    <a:pt x="51" y="740"/>
                  </a:lnTo>
                  <a:lnTo>
                    <a:pt x="53" y="745"/>
                  </a:lnTo>
                  <a:lnTo>
                    <a:pt x="55" y="752"/>
                  </a:lnTo>
                  <a:lnTo>
                    <a:pt x="60" y="761"/>
                  </a:lnTo>
                  <a:lnTo>
                    <a:pt x="64" y="769"/>
                  </a:lnTo>
                  <a:lnTo>
                    <a:pt x="67" y="778"/>
                  </a:lnTo>
                  <a:lnTo>
                    <a:pt x="70" y="785"/>
                  </a:lnTo>
                  <a:lnTo>
                    <a:pt x="74" y="795"/>
                  </a:lnTo>
                  <a:lnTo>
                    <a:pt x="80" y="804"/>
                  </a:lnTo>
                  <a:lnTo>
                    <a:pt x="84" y="812"/>
                  </a:lnTo>
                  <a:lnTo>
                    <a:pt x="87" y="822"/>
                  </a:lnTo>
                  <a:lnTo>
                    <a:pt x="92" y="832"/>
                  </a:lnTo>
                  <a:lnTo>
                    <a:pt x="98" y="842"/>
                  </a:lnTo>
                  <a:lnTo>
                    <a:pt x="101" y="852"/>
                  </a:lnTo>
                  <a:lnTo>
                    <a:pt x="108" y="861"/>
                  </a:lnTo>
                  <a:lnTo>
                    <a:pt x="114" y="872"/>
                  </a:lnTo>
                  <a:lnTo>
                    <a:pt x="118" y="883"/>
                  </a:lnTo>
                  <a:lnTo>
                    <a:pt x="124" y="893"/>
                  </a:lnTo>
                  <a:lnTo>
                    <a:pt x="129" y="903"/>
                  </a:lnTo>
                  <a:lnTo>
                    <a:pt x="136" y="915"/>
                  </a:lnTo>
                  <a:lnTo>
                    <a:pt x="142" y="926"/>
                  </a:lnTo>
                  <a:lnTo>
                    <a:pt x="148" y="936"/>
                  </a:lnTo>
                  <a:lnTo>
                    <a:pt x="153" y="947"/>
                  </a:lnTo>
                  <a:lnTo>
                    <a:pt x="161" y="959"/>
                  </a:lnTo>
                  <a:lnTo>
                    <a:pt x="168" y="969"/>
                  </a:lnTo>
                  <a:lnTo>
                    <a:pt x="173" y="980"/>
                  </a:lnTo>
                  <a:lnTo>
                    <a:pt x="180" y="991"/>
                  </a:lnTo>
                  <a:lnTo>
                    <a:pt x="189" y="1003"/>
                  </a:lnTo>
                  <a:lnTo>
                    <a:pt x="196" y="1014"/>
                  </a:lnTo>
                  <a:lnTo>
                    <a:pt x="202" y="1024"/>
                  </a:lnTo>
                  <a:lnTo>
                    <a:pt x="210" y="1035"/>
                  </a:lnTo>
                  <a:lnTo>
                    <a:pt x="219" y="1047"/>
                  </a:lnTo>
                  <a:lnTo>
                    <a:pt x="226" y="1058"/>
                  </a:lnTo>
                  <a:lnTo>
                    <a:pt x="233" y="1068"/>
                  </a:lnTo>
                  <a:lnTo>
                    <a:pt x="243" y="1078"/>
                  </a:lnTo>
                  <a:lnTo>
                    <a:pt x="250" y="1091"/>
                  </a:lnTo>
                  <a:lnTo>
                    <a:pt x="260" y="1101"/>
                  </a:lnTo>
                  <a:lnTo>
                    <a:pt x="269" y="1111"/>
                  </a:lnTo>
                  <a:lnTo>
                    <a:pt x="277" y="1122"/>
                  </a:lnTo>
                  <a:lnTo>
                    <a:pt x="286" y="1131"/>
                  </a:lnTo>
                  <a:lnTo>
                    <a:pt x="296" y="1141"/>
                  </a:lnTo>
                  <a:lnTo>
                    <a:pt x="304" y="1152"/>
                  </a:lnTo>
                  <a:lnTo>
                    <a:pt x="314" y="1161"/>
                  </a:lnTo>
                  <a:lnTo>
                    <a:pt x="324" y="1171"/>
                  </a:lnTo>
                  <a:lnTo>
                    <a:pt x="333" y="1181"/>
                  </a:lnTo>
                  <a:lnTo>
                    <a:pt x="342" y="1188"/>
                  </a:lnTo>
                  <a:lnTo>
                    <a:pt x="352" y="1199"/>
                  </a:lnTo>
                  <a:lnTo>
                    <a:pt x="362" y="1206"/>
                  </a:lnTo>
                  <a:lnTo>
                    <a:pt x="372" y="1215"/>
                  </a:lnTo>
                  <a:lnTo>
                    <a:pt x="382" y="1222"/>
                  </a:lnTo>
                  <a:lnTo>
                    <a:pt x="394" y="1230"/>
                  </a:lnTo>
                  <a:lnTo>
                    <a:pt x="405" y="1237"/>
                  </a:lnTo>
                  <a:lnTo>
                    <a:pt x="415" y="1245"/>
                  </a:lnTo>
                  <a:lnTo>
                    <a:pt x="425" y="1252"/>
                  </a:lnTo>
                  <a:lnTo>
                    <a:pt x="436" y="1259"/>
                  </a:lnTo>
                  <a:lnTo>
                    <a:pt x="448" y="1264"/>
                  </a:lnTo>
                  <a:lnTo>
                    <a:pt x="459" y="1270"/>
                  </a:lnTo>
                  <a:lnTo>
                    <a:pt x="469" y="1274"/>
                  </a:lnTo>
                  <a:lnTo>
                    <a:pt x="480" y="1281"/>
                  </a:lnTo>
                  <a:lnTo>
                    <a:pt x="492" y="1286"/>
                  </a:lnTo>
                  <a:lnTo>
                    <a:pt x="504" y="1290"/>
                  </a:lnTo>
                  <a:lnTo>
                    <a:pt x="516" y="1294"/>
                  </a:lnTo>
                  <a:lnTo>
                    <a:pt x="527" y="1299"/>
                  </a:lnTo>
                  <a:lnTo>
                    <a:pt x="539" y="1301"/>
                  </a:lnTo>
                  <a:lnTo>
                    <a:pt x="551" y="1307"/>
                  </a:lnTo>
                  <a:lnTo>
                    <a:pt x="563" y="1310"/>
                  </a:lnTo>
                  <a:lnTo>
                    <a:pt x="576" y="1313"/>
                  </a:lnTo>
                  <a:lnTo>
                    <a:pt x="587" y="1316"/>
                  </a:lnTo>
                  <a:lnTo>
                    <a:pt x="600" y="1317"/>
                  </a:lnTo>
                  <a:lnTo>
                    <a:pt x="611" y="1318"/>
                  </a:lnTo>
                  <a:lnTo>
                    <a:pt x="624" y="1321"/>
                  </a:lnTo>
                  <a:lnTo>
                    <a:pt x="637" y="1323"/>
                  </a:lnTo>
                  <a:lnTo>
                    <a:pt x="648" y="1324"/>
                  </a:lnTo>
                  <a:lnTo>
                    <a:pt x="661" y="1324"/>
                  </a:lnTo>
                  <a:lnTo>
                    <a:pt x="674" y="1326"/>
                  </a:lnTo>
                  <a:lnTo>
                    <a:pt x="686" y="1327"/>
                  </a:lnTo>
                  <a:lnTo>
                    <a:pt x="698" y="1327"/>
                  </a:lnTo>
                  <a:lnTo>
                    <a:pt x="710" y="1327"/>
                  </a:lnTo>
                  <a:lnTo>
                    <a:pt x="723" y="1327"/>
                  </a:lnTo>
                  <a:lnTo>
                    <a:pt x="736" y="1326"/>
                  </a:lnTo>
                  <a:lnTo>
                    <a:pt x="749" y="1326"/>
                  </a:lnTo>
                  <a:lnTo>
                    <a:pt x="762" y="1324"/>
                  </a:lnTo>
                  <a:lnTo>
                    <a:pt x="772" y="1323"/>
                  </a:lnTo>
                  <a:lnTo>
                    <a:pt x="786" y="1321"/>
                  </a:lnTo>
                  <a:lnTo>
                    <a:pt x="799" y="1318"/>
                  </a:lnTo>
                  <a:lnTo>
                    <a:pt x="810" y="1317"/>
                  </a:lnTo>
                  <a:lnTo>
                    <a:pt x="823" y="1314"/>
                  </a:lnTo>
                  <a:lnTo>
                    <a:pt x="836" y="1311"/>
                  </a:lnTo>
                  <a:lnTo>
                    <a:pt x="848" y="1310"/>
                  </a:lnTo>
                  <a:lnTo>
                    <a:pt x="860" y="1306"/>
                  </a:lnTo>
                  <a:lnTo>
                    <a:pt x="872" y="1301"/>
                  </a:lnTo>
                  <a:lnTo>
                    <a:pt x="885" y="1299"/>
                  </a:lnTo>
                  <a:lnTo>
                    <a:pt x="897" y="1296"/>
                  </a:lnTo>
                  <a:lnTo>
                    <a:pt x="908" y="1290"/>
                  </a:lnTo>
                  <a:lnTo>
                    <a:pt x="921" y="1287"/>
                  </a:lnTo>
                  <a:lnTo>
                    <a:pt x="934" y="1281"/>
                  </a:lnTo>
                  <a:lnTo>
                    <a:pt x="945" y="1277"/>
                  </a:lnTo>
                  <a:lnTo>
                    <a:pt x="958" y="1272"/>
                  </a:lnTo>
                  <a:lnTo>
                    <a:pt x="969" y="1266"/>
                  </a:lnTo>
                  <a:lnTo>
                    <a:pt x="980" y="1262"/>
                  </a:lnTo>
                  <a:lnTo>
                    <a:pt x="992" y="1256"/>
                  </a:lnTo>
                  <a:lnTo>
                    <a:pt x="1003" y="1249"/>
                  </a:lnTo>
                  <a:lnTo>
                    <a:pt x="1016" y="1242"/>
                  </a:lnTo>
                  <a:lnTo>
                    <a:pt x="1026" y="1235"/>
                  </a:lnTo>
                  <a:lnTo>
                    <a:pt x="1039" y="1230"/>
                  </a:lnTo>
                  <a:lnTo>
                    <a:pt x="1049" y="1222"/>
                  </a:lnTo>
                  <a:lnTo>
                    <a:pt x="1060" y="1215"/>
                  </a:lnTo>
                  <a:lnTo>
                    <a:pt x="1070" y="1206"/>
                  </a:lnTo>
                  <a:lnTo>
                    <a:pt x="1081" y="1200"/>
                  </a:lnTo>
                  <a:lnTo>
                    <a:pt x="1093" y="1190"/>
                  </a:lnTo>
                  <a:lnTo>
                    <a:pt x="1103" y="1183"/>
                  </a:lnTo>
                  <a:lnTo>
                    <a:pt x="1114" y="1175"/>
                  </a:lnTo>
                  <a:lnTo>
                    <a:pt x="1125" y="1168"/>
                  </a:lnTo>
                  <a:lnTo>
                    <a:pt x="1134" y="1158"/>
                  </a:lnTo>
                  <a:lnTo>
                    <a:pt x="1144" y="1149"/>
                  </a:lnTo>
                  <a:lnTo>
                    <a:pt x="1152" y="1139"/>
                  </a:lnTo>
                  <a:lnTo>
                    <a:pt x="1162" y="1131"/>
                  </a:lnTo>
                  <a:lnTo>
                    <a:pt x="1171" y="1122"/>
                  </a:lnTo>
                  <a:lnTo>
                    <a:pt x="1179" y="1112"/>
                  </a:lnTo>
                  <a:lnTo>
                    <a:pt x="1186" y="1104"/>
                  </a:lnTo>
                  <a:lnTo>
                    <a:pt x="1195" y="1095"/>
                  </a:lnTo>
                  <a:lnTo>
                    <a:pt x="1202" y="1084"/>
                  </a:lnTo>
                  <a:lnTo>
                    <a:pt x="1209" y="1075"/>
                  </a:lnTo>
                  <a:lnTo>
                    <a:pt x="1215" y="1067"/>
                  </a:lnTo>
                  <a:lnTo>
                    <a:pt x="1223" y="1057"/>
                  </a:lnTo>
                  <a:lnTo>
                    <a:pt x="1229" y="1047"/>
                  </a:lnTo>
                  <a:lnTo>
                    <a:pt x="1235" y="1038"/>
                  </a:lnTo>
                  <a:lnTo>
                    <a:pt x="1240" y="1028"/>
                  </a:lnTo>
                  <a:lnTo>
                    <a:pt x="1246" y="1018"/>
                  </a:lnTo>
                  <a:lnTo>
                    <a:pt x="1252" y="1008"/>
                  </a:lnTo>
                  <a:lnTo>
                    <a:pt x="1256" y="998"/>
                  </a:lnTo>
                  <a:lnTo>
                    <a:pt x="1260" y="989"/>
                  </a:lnTo>
                  <a:lnTo>
                    <a:pt x="1266" y="979"/>
                  </a:lnTo>
                  <a:lnTo>
                    <a:pt x="1269" y="969"/>
                  </a:lnTo>
                  <a:lnTo>
                    <a:pt x="1273" y="960"/>
                  </a:lnTo>
                  <a:lnTo>
                    <a:pt x="1276" y="949"/>
                  </a:lnTo>
                  <a:lnTo>
                    <a:pt x="1282" y="940"/>
                  </a:lnTo>
                  <a:lnTo>
                    <a:pt x="1283" y="929"/>
                  </a:lnTo>
                  <a:lnTo>
                    <a:pt x="1286" y="919"/>
                  </a:lnTo>
                  <a:lnTo>
                    <a:pt x="1289" y="907"/>
                  </a:lnTo>
                  <a:lnTo>
                    <a:pt x="1292" y="899"/>
                  </a:lnTo>
                  <a:lnTo>
                    <a:pt x="1293" y="888"/>
                  </a:lnTo>
                  <a:lnTo>
                    <a:pt x="1296" y="879"/>
                  </a:lnTo>
                  <a:lnTo>
                    <a:pt x="1297" y="868"/>
                  </a:lnTo>
                  <a:lnTo>
                    <a:pt x="1299" y="858"/>
                  </a:lnTo>
                  <a:lnTo>
                    <a:pt x="1300" y="848"/>
                  </a:lnTo>
                  <a:lnTo>
                    <a:pt x="1300" y="836"/>
                  </a:lnTo>
                  <a:lnTo>
                    <a:pt x="1302" y="826"/>
                  </a:lnTo>
                  <a:lnTo>
                    <a:pt x="1303" y="816"/>
                  </a:lnTo>
                  <a:lnTo>
                    <a:pt x="1303" y="805"/>
                  </a:lnTo>
                  <a:lnTo>
                    <a:pt x="1303" y="795"/>
                  </a:lnTo>
                  <a:lnTo>
                    <a:pt x="1303" y="784"/>
                  </a:lnTo>
                  <a:lnTo>
                    <a:pt x="1303" y="774"/>
                  </a:lnTo>
                  <a:lnTo>
                    <a:pt x="1303" y="764"/>
                  </a:lnTo>
                  <a:lnTo>
                    <a:pt x="1303" y="752"/>
                  </a:lnTo>
                  <a:lnTo>
                    <a:pt x="1302" y="742"/>
                  </a:lnTo>
                  <a:lnTo>
                    <a:pt x="1302" y="733"/>
                  </a:lnTo>
                  <a:lnTo>
                    <a:pt x="1300" y="721"/>
                  </a:lnTo>
                  <a:lnTo>
                    <a:pt x="1300" y="711"/>
                  </a:lnTo>
                  <a:lnTo>
                    <a:pt x="1299" y="701"/>
                  </a:lnTo>
                  <a:lnTo>
                    <a:pt x="1297" y="691"/>
                  </a:lnTo>
                  <a:lnTo>
                    <a:pt x="1296" y="680"/>
                  </a:lnTo>
                  <a:lnTo>
                    <a:pt x="1294" y="669"/>
                  </a:lnTo>
                  <a:lnTo>
                    <a:pt x="1293" y="659"/>
                  </a:lnTo>
                  <a:lnTo>
                    <a:pt x="1290" y="649"/>
                  </a:lnTo>
                  <a:lnTo>
                    <a:pt x="1289" y="637"/>
                  </a:lnTo>
                  <a:lnTo>
                    <a:pt x="1287" y="627"/>
                  </a:lnTo>
                  <a:lnTo>
                    <a:pt x="1285" y="616"/>
                  </a:lnTo>
                  <a:lnTo>
                    <a:pt x="1283" y="607"/>
                  </a:lnTo>
                  <a:lnTo>
                    <a:pt x="1280" y="596"/>
                  </a:lnTo>
                  <a:lnTo>
                    <a:pt x="1277" y="586"/>
                  </a:lnTo>
                  <a:lnTo>
                    <a:pt x="1275" y="576"/>
                  </a:lnTo>
                  <a:lnTo>
                    <a:pt x="1272" y="566"/>
                  </a:lnTo>
                  <a:lnTo>
                    <a:pt x="1269" y="555"/>
                  </a:lnTo>
                  <a:lnTo>
                    <a:pt x="1266" y="545"/>
                  </a:lnTo>
                  <a:lnTo>
                    <a:pt x="1263" y="533"/>
                  </a:lnTo>
                  <a:lnTo>
                    <a:pt x="1260" y="525"/>
                  </a:lnTo>
                  <a:lnTo>
                    <a:pt x="1256" y="515"/>
                  </a:lnTo>
                  <a:lnTo>
                    <a:pt x="1253" y="504"/>
                  </a:lnTo>
                  <a:lnTo>
                    <a:pt x="1250" y="494"/>
                  </a:lnTo>
                  <a:lnTo>
                    <a:pt x="1246" y="484"/>
                  </a:lnTo>
                  <a:lnTo>
                    <a:pt x="1243" y="474"/>
                  </a:lnTo>
                  <a:lnTo>
                    <a:pt x="1239" y="464"/>
                  </a:lnTo>
                  <a:lnTo>
                    <a:pt x="1236" y="452"/>
                  </a:lnTo>
                  <a:lnTo>
                    <a:pt x="1233" y="442"/>
                  </a:lnTo>
                  <a:lnTo>
                    <a:pt x="1229" y="432"/>
                  </a:lnTo>
                  <a:lnTo>
                    <a:pt x="1226" y="422"/>
                  </a:lnTo>
                  <a:lnTo>
                    <a:pt x="1222" y="413"/>
                  </a:lnTo>
                  <a:lnTo>
                    <a:pt x="1219" y="403"/>
                  </a:lnTo>
                  <a:lnTo>
                    <a:pt x="1213" y="393"/>
                  </a:lnTo>
                  <a:lnTo>
                    <a:pt x="1212" y="383"/>
                  </a:lnTo>
                  <a:lnTo>
                    <a:pt x="1208" y="373"/>
                  </a:lnTo>
                  <a:lnTo>
                    <a:pt x="1205" y="364"/>
                  </a:lnTo>
                  <a:lnTo>
                    <a:pt x="1201" y="354"/>
                  </a:lnTo>
                  <a:lnTo>
                    <a:pt x="1196" y="343"/>
                  </a:lnTo>
                  <a:lnTo>
                    <a:pt x="1192" y="334"/>
                  </a:lnTo>
                  <a:lnTo>
                    <a:pt x="1188" y="326"/>
                  </a:lnTo>
                  <a:lnTo>
                    <a:pt x="1185" y="316"/>
                  </a:lnTo>
                  <a:lnTo>
                    <a:pt x="1181" y="306"/>
                  </a:lnTo>
                  <a:lnTo>
                    <a:pt x="1178" y="297"/>
                  </a:lnTo>
                  <a:lnTo>
                    <a:pt x="1174" y="287"/>
                  </a:lnTo>
                  <a:lnTo>
                    <a:pt x="1169" y="279"/>
                  </a:lnTo>
                  <a:lnTo>
                    <a:pt x="1165" y="270"/>
                  </a:lnTo>
                  <a:lnTo>
                    <a:pt x="1161" y="260"/>
                  </a:lnTo>
                  <a:lnTo>
                    <a:pt x="1157" y="252"/>
                  </a:lnTo>
                  <a:lnTo>
                    <a:pt x="1152" y="243"/>
                  </a:lnTo>
                  <a:lnTo>
                    <a:pt x="1148" y="235"/>
                  </a:lnTo>
                  <a:lnTo>
                    <a:pt x="1144" y="226"/>
                  </a:lnTo>
                  <a:lnTo>
                    <a:pt x="1140" y="219"/>
                  </a:lnTo>
                  <a:lnTo>
                    <a:pt x="1135" y="209"/>
                  </a:lnTo>
                  <a:lnTo>
                    <a:pt x="1131" y="202"/>
                  </a:lnTo>
                  <a:lnTo>
                    <a:pt x="1127" y="193"/>
                  </a:lnTo>
                  <a:lnTo>
                    <a:pt x="1123" y="185"/>
                  </a:lnTo>
                  <a:lnTo>
                    <a:pt x="1117" y="178"/>
                  </a:lnTo>
                  <a:lnTo>
                    <a:pt x="1113" y="171"/>
                  </a:lnTo>
                  <a:lnTo>
                    <a:pt x="1107" y="162"/>
                  </a:lnTo>
                  <a:lnTo>
                    <a:pt x="1103" y="155"/>
                  </a:lnTo>
                  <a:lnTo>
                    <a:pt x="1098" y="148"/>
                  </a:lnTo>
                  <a:lnTo>
                    <a:pt x="1094" y="141"/>
                  </a:lnTo>
                  <a:lnTo>
                    <a:pt x="1088" y="134"/>
                  </a:lnTo>
                  <a:lnTo>
                    <a:pt x="1083" y="127"/>
                  </a:lnTo>
                  <a:lnTo>
                    <a:pt x="1078" y="120"/>
                  </a:lnTo>
                  <a:lnTo>
                    <a:pt x="1073" y="114"/>
                  </a:lnTo>
                  <a:lnTo>
                    <a:pt x="1067" y="107"/>
                  </a:lnTo>
                  <a:lnTo>
                    <a:pt x="1064" y="101"/>
                  </a:lnTo>
                  <a:lnTo>
                    <a:pt x="1057" y="95"/>
                  </a:lnTo>
                  <a:lnTo>
                    <a:pt x="1052" y="90"/>
                  </a:lnTo>
                  <a:lnTo>
                    <a:pt x="1047" y="84"/>
                  </a:lnTo>
                  <a:lnTo>
                    <a:pt x="1042" y="78"/>
                  </a:lnTo>
                  <a:lnTo>
                    <a:pt x="1036" y="73"/>
                  </a:lnTo>
                  <a:lnTo>
                    <a:pt x="1030" y="67"/>
                  </a:lnTo>
                  <a:lnTo>
                    <a:pt x="1025" y="63"/>
                  </a:lnTo>
                  <a:lnTo>
                    <a:pt x="1019" y="57"/>
                  </a:lnTo>
                  <a:lnTo>
                    <a:pt x="1013" y="53"/>
                  </a:lnTo>
                  <a:lnTo>
                    <a:pt x="1007" y="47"/>
                  </a:lnTo>
                  <a:lnTo>
                    <a:pt x="1000" y="44"/>
                  </a:lnTo>
                  <a:lnTo>
                    <a:pt x="995" y="40"/>
                  </a:lnTo>
                  <a:lnTo>
                    <a:pt x="989" y="37"/>
                  </a:lnTo>
                  <a:lnTo>
                    <a:pt x="983" y="33"/>
                  </a:lnTo>
                  <a:lnTo>
                    <a:pt x="978" y="30"/>
                  </a:lnTo>
                  <a:lnTo>
                    <a:pt x="971" y="27"/>
                  </a:lnTo>
                  <a:lnTo>
                    <a:pt x="963" y="23"/>
                  </a:lnTo>
                  <a:lnTo>
                    <a:pt x="958" y="20"/>
                  </a:lnTo>
                  <a:lnTo>
                    <a:pt x="952" y="17"/>
                  </a:lnTo>
                  <a:lnTo>
                    <a:pt x="945" y="14"/>
                  </a:lnTo>
                  <a:lnTo>
                    <a:pt x="939" y="13"/>
                  </a:lnTo>
                  <a:lnTo>
                    <a:pt x="932" y="10"/>
                  </a:lnTo>
                  <a:lnTo>
                    <a:pt x="926" y="9"/>
                  </a:lnTo>
                  <a:lnTo>
                    <a:pt x="922" y="7"/>
                  </a:lnTo>
                  <a:lnTo>
                    <a:pt x="915" y="6"/>
                  </a:lnTo>
                  <a:lnTo>
                    <a:pt x="909" y="4"/>
                  </a:lnTo>
                  <a:lnTo>
                    <a:pt x="904" y="3"/>
                  </a:lnTo>
                  <a:lnTo>
                    <a:pt x="899" y="3"/>
                  </a:lnTo>
                  <a:lnTo>
                    <a:pt x="892" y="0"/>
                  </a:lnTo>
                  <a:lnTo>
                    <a:pt x="887" y="0"/>
                  </a:lnTo>
                  <a:lnTo>
                    <a:pt x="882" y="0"/>
                  </a:lnTo>
                  <a:lnTo>
                    <a:pt x="878" y="0"/>
                  </a:lnTo>
                  <a:lnTo>
                    <a:pt x="872" y="0"/>
                  </a:lnTo>
                  <a:lnTo>
                    <a:pt x="867" y="0"/>
                  </a:lnTo>
                  <a:lnTo>
                    <a:pt x="863" y="0"/>
                  </a:lnTo>
                  <a:lnTo>
                    <a:pt x="858" y="0"/>
                  </a:lnTo>
                  <a:lnTo>
                    <a:pt x="853" y="0"/>
                  </a:lnTo>
                  <a:lnTo>
                    <a:pt x="848" y="1"/>
                  </a:lnTo>
                  <a:lnTo>
                    <a:pt x="845" y="3"/>
                  </a:lnTo>
                  <a:lnTo>
                    <a:pt x="841" y="4"/>
                  </a:lnTo>
                  <a:lnTo>
                    <a:pt x="836" y="4"/>
                  </a:lnTo>
                  <a:lnTo>
                    <a:pt x="831" y="6"/>
                  </a:lnTo>
                  <a:lnTo>
                    <a:pt x="827" y="7"/>
                  </a:lnTo>
                  <a:lnTo>
                    <a:pt x="824" y="9"/>
                  </a:lnTo>
                  <a:lnTo>
                    <a:pt x="818" y="10"/>
                  </a:lnTo>
                  <a:lnTo>
                    <a:pt x="817" y="11"/>
                  </a:lnTo>
                  <a:lnTo>
                    <a:pt x="811" y="13"/>
                  </a:lnTo>
                  <a:lnTo>
                    <a:pt x="809" y="16"/>
                  </a:lnTo>
                  <a:lnTo>
                    <a:pt x="806" y="17"/>
                  </a:lnTo>
                  <a:lnTo>
                    <a:pt x="801" y="20"/>
                  </a:lnTo>
                  <a:lnTo>
                    <a:pt x="799" y="23"/>
                  </a:lnTo>
                  <a:lnTo>
                    <a:pt x="796" y="26"/>
                  </a:lnTo>
                  <a:lnTo>
                    <a:pt x="793" y="29"/>
                  </a:lnTo>
                  <a:lnTo>
                    <a:pt x="789" y="31"/>
                  </a:lnTo>
                  <a:lnTo>
                    <a:pt x="786" y="34"/>
                  </a:lnTo>
                  <a:lnTo>
                    <a:pt x="783" y="37"/>
                  </a:lnTo>
                  <a:lnTo>
                    <a:pt x="780" y="40"/>
                  </a:lnTo>
                  <a:lnTo>
                    <a:pt x="777" y="43"/>
                  </a:lnTo>
                  <a:lnTo>
                    <a:pt x="774" y="46"/>
                  </a:lnTo>
                  <a:lnTo>
                    <a:pt x="773" y="50"/>
                  </a:lnTo>
                  <a:lnTo>
                    <a:pt x="770" y="53"/>
                  </a:lnTo>
                  <a:lnTo>
                    <a:pt x="769" y="57"/>
                  </a:lnTo>
                  <a:lnTo>
                    <a:pt x="767" y="60"/>
                  </a:lnTo>
                  <a:lnTo>
                    <a:pt x="764" y="64"/>
                  </a:lnTo>
                  <a:lnTo>
                    <a:pt x="763" y="68"/>
                  </a:lnTo>
                  <a:lnTo>
                    <a:pt x="762" y="71"/>
                  </a:lnTo>
                  <a:lnTo>
                    <a:pt x="759" y="75"/>
                  </a:lnTo>
                  <a:lnTo>
                    <a:pt x="757" y="80"/>
                  </a:lnTo>
                  <a:lnTo>
                    <a:pt x="756" y="84"/>
                  </a:lnTo>
                  <a:lnTo>
                    <a:pt x="755" y="88"/>
                  </a:lnTo>
                  <a:lnTo>
                    <a:pt x="753" y="91"/>
                  </a:lnTo>
                  <a:lnTo>
                    <a:pt x="753" y="97"/>
                  </a:lnTo>
                  <a:lnTo>
                    <a:pt x="752" y="101"/>
                  </a:lnTo>
                  <a:lnTo>
                    <a:pt x="750" y="107"/>
                  </a:lnTo>
                  <a:lnTo>
                    <a:pt x="749" y="111"/>
                  </a:lnTo>
                  <a:lnTo>
                    <a:pt x="749" y="115"/>
                  </a:lnTo>
                  <a:lnTo>
                    <a:pt x="749" y="120"/>
                  </a:lnTo>
                  <a:lnTo>
                    <a:pt x="749" y="124"/>
                  </a:lnTo>
                  <a:lnTo>
                    <a:pt x="749" y="128"/>
                  </a:lnTo>
                  <a:lnTo>
                    <a:pt x="749" y="135"/>
                  </a:lnTo>
                  <a:lnTo>
                    <a:pt x="747" y="138"/>
                  </a:lnTo>
                  <a:lnTo>
                    <a:pt x="747" y="144"/>
                  </a:lnTo>
                  <a:lnTo>
                    <a:pt x="747" y="148"/>
                  </a:lnTo>
                  <a:lnTo>
                    <a:pt x="747" y="152"/>
                  </a:lnTo>
                  <a:lnTo>
                    <a:pt x="747" y="157"/>
                  </a:lnTo>
                  <a:lnTo>
                    <a:pt x="747" y="162"/>
                  </a:lnTo>
                  <a:lnTo>
                    <a:pt x="747" y="166"/>
                  </a:lnTo>
                  <a:lnTo>
                    <a:pt x="747" y="171"/>
                  </a:lnTo>
                  <a:lnTo>
                    <a:pt x="747" y="175"/>
                  </a:lnTo>
                  <a:lnTo>
                    <a:pt x="747" y="178"/>
                  </a:lnTo>
                  <a:lnTo>
                    <a:pt x="749" y="182"/>
                  </a:lnTo>
                  <a:lnTo>
                    <a:pt x="749" y="188"/>
                  </a:lnTo>
                  <a:lnTo>
                    <a:pt x="749" y="191"/>
                  </a:lnTo>
                  <a:lnTo>
                    <a:pt x="749" y="195"/>
                  </a:lnTo>
                  <a:lnTo>
                    <a:pt x="750" y="199"/>
                  </a:lnTo>
                  <a:lnTo>
                    <a:pt x="750" y="203"/>
                  </a:lnTo>
                  <a:lnTo>
                    <a:pt x="750" y="206"/>
                  </a:lnTo>
                  <a:lnTo>
                    <a:pt x="752" y="209"/>
                  </a:lnTo>
                  <a:lnTo>
                    <a:pt x="752" y="215"/>
                  </a:lnTo>
                  <a:lnTo>
                    <a:pt x="752" y="218"/>
                  </a:lnTo>
                  <a:lnTo>
                    <a:pt x="752" y="221"/>
                  </a:lnTo>
                  <a:lnTo>
                    <a:pt x="752" y="225"/>
                  </a:lnTo>
                  <a:lnTo>
                    <a:pt x="753" y="228"/>
                  </a:lnTo>
                  <a:lnTo>
                    <a:pt x="755" y="232"/>
                  </a:lnTo>
                  <a:lnTo>
                    <a:pt x="755" y="235"/>
                  </a:lnTo>
                  <a:lnTo>
                    <a:pt x="755" y="239"/>
                  </a:lnTo>
                  <a:lnTo>
                    <a:pt x="755" y="243"/>
                  </a:lnTo>
                  <a:lnTo>
                    <a:pt x="756" y="246"/>
                  </a:lnTo>
                  <a:lnTo>
                    <a:pt x="756" y="249"/>
                  </a:lnTo>
                  <a:lnTo>
                    <a:pt x="757" y="252"/>
                  </a:lnTo>
                  <a:lnTo>
                    <a:pt x="757" y="255"/>
                  </a:lnTo>
                  <a:lnTo>
                    <a:pt x="759" y="259"/>
                  </a:lnTo>
                  <a:lnTo>
                    <a:pt x="759" y="260"/>
                  </a:lnTo>
                  <a:lnTo>
                    <a:pt x="760" y="265"/>
                  </a:lnTo>
                  <a:lnTo>
                    <a:pt x="760" y="266"/>
                  </a:lnTo>
                  <a:lnTo>
                    <a:pt x="762" y="270"/>
                  </a:lnTo>
                  <a:lnTo>
                    <a:pt x="762" y="272"/>
                  </a:lnTo>
                  <a:lnTo>
                    <a:pt x="762" y="275"/>
                  </a:lnTo>
                  <a:lnTo>
                    <a:pt x="762" y="277"/>
                  </a:lnTo>
                  <a:lnTo>
                    <a:pt x="763" y="280"/>
                  </a:lnTo>
                  <a:lnTo>
                    <a:pt x="764" y="286"/>
                  </a:lnTo>
                  <a:lnTo>
                    <a:pt x="764" y="290"/>
                  </a:lnTo>
                  <a:lnTo>
                    <a:pt x="766" y="296"/>
                  </a:lnTo>
                  <a:lnTo>
                    <a:pt x="767" y="300"/>
                  </a:lnTo>
                  <a:lnTo>
                    <a:pt x="767" y="304"/>
                  </a:lnTo>
                  <a:lnTo>
                    <a:pt x="767" y="309"/>
                  </a:lnTo>
                  <a:lnTo>
                    <a:pt x="769" y="313"/>
                  </a:lnTo>
                  <a:lnTo>
                    <a:pt x="769" y="317"/>
                  </a:lnTo>
                  <a:lnTo>
                    <a:pt x="769" y="320"/>
                  </a:lnTo>
                  <a:lnTo>
                    <a:pt x="769" y="324"/>
                  </a:lnTo>
                  <a:lnTo>
                    <a:pt x="769" y="327"/>
                  </a:lnTo>
                  <a:lnTo>
                    <a:pt x="770" y="331"/>
                  </a:lnTo>
                  <a:lnTo>
                    <a:pt x="767" y="333"/>
                  </a:lnTo>
                  <a:lnTo>
                    <a:pt x="767" y="337"/>
                  </a:lnTo>
                  <a:lnTo>
                    <a:pt x="764" y="339"/>
                  </a:lnTo>
                  <a:lnTo>
                    <a:pt x="762" y="341"/>
                  </a:lnTo>
                  <a:lnTo>
                    <a:pt x="757" y="344"/>
                  </a:lnTo>
                  <a:lnTo>
                    <a:pt x="753" y="347"/>
                  </a:lnTo>
                  <a:lnTo>
                    <a:pt x="749" y="350"/>
                  </a:lnTo>
                  <a:lnTo>
                    <a:pt x="743" y="354"/>
                  </a:lnTo>
                  <a:lnTo>
                    <a:pt x="740" y="356"/>
                  </a:lnTo>
                  <a:lnTo>
                    <a:pt x="737" y="356"/>
                  </a:lnTo>
                  <a:lnTo>
                    <a:pt x="735" y="358"/>
                  </a:lnTo>
                  <a:lnTo>
                    <a:pt x="730" y="360"/>
                  </a:lnTo>
                  <a:lnTo>
                    <a:pt x="728" y="361"/>
                  </a:lnTo>
                  <a:lnTo>
                    <a:pt x="723" y="363"/>
                  </a:lnTo>
                  <a:lnTo>
                    <a:pt x="720" y="364"/>
                  </a:lnTo>
                  <a:lnTo>
                    <a:pt x="716" y="366"/>
                  </a:lnTo>
                  <a:lnTo>
                    <a:pt x="712" y="367"/>
                  </a:lnTo>
                  <a:lnTo>
                    <a:pt x="709" y="368"/>
                  </a:lnTo>
                  <a:lnTo>
                    <a:pt x="705" y="370"/>
                  </a:lnTo>
                  <a:lnTo>
                    <a:pt x="701" y="371"/>
                  </a:lnTo>
                  <a:lnTo>
                    <a:pt x="696" y="373"/>
                  </a:lnTo>
                  <a:lnTo>
                    <a:pt x="692" y="374"/>
                  </a:lnTo>
                  <a:lnTo>
                    <a:pt x="689" y="376"/>
                  </a:lnTo>
                  <a:lnTo>
                    <a:pt x="683" y="378"/>
                  </a:lnTo>
                  <a:lnTo>
                    <a:pt x="679" y="380"/>
                  </a:lnTo>
                  <a:lnTo>
                    <a:pt x="674" y="381"/>
                  </a:lnTo>
                  <a:lnTo>
                    <a:pt x="669" y="383"/>
                  </a:lnTo>
                  <a:lnTo>
                    <a:pt x="665" y="384"/>
                  </a:lnTo>
                  <a:lnTo>
                    <a:pt x="659" y="385"/>
                  </a:lnTo>
                  <a:lnTo>
                    <a:pt x="655" y="387"/>
                  </a:lnTo>
                  <a:lnTo>
                    <a:pt x="652" y="388"/>
                  </a:lnTo>
                  <a:lnTo>
                    <a:pt x="647" y="390"/>
                  </a:lnTo>
                  <a:lnTo>
                    <a:pt x="642" y="391"/>
                  </a:lnTo>
                  <a:lnTo>
                    <a:pt x="637" y="393"/>
                  </a:lnTo>
                  <a:lnTo>
                    <a:pt x="631" y="394"/>
                  </a:lnTo>
                  <a:lnTo>
                    <a:pt x="628" y="395"/>
                  </a:lnTo>
                  <a:lnTo>
                    <a:pt x="621" y="398"/>
                  </a:lnTo>
                  <a:lnTo>
                    <a:pt x="617" y="400"/>
                  </a:lnTo>
                  <a:lnTo>
                    <a:pt x="612" y="401"/>
                  </a:lnTo>
                  <a:lnTo>
                    <a:pt x="607" y="404"/>
                  </a:lnTo>
                  <a:lnTo>
                    <a:pt x="602" y="405"/>
                  </a:lnTo>
                  <a:lnTo>
                    <a:pt x="598" y="408"/>
                  </a:lnTo>
                  <a:lnTo>
                    <a:pt x="593" y="410"/>
                  </a:lnTo>
                  <a:lnTo>
                    <a:pt x="588" y="411"/>
                  </a:lnTo>
                  <a:lnTo>
                    <a:pt x="583" y="414"/>
                  </a:lnTo>
                  <a:lnTo>
                    <a:pt x="578" y="415"/>
                  </a:lnTo>
                  <a:lnTo>
                    <a:pt x="573" y="417"/>
                  </a:lnTo>
                  <a:lnTo>
                    <a:pt x="568" y="418"/>
                  </a:lnTo>
                  <a:lnTo>
                    <a:pt x="563" y="421"/>
                  </a:lnTo>
                  <a:lnTo>
                    <a:pt x="558" y="422"/>
                  </a:lnTo>
                  <a:lnTo>
                    <a:pt x="554" y="424"/>
                  </a:lnTo>
                  <a:lnTo>
                    <a:pt x="550" y="427"/>
                  </a:lnTo>
                  <a:lnTo>
                    <a:pt x="546" y="430"/>
                  </a:lnTo>
                  <a:lnTo>
                    <a:pt x="541" y="432"/>
                  </a:lnTo>
                  <a:lnTo>
                    <a:pt x="537" y="434"/>
                  </a:lnTo>
                  <a:lnTo>
                    <a:pt x="533" y="437"/>
                  </a:lnTo>
                  <a:lnTo>
                    <a:pt x="529" y="438"/>
                  </a:lnTo>
                  <a:lnTo>
                    <a:pt x="524" y="441"/>
                  </a:lnTo>
                  <a:lnTo>
                    <a:pt x="520" y="442"/>
                  </a:lnTo>
                  <a:lnTo>
                    <a:pt x="516" y="445"/>
                  </a:lnTo>
                  <a:lnTo>
                    <a:pt x="512" y="448"/>
                  </a:lnTo>
                  <a:lnTo>
                    <a:pt x="507" y="449"/>
                  </a:lnTo>
                  <a:lnTo>
                    <a:pt x="503" y="452"/>
                  </a:lnTo>
                  <a:lnTo>
                    <a:pt x="500" y="454"/>
                  </a:lnTo>
                  <a:lnTo>
                    <a:pt x="496" y="455"/>
                  </a:lnTo>
                  <a:lnTo>
                    <a:pt x="492" y="458"/>
                  </a:lnTo>
                  <a:lnTo>
                    <a:pt x="490" y="461"/>
                  </a:lnTo>
                  <a:lnTo>
                    <a:pt x="487" y="464"/>
                  </a:lnTo>
                  <a:lnTo>
                    <a:pt x="482" y="465"/>
                  </a:lnTo>
                  <a:lnTo>
                    <a:pt x="479" y="468"/>
                  </a:lnTo>
                  <a:lnTo>
                    <a:pt x="477" y="471"/>
                  </a:lnTo>
                  <a:lnTo>
                    <a:pt x="475" y="474"/>
                  </a:lnTo>
                  <a:lnTo>
                    <a:pt x="472" y="474"/>
                  </a:lnTo>
                  <a:lnTo>
                    <a:pt x="469" y="477"/>
                  </a:lnTo>
                  <a:lnTo>
                    <a:pt x="466" y="478"/>
                  </a:lnTo>
                  <a:lnTo>
                    <a:pt x="463" y="481"/>
                  </a:lnTo>
                  <a:lnTo>
                    <a:pt x="456" y="485"/>
                  </a:lnTo>
                  <a:lnTo>
                    <a:pt x="452" y="489"/>
                  </a:lnTo>
                  <a:lnTo>
                    <a:pt x="448" y="492"/>
                  </a:lnTo>
                  <a:lnTo>
                    <a:pt x="443" y="496"/>
                  </a:lnTo>
                  <a:lnTo>
                    <a:pt x="438" y="499"/>
                  </a:lnTo>
                  <a:lnTo>
                    <a:pt x="435" y="502"/>
                  </a:lnTo>
                  <a:lnTo>
                    <a:pt x="429" y="505"/>
                  </a:lnTo>
                  <a:lnTo>
                    <a:pt x="425" y="508"/>
                  </a:lnTo>
                  <a:lnTo>
                    <a:pt x="421" y="508"/>
                  </a:lnTo>
                  <a:lnTo>
                    <a:pt x="418" y="511"/>
                  </a:lnTo>
                  <a:lnTo>
                    <a:pt x="414" y="512"/>
                  </a:lnTo>
                  <a:lnTo>
                    <a:pt x="409" y="513"/>
                  </a:lnTo>
                  <a:lnTo>
                    <a:pt x="406" y="515"/>
                  </a:lnTo>
                  <a:lnTo>
                    <a:pt x="401" y="515"/>
                  </a:lnTo>
                  <a:lnTo>
                    <a:pt x="398" y="513"/>
                  </a:lnTo>
                  <a:lnTo>
                    <a:pt x="394" y="513"/>
                  </a:lnTo>
                  <a:lnTo>
                    <a:pt x="389" y="511"/>
                  </a:lnTo>
                  <a:lnTo>
                    <a:pt x="387" y="509"/>
                  </a:lnTo>
                  <a:lnTo>
                    <a:pt x="382" y="506"/>
                  </a:lnTo>
                  <a:lnTo>
                    <a:pt x="378" y="505"/>
                  </a:lnTo>
                  <a:lnTo>
                    <a:pt x="374" y="501"/>
                  </a:lnTo>
                  <a:lnTo>
                    <a:pt x="369" y="498"/>
                  </a:lnTo>
                  <a:lnTo>
                    <a:pt x="367" y="495"/>
                  </a:lnTo>
                  <a:lnTo>
                    <a:pt x="364" y="492"/>
                  </a:lnTo>
                  <a:lnTo>
                    <a:pt x="362" y="489"/>
                  </a:lnTo>
                  <a:lnTo>
                    <a:pt x="360" y="486"/>
                  </a:lnTo>
                  <a:lnTo>
                    <a:pt x="357" y="484"/>
                  </a:lnTo>
                  <a:lnTo>
                    <a:pt x="354" y="479"/>
                  </a:lnTo>
                  <a:lnTo>
                    <a:pt x="351" y="477"/>
                  </a:lnTo>
                  <a:lnTo>
                    <a:pt x="348" y="475"/>
                  </a:lnTo>
                  <a:lnTo>
                    <a:pt x="345" y="471"/>
                  </a:lnTo>
                  <a:lnTo>
                    <a:pt x="342" y="468"/>
                  </a:lnTo>
                  <a:lnTo>
                    <a:pt x="340" y="464"/>
                  </a:lnTo>
                  <a:lnTo>
                    <a:pt x="335" y="461"/>
                  </a:lnTo>
                  <a:lnTo>
                    <a:pt x="333" y="457"/>
                  </a:lnTo>
                  <a:lnTo>
                    <a:pt x="330" y="454"/>
                  </a:lnTo>
                  <a:lnTo>
                    <a:pt x="327" y="451"/>
                  </a:lnTo>
                  <a:lnTo>
                    <a:pt x="324" y="448"/>
                  </a:lnTo>
                  <a:lnTo>
                    <a:pt x="318" y="444"/>
                  </a:lnTo>
                  <a:lnTo>
                    <a:pt x="315" y="440"/>
                  </a:lnTo>
                  <a:lnTo>
                    <a:pt x="311" y="437"/>
                  </a:lnTo>
                  <a:lnTo>
                    <a:pt x="308" y="432"/>
                  </a:lnTo>
                  <a:lnTo>
                    <a:pt x="304" y="428"/>
                  </a:lnTo>
                  <a:lnTo>
                    <a:pt x="300" y="424"/>
                  </a:lnTo>
                  <a:lnTo>
                    <a:pt x="296" y="421"/>
                  </a:lnTo>
                  <a:lnTo>
                    <a:pt x="291" y="418"/>
                  </a:lnTo>
                  <a:lnTo>
                    <a:pt x="287" y="414"/>
                  </a:lnTo>
                  <a:lnTo>
                    <a:pt x="283" y="411"/>
                  </a:lnTo>
                  <a:lnTo>
                    <a:pt x="279" y="408"/>
                  </a:lnTo>
                  <a:lnTo>
                    <a:pt x="276" y="404"/>
                  </a:lnTo>
                  <a:lnTo>
                    <a:pt x="270" y="401"/>
                  </a:lnTo>
                  <a:lnTo>
                    <a:pt x="266" y="397"/>
                  </a:lnTo>
                  <a:lnTo>
                    <a:pt x="261" y="394"/>
                  </a:lnTo>
                  <a:lnTo>
                    <a:pt x="257" y="391"/>
                  </a:lnTo>
                  <a:lnTo>
                    <a:pt x="252" y="387"/>
                  </a:lnTo>
                  <a:lnTo>
                    <a:pt x="247" y="384"/>
                  </a:lnTo>
                  <a:lnTo>
                    <a:pt x="242" y="381"/>
                  </a:lnTo>
                  <a:lnTo>
                    <a:pt x="237" y="380"/>
                  </a:lnTo>
                  <a:lnTo>
                    <a:pt x="232" y="376"/>
                  </a:lnTo>
                  <a:lnTo>
                    <a:pt x="227" y="373"/>
                  </a:lnTo>
                  <a:lnTo>
                    <a:pt x="223" y="371"/>
                  </a:lnTo>
                  <a:lnTo>
                    <a:pt x="217" y="370"/>
                  </a:lnTo>
                  <a:lnTo>
                    <a:pt x="212" y="367"/>
                  </a:lnTo>
                  <a:lnTo>
                    <a:pt x="207" y="364"/>
                  </a:lnTo>
                  <a:lnTo>
                    <a:pt x="202" y="364"/>
                  </a:lnTo>
                  <a:lnTo>
                    <a:pt x="196" y="361"/>
                  </a:lnTo>
                  <a:lnTo>
                    <a:pt x="192" y="361"/>
                  </a:lnTo>
                  <a:lnTo>
                    <a:pt x="185" y="358"/>
                  </a:lnTo>
                  <a:lnTo>
                    <a:pt x="179" y="358"/>
                  </a:lnTo>
                  <a:lnTo>
                    <a:pt x="175" y="357"/>
                  </a:lnTo>
                  <a:lnTo>
                    <a:pt x="168" y="356"/>
                  </a:lnTo>
                  <a:lnTo>
                    <a:pt x="163" y="356"/>
                  </a:lnTo>
                  <a:lnTo>
                    <a:pt x="156" y="356"/>
                  </a:lnTo>
                  <a:lnTo>
                    <a:pt x="151" y="356"/>
                  </a:lnTo>
                  <a:lnTo>
                    <a:pt x="145" y="356"/>
                  </a:lnTo>
                  <a:lnTo>
                    <a:pt x="139" y="356"/>
                  </a:lnTo>
                  <a:lnTo>
                    <a:pt x="134" y="356"/>
                  </a:lnTo>
                  <a:lnTo>
                    <a:pt x="128" y="358"/>
                  </a:lnTo>
                  <a:lnTo>
                    <a:pt x="121" y="358"/>
                  </a:lnTo>
                  <a:lnTo>
                    <a:pt x="117" y="360"/>
                  </a:lnTo>
                  <a:lnTo>
                    <a:pt x="109" y="361"/>
                  </a:lnTo>
                  <a:lnTo>
                    <a:pt x="104" y="364"/>
                  </a:lnTo>
                  <a:lnTo>
                    <a:pt x="98" y="366"/>
                  </a:lnTo>
                  <a:lnTo>
                    <a:pt x="91" y="370"/>
                  </a:lnTo>
                  <a:lnTo>
                    <a:pt x="85" y="371"/>
                  </a:lnTo>
                  <a:lnTo>
                    <a:pt x="80" y="376"/>
                  </a:lnTo>
                  <a:lnTo>
                    <a:pt x="71" y="380"/>
                  </a:lnTo>
                  <a:lnTo>
                    <a:pt x="67" y="383"/>
                  </a:lnTo>
                  <a:lnTo>
                    <a:pt x="61" y="385"/>
                  </a:lnTo>
                  <a:lnTo>
                    <a:pt x="55" y="390"/>
                  </a:lnTo>
                  <a:lnTo>
                    <a:pt x="50" y="394"/>
                  </a:lnTo>
                  <a:lnTo>
                    <a:pt x="46" y="398"/>
                  </a:lnTo>
                  <a:lnTo>
                    <a:pt x="41" y="404"/>
                  </a:lnTo>
                  <a:lnTo>
                    <a:pt x="37" y="410"/>
                  </a:lnTo>
                  <a:lnTo>
                    <a:pt x="33" y="414"/>
                  </a:lnTo>
                  <a:lnTo>
                    <a:pt x="30" y="418"/>
                  </a:lnTo>
                  <a:lnTo>
                    <a:pt x="26" y="424"/>
                  </a:lnTo>
                  <a:lnTo>
                    <a:pt x="23" y="430"/>
                  </a:lnTo>
                  <a:lnTo>
                    <a:pt x="20" y="435"/>
                  </a:lnTo>
                  <a:lnTo>
                    <a:pt x="17" y="441"/>
                  </a:lnTo>
                  <a:lnTo>
                    <a:pt x="14" y="448"/>
                  </a:lnTo>
                  <a:lnTo>
                    <a:pt x="13" y="452"/>
                  </a:lnTo>
                  <a:lnTo>
                    <a:pt x="11" y="458"/>
                  </a:lnTo>
                  <a:lnTo>
                    <a:pt x="9" y="465"/>
                  </a:lnTo>
                  <a:lnTo>
                    <a:pt x="7" y="471"/>
                  </a:lnTo>
                  <a:lnTo>
                    <a:pt x="6" y="478"/>
                  </a:lnTo>
                  <a:lnTo>
                    <a:pt x="4" y="484"/>
                  </a:lnTo>
                  <a:lnTo>
                    <a:pt x="3" y="491"/>
                  </a:lnTo>
                  <a:lnTo>
                    <a:pt x="3" y="498"/>
                  </a:lnTo>
                  <a:lnTo>
                    <a:pt x="3" y="504"/>
                  </a:lnTo>
                  <a:lnTo>
                    <a:pt x="1" y="509"/>
                  </a:lnTo>
                  <a:lnTo>
                    <a:pt x="0" y="516"/>
                  </a:lnTo>
                  <a:lnTo>
                    <a:pt x="0" y="523"/>
                  </a:lnTo>
                  <a:lnTo>
                    <a:pt x="0" y="529"/>
                  </a:lnTo>
                  <a:lnTo>
                    <a:pt x="0" y="535"/>
                  </a:lnTo>
                  <a:lnTo>
                    <a:pt x="0" y="542"/>
                  </a:lnTo>
                  <a:lnTo>
                    <a:pt x="1" y="549"/>
                  </a:lnTo>
                  <a:lnTo>
                    <a:pt x="1" y="555"/>
                  </a:lnTo>
                  <a:lnTo>
                    <a:pt x="1" y="560"/>
                  </a:lnTo>
                  <a:lnTo>
                    <a:pt x="3" y="568"/>
                  </a:lnTo>
                  <a:lnTo>
                    <a:pt x="3" y="573"/>
                  </a:lnTo>
                  <a:lnTo>
                    <a:pt x="4" y="580"/>
                  </a:lnTo>
                  <a:lnTo>
                    <a:pt x="4" y="585"/>
                  </a:lnTo>
                  <a:lnTo>
                    <a:pt x="6" y="590"/>
                  </a:lnTo>
                  <a:lnTo>
                    <a:pt x="6" y="596"/>
                  </a:lnTo>
                  <a:lnTo>
                    <a:pt x="7" y="603"/>
                  </a:lnTo>
                  <a:lnTo>
                    <a:pt x="9" y="607"/>
                  </a:lnTo>
                  <a:lnTo>
                    <a:pt x="9" y="613"/>
                  </a:lnTo>
                  <a:lnTo>
                    <a:pt x="10" y="617"/>
                  </a:lnTo>
                  <a:lnTo>
                    <a:pt x="11" y="624"/>
                  </a:lnTo>
                  <a:lnTo>
                    <a:pt x="13" y="629"/>
                  </a:lnTo>
                  <a:lnTo>
                    <a:pt x="14" y="633"/>
                  </a:lnTo>
                  <a:lnTo>
                    <a:pt x="14" y="637"/>
                  </a:lnTo>
                  <a:lnTo>
                    <a:pt x="16" y="643"/>
                  </a:lnTo>
                  <a:lnTo>
                    <a:pt x="17" y="646"/>
                  </a:lnTo>
                  <a:lnTo>
                    <a:pt x="19" y="651"/>
                  </a:lnTo>
                  <a:lnTo>
                    <a:pt x="19" y="654"/>
                  </a:lnTo>
                  <a:lnTo>
                    <a:pt x="20" y="659"/>
                  </a:lnTo>
                  <a:lnTo>
                    <a:pt x="20" y="661"/>
                  </a:lnTo>
                  <a:lnTo>
                    <a:pt x="23" y="664"/>
                  </a:lnTo>
                  <a:lnTo>
                    <a:pt x="23" y="667"/>
                  </a:lnTo>
                  <a:lnTo>
                    <a:pt x="24" y="670"/>
                  </a:lnTo>
                  <a:lnTo>
                    <a:pt x="26" y="673"/>
                  </a:lnTo>
                  <a:lnTo>
                    <a:pt x="27" y="677"/>
                  </a:lnTo>
                  <a:lnTo>
                    <a:pt x="27" y="680"/>
                  </a:lnTo>
                  <a:lnTo>
                    <a:pt x="28" y="680"/>
                  </a:lnTo>
                  <a:close/>
                </a:path>
              </a:pathLst>
            </a:custGeom>
            <a:solidFill>
              <a:srgbClr val="2A40E2"/>
            </a:solidFill>
            <a:ln w="9525">
              <a:solidFill>
                <a:schemeClr val="tx1"/>
              </a:solidFill>
              <a:round/>
              <a:headEnd/>
              <a:tailEnd/>
            </a:ln>
          </p:spPr>
          <p:txBody>
            <a:bodyPr/>
            <a:lstStyle/>
            <a:p>
              <a:endParaRPr lang="en-US"/>
            </a:p>
          </p:txBody>
        </p:sp>
        <p:sp>
          <p:nvSpPr>
            <p:cNvPr id="78860" name="Freeform 11"/>
            <p:cNvSpPr>
              <a:spLocks/>
            </p:cNvSpPr>
            <p:nvPr/>
          </p:nvSpPr>
          <p:spPr bwMode="auto">
            <a:xfrm>
              <a:off x="2044" y="1293"/>
              <a:ext cx="95" cy="137"/>
            </a:xfrm>
            <a:custGeom>
              <a:avLst/>
              <a:gdLst>
                <a:gd name="T0" fmla="*/ 0 w 285"/>
                <a:gd name="T1" fmla="*/ 0 h 411"/>
                <a:gd name="T2" fmla="*/ 0 w 285"/>
                <a:gd name="T3" fmla="*/ 0 h 411"/>
                <a:gd name="T4" fmla="*/ 0 w 285"/>
                <a:gd name="T5" fmla="*/ 0 h 411"/>
                <a:gd name="T6" fmla="*/ 0 w 285"/>
                <a:gd name="T7" fmla="*/ 0 h 411"/>
                <a:gd name="T8" fmla="*/ 0 w 285"/>
                <a:gd name="T9" fmla="*/ 0 h 411"/>
                <a:gd name="T10" fmla="*/ 0 w 285"/>
                <a:gd name="T11" fmla="*/ 0 h 411"/>
                <a:gd name="T12" fmla="*/ 0 w 285"/>
                <a:gd name="T13" fmla="*/ 0 h 411"/>
                <a:gd name="T14" fmla="*/ 0 w 285"/>
                <a:gd name="T15" fmla="*/ 0 h 411"/>
                <a:gd name="T16" fmla="*/ 0 w 285"/>
                <a:gd name="T17" fmla="*/ 0 h 411"/>
                <a:gd name="T18" fmla="*/ 0 w 285"/>
                <a:gd name="T19" fmla="*/ 0 h 411"/>
                <a:gd name="T20" fmla="*/ 0 w 285"/>
                <a:gd name="T21" fmla="*/ 0 h 411"/>
                <a:gd name="T22" fmla="*/ 0 w 285"/>
                <a:gd name="T23" fmla="*/ 0 h 411"/>
                <a:gd name="T24" fmla="*/ 0 w 285"/>
                <a:gd name="T25" fmla="*/ 0 h 411"/>
                <a:gd name="T26" fmla="*/ 0 w 285"/>
                <a:gd name="T27" fmla="*/ 0 h 411"/>
                <a:gd name="T28" fmla="*/ 0 w 285"/>
                <a:gd name="T29" fmla="*/ 0 h 411"/>
                <a:gd name="T30" fmla="*/ 0 w 285"/>
                <a:gd name="T31" fmla="*/ 0 h 411"/>
                <a:gd name="T32" fmla="*/ 0 w 285"/>
                <a:gd name="T33" fmla="*/ 0 h 411"/>
                <a:gd name="T34" fmla="*/ 0 w 285"/>
                <a:gd name="T35" fmla="*/ 0 h 411"/>
                <a:gd name="T36" fmla="*/ 0 w 285"/>
                <a:gd name="T37" fmla="*/ 0 h 411"/>
                <a:gd name="T38" fmla="*/ 0 w 285"/>
                <a:gd name="T39" fmla="*/ 0 h 411"/>
                <a:gd name="T40" fmla="*/ 0 w 285"/>
                <a:gd name="T41" fmla="*/ 0 h 411"/>
                <a:gd name="T42" fmla="*/ 0 w 285"/>
                <a:gd name="T43" fmla="*/ 0 h 411"/>
                <a:gd name="T44" fmla="*/ 0 w 285"/>
                <a:gd name="T45" fmla="*/ 0 h 411"/>
                <a:gd name="T46" fmla="*/ 0 w 285"/>
                <a:gd name="T47" fmla="*/ 0 h 411"/>
                <a:gd name="T48" fmla="*/ 0 w 285"/>
                <a:gd name="T49" fmla="*/ 0 h 411"/>
                <a:gd name="T50" fmla="*/ 0 w 285"/>
                <a:gd name="T51" fmla="*/ 0 h 411"/>
                <a:gd name="T52" fmla="*/ 0 w 285"/>
                <a:gd name="T53" fmla="*/ 0 h 411"/>
                <a:gd name="T54" fmla="*/ 0 w 285"/>
                <a:gd name="T55" fmla="*/ 0 h 411"/>
                <a:gd name="T56" fmla="*/ 0 w 285"/>
                <a:gd name="T57" fmla="*/ 0 h 411"/>
                <a:gd name="T58" fmla="*/ 0 w 285"/>
                <a:gd name="T59" fmla="*/ 0 h 411"/>
                <a:gd name="T60" fmla="*/ 0 w 285"/>
                <a:gd name="T61" fmla="*/ 0 h 411"/>
                <a:gd name="T62" fmla="*/ 0 w 285"/>
                <a:gd name="T63" fmla="*/ 0 h 411"/>
                <a:gd name="T64" fmla="*/ 0 w 285"/>
                <a:gd name="T65" fmla="*/ 0 h 411"/>
                <a:gd name="T66" fmla="*/ 0 w 285"/>
                <a:gd name="T67" fmla="*/ 0 h 411"/>
                <a:gd name="T68" fmla="*/ 0 w 285"/>
                <a:gd name="T69" fmla="*/ 0 h 411"/>
                <a:gd name="T70" fmla="*/ 0 w 285"/>
                <a:gd name="T71" fmla="*/ 0 h 411"/>
                <a:gd name="T72" fmla="*/ 0 w 285"/>
                <a:gd name="T73" fmla="*/ 0 h 411"/>
                <a:gd name="T74" fmla="*/ 0 w 285"/>
                <a:gd name="T75" fmla="*/ 0 h 411"/>
                <a:gd name="T76" fmla="*/ 0 w 285"/>
                <a:gd name="T77" fmla="*/ 0 h 411"/>
                <a:gd name="T78" fmla="*/ 0 w 285"/>
                <a:gd name="T79" fmla="*/ 0 h 411"/>
                <a:gd name="T80" fmla="*/ 0 w 285"/>
                <a:gd name="T81" fmla="*/ 0 h 411"/>
                <a:gd name="T82" fmla="*/ 0 w 285"/>
                <a:gd name="T83" fmla="*/ 0 h 411"/>
                <a:gd name="T84" fmla="*/ 0 w 285"/>
                <a:gd name="T85" fmla="*/ 0 h 411"/>
                <a:gd name="T86" fmla="*/ 0 w 285"/>
                <a:gd name="T87" fmla="*/ 0 h 411"/>
                <a:gd name="T88" fmla="*/ 0 w 285"/>
                <a:gd name="T89" fmla="*/ 0 h 411"/>
                <a:gd name="T90" fmla="*/ 0 w 285"/>
                <a:gd name="T91" fmla="*/ 0 h 411"/>
                <a:gd name="T92" fmla="*/ 0 w 285"/>
                <a:gd name="T93" fmla="*/ 0 h 411"/>
                <a:gd name="T94" fmla="*/ 0 w 285"/>
                <a:gd name="T95" fmla="*/ 0 h 411"/>
                <a:gd name="T96" fmla="*/ 0 w 285"/>
                <a:gd name="T97" fmla="*/ 0 h 411"/>
                <a:gd name="T98" fmla="*/ 0 w 285"/>
                <a:gd name="T99" fmla="*/ 0 h 411"/>
                <a:gd name="T100" fmla="*/ 0 w 285"/>
                <a:gd name="T101" fmla="*/ 0 h 411"/>
                <a:gd name="T102" fmla="*/ 0 w 285"/>
                <a:gd name="T103" fmla="*/ 0 h 411"/>
                <a:gd name="T104" fmla="*/ 0 w 285"/>
                <a:gd name="T105" fmla="*/ 0 h 411"/>
                <a:gd name="T106" fmla="*/ 0 w 285"/>
                <a:gd name="T107" fmla="*/ 0 h 411"/>
                <a:gd name="T108" fmla="*/ 0 w 285"/>
                <a:gd name="T109" fmla="*/ 0 h 41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85"/>
                <a:gd name="T166" fmla="*/ 0 h 411"/>
                <a:gd name="T167" fmla="*/ 285 w 285"/>
                <a:gd name="T168" fmla="*/ 411 h 41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85" h="411">
                  <a:moveTo>
                    <a:pt x="284" y="330"/>
                  </a:moveTo>
                  <a:lnTo>
                    <a:pt x="283" y="326"/>
                  </a:lnTo>
                  <a:lnTo>
                    <a:pt x="283" y="323"/>
                  </a:lnTo>
                  <a:lnTo>
                    <a:pt x="281" y="319"/>
                  </a:lnTo>
                  <a:lnTo>
                    <a:pt x="280" y="316"/>
                  </a:lnTo>
                  <a:lnTo>
                    <a:pt x="278" y="312"/>
                  </a:lnTo>
                  <a:lnTo>
                    <a:pt x="277" y="307"/>
                  </a:lnTo>
                  <a:lnTo>
                    <a:pt x="275" y="303"/>
                  </a:lnTo>
                  <a:lnTo>
                    <a:pt x="274" y="300"/>
                  </a:lnTo>
                  <a:lnTo>
                    <a:pt x="270" y="294"/>
                  </a:lnTo>
                  <a:lnTo>
                    <a:pt x="268" y="290"/>
                  </a:lnTo>
                  <a:lnTo>
                    <a:pt x="266" y="286"/>
                  </a:lnTo>
                  <a:lnTo>
                    <a:pt x="264" y="282"/>
                  </a:lnTo>
                  <a:lnTo>
                    <a:pt x="261" y="277"/>
                  </a:lnTo>
                  <a:lnTo>
                    <a:pt x="258" y="272"/>
                  </a:lnTo>
                  <a:lnTo>
                    <a:pt x="256" y="267"/>
                  </a:lnTo>
                  <a:lnTo>
                    <a:pt x="254" y="263"/>
                  </a:lnTo>
                  <a:lnTo>
                    <a:pt x="251" y="257"/>
                  </a:lnTo>
                  <a:lnTo>
                    <a:pt x="248" y="253"/>
                  </a:lnTo>
                  <a:lnTo>
                    <a:pt x="246" y="248"/>
                  </a:lnTo>
                  <a:lnTo>
                    <a:pt x="243" y="243"/>
                  </a:lnTo>
                  <a:lnTo>
                    <a:pt x="240" y="239"/>
                  </a:lnTo>
                  <a:lnTo>
                    <a:pt x="239" y="235"/>
                  </a:lnTo>
                  <a:lnTo>
                    <a:pt x="236" y="230"/>
                  </a:lnTo>
                  <a:lnTo>
                    <a:pt x="233" y="226"/>
                  </a:lnTo>
                  <a:lnTo>
                    <a:pt x="231" y="222"/>
                  </a:lnTo>
                  <a:lnTo>
                    <a:pt x="230" y="219"/>
                  </a:lnTo>
                  <a:lnTo>
                    <a:pt x="229" y="213"/>
                  </a:lnTo>
                  <a:lnTo>
                    <a:pt x="227" y="212"/>
                  </a:lnTo>
                  <a:lnTo>
                    <a:pt x="224" y="206"/>
                  </a:lnTo>
                  <a:lnTo>
                    <a:pt x="224" y="203"/>
                  </a:lnTo>
                  <a:lnTo>
                    <a:pt x="224" y="201"/>
                  </a:lnTo>
                  <a:lnTo>
                    <a:pt x="224" y="199"/>
                  </a:lnTo>
                  <a:lnTo>
                    <a:pt x="223" y="196"/>
                  </a:lnTo>
                  <a:lnTo>
                    <a:pt x="223" y="193"/>
                  </a:lnTo>
                  <a:lnTo>
                    <a:pt x="223" y="191"/>
                  </a:lnTo>
                  <a:lnTo>
                    <a:pt x="223" y="188"/>
                  </a:lnTo>
                  <a:lnTo>
                    <a:pt x="223" y="184"/>
                  </a:lnTo>
                  <a:lnTo>
                    <a:pt x="224" y="181"/>
                  </a:lnTo>
                  <a:lnTo>
                    <a:pt x="224" y="175"/>
                  </a:lnTo>
                  <a:lnTo>
                    <a:pt x="226" y="172"/>
                  </a:lnTo>
                  <a:lnTo>
                    <a:pt x="226" y="168"/>
                  </a:lnTo>
                  <a:lnTo>
                    <a:pt x="227" y="164"/>
                  </a:lnTo>
                  <a:lnTo>
                    <a:pt x="229" y="159"/>
                  </a:lnTo>
                  <a:lnTo>
                    <a:pt x="230" y="154"/>
                  </a:lnTo>
                  <a:lnTo>
                    <a:pt x="230" y="148"/>
                  </a:lnTo>
                  <a:lnTo>
                    <a:pt x="230" y="144"/>
                  </a:lnTo>
                  <a:lnTo>
                    <a:pt x="231" y="138"/>
                  </a:lnTo>
                  <a:lnTo>
                    <a:pt x="233" y="134"/>
                  </a:lnTo>
                  <a:lnTo>
                    <a:pt x="233" y="131"/>
                  </a:lnTo>
                  <a:lnTo>
                    <a:pt x="233" y="127"/>
                  </a:lnTo>
                  <a:lnTo>
                    <a:pt x="233" y="124"/>
                  </a:lnTo>
                  <a:lnTo>
                    <a:pt x="233" y="121"/>
                  </a:lnTo>
                  <a:lnTo>
                    <a:pt x="233" y="118"/>
                  </a:lnTo>
                  <a:lnTo>
                    <a:pt x="233" y="115"/>
                  </a:lnTo>
                  <a:lnTo>
                    <a:pt x="233" y="112"/>
                  </a:lnTo>
                  <a:lnTo>
                    <a:pt x="233" y="111"/>
                  </a:lnTo>
                  <a:lnTo>
                    <a:pt x="233" y="107"/>
                  </a:lnTo>
                  <a:lnTo>
                    <a:pt x="233" y="104"/>
                  </a:lnTo>
                  <a:lnTo>
                    <a:pt x="233" y="101"/>
                  </a:lnTo>
                  <a:lnTo>
                    <a:pt x="233" y="98"/>
                  </a:lnTo>
                  <a:lnTo>
                    <a:pt x="233" y="95"/>
                  </a:lnTo>
                  <a:lnTo>
                    <a:pt x="233" y="92"/>
                  </a:lnTo>
                  <a:lnTo>
                    <a:pt x="231" y="90"/>
                  </a:lnTo>
                  <a:lnTo>
                    <a:pt x="231" y="87"/>
                  </a:lnTo>
                  <a:lnTo>
                    <a:pt x="230" y="84"/>
                  </a:lnTo>
                  <a:lnTo>
                    <a:pt x="230" y="81"/>
                  </a:lnTo>
                  <a:lnTo>
                    <a:pt x="230" y="78"/>
                  </a:lnTo>
                  <a:lnTo>
                    <a:pt x="229" y="75"/>
                  </a:lnTo>
                  <a:lnTo>
                    <a:pt x="227" y="71"/>
                  </a:lnTo>
                  <a:lnTo>
                    <a:pt x="226" y="68"/>
                  </a:lnTo>
                  <a:lnTo>
                    <a:pt x="224" y="65"/>
                  </a:lnTo>
                  <a:lnTo>
                    <a:pt x="224" y="63"/>
                  </a:lnTo>
                  <a:lnTo>
                    <a:pt x="223" y="60"/>
                  </a:lnTo>
                  <a:lnTo>
                    <a:pt x="221" y="57"/>
                  </a:lnTo>
                  <a:lnTo>
                    <a:pt x="220" y="54"/>
                  </a:lnTo>
                  <a:lnTo>
                    <a:pt x="219" y="51"/>
                  </a:lnTo>
                  <a:lnTo>
                    <a:pt x="214" y="47"/>
                  </a:lnTo>
                  <a:lnTo>
                    <a:pt x="210" y="40"/>
                  </a:lnTo>
                  <a:lnTo>
                    <a:pt x="207" y="37"/>
                  </a:lnTo>
                  <a:lnTo>
                    <a:pt x="206" y="34"/>
                  </a:lnTo>
                  <a:lnTo>
                    <a:pt x="203" y="31"/>
                  </a:lnTo>
                  <a:lnTo>
                    <a:pt x="202" y="30"/>
                  </a:lnTo>
                  <a:lnTo>
                    <a:pt x="196" y="26"/>
                  </a:lnTo>
                  <a:lnTo>
                    <a:pt x="190" y="21"/>
                  </a:lnTo>
                  <a:lnTo>
                    <a:pt x="186" y="19"/>
                  </a:lnTo>
                  <a:lnTo>
                    <a:pt x="183" y="16"/>
                  </a:lnTo>
                  <a:lnTo>
                    <a:pt x="180" y="16"/>
                  </a:lnTo>
                  <a:lnTo>
                    <a:pt x="177" y="13"/>
                  </a:lnTo>
                  <a:lnTo>
                    <a:pt x="175" y="11"/>
                  </a:lnTo>
                  <a:lnTo>
                    <a:pt x="173" y="10"/>
                  </a:lnTo>
                  <a:lnTo>
                    <a:pt x="170" y="9"/>
                  </a:lnTo>
                  <a:lnTo>
                    <a:pt x="167" y="7"/>
                  </a:lnTo>
                  <a:lnTo>
                    <a:pt x="163" y="7"/>
                  </a:lnTo>
                  <a:lnTo>
                    <a:pt x="160" y="6"/>
                  </a:lnTo>
                  <a:lnTo>
                    <a:pt x="158" y="4"/>
                  </a:lnTo>
                  <a:lnTo>
                    <a:pt x="155" y="4"/>
                  </a:lnTo>
                  <a:lnTo>
                    <a:pt x="150" y="3"/>
                  </a:lnTo>
                  <a:lnTo>
                    <a:pt x="148" y="3"/>
                  </a:lnTo>
                  <a:lnTo>
                    <a:pt x="143" y="1"/>
                  </a:lnTo>
                  <a:lnTo>
                    <a:pt x="140" y="1"/>
                  </a:lnTo>
                  <a:lnTo>
                    <a:pt x="138" y="1"/>
                  </a:lnTo>
                  <a:lnTo>
                    <a:pt x="133" y="0"/>
                  </a:lnTo>
                  <a:lnTo>
                    <a:pt x="131" y="0"/>
                  </a:lnTo>
                  <a:lnTo>
                    <a:pt x="128" y="0"/>
                  </a:lnTo>
                  <a:lnTo>
                    <a:pt x="123" y="0"/>
                  </a:lnTo>
                  <a:lnTo>
                    <a:pt x="121" y="0"/>
                  </a:lnTo>
                  <a:lnTo>
                    <a:pt x="118" y="0"/>
                  </a:lnTo>
                  <a:lnTo>
                    <a:pt x="115" y="1"/>
                  </a:lnTo>
                  <a:lnTo>
                    <a:pt x="111" y="1"/>
                  </a:lnTo>
                  <a:lnTo>
                    <a:pt x="108" y="1"/>
                  </a:lnTo>
                  <a:lnTo>
                    <a:pt x="104" y="1"/>
                  </a:lnTo>
                  <a:lnTo>
                    <a:pt x="101" y="3"/>
                  </a:lnTo>
                  <a:lnTo>
                    <a:pt x="96" y="3"/>
                  </a:lnTo>
                  <a:lnTo>
                    <a:pt x="94" y="3"/>
                  </a:lnTo>
                  <a:lnTo>
                    <a:pt x="91" y="4"/>
                  </a:lnTo>
                  <a:lnTo>
                    <a:pt x="88" y="4"/>
                  </a:lnTo>
                  <a:lnTo>
                    <a:pt x="84" y="6"/>
                  </a:lnTo>
                  <a:lnTo>
                    <a:pt x="81" y="7"/>
                  </a:lnTo>
                  <a:lnTo>
                    <a:pt x="77" y="7"/>
                  </a:lnTo>
                  <a:lnTo>
                    <a:pt x="74" y="9"/>
                  </a:lnTo>
                  <a:lnTo>
                    <a:pt x="71" y="10"/>
                  </a:lnTo>
                  <a:lnTo>
                    <a:pt x="68" y="11"/>
                  </a:lnTo>
                  <a:lnTo>
                    <a:pt x="65" y="13"/>
                  </a:lnTo>
                  <a:lnTo>
                    <a:pt x="62" y="16"/>
                  </a:lnTo>
                  <a:lnTo>
                    <a:pt x="59" y="16"/>
                  </a:lnTo>
                  <a:lnTo>
                    <a:pt x="57" y="19"/>
                  </a:lnTo>
                  <a:lnTo>
                    <a:pt x="52" y="20"/>
                  </a:lnTo>
                  <a:lnTo>
                    <a:pt x="50" y="23"/>
                  </a:lnTo>
                  <a:lnTo>
                    <a:pt x="45" y="26"/>
                  </a:lnTo>
                  <a:lnTo>
                    <a:pt x="40" y="30"/>
                  </a:lnTo>
                  <a:lnTo>
                    <a:pt x="34" y="34"/>
                  </a:lnTo>
                  <a:lnTo>
                    <a:pt x="30" y="38"/>
                  </a:lnTo>
                  <a:lnTo>
                    <a:pt x="25" y="44"/>
                  </a:lnTo>
                  <a:lnTo>
                    <a:pt x="21" y="50"/>
                  </a:lnTo>
                  <a:lnTo>
                    <a:pt x="17" y="54"/>
                  </a:lnTo>
                  <a:lnTo>
                    <a:pt x="14" y="60"/>
                  </a:lnTo>
                  <a:lnTo>
                    <a:pt x="11" y="64"/>
                  </a:lnTo>
                  <a:lnTo>
                    <a:pt x="8" y="70"/>
                  </a:lnTo>
                  <a:lnTo>
                    <a:pt x="7" y="73"/>
                  </a:lnTo>
                  <a:lnTo>
                    <a:pt x="5" y="75"/>
                  </a:lnTo>
                  <a:lnTo>
                    <a:pt x="5" y="78"/>
                  </a:lnTo>
                  <a:lnTo>
                    <a:pt x="5" y="81"/>
                  </a:lnTo>
                  <a:lnTo>
                    <a:pt x="3" y="84"/>
                  </a:lnTo>
                  <a:lnTo>
                    <a:pt x="3" y="85"/>
                  </a:lnTo>
                  <a:lnTo>
                    <a:pt x="3" y="90"/>
                  </a:lnTo>
                  <a:lnTo>
                    <a:pt x="3" y="92"/>
                  </a:lnTo>
                  <a:lnTo>
                    <a:pt x="0" y="97"/>
                  </a:lnTo>
                  <a:lnTo>
                    <a:pt x="0" y="104"/>
                  </a:lnTo>
                  <a:lnTo>
                    <a:pt x="0" y="107"/>
                  </a:lnTo>
                  <a:lnTo>
                    <a:pt x="0" y="110"/>
                  </a:lnTo>
                  <a:lnTo>
                    <a:pt x="0" y="112"/>
                  </a:lnTo>
                  <a:lnTo>
                    <a:pt x="0" y="115"/>
                  </a:lnTo>
                  <a:lnTo>
                    <a:pt x="0" y="120"/>
                  </a:lnTo>
                  <a:lnTo>
                    <a:pt x="1" y="125"/>
                  </a:lnTo>
                  <a:lnTo>
                    <a:pt x="3" y="131"/>
                  </a:lnTo>
                  <a:lnTo>
                    <a:pt x="4" y="135"/>
                  </a:lnTo>
                  <a:lnTo>
                    <a:pt x="5" y="141"/>
                  </a:lnTo>
                  <a:lnTo>
                    <a:pt x="7" y="145"/>
                  </a:lnTo>
                  <a:lnTo>
                    <a:pt x="8" y="149"/>
                  </a:lnTo>
                  <a:lnTo>
                    <a:pt x="11" y="154"/>
                  </a:lnTo>
                  <a:lnTo>
                    <a:pt x="13" y="159"/>
                  </a:lnTo>
                  <a:lnTo>
                    <a:pt x="14" y="165"/>
                  </a:lnTo>
                  <a:lnTo>
                    <a:pt x="17" y="168"/>
                  </a:lnTo>
                  <a:lnTo>
                    <a:pt x="21" y="172"/>
                  </a:lnTo>
                  <a:lnTo>
                    <a:pt x="23" y="176"/>
                  </a:lnTo>
                  <a:lnTo>
                    <a:pt x="27" y="181"/>
                  </a:lnTo>
                  <a:lnTo>
                    <a:pt x="30" y="185"/>
                  </a:lnTo>
                  <a:lnTo>
                    <a:pt x="34" y="188"/>
                  </a:lnTo>
                  <a:lnTo>
                    <a:pt x="37" y="191"/>
                  </a:lnTo>
                  <a:lnTo>
                    <a:pt x="40" y="193"/>
                  </a:lnTo>
                  <a:lnTo>
                    <a:pt x="44" y="196"/>
                  </a:lnTo>
                  <a:lnTo>
                    <a:pt x="47" y="199"/>
                  </a:lnTo>
                  <a:lnTo>
                    <a:pt x="50" y="201"/>
                  </a:lnTo>
                  <a:lnTo>
                    <a:pt x="55" y="203"/>
                  </a:lnTo>
                  <a:lnTo>
                    <a:pt x="58" y="205"/>
                  </a:lnTo>
                  <a:lnTo>
                    <a:pt x="59" y="206"/>
                  </a:lnTo>
                  <a:lnTo>
                    <a:pt x="62" y="209"/>
                  </a:lnTo>
                  <a:lnTo>
                    <a:pt x="65" y="212"/>
                  </a:lnTo>
                  <a:lnTo>
                    <a:pt x="68" y="212"/>
                  </a:lnTo>
                  <a:lnTo>
                    <a:pt x="71" y="213"/>
                  </a:lnTo>
                  <a:lnTo>
                    <a:pt x="75" y="216"/>
                  </a:lnTo>
                  <a:lnTo>
                    <a:pt x="79" y="219"/>
                  </a:lnTo>
                  <a:lnTo>
                    <a:pt x="84" y="220"/>
                  </a:lnTo>
                  <a:lnTo>
                    <a:pt x="86" y="222"/>
                  </a:lnTo>
                  <a:lnTo>
                    <a:pt x="89" y="225"/>
                  </a:lnTo>
                  <a:lnTo>
                    <a:pt x="92" y="228"/>
                  </a:lnTo>
                  <a:lnTo>
                    <a:pt x="95" y="230"/>
                  </a:lnTo>
                  <a:lnTo>
                    <a:pt x="98" y="233"/>
                  </a:lnTo>
                  <a:lnTo>
                    <a:pt x="99" y="238"/>
                  </a:lnTo>
                  <a:lnTo>
                    <a:pt x="102" y="243"/>
                  </a:lnTo>
                  <a:lnTo>
                    <a:pt x="104" y="246"/>
                  </a:lnTo>
                  <a:lnTo>
                    <a:pt x="105" y="249"/>
                  </a:lnTo>
                  <a:lnTo>
                    <a:pt x="105" y="252"/>
                  </a:lnTo>
                  <a:lnTo>
                    <a:pt x="108" y="256"/>
                  </a:lnTo>
                  <a:lnTo>
                    <a:pt x="109" y="259"/>
                  </a:lnTo>
                  <a:lnTo>
                    <a:pt x="109" y="265"/>
                  </a:lnTo>
                  <a:lnTo>
                    <a:pt x="111" y="269"/>
                  </a:lnTo>
                  <a:lnTo>
                    <a:pt x="113" y="275"/>
                  </a:lnTo>
                  <a:lnTo>
                    <a:pt x="115" y="279"/>
                  </a:lnTo>
                  <a:lnTo>
                    <a:pt x="116" y="283"/>
                  </a:lnTo>
                  <a:lnTo>
                    <a:pt x="118" y="286"/>
                  </a:lnTo>
                  <a:lnTo>
                    <a:pt x="118" y="289"/>
                  </a:lnTo>
                  <a:lnTo>
                    <a:pt x="119" y="293"/>
                  </a:lnTo>
                  <a:lnTo>
                    <a:pt x="121" y="296"/>
                  </a:lnTo>
                  <a:lnTo>
                    <a:pt x="122" y="297"/>
                  </a:lnTo>
                  <a:lnTo>
                    <a:pt x="123" y="302"/>
                  </a:lnTo>
                  <a:lnTo>
                    <a:pt x="123" y="304"/>
                  </a:lnTo>
                  <a:lnTo>
                    <a:pt x="125" y="307"/>
                  </a:lnTo>
                  <a:lnTo>
                    <a:pt x="126" y="310"/>
                  </a:lnTo>
                  <a:lnTo>
                    <a:pt x="128" y="313"/>
                  </a:lnTo>
                  <a:lnTo>
                    <a:pt x="129" y="317"/>
                  </a:lnTo>
                  <a:lnTo>
                    <a:pt x="131" y="320"/>
                  </a:lnTo>
                  <a:lnTo>
                    <a:pt x="131" y="324"/>
                  </a:lnTo>
                  <a:lnTo>
                    <a:pt x="133" y="327"/>
                  </a:lnTo>
                  <a:lnTo>
                    <a:pt x="136" y="330"/>
                  </a:lnTo>
                  <a:lnTo>
                    <a:pt x="136" y="331"/>
                  </a:lnTo>
                  <a:lnTo>
                    <a:pt x="139" y="334"/>
                  </a:lnTo>
                  <a:lnTo>
                    <a:pt x="140" y="337"/>
                  </a:lnTo>
                  <a:lnTo>
                    <a:pt x="140" y="341"/>
                  </a:lnTo>
                  <a:lnTo>
                    <a:pt x="143" y="344"/>
                  </a:lnTo>
                  <a:lnTo>
                    <a:pt x="145" y="347"/>
                  </a:lnTo>
                  <a:lnTo>
                    <a:pt x="146" y="350"/>
                  </a:lnTo>
                  <a:lnTo>
                    <a:pt x="148" y="354"/>
                  </a:lnTo>
                  <a:lnTo>
                    <a:pt x="150" y="357"/>
                  </a:lnTo>
                  <a:lnTo>
                    <a:pt x="152" y="358"/>
                  </a:lnTo>
                  <a:lnTo>
                    <a:pt x="153" y="363"/>
                  </a:lnTo>
                  <a:lnTo>
                    <a:pt x="155" y="364"/>
                  </a:lnTo>
                  <a:lnTo>
                    <a:pt x="158" y="367"/>
                  </a:lnTo>
                  <a:lnTo>
                    <a:pt x="160" y="374"/>
                  </a:lnTo>
                  <a:lnTo>
                    <a:pt x="166" y="378"/>
                  </a:lnTo>
                  <a:lnTo>
                    <a:pt x="170" y="384"/>
                  </a:lnTo>
                  <a:lnTo>
                    <a:pt x="175" y="388"/>
                  </a:lnTo>
                  <a:lnTo>
                    <a:pt x="179" y="393"/>
                  </a:lnTo>
                  <a:lnTo>
                    <a:pt x="183" y="395"/>
                  </a:lnTo>
                  <a:lnTo>
                    <a:pt x="187" y="400"/>
                  </a:lnTo>
                  <a:lnTo>
                    <a:pt x="193" y="403"/>
                  </a:lnTo>
                  <a:lnTo>
                    <a:pt x="199" y="405"/>
                  </a:lnTo>
                  <a:lnTo>
                    <a:pt x="204" y="408"/>
                  </a:lnTo>
                  <a:lnTo>
                    <a:pt x="207" y="408"/>
                  </a:lnTo>
                  <a:lnTo>
                    <a:pt x="209" y="410"/>
                  </a:lnTo>
                  <a:lnTo>
                    <a:pt x="212" y="411"/>
                  </a:lnTo>
                  <a:lnTo>
                    <a:pt x="214" y="411"/>
                  </a:lnTo>
                  <a:lnTo>
                    <a:pt x="220" y="411"/>
                  </a:lnTo>
                  <a:lnTo>
                    <a:pt x="224" y="411"/>
                  </a:lnTo>
                  <a:lnTo>
                    <a:pt x="230" y="411"/>
                  </a:lnTo>
                  <a:lnTo>
                    <a:pt x="234" y="411"/>
                  </a:lnTo>
                  <a:lnTo>
                    <a:pt x="239" y="410"/>
                  </a:lnTo>
                  <a:lnTo>
                    <a:pt x="244" y="408"/>
                  </a:lnTo>
                  <a:lnTo>
                    <a:pt x="248" y="408"/>
                  </a:lnTo>
                  <a:lnTo>
                    <a:pt x="251" y="407"/>
                  </a:lnTo>
                  <a:lnTo>
                    <a:pt x="254" y="404"/>
                  </a:lnTo>
                  <a:lnTo>
                    <a:pt x="257" y="403"/>
                  </a:lnTo>
                  <a:lnTo>
                    <a:pt x="261" y="398"/>
                  </a:lnTo>
                  <a:lnTo>
                    <a:pt x="264" y="395"/>
                  </a:lnTo>
                  <a:lnTo>
                    <a:pt x="267" y="393"/>
                  </a:lnTo>
                  <a:lnTo>
                    <a:pt x="268" y="390"/>
                  </a:lnTo>
                  <a:lnTo>
                    <a:pt x="271" y="387"/>
                  </a:lnTo>
                  <a:lnTo>
                    <a:pt x="274" y="384"/>
                  </a:lnTo>
                  <a:lnTo>
                    <a:pt x="275" y="381"/>
                  </a:lnTo>
                  <a:lnTo>
                    <a:pt x="277" y="377"/>
                  </a:lnTo>
                  <a:lnTo>
                    <a:pt x="278" y="374"/>
                  </a:lnTo>
                  <a:lnTo>
                    <a:pt x="280" y="370"/>
                  </a:lnTo>
                  <a:lnTo>
                    <a:pt x="280" y="366"/>
                  </a:lnTo>
                  <a:lnTo>
                    <a:pt x="281" y="363"/>
                  </a:lnTo>
                  <a:lnTo>
                    <a:pt x="283" y="358"/>
                  </a:lnTo>
                  <a:lnTo>
                    <a:pt x="284" y="356"/>
                  </a:lnTo>
                  <a:lnTo>
                    <a:pt x="284" y="351"/>
                  </a:lnTo>
                  <a:lnTo>
                    <a:pt x="284" y="348"/>
                  </a:lnTo>
                  <a:lnTo>
                    <a:pt x="284" y="344"/>
                  </a:lnTo>
                  <a:lnTo>
                    <a:pt x="285" y="341"/>
                  </a:lnTo>
                  <a:lnTo>
                    <a:pt x="284" y="337"/>
                  </a:lnTo>
                  <a:lnTo>
                    <a:pt x="284" y="334"/>
                  </a:lnTo>
                  <a:lnTo>
                    <a:pt x="284" y="331"/>
                  </a:lnTo>
                  <a:lnTo>
                    <a:pt x="284" y="330"/>
                  </a:lnTo>
                  <a:close/>
                </a:path>
              </a:pathLst>
            </a:custGeom>
            <a:solidFill>
              <a:srgbClr val="FFFFFF"/>
            </a:solidFill>
            <a:ln w="9525">
              <a:solidFill>
                <a:schemeClr val="tx1"/>
              </a:solidFill>
              <a:round/>
              <a:headEnd/>
              <a:tailEnd/>
            </a:ln>
          </p:spPr>
          <p:txBody>
            <a:bodyPr/>
            <a:lstStyle/>
            <a:p>
              <a:endParaRPr lang="en-US"/>
            </a:p>
          </p:txBody>
        </p:sp>
        <p:sp>
          <p:nvSpPr>
            <p:cNvPr id="78861" name="Freeform 12"/>
            <p:cNvSpPr>
              <a:spLocks/>
            </p:cNvSpPr>
            <p:nvPr/>
          </p:nvSpPr>
          <p:spPr bwMode="auto">
            <a:xfrm>
              <a:off x="1776" y="912"/>
              <a:ext cx="314" cy="278"/>
            </a:xfrm>
            <a:custGeom>
              <a:avLst/>
              <a:gdLst>
                <a:gd name="T0" fmla="*/ 0 w 942"/>
                <a:gd name="T1" fmla="*/ 0 h 833"/>
                <a:gd name="T2" fmla="*/ 0 w 942"/>
                <a:gd name="T3" fmla="*/ 0 h 833"/>
                <a:gd name="T4" fmla="*/ 0 w 942"/>
                <a:gd name="T5" fmla="*/ 0 h 833"/>
                <a:gd name="T6" fmla="*/ 0 w 942"/>
                <a:gd name="T7" fmla="*/ 0 h 833"/>
                <a:gd name="T8" fmla="*/ 0 w 942"/>
                <a:gd name="T9" fmla="*/ 0 h 833"/>
                <a:gd name="T10" fmla="*/ 0 w 942"/>
                <a:gd name="T11" fmla="*/ 0 h 833"/>
                <a:gd name="T12" fmla="*/ 0 w 942"/>
                <a:gd name="T13" fmla="*/ 0 h 833"/>
                <a:gd name="T14" fmla="*/ 0 w 942"/>
                <a:gd name="T15" fmla="*/ 0 h 833"/>
                <a:gd name="T16" fmla="*/ 0 w 942"/>
                <a:gd name="T17" fmla="*/ 0 h 833"/>
                <a:gd name="T18" fmla="*/ 0 w 942"/>
                <a:gd name="T19" fmla="*/ 0 h 833"/>
                <a:gd name="T20" fmla="*/ 0 w 942"/>
                <a:gd name="T21" fmla="*/ 0 h 833"/>
                <a:gd name="T22" fmla="*/ 0 w 942"/>
                <a:gd name="T23" fmla="*/ 0 h 833"/>
                <a:gd name="T24" fmla="*/ 0 w 942"/>
                <a:gd name="T25" fmla="*/ 0 h 833"/>
                <a:gd name="T26" fmla="*/ 0 w 942"/>
                <a:gd name="T27" fmla="*/ 0 h 833"/>
                <a:gd name="T28" fmla="*/ 0 w 942"/>
                <a:gd name="T29" fmla="*/ 0 h 833"/>
                <a:gd name="T30" fmla="*/ 0 w 942"/>
                <a:gd name="T31" fmla="*/ 0 h 833"/>
                <a:gd name="T32" fmla="*/ 0 w 942"/>
                <a:gd name="T33" fmla="*/ 0 h 833"/>
                <a:gd name="T34" fmla="*/ 0 w 942"/>
                <a:gd name="T35" fmla="*/ 0 h 833"/>
                <a:gd name="T36" fmla="*/ 0 w 942"/>
                <a:gd name="T37" fmla="*/ 0 h 833"/>
                <a:gd name="T38" fmla="*/ 0 w 942"/>
                <a:gd name="T39" fmla="*/ 0 h 833"/>
                <a:gd name="T40" fmla="*/ 0 w 942"/>
                <a:gd name="T41" fmla="*/ 0 h 833"/>
                <a:gd name="T42" fmla="*/ 0 w 942"/>
                <a:gd name="T43" fmla="*/ 0 h 833"/>
                <a:gd name="T44" fmla="*/ 0 w 942"/>
                <a:gd name="T45" fmla="*/ 0 h 833"/>
                <a:gd name="T46" fmla="*/ 0 w 942"/>
                <a:gd name="T47" fmla="*/ 0 h 833"/>
                <a:gd name="T48" fmla="*/ 0 w 942"/>
                <a:gd name="T49" fmla="*/ 0 h 833"/>
                <a:gd name="T50" fmla="*/ 0 w 942"/>
                <a:gd name="T51" fmla="*/ 0 h 833"/>
                <a:gd name="T52" fmla="*/ 0 w 942"/>
                <a:gd name="T53" fmla="*/ 0 h 833"/>
                <a:gd name="T54" fmla="*/ 0 w 942"/>
                <a:gd name="T55" fmla="*/ 0 h 833"/>
                <a:gd name="T56" fmla="*/ 0 w 942"/>
                <a:gd name="T57" fmla="*/ 0 h 833"/>
                <a:gd name="T58" fmla="*/ 0 w 942"/>
                <a:gd name="T59" fmla="*/ 0 h 833"/>
                <a:gd name="T60" fmla="*/ 0 w 942"/>
                <a:gd name="T61" fmla="*/ 0 h 833"/>
                <a:gd name="T62" fmla="*/ 0 w 942"/>
                <a:gd name="T63" fmla="*/ 0 h 833"/>
                <a:gd name="T64" fmla="*/ 0 w 942"/>
                <a:gd name="T65" fmla="*/ 0 h 833"/>
                <a:gd name="T66" fmla="*/ 0 w 942"/>
                <a:gd name="T67" fmla="*/ 0 h 833"/>
                <a:gd name="T68" fmla="*/ 0 w 942"/>
                <a:gd name="T69" fmla="*/ 0 h 833"/>
                <a:gd name="T70" fmla="*/ 0 w 942"/>
                <a:gd name="T71" fmla="*/ 0 h 833"/>
                <a:gd name="T72" fmla="*/ 0 w 942"/>
                <a:gd name="T73" fmla="*/ 0 h 833"/>
                <a:gd name="T74" fmla="*/ 0 w 942"/>
                <a:gd name="T75" fmla="*/ 0 h 833"/>
                <a:gd name="T76" fmla="*/ 0 w 942"/>
                <a:gd name="T77" fmla="*/ 0 h 833"/>
                <a:gd name="T78" fmla="*/ 0 w 942"/>
                <a:gd name="T79" fmla="*/ 0 h 833"/>
                <a:gd name="T80" fmla="*/ 0 w 942"/>
                <a:gd name="T81" fmla="*/ 0 h 833"/>
                <a:gd name="T82" fmla="*/ 0 w 942"/>
                <a:gd name="T83" fmla="*/ 0 h 833"/>
                <a:gd name="T84" fmla="*/ 0 w 942"/>
                <a:gd name="T85" fmla="*/ 0 h 833"/>
                <a:gd name="T86" fmla="*/ 0 w 942"/>
                <a:gd name="T87" fmla="*/ 0 h 833"/>
                <a:gd name="T88" fmla="*/ 0 w 942"/>
                <a:gd name="T89" fmla="*/ 0 h 833"/>
                <a:gd name="T90" fmla="*/ 0 w 942"/>
                <a:gd name="T91" fmla="*/ 0 h 833"/>
                <a:gd name="T92" fmla="*/ 0 w 942"/>
                <a:gd name="T93" fmla="*/ 0 h 833"/>
                <a:gd name="T94" fmla="*/ 0 w 942"/>
                <a:gd name="T95" fmla="*/ 0 h 833"/>
                <a:gd name="T96" fmla="*/ 0 w 942"/>
                <a:gd name="T97" fmla="*/ 0 h 833"/>
                <a:gd name="T98" fmla="*/ 0 w 942"/>
                <a:gd name="T99" fmla="*/ 0 h 833"/>
                <a:gd name="T100" fmla="*/ 0 w 942"/>
                <a:gd name="T101" fmla="*/ 0 h 833"/>
                <a:gd name="T102" fmla="*/ 0 w 942"/>
                <a:gd name="T103" fmla="*/ 0 h 833"/>
                <a:gd name="T104" fmla="*/ 0 w 942"/>
                <a:gd name="T105" fmla="*/ 0 h 833"/>
                <a:gd name="T106" fmla="*/ 0 w 942"/>
                <a:gd name="T107" fmla="*/ 0 h 833"/>
                <a:gd name="T108" fmla="*/ 0 w 942"/>
                <a:gd name="T109" fmla="*/ 0 h 833"/>
                <a:gd name="T110" fmla="*/ 0 w 942"/>
                <a:gd name="T111" fmla="*/ 0 h 833"/>
                <a:gd name="T112" fmla="*/ 0 w 942"/>
                <a:gd name="T113" fmla="*/ 0 h 833"/>
                <a:gd name="T114" fmla="*/ 0 w 942"/>
                <a:gd name="T115" fmla="*/ 0 h 83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42"/>
                <a:gd name="T175" fmla="*/ 0 h 833"/>
                <a:gd name="T176" fmla="*/ 942 w 942"/>
                <a:gd name="T177" fmla="*/ 833 h 83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42" h="833">
                  <a:moveTo>
                    <a:pt x="44" y="304"/>
                  </a:moveTo>
                  <a:lnTo>
                    <a:pt x="47" y="294"/>
                  </a:lnTo>
                  <a:lnTo>
                    <a:pt x="53" y="284"/>
                  </a:lnTo>
                  <a:lnTo>
                    <a:pt x="57" y="274"/>
                  </a:lnTo>
                  <a:lnTo>
                    <a:pt x="61" y="265"/>
                  </a:lnTo>
                  <a:lnTo>
                    <a:pt x="67" y="255"/>
                  </a:lnTo>
                  <a:lnTo>
                    <a:pt x="72" y="246"/>
                  </a:lnTo>
                  <a:lnTo>
                    <a:pt x="77" y="238"/>
                  </a:lnTo>
                  <a:lnTo>
                    <a:pt x="84" y="229"/>
                  </a:lnTo>
                  <a:lnTo>
                    <a:pt x="88" y="220"/>
                  </a:lnTo>
                  <a:lnTo>
                    <a:pt x="94" y="212"/>
                  </a:lnTo>
                  <a:lnTo>
                    <a:pt x="99" y="202"/>
                  </a:lnTo>
                  <a:lnTo>
                    <a:pt x="107" y="195"/>
                  </a:lnTo>
                  <a:lnTo>
                    <a:pt x="112" y="188"/>
                  </a:lnTo>
                  <a:lnTo>
                    <a:pt x="118" y="181"/>
                  </a:lnTo>
                  <a:lnTo>
                    <a:pt x="125" y="172"/>
                  </a:lnTo>
                  <a:lnTo>
                    <a:pt x="131" y="165"/>
                  </a:lnTo>
                  <a:lnTo>
                    <a:pt x="136" y="158"/>
                  </a:lnTo>
                  <a:lnTo>
                    <a:pt x="144" y="152"/>
                  </a:lnTo>
                  <a:lnTo>
                    <a:pt x="149" y="145"/>
                  </a:lnTo>
                  <a:lnTo>
                    <a:pt x="158" y="138"/>
                  </a:lnTo>
                  <a:lnTo>
                    <a:pt x="162" y="132"/>
                  </a:lnTo>
                  <a:lnTo>
                    <a:pt x="171" y="127"/>
                  </a:lnTo>
                  <a:lnTo>
                    <a:pt x="178" y="119"/>
                  </a:lnTo>
                  <a:lnTo>
                    <a:pt x="185" y="114"/>
                  </a:lnTo>
                  <a:lnTo>
                    <a:pt x="192" y="108"/>
                  </a:lnTo>
                  <a:lnTo>
                    <a:pt x="198" y="104"/>
                  </a:lnTo>
                  <a:lnTo>
                    <a:pt x="206" y="98"/>
                  </a:lnTo>
                  <a:lnTo>
                    <a:pt x="212" y="92"/>
                  </a:lnTo>
                  <a:lnTo>
                    <a:pt x="220" y="87"/>
                  </a:lnTo>
                  <a:lnTo>
                    <a:pt x="226" y="82"/>
                  </a:lnTo>
                  <a:lnTo>
                    <a:pt x="234" y="78"/>
                  </a:lnTo>
                  <a:lnTo>
                    <a:pt x="242" y="74"/>
                  </a:lnTo>
                  <a:lnTo>
                    <a:pt x="249" y="70"/>
                  </a:lnTo>
                  <a:lnTo>
                    <a:pt x="256" y="65"/>
                  </a:lnTo>
                  <a:lnTo>
                    <a:pt x="264" y="61"/>
                  </a:lnTo>
                  <a:lnTo>
                    <a:pt x="271" y="57"/>
                  </a:lnTo>
                  <a:lnTo>
                    <a:pt x="278" y="53"/>
                  </a:lnTo>
                  <a:lnTo>
                    <a:pt x="287" y="50"/>
                  </a:lnTo>
                  <a:lnTo>
                    <a:pt x="294" y="47"/>
                  </a:lnTo>
                  <a:lnTo>
                    <a:pt x="301" y="44"/>
                  </a:lnTo>
                  <a:lnTo>
                    <a:pt x="310" y="40"/>
                  </a:lnTo>
                  <a:lnTo>
                    <a:pt x="317" y="37"/>
                  </a:lnTo>
                  <a:lnTo>
                    <a:pt x="324" y="34"/>
                  </a:lnTo>
                  <a:lnTo>
                    <a:pt x="332" y="31"/>
                  </a:lnTo>
                  <a:lnTo>
                    <a:pt x="340" y="28"/>
                  </a:lnTo>
                  <a:lnTo>
                    <a:pt x="348" y="27"/>
                  </a:lnTo>
                  <a:lnTo>
                    <a:pt x="355" y="24"/>
                  </a:lnTo>
                  <a:lnTo>
                    <a:pt x="362" y="21"/>
                  </a:lnTo>
                  <a:lnTo>
                    <a:pt x="371" y="20"/>
                  </a:lnTo>
                  <a:lnTo>
                    <a:pt x="378" y="17"/>
                  </a:lnTo>
                  <a:lnTo>
                    <a:pt x="385" y="16"/>
                  </a:lnTo>
                  <a:lnTo>
                    <a:pt x="394" y="14"/>
                  </a:lnTo>
                  <a:lnTo>
                    <a:pt x="401" y="11"/>
                  </a:lnTo>
                  <a:lnTo>
                    <a:pt x="408" y="10"/>
                  </a:lnTo>
                  <a:lnTo>
                    <a:pt x="415" y="9"/>
                  </a:lnTo>
                  <a:lnTo>
                    <a:pt x="423" y="9"/>
                  </a:lnTo>
                  <a:lnTo>
                    <a:pt x="429" y="6"/>
                  </a:lnTo>
                  <a:lnTo>
                    <a:pt x="438" y="6"/>
                  </a:lnTo>
                  <a:lnTo>
                    <a:pt x="445" y="4"/>
                  </a:lnTo>
                  <a:lnTo>
                    <a:pt x="452" y="4"/>
                  </a:lnTo>
                  <a:lnTo>
                    <a:pt x="459" y="3"/>
                  </a:lnTo>
                  <a:lnTo>
                    <a:pt x="466" y="3"/>
                  </a:lnTo>
                  <a:lnTo>
                    <a:pt x="473" y="1"/>
                  </a:lnTo>
                  <a:lnTo>
                    <a:pt x="482" y="1"/>
                  </a:lnTo>
                  <a:lnTo>
                    <a:pt x="487" y="1"/>
                  </a:lnTo>
                  <a:lnTo>
                    <a:pt x="492" y="0"/>
                  </a:lnTo>
                  <a:lnTo>
                    <a:pt x="497" y="0"/>
                  </a:lnTo>
                  <a:lnTo>
                    <a:pt x="503" y="0"/>
                  </a:lnTo>
                  <a:lnTo>
                    <a:pt x="507" y="0"/>
                  </a:lnTo>
                  <a:lnTo>
                    <a:pt x="514" y="0"/>
                  </a:lnTo>
                  <a:lnTo>
                    <a:pt x="519" y="0"/>
                  </a:lnTo>
                  <a:lnTo>
                    <a:pt x="526" y="0"/>
                  </a:lnTo>
                  <a:lnTo>
                    <a:pt x="531" y="0"/>
                  </a:lnTo>
                  <a:lnTo>
                    <a:pt x="536" y="0"/>
                  </a:lnTo>
                  <a:lnTo>
                    <a:pt x="541" y="1"/>
                  </a:lnTo>
                  <a:lnTo>
                    <a:pt x="547" y="1"/>
                  </a:lnTo>
                  <a:lnTo>
                    <a:pt x="551" y="1"/>
                  </a:lnTo>
                  <a:lnTo>
                    <a:pt x="557" y="3"/>
                  </a:lnTo>
                  <a:lnTo>
                    <a:pt x="563" y="3"/>
                  </a:lnTo>
                  <a:lnTo>
                    <a:pt x="568" y="4"/>
                  </a:lnTo>
                  <a:lnTo>
                    <a:pt x="573" y="4"/>
                  </a:lnTo>
                  <a:lnTo>
                    <a:pt x="578" y="6"/>
                  </a:lnTo>
                  <a:lnTo>
                    <a:pt x="583" y="6"/>
                  </a:lnTo>
                  <a:lnTo>
                    <a:pt x="588" y="6"/>
                  </a:lnTo>
                  <a:lnTo>
                    <a:pt x="594" y="7"/>
                  </a:lnTo>
                  <a:lnTo>
                    <a:pt x="598" y="9"/>
                  </a:lnTo>
                  <a:lnTo>
                    <a:pt x="604" y="9"/>
                  </a:lnTo>
                  <a:lnTo>
                    <a:pt x="608" y="9"/>
                  </a:lnTo>
                  <a:lnTo>
                    <a:pt x="614" y="10"/>
                  </a:lnTo>
                  <a:lnTo>
                    <a:pt x="618" y="11"/>
                  </a:lnTo>
                  <a:lnTo>
                    <a:pt x="622" y="11"/>
                  </a:lnTo>
                  <a:lnTo>
                    <a:pt x="628" y="14"/>
                  </a:lnTo>
                  <a:lnTo>
                    <a:pt x="632" y="16"/>
                  </a:lnTo>
                  <a:lnTo>
                    <a:pt x="637" y="16"/>
                  </a:lnTo>
                  <a:lnTo>
                    <a:pt x="642" y="17"/>
                  </a:lnTo>
                  <a:lnTo>
                    <a:pt x="647" y="18"/>
                  </a:lnTo>
                  <a:lnTo>
                    <a:pt x="651" y="20"/>
                  </a:lnTo>
                  <a:lnTo>
                    <a:pt x="654" y="21"/>
                  </a:lnTo>
                  <a:lnTo>
                    <a:pt x="658" y="21"/>
                  </a:lnTo>
                  <a:lnTo>
                    <a:pt x="662" y="23"/>
                  </a:lnTo>
                  <a:lnTo>
                    <a:pt x="666" y="24"/>
                  </a:lnTo>
                  <a:lnTo>
                    <a:pt x="671" y="24"/>
                  </a:lnTo>
                  <a:lnTo>
                    <a:pt x="675" y="27"/>
                  </a:lnTo>
                  <a:lnTo>
                    <a:pt x="678" y="28"/>
                  </a:lnTo>
                  <a:lnTo>
                    <a:pt x="681" y="30"/>
                  </a:lnTo>
                  <a:lnTo>
                    <a:pt x="685" y="30"/>
                  </a:lnTo>
                  <a:lnTo>
                    <a:pt x="688" y="31"/>
                  </a:lnTo>
                  <a:lnTo>
                    <a:pt x="691" y="33"/>
                  </a:lnTo>
                  <a:lnTo>
                    <a:pt x="695" y="34"/>
                  </a:lnTo>
                  <a:lnTo>
                    <a:pt x="698" y="36"/>
                  </a:lnTo>
                  <a:lnTo>
                    <a:pt x="701" y="37"/>
                  </a:lnTo>
                  <a:lnTo>
                    <a:pt x="703" y="38"/>
                  </a:lnTo>
                  <a:lnTo>
                    <a:pt x="709" y="40"/>
                  </a:lnTo>
                  <a:lnTo>
                    <a:pt x="715" y="44"/>
                  </a:lnTo>
                  <a:lnTo>
                    <a:pt x="718" y="47"/>
                  </a:lnTo>
                  <a:lnTo>
                    <a:pt x="722" y="50"/>
                  </a:lnTo>
                  <a:lnTo>
                    <a:pt x="725" y="51"/>
                  </a:lnTo>
                  <a:lnTo>
                    <a:pt x="729" y="54"/>
                  </a:lnTo>
                  <a:lnTo>
                    <a:pt x="730" y="57"/>
                  </a:lnTo>
                  <a:lnTo>
                    <a:pt x="732" y="58"/>
                  </a:lnTo>
                  <a:lnTo>
                    <a:pt x="732" y="61"/>
                  </a:lnTo>
                  <a:lnTo>
                    <a:pt x="733" y="64"/>
                  </a:lnTo>
                  <a:lnTo>
                    <a:pt x="735" y="67"/>
                  </a:lnTo>
                  <a:lnTo>
                    <a:pt x="736" y="71"/>
                  </a:lnTo>
                  <a:lnTo>
                    <a:pt x="737" y="74"/>
                  </a:lnTo>
                  <a:lnTo>
                    <a:pt x="739" y="78"/>
                  </a:lnTo>
                  <a:lnTo>
                    <a:pt x="740" y="81"/>
                  </a:lnTo>
                  <a:lnTo>
                    <a:pt x="745" y="87"/>
                  </a:lnTo>
                  <a:lnTo>
                    <a:pt x="746" y="90"/>
                  </a:lnTo>
                  <a:lnTo>
                    <a:pt x="750" y="95"/>
                  </a:lnTo>
                  <a:lnTo>
                    <a:pt x="753" y="100"/>
                  </a:lnTo>
                  <a:lnTo>
                    <a:pt x="759" y="104"/>
                  </a:lnTo>
                  <a:lnTo>
                    <a:pt x="762" y="107"/>
                  </a:lnTo>
                  <a:lnTo>
                    <a:pt x="767" y="111"/>
                  </a:lnTo>
                  <a:lnTo>
                    <a:pt x="769" y="112"/>
                  </a:lnTo>
                  <a:lnTo>
                    <a:pt x="772" y="114"/>
                  </a:lnTo>
                  <a:lnTo>
                    <a:pt x="777" y="115"/>
                  </a:lnTo>
                  <a:lnTo>
                    <a:pt x="779" y="117"/>
                  </a:lnTo>
                  <a:lnTo>
                    <a:pt x="784" y="118"/>
                  </a:lnTo>
                  <a:lnTo>
                    <a:pt x="790" y="118"/>
                  </a:lnTo>
                  <a:lnTo>
                    <a:pt x="793" y="118"/>
                  </a:lnTo>
                  <a:lnTo>
                    <a:pt x="796" y="118"/>
                  </a:lnTo>
                  <a:lnTo>
                    <a:pt x="799" y="118"/>
                  </a:lnTo>
                  <a:lnTo>
                    <a:pt x="803" y="117"/>
                  </a:lnTo>
                  <a:lnTo>
                    <a:pt x="806" y="115"/>
                  </a:lnTo>
                  <a:lnTo>
                    <a:pt x="808" y="114"/>
                  </a:lnTo>
                  <a:lnTo>
                    <a:pt x="813" y="114"/>
                  </a:lnTo>
                  <a:lnTo>
                    <a:pt x="816" y="112"/>
                  </a:lnTo>
                  <a:lnTo>
                    <a:pt x="818" y="111"/>
                  </a:lnTo>
                  <a:lnTo>
                    <a:pt x="821" y="110"/>
                  </a:lnTo>
                  <a:lnTo>
                    <a:pt x="824" y="108"/>
                  </a:lnTo>
                  <a:lnTo>
                    <a:pt x="828" y="107"/>
                  </a:lnTo>
                  <a:lnTo>
                    <a:pt x="831" y="105"/>
                  </a:lnTo>
                  <a:lnTo>
                    <a:pt x="834" y="104"/>
                  </a:lnTo>
                  <a:lnTo>
                    <a:pt x="838" y="102"/>
                  </a:lnTo>
                  <a:lnTo>
                    <a:pt x="841" y="100"/>
                  </a:lnTo>
                  <a:lnTo>
                    <a:pt x="845" y="100"/>
                  </a:lnTo>
                  <a:lnTo>
                    <a:pt x="848" y="98"/>
                  </a:lnTo>
                  <a:lnTo>
                    <a:pt x="850" y="97"/>
                  </a:lnTo>
                  <a:lnTo>
                    <a:pt x="854" y="97"/>
                  </a:lnTo>
                  <a:lnTo>
                    <a:pt x="855" y="94"/>
                  </a:lnTo>
                  <a:lnTo>
                    <a:pt x="861" y="92"/>
                  </a:lnTo>
                  <a:lnTo>
                    <a:pt x="862" y="92"/>
                  </a:lnTo>
                  <a:lnTo>
                    <a:pt x="865" y="92"/>
                  </a:lnTo>
                  <a:lnTo>
                    <a:pt x="871" y="92"/>
                  </a:lnTo>
                  <a:lnTo>
                    <a:pt x="875" y="92"/>
                  </a:lnTo>
                  <a:lnTo>
                    <a:pt x="880" y="95"/>
                  </a:lnTo>
                  <a:lnTo>
                    <a:pt x="887" y="97"/>
                  </a:lnTo>
                  <a:lnTo>
                    <a:pt x="892" y="98"/>
                  </a:lnTo>
                  <a:lnTo>
                    <a:pt x="897" y="101"/>
                  </a:lnTo>
                  <a:lnTo>
                    <a:pt x="901" y="102"/>
                  </a:lnTo>
                  <a:lnTo>
                    <a:pt x="905" y="105"/>
                  </a:lnTo>
                  <a:lnTo>
                    <a:pt x="909" y="108"/>
                  </a:lnTo>
                  <a:lnTo>
                    <a:pt x="914" y="111"/>
                  </a:lnTo>
                  <a:lnTo>
                    <a:pt x="916" y="114"/>
                  </a:lnTo>
                  <a:lnTo>
                    <a:pt x="921" y="117"/>
                  </a:lnTo>
                  <a:lnTo>
                    <a:pt x="924" y="119"/>
                  </a:lnTo>
                  <a:lnTo>
                    <a:pt x="926" y="124"/>
                  </a:lnTo>
                  <a:lnTo>
                    <a:pt x="928" y="128"/>
                  </a:lnTo>
                  <a:lnTo>
                    <a:pt x="931" y="131"/>
                  </a:lnTo>
                  <a:lnTo>
                    <a:pt x="932" y="135"/>
                  </a:lnTo>
                  <a:lnTo>
                    <a:pt x="935" y="139"/>
                  </a:lnTo>
                  <a:lnTo>
                    <a:pt x="936" y="144"/>
                  </a:lnTo>
                  <a:lnTo>
                    <a:pt x="939" y="148"/>
                  </a:lnTo>
                  <a:lnTo>
                    <a:pt x="939" y="154"/>
                  </a:lnTo>
                  <a:lnTo>
                    <a:pt x="939" y="158"/>
                  </a:lnTo>
                  <a:lnTo>
                    <a:pt x="941" y="164"/>
                  </a:lnTo>
                  <a:lnTo>
                    <a:pt x="941" y="168"/>
                  </a:lnTo>
                  <a:lnTo>
                    <a:pt x="941" y="171"/>
                  </a:lnTo>
                  <a:lnTo>
                    <a:pt x="941" y="174"/>
                  </a:lnTo>
                  <a:lnTo>
                    <a:pt x="941" y="176"/>
                  </a:lnTo>
                  <a:lnTo>
                    <a:pt x="942" y="181"/>
                  </a:lnTo>
                  <a:lnTo>
                    <a:pt x="941" y="183"/>
                  </a:lnTo>
                  <a:lnTo>
                    <a:pt x="941" y="186"/>
                  </a:lnTo>
                  <a:lnTo>
                    <a:pt x="941" y="189"/>
                  </a:lnTo>
                  <a:lnTo>
                    <a:pt x="941" y="192"/>
                  </a:lnTo>
                  <a:lnTo>
                    <a:pt x="939" y="195"/>
                  </a:lnTo>
                  <a:lnTo>
                    <a:pt x="939" y="198"/>
                  </a:lnTo>
                  <a:lnTo>
                    <a:pt x="939" y="201"/>
                  </a:lnTo>
                  <a:lnTo>
                    <a:pt x="939" y="205"/>
                  </a:lnTo>
                  <a:lnTo>
                    <a:pt x="936" y="208"/>
                  </a:lnTo>
                  <a:lnTo>
                    <a:pt x="936" y="210"/>
                  </a:lnTo>
                  <a:lnTo>
                    <a:pt x="936" y="215"/>
                  </a:lnTo>
                  <a:lnTo>
                    <a:pt x="935" y="218"/>
                  </a:lnTo>
                  <a:lnTo>
                    <a:pt x="934" y="220"/>
                  </a:lnTo>
                  <a:lnTo>
                    <a:pt x="934" y="225"/>
                  </a:lnTo>
                  <a:lnTo>
                    <a:pt x="934" y="228"/>
                  </a:lnTo>
                  <a:lnTo>
                    <a:pt x="934" y="233"/>
                  </a:lnTo>
                  <a:lnTo>
                    <a:pt x="932" y="235"/>
                  </a:lnTo>
                  <a:lnTo>
                    <a:pt x="931" y="238"/>
                  </a:lnTo>
                  <a:lnTo>
                    <a:pt x="931" y="240"/>
                  </a:lnTo>
                  <a:lnTo>
                    <a:pt x="929" y="243"/>
                  </a:lnTo>
                  <a:lnTo>
                    <a:pt x="928" y="246"/>
                  </a:lnTo>
                  <a:lnTo>
                    <a:pt x="926" y="249"/>
                  </a:lnTo>
                  <a:lnTo>
                    <a:pt x="926" y="252"/>
                  </a:lnTo>
                  <a:lnTo>
                    <a:pt x="925" y="255"/>
                  </a:lnTo>
                  <a:lnTo>
                    <a:pt x="924" y="259"/>
                  </a:lnTo>
                  <a:lnTo>
                    <a:pt x="921" y="265"/>
                  </a:lnTo>
                  <a:lnTo>
                    <a:pt x="918" y="270"/>
                  </a:lnTo>
                  <a:lnTo>
                    <a:pt x="915" y="274"/>
                  </a:lnTo>
                  <a:lnTo>
                    <a:pt x="911" y="279"/>
                  </a:lnTo>
                  <a:lnTo>
                    <a:pt x="908" y="283"/>
                  </a:lnTo>
                  <a:lnTo>
                    <a:pt x="904" y="289"/>
                  </a:lnTo>
                  <a:lnTo>
                    <a:pt x="901" y="292"/>
                  </a:lnTo>
                  <a:lnTo>
                    <a:pt x="897" y="296"/>
                  </a:lnTo>
                  <a:lnTo>
                    <a:pt x="892" y="299"/>
                  </a:lnTo>
                  <a:lnTo>
                    <a:pt x="889" y="302"/>
                  </a:lnTo>
                  <a:lnTo>
                    <a:pt x="885" y="306"/>
                  </a:lnTo>
                  <a:lnTo>
                    <a:pt x="880" y="309"/>
                  </a:lnTo>
                  <a:lnTo>
                    <a:pt x="877" y="310"/>
                  </a:lnTo>
                  <a:lnTo>
                    <a:pt x="871" y="313"/>
                  </a:lnTo>
                  <a:lnTo>
                    <a:pt x="867" y="316"/>
                  </a:lnTo>
                  <a:lnTo>
                    <a:pt x="862" y="317"/>
                  </a:lnTo>
                  <a:lnTo>
                    <a:pt x="858" y="319"/>
                  </a:lnTo>
                  <a:lnTo>
                    <a:pt x="853" y="320"/>
                  </a:lnTo>
                  <a:lnTo>
                    <a:pt x="848" y="321"/>
                  </a:lnTo>
                  <a:lnTo>
                    <a:pt x="843" y="321"/>
                  </a:lnTo>
                  <a:lnTo>
                    <a:pt x="837" y="323"/>
                  </a:lnTo>
                  <a:lnTo>
                    <a:pt x="831" y="323"/>
                  </a:lnTo>
                  <a:lnTo>
                    <a:pt x="827" y="323"/>
                  </a:lnTo>
                  <a:lnTo>
                    <a:pt x="821" y="321"/>
                  </a:lnTo>
                  <a:lnTo>
                    <a:pt x="816" y="320"/>
                  </a:lnTo>
                  <a:lnTo>
                    <a:pt x="811" y="320"/>
                  </a:lnTo>
                  <a:lnTo>
                    <a:pt x="807" y="319"/>
                  </a:lnTo>
                  <a:lnTo>
                    <a:pt x="803" y="317"/>
                  </a:lnTo>
                  <a:lnTo>
                    <a:pt x="799" y="313"/>
                  </a:lnTo>
                  <a:lnTo>
                    <a:pt x="794" y="311"/>
                  </a:lnTo>
                  <a:lnTo>
                    <a:pt x="791" y="310"/>
                  </a:lnTo>
                  <a:lnTo>
                    <a:pt x="787" y="304"/>
                  </a:lnTo>
                  <a:lnTo>
                    <a:pt x="784" y="300"/>
                  </a:lnTo>
                  <a:lnTo>
                    <a:pt x="783" y="296"/>
                  </a:lnTo>
                  <a:lnTo>
                    <a:pt x="781" y="293"/>
                  </a:lnTo>
                  <a:lnTo>
                    <a:pt x="780" y="290"/>
                  </a:lnTo>
                  <a:lnTo>
                    <a:pt x="779" y="287"/>
                  </a:lnTo>
                  <a:lnTo>
                    <a:pt x="779" y="283"/>
                  </a:lnTo>
                  <a:lnTo>
                    <a:pt x="779" y="280"/>
                  </a:lnTo>
                  <a:lnTo>
                    <a:pt x="779" y="277"/>
                  </a:lnTo>
                  <a:lnTo>
                    <a:pt x="779" y="274"/>
                  </a:lnTo>
                  <a:lnTo>
                    <a:pt x="779" y="270"/>
                  </a:lnTo>
                  <a:lnTo>
                    <a:pt x="777" y="267"/>
                  </a:lnTo>
                  <a:lnTo>
                    <a:pt x="777" y="265"/>
                  </a:lnTo>
                  <a:lnTo>
                    <a:pt x="777" y="260"/>
                  </a:lnTo>
                  <a:lnTo>
                    <a:pt x="776" y="257"/>
                  </a:lnTo>
                  <a:lnTo>
                    <a:pt x="774" y="255"/>
                  </a:lnTo>
                  <a:lnTo>
                    <a:pt x="773" y="252"/>
                  </a:lnTo>
                  <a:lnTo>
                    <a:pt x="772" y="249"/>
                  </a:lnTo>
                  <a:lnTo>
                    <a:pt x="769" y="243"/>
                  </a:lnTo>
                  <a:lnTo>
                    <a:pt x="766" y="239"/>
                  </a:lnTo>
                  <a:lnTo>
                    <a:pt x="762" y="236"/>
                  </a:lnTo>
                  <a:lnTo>
                    <a:pt x="759" y="235"/>
                  </a:lnTo>
                  <a:lnTo>
                    <a:pt x="756" y="233"/>
                  </a:lnTo>
                  <a:lnTo>
                    <a:pt x="753" y="233"/>
                  </a:lnTo>
                  <a:lnTo>
                    <a:pt x="749" y="230"/>
                  </a:lnTo>
                  <a:lnTo>
                    <a:pt x="746" y="229"/>
                  </a:lnTo>
                  <a:lnTo>
                    <a:pt x="743" y="229"/>
                  </a:lnTo>
                  <a:lnTo>
                    <a:pt x="739" y="229"/>
                  </a:lnTo>
                  <a:lnTo>
                    <a:pt x="735" y="226"/>
                  </a:lnTo>
                  <a:lnTo>
                    <a:pt x="730" y="226"/>
                  </a:lnTo>
                  <a:lnTo>
                    <a:pt x="725" y="226"/>
                  </a:lnTo>
                  <a:lnTo>
                    <a:pt x="722" y="228"/>
                  </a:lnTo>
                  <a:lnTo>
                    <a:pt x="716" y="229"/>
                  </a:lnTo>
                  <a:lnTo>
                    <a:pt x="713" y="229"/>
                  </a:lnTo>
                  <a:lnTo>
                    <a:pt x="709" y="232"/>
                  </a:lnTo>
                  <a:lnTo>
                    <a:pt x="705" y="233"/>
                  </a:lnTo>
                  <a:lnTo>
                    <a:pt x="701" y="235"/>
                  </a:lnTo>
                  <a:lnTo>
                    <a:pt x="696" y="238"/>
                  </a:lnTo>
                  <a:lnTo>
                    <a:pt x="691" y="239"/>
                  </a:lnTo>
                  <a:lnTo>
                    <a:pt x="685" y="242"/>
                  </a:lnTo>
                  <a:lnTo>
                    <a:pt x="683" y="243"/>
                  </a:lnTo>
                  <a:lnTo>
                    <a:pt x="681" y="245"/>
                  </a:lnTo>
                  <a:lnTo>
                    <a:pt x="678" y="246"/>
                  </a:lnTo>
                  <a:lnTo>
                    <a:pt x="675" y="247"/>
                  </a:lnTo>
                  <a:lnTo>
                    <a:pt x="672" y="246"/>
                  </a:lnTo>
                  <a:lnTo>
                    <a:pt x="669" y="246"/>
                  </a:lnTo>
                  <a:lnTo>
                    <a:pt x="666" y="246"/>
                  </a:lnTo>
                  <a:lnTo>
                    <a:pt x="662" y="245"/>
                  </a:lnTo>
                  <a:lnTo>
                    <a:pt x="656" y="243"/>
                  </a:lnTo>
                  <a:lnTo>
                    <a:pt x="651" y="242"/>
                  </a:lnTo>
                  <a:lnTo>
                    <a:pt x="649" y="240"/>
                  </a:lnTo>
                  <a:lnTo>
                    <a:pt x="647" y="239"/>
                  </a:lnTo>
                  <a:lnTo>
                    <a:pt x="644" y="238"/>
                  </a:lnTo>
                  <a:lnTo>
                    <a:pt x="641" y="236"/>
                  </a:lnTo>
                  <a:lnTo>
                    <a:pt x="637" y="236"/>
                  </a:lnTo>
                  <a:lnTo>
                    <a:pt x="632" y="233"/>
                  </a:lnTo>
                  <a:lnTo>
                    <a:pt x="628" y="233"/>
                  </a:lnTo>
                  <a:lnTo>
                    <a:pt x="625" y="230"/>
                  </a:lnTo>
                  <a:lnTo>
                    <a:pt x="621" y="229"/>
                  </a:lnTo>
                  <a:lnTo>
                    <a:pt x="617" y="228"/>
                  </a:lnTo>
                  <a:lnTo>
                    <a:pt x="614" y="226"/>
                  </a:lnTo>
                  <a:lnTo>
                    <a:pt x="610" y="225"/>
                  </a:lnTo>
                  <a:lnTo>
                    <a:pt x="604" y="223"/>
                  </a:lnTo>
                  <a:lnTo>
                    <a:pt x="600" y="220"/>
                  </a:lnTo>
                  <a:lnTo>
                    <a:pt x="597" y="220"/>
                  </a:lnTo>
                  <a:lnTo>
                    <a:pt x="591" y="218"/>
                  </a:lnTo>
                  <a:lnTo>
                    <a:pt x="585" y="218"/>
                  </a:lnTo>
                  <a:lnTo>
                    <a:pt x="581" y="216"/>
                  </a:lnTo>
                  <a:lnTo>
                    <a:pt x="575" y="215"/>
                  </a:lnTo>
                  <a:lnTo>
                    <a:pt x="571" y="213"/>
                  </a:lnTo>
                  <a:lnTo>
                    <a:pt x="566" y="212"/>
                  </a:lnTo>
                  <a:lnTo>
                    <a:pt x="560" y="210"/>
                  </a:lnTo>
                  <a:lnTo>
                    <a:pt x="554" y="210"/>
                  </a:lnTo>
                  <a:lnTo>
                    <a:pt x="550" y="210"/>
                  </a:lnTo>
                  <a:lnTo>
                    <a:pt x="543" y="208"/>
                  </a:lnTo>
                  <a:lnTo>
                    <a:pt x="537" y="208"/>
                  </a:lnTo>
                  <a:lnTo>
                    <a:pt x="531" y="208"/>
                  </a:lnTo>
                  <a:lnTo>
                    <a:pt x="526" y="208"/>
                  </a:lnTo>
                  <a:lnTo>
                    <a:pt x="519" y="206"/>
                  </a:lnTo>
                  <a:lnTo>
                    <a:pt x="513" y="206"/>
                  </a:lnTo>
                  <a:lnTo>
                    <a:pt x="507" y="206"/>
                  </a:lnTo>
                  <a:lnTo>
                    <a:pt x="500" y="206"/>
                  </a:lnTo>
                  <a:lnTo>
                    <a:pt x="494" y="206"/>
                  </a:lnTo>
                  <a:lnTo>
                    <a:pt x="487" y="206"/>
                  </a:lnTo>
                  <a:lnTo>
                    <a:pt x="482" y="208"/>
                  </a:lnTo>
                  <a:lnTo>
                    <a:pt x="475" y="209"/>
                  </a:lnTo>
                  <a:lnTo>
                    <a:pt x="467" y="209"/>
                  </a:lnTo>
                  <a:lnTo>
                    <a:pt x="460" y="210"/>
                  </a:lnTo>
                  <a:lnTo>
                    <a:pt x="453" y="212"/>
                  </a:lnTo>
                  <a:lnTo>
                    <a:pt x="446" y="212"/>
                  </a:lnTo>
                  <a:lnTo>
                    <a:pt x="439" y="215"/>
                  </a:lnTo>
                  <a:lnTo>
                    <a:pt x="432" y="216"/>
                  </a:lnTo>
                  <a:lnTo>
                    <a:pt x="425" y="218"/>
                  </a:lnTo>
                  <a:lnTo>
                    <a:pt x="418" y="220"/>
                  </a:lnTo>
                  <a:lnTo>
                    <a:pt x="411" y="223"/>
                  </a:lnTo>
                  <a:lnTo>
                    <a:pt x="404" y="226"/>
                  </a:lnTo>
                  <a:lnTo>
                    <a:pt x="395" y="229"/>
                  </a:lnTo>
                  <a:lnTo>
                    <a:pt x="388" y="233"/>
                  </a:lnTo>
                  <a:lnTo>
                    <a:pt x="379" y="236"/>
                  </a:lnTo>
                  <a:lnTo>
                    <a:pt x="372" y="242"/>
                  </a:lnTo>
                  <a:lnTo>
                    <a:pt x="364" y="245"/>
                  </a:lnTo>
                  <a:lnTo>
                    <a:pt x="357" y="249"/>
                  </a:lnTo>
                  <a:lnTo>
                    <a:pt x="351" y="252"/>
                  </a:lnTo>
                  <a:lnTo>
                    <a:pt x="344" y="257"/>
                  </a:lnTo>
                  <a:lnTo>
                    <a:pt x="340" y="260"/>
                  </a:lnTo>
                  <a:lnTo>
                    <a:pt x="332" y="265"/>
                  </a:lnTo>
                  <a:lnTo>
                    <a:pt x="327" y="269"/>
                  </a:lnTo>
                  <a:lnTo>
                    <a:pt x="323" y="273"/>
                  </a:lnTo>
                  <a:lnTo>
                    <a:pt x="318" y="277"/>
                  </a:lnTo>
                  <a:lnTo>
                    <a:pt x="314" y="282"/>
                  </a:lnTo>
                  <a:lnTo>
                    <a:pt x="308" y="286"/>
                  </a:lnTo>
                  <a:lnTo>
                    <a:pt x="304" y="292"/>
                  </a:lnTo>
                  <a:lnTo>
                    <a:pt x="300" y="296"/>
                  </a:lnTo>
                  <a:lnTo>
                    <a:pt x="296" y="300"/>
                  </a:lnTo>
                  <a:lnTo>
                    <a:pt x="290" y="304"/>
                  </a:lnTo>
                  <a:lnTo>
                    <a:pt x="288" y="310"/>
                  </a:lnTo>
                  <a:lnTo>
                    <a:pt x="284" y="314"/>
                  </a:lnTo>
                  <a:lnTo>
                    <a:pt x="280" y="320"/>
                  </a:lnTo>
                  <a:lnTo>
                    <a:pt x="277" y="324"/>
                  </a:lnTo>
                  <a:lnTo>
                    <a:pt x="273" y="330"/>
                  </a:lnTo>
                  <a:lnTo>
                    <a:pt x="270" y="334"/>
                  </a:lnTo>
                  <a:lnTo>
                    <a:pt x="269" y="338"/>
                  </a:lnTo>
                  <a:lnTo>
                    <a:pt x="264" y="346"/>
                  </a:lnTo>
                  <a:lnTo>
                    <a:pt x="263" y="350"/>
                  </a:lnTo>
                  <a:lnTo>
                    <a:pt x="260" y="356"/>
                  </a:lnTo>
                  <a:lnTo>
                    <a:pt x="259" y="361"/>
                  </a:lnTo>
                  <a:lnTo>
                    <a:pt x="254" y="366"/>
                  </a:lnTo>
                  <a:lnTo>
                    <a:pt x="253" y="373"/>
                  </a:lnTo>
                  <a:lnTo>
                    <a:pt x="250" y="377"/>
                  </a:lnTo>
                  <a:lnTo>
                    <a:pt x="249" y="383"/>
                  </a:lnTo>
                  <a:lnTo>
                    <a:pt x="247" y="387"/>
                  </a:lnTo>
                  <a:lnTo>
                    <a:pt x="246" y="393"/>
                  </a:lnTo>
                  <a:lnTo>
                    <a:pt x="243" y="398"/>
                  </a:lnTo>
                  <a:lnTo>
                    <a:pt x="243" y="404"/>
                  </a:lnTo>
                  <a:lnTo>
                    <a:pt x="242" y="408"/>
                  </a:lnTo>
                  <a:lnTo>
                    <a:pt x="240" y="414"/>
                  </a:lnTo>
                  <a:lnTo>
                    <a:pt x="239" y="420"/>
                  </a:lnTo>
                  <a:lnTo>
                    <a:pt x="239" y="425"/>
                  </a:lnTo>
                  <a:lnTo>
                    <a:pt x="237" y="431"/>
                  </a:lnTo>
                  <a:lnTo>
                    <a:pt x="236" y="437"/>
                  </a:lnTo>
                  <a:lnTo>
                    <a:pt x="236" y="441"/>
                  </a:lnTo>
                  <a:lnTo>
                    <a:pt x="234" y="447"/>
                  </a:lnTo>
                  <a:lnTo>
                    <a:pt x="233" y="454"/>
                  </a:lnTo>
                  <a:lnTo>
                    <a:pt x="233" y="458"/>
                  </a:lnTo>
                  <a:lnTo>
                    <a:pt x="233" y="464"/>
                  </a:lnTo>
                  <a:lnTo>
                    <a:pt x="233" y="469"/>
                  </a:lnTo>
                  <a:lnTo>
                    <a:pt x="232" y="474"/>
                  </a:lnTo>
                  <a:lnTo>
                    <a:pt x="232" y="479"/>
                  </a:lnTo>
                  <a:lnTo>
                    <a:pt x="232" y="485"/>
                  </a:lnTo>
                  <a:lnTo>
                    <a:pt x="232" y="491"/>
                  </a:lnTo>
                  <a:lnTo>
                    <a:pt x="230" y="495"/>
                  </a:lnTo>
                  <a:lnTo>
                    <a:pt x="230" y="499"/>
                  </a:lnTo>
                  <a:lnTo>
                    <a:pt x="230" y="505"/>
                  </a:lnTo>
                  <a:lnTo>
                    <a:pt x="230" y="511"/>
                  </a:lnTo>
                  <a:lnTo>
                    <a:pt x="230" y="515"/>
                  </a:lnTo>
                  <a:lnTo>
                    <a:pt x="230" y="519"/>
                  </a:lnTo>
                  <a:lnTo>
                    <a:pt x="230" y="525"/>
                  </a:lnTo>
                  <a:lnTo>
                    <a:pt x="232" y="529"/>
                  </a:lnTo>
                  <a:lnTo>
                    <a:pt x="232" y="535"/>
                  </a:lnTo>
                  <a:lnTo>
                    <a:pt x="232" y="539"/>
                  </a:lnTo>
                  <a:lnTo>
                    <a:pt x="232" y="543"/>
                  </a:lnTo>
                  <a:lnTo>
                    <a:pt x="232" y="548"/>
                  </a:lnTo>
                  <a:lnTo>
                    <a:pt x="232" y="552"/>
                  </a:lnTo>
                  <a:lnTo>
                    <a:pt x="233" y="556"/>
                  </a:lnTo>
                  <a:lnTo>
                    <a:pt x="233" y="560"/>
                  </a:lnTo>
                  <a:lnTo>
                    <a:pt x="233" y="566"/>
                  </a:lnTo>
                  <a:lnTo>
                    <a:pt x="233" y="569"/>
                  </a:lnTo>
                  <a:lnTo>
                    <a:pt x="233" y="573"/>
                  </a:lnTo>
                  <a:lnTo>
                    <a:pt x="233" y="576"/>
                  </a:lnTo>
                  <a:lnTo>
                    <a:pt x="234" y="580"/>
                  </a:lnTo>
                  <a:lnTo>
                    <a:pt x="234" y="585"/>
                  </a:lnTo>
                  <a:lnTo>
                    <a:pt x="236" y="589"/>
                  </a:lnTo>
                  <a:lnTo>
                    <a:pt x="236" y="592"/>
                  </a:lnTo>
                  <a:lnTo>
                    <a:pt x="237" y="596"/>
                  </a:lnTo>
                  <a:lnTo>
                    <a:pt x="239" y="599"/>
                  </a:lnTo>
                  <a:lnTo>
                    <a:pt x="239" y="603"/>
                  </a:lnTo>
                  <a:lnTo>
                    <a:pt x="239" y="606"/>
                  </a:lnTo>
                  <a:lnTo>
                    <a:pt x="240" y="610"/>
                  </a:lnTo>
                  <a:lnTo>
                    <a:pt x="242" y="613"/>
                  </a:lnTo>
                  <a:lnTo>
                    <a:pt x="242" y="616"/>
                  </a:lnTo>
                  <a:lnTo>
                    <a:pt x="243" y="620"/>
                  </a:lnTo>
                  <a:lnTo>
                    <a:pt x="244" y="623"/>
                  </a:lnTo>
                  <a:lnTo>
                    <a:pt x="246" y="626"/>
                  </a:lnTo>
                  <a:lnTo>
                    <a:pt x="246" y="629"/>
                  </a:lnTo>
                  <a:lnTo>
                    <a:pt x="247" y="631"/>
                  </a:lnTo>
                  <a:lnTo>
                    <a:pt x="249" y="634"/>
                  </a:lnTo>
                  <a:lnTo>
                    <a:pt x="250" y="637"/>
                  </a:lnTo>
                  <a:lnTo>
                    <a:pt x="251" y="640"/>
                  </a:lnTo>
                  <a:lnTo>
                    <a:pt x="253" y="643"/>
                  </a:lnTo>
                  <a:lnTo>
                    <a:pt x="254" y="646"/>
                  </a:lnTo>
                  <a:lnTo>
                    <a:pt x="257" y="651"/>
                  </a:lnTo>
                  <a:lnTo>
                    <a:pt x="259" y="656"/>
                  </a:lnTo>
                  <a:lnTo>
                    <a:pt x="261" y="660"/>
                  </a:lnTo>
                  <a:lnTo>
                    <a:pt x="264" y="666"/>
                  </a:lnTo>
                  <a:lnTo>
                    <a:pt x="267" y="670"/>
                  </a:lnTo>
                  <a:lnTo>
                    <a:pt x="269" y="674"/>
                  </a:lnTo>
                  <a:lnTo>
                    <a:pt x="270" y="678"/>
                  </a:lnTo>
                  <a:lnTo>
                    <a:pt x="273" y="681"/>
                  </a:lnTo>
                  <a:lnTo>
                    <a:pt x="273" y="684"/>
                  </a:lnTo>
                  <a:lnTo>
                    <a:pt x="276" y="688"/>
                  </a:lnTo>
                  <a:lnTo>
                    <a:pt x="276" y="691"/>
                  </a:lnTo>
                  <a:lnTo>
                    <a:pt x="277" y="694"/>
                  </a:lnTo>
                  <a:lnTo>
                    <a:pt x="277" y="700"/>
                  </a:lnTo>
                  <a:lnTo>
                    <a:pt x="277" y="704"/>
                  </a:lnTo>
                  <a:lnTo>
                    <a:pt x="276" y="707"/>
                  </a:lnTo>
                  <a:lnTo>
                    <a:pt x="271" y="711"/>
                  </a:lnTo>
                  <a:lnTo>
                    <a:pt x="266" y="713"/>
                  </a:lnTo>
                  <a:lnTo>
                    <a:pt x="261" y="714"/>
                  </a:lnTo>
                  <a:lnTo>
                    <a:pt x="257" y="714"/>
                  </a:lnTo>
                  <a:lnTo>
                    <a:pt x="251" y="715"/>
                  </a:lnTo>
                  <a:lnTo>
                    <a:pt x="247" y="715"/>
                  </a:lnTo>
                  <a:lnTo>
                    <a:pt x="242" y="715"/>
                  </a:lnTo>
                  <a:lnTo>
                    <a:pt x="239" y="715"/>
                  </a:lnTo>
                  <a:lnTo>
                    <a:pt x="237" y="715"/>
                  </a:lnTo>
                  <a:lnTo>
                    <a:pt x="233" y="715"/>
                  </a:lnTo>
                  <a:lnTo>
                    <a:pt x="232" y="717"/>
                  </a:lnTo>
                  <a:lnTo>
                    <a:pt x="227" y="717"/>
                  </a:lnTo>
                  <a:lnTo>
                    <a:pt x="223" y="718"/>
                  </a:lnTo>
                  <a:lnTo>
                    <a:pt x="220" y="718"/>
                  </a:lnTo>
                  <a:lnTo>
                    <a:pt x="216" y="720"/>
                  </a:lnTo>
                  <a:lnTo>
                    <a:pt x="212" y="721"/>
                  </a:lnTo>
                  <a:lnTo>
                    <a:pt x="207" y="722"/>
                  </a:lnTo>
                  <a:lnTo>
                    <a:pt x="203" y="725"/>
                  </a:lnTo>
                  <a:lnTo>
                    <a:pt x="199" y="727"/>
                  </a:lnTo>
                  <a:lnTo>
                    <a:pt x="193" y="728"/>
                  </a:lnTo>
                  <a:lnTo>
                    <a:pt x="188" y="731"/>
                  </a:lnTo>
                  <a:lnTo>
                    <a:pt x="185" y="734"/>
                  </a:lnTo>
                  <a:lnTo>
                    <a:pt x="182" y="734"/>
                  </a:lnTo>
                  <a:lnTo>
                    <a:pt x="179" y="735"/>
                  </a:lnTo>
                  <a:lnTo>
                    <a:pt x="176" y="738"/>
                  </a:lnTo>
                  <a:lnTo>
                    <a:pt x="172" y="740"/>
                  </a:lnTo>
                  <a:lnTo>
                    <a:pt x="169" y="741"/>
                  </a:lnTo>
                  <a:lnTo>
                    <a:pt x="165" y="742"/>
                  </a:lnTo>
                  <a:lnTo>
                    <a:pt x="162" y="745"/>
                  </a:lnTo>
                  <a:lnTo>
                    <a:pt x="159" y="747"/>
                  </a:lnTo>
                  <a:lnTo>
                    <a:pt x="155" y="750"/>
                  </a:lnTo>
                  <a:lnTo>
                    <a:pt x="152" y="752"/>
                  </a:lnTo>
                  <a:lnTo>
                    <a:pt x="149" y="757"/>
                  </a:lnTo>
                  <a:lnTo>
                    <a:pt x="144" y="758"/>
                  </a:lnTo>
                  <a:lnTo>
                    <a:pt x="139" y="761"/>
                  </a:lnTo>
                  <a:lnTo>
                    <a:pt x="136" y="762"/>
                  </a:lnTo>
                  <a:lnTo>
                    <a:pt x="134" y="765"/>
                  </a:lnTo>
                  <a:lnTo>
                    <a:pt x="131" y="768"/>
                  </a:lnTo>
                  <a:lnTo>
                    <a:pt x="126" y="771"/>
                  </a:lnTo>
                  <a:lnTo>
                    <a:pt x="125" y="772"/>
                  </a:lnTo>
                  <a:lnTo>
                    <a:pt x="122" y="775"/>
                  </a:lnTo>
                  <a:lnTo>
                    <a:pt x="117" y="779"/>
                  </a:lnTo>
                  <a:lnTo>
                    <a:pt x="114" y="784"/>
                  </a:lnTo>
                  <a:lnTo>
                    <a:pt x="108" y="788"/>
                  </a:lnTo>
                  <a:lnTo>
                    <a:pt x="105" y="792"/>
                  </a:lnTo>
                  <a:lnTo>
                    <a:pt x="102" y="796"/>
                  </a:lnTo>
                  <a:lnTo>
                    <a:pt x="99" y="799"/>
                  </a:lnTo>
                  <a:lnTo>
                    <a:pt x="98" y="802"/>
                  </a:lnTo>
                  <a:lnTo>
                    <a:pt x="97" y="808"/>
                  </a:lnTo>
                  <a:lnTo>
                    <a:pt x="94" y="809"/>
                  </a:lnTo>
                  <a:lnTo>
                    <a:pt x="94" y="812"/>
                  </a:lnTo>
                  <a:lnTo>
                    <a:pt x="92" y="816"/>
                  </a:lnTo>
                  <a:lnTo>
                    <a:pt x="92" y="819"/>
                  </a:lnTo>
                  <a:lnTo>
                    <a:pt x="90" y="822"/>
                  </a:lnTo>
                  <a:lnTo>
                    <a:pt x="90" y="826"/>
                  </a:lnTo>
                  <a:lnTo>
                    <a:pt x="87" y="831"/>
                  </a:lnTo>
                  <a:lnTo>
                    <a:pt x="85" y="832"/>
                  </a:lnTo>
                  <a:lnTo>
                    <a:pt x="82" y="833"/>
                  </a:lnTo>
                  <a:lnTo>
                    <a:pt x="78" y="833"/>
                  </a:lnTo>
                  <a:lnTo>
                    <a:pt x="77" y="833"/>
                  </a:lnTo>
                  <a:lnTo>
                    <a:pt x="74" y="833"/>
                  </a:lnTo>
                  <a:lnTo>
                    <a:pt x="71" y="832"/>
                  </a:lnTo>
                  <a:lnTo>
                    <a:pt x="68" y="832"/>
                  </a:lnTo>
                  <a:lnTo>
                    <a:pt x="64" y="829"/>
                  </a:lnTo>
                  <a:lnTo>
                    <a:pt x="60" y="825"/>
                  </a:lnTo>
                  <a:lnTo>
                    <a:pt x="57" y="822"/>
                  </a:lnTo>
                  <a:lnTo>
                    <a:pt x="55" y="819"/>
                  </a:lnTo>
                  <a:lnTo>
                    <a:pt x="53" y="818"/>
                  </a:lnTo>
                  <a:lnTo>
                    <a:pt x="51" y="815"/>
                  </a:lnTo>
                  <a:lnTo>
                    <a:pt x="48" y="809"/>
                  </a:lnTo>
                  <a:lnTo>
                    <a:pt x="47" y="805"/>
                  </a:lnTo>
                  <a:lnTo>
                    <a:pt x="44" y="799"/>
                  </a:lnTo>
                  <a:lnTo>
                    <a:pt x="43" y="795"/>
                  </a:lnTo>
                  <a:lnTo>
                    <a:pt x="40" y="789"/>
                  </a:lnTo>
                  <a:lnTo>
                    <a:pt x="40" y="785"/>
                  </a:lnTo>
                  <a:lnTo>
                    <a:pt x="36" y="779"/>
                  </a:lnTo>
                  <a:lnTo>
                    <a:pt x="34" y="772"/>
                  </a:lnTo>
                  <a:lnTo>
                    <a:pt x="31" y="765"/>
                  </a:lnTo>
                  <a:lnTo>
                    <a:pt x="30" y="759"/>
                  </a:lnTo>
                  <a:lnTo>
                    <a:pt x="28" y="751"/>
                  </a:lnTo>
                  <a:lnTo>
                    <a:pt x="27" y="744"/>
                  </a:lnTo>
                  <a:lnTo>
                    <a:pt x="24" y="735"/>
                  </a:lnTo>
                  <a:lnTo>
                    <a:pt x="21" y="728"/>
                  </a:lnTo>
                  <a:lnTo>
                    <a:pt x="20" y="721"/>
                  </a:lnTo>
                  <a:lnTo>
                    <a:pt x="18" y="713"/>
                  </a:lnTo>
                  <a:lnTo>
                    <a:pt x="16" y="704"/>
                  </a:lnTo>
                  <a:lnTo>
                    <a:pt x="16" y="694"/>
                  </a:lnTo>
                  <a:lnTo>
                    <a:pt x="13" y="686"/>
                  </a:lnTo>
                  <a:lnTo>
                    <a:pt x="13" y="677"/>
                  </a:lnTo>
                  <a:lnTo>
                    <a:pt x="10" y="667"/>
                  </a:lnTo>
                  <a:lnTo>
                    <a:pt x="9" y="657"/>
                  </a:lnTo>
                  <a:lnTo>
                    <a:pt x="7" y="649"/>
                  </a:lnTo>
                  <a:lnTo>
                    <a:pt x="6" y="639"/>
                  </a:lnTo>
                  <a:lnTo>
                    <a:pt x="6" y="629"/>
                  </a:lnTo>
                  <a:lnTo>
                    <a:pt x="4" y="619"/>
                  </a:lnTo>
                  <a:lnTo>
                    <a:pt x="3" y="607"/>
                  </a:lnTo>
                  <a:lnTo>
                    <a:pt x="3" y="599"/>
                  </a:lnTo>
                  <a:lnTo>
                    <a:pt x="1" y="589"/>
                  </a:lnTo>
                  <a:lnTo>
                    <a:pt x="0" y="577"/>
                  </a:lnTo>
                  <a:lnTo>
                    <a:pt x="0" y="567"/>
                  </a:lnTo>
                  <a:lnTo>
                    <a:pt x="0" y="556"/>
                  </a:lnTo>
                  <a:lnTo>
                    <a:pt x="0" y="545"/>
                  </a:lnTo>
                  <a:lnTo>
                    <a:pt x="0" y="535"/>
                  </a:lnTo>
                  <a:lnTo>
                    <a:pt x="0" y="525"/>
                  </a:lnTo>
                  <a:lnTo>
                    <a:pt x="0" y="513"/>
                  </a:lnTo>
                  <a:lnTo>
                    <a:pt x="0" y="502"/>
                  </a:lnTo>
                  <a:lnTo>
                    <a:pt x="0" y="492"/>
                  </a:lnTo>
                  <a:lnTo>
                    <a:pt x="1" y="482"/>
                  </a:lnTo>
                  <a:lnTo>
                    <a:pt x="3" y="469"/>
                  </a:lnTo>
                  <a:lnTo>
                    <a:pt x="3" y="459"/>
                  </a:lnTo>
                  <a:lnTo>
                    <a:pt x="4" y="448"/>
                  </a:lnTo>
                  <a:lnTo>
                    <a:pt x="6" y="438"/>
                  </a:lnTo>
                  <a:lnTo>
                    <a:pt x="9" y="427"/>
                  </a:lnTo>
                  <a:lnTo>
                    <a:pt x="9" y="415"/>
                  </a:lnTo>
                  <a:lnTo>
                    <a:pt x="11" y="405"/>
                  </a:lnTo>
                  <a:lnTo>
                    <a:pt x="13" y="394"/>
                  </a:lnTo>
                  <a:lnTo>
                    <a:pt x="16" y="384"/>
                  </a:lnTo>
                  <a:lnTo>
                    <a:pt x="18" y="374"/>
                  </a:lnTo>
                  <a:lnTo>
                    <a:pt x="21" y="363"/>
                  </a:lnTo>
                  <a:lnTo>
                    <a:pt x="24" y="354"/>
                  </a:lnTo>
                  <a:lnTo>
                    <a:pt x="27" y="343"/>
                  </a:lnTo>
                  <a:lnTo>
                    <a:pt x="30" y="333"/>
                  </a:lnTo>
                  <a:lnTo>
                    <a:pt x="34" y="324"/>
                  </a:lnTo>
                  <a:lnTo>
                    <a:pt x="40" y="313"/>
                  </a:lnTo>
                  <a:lnTo>
                    <a:pt x="44" y="304"/>
                  </a:lnTo>
                  <a:close/>
                </a:path>
              </a:pathLst>
            </a:custGeom>
            <a:solidFill>
              <a:srgbClr val="2A40E2"/>
            </a:solidFill>
            <a:ln w="9525">
              <a:solidFill>
                <a:schemeClr val="tx1"/>
              </a:solidFill>
              <a:round/>
              <a:headEnd/>
              <a:tailEnd/>
            </a:ln>
          </p:spPr>
          <p:txBody>
            <a:bodyPr/>
            <a:lstStyle/>
            <a:p>
              <a:endParaRPr lang="en-US"/>
            </a:p>
          </p:txBody>
        </p:sp>
        <p:sp>
          <p:nvSpPr>
            <p:cNvPr id="78862" name="Freeform 13"/>
            <p:cNvSpPr>
              <a:spLocks/>
            </p:cNvSpPr>
            <p:nvPr/>
          </p:nvSpPr>
          <p:spPr bwMode="auto">
            <a:xfrm>
              <a:off x="1923" y="937"/>
              <a:ext cx="81" cy="29"/>
            </a:xfrm>
            <a:custGeom>
              <a:avLst/>
              <a:gdLst>
                <a:gd name="T0" fmla="*/ 0 w 243"/>
                <a:gd name="T1" fmla="*/ 0 h 87"/>
                <a:gd name="T2" fmla="*/ 0 w 243"/>
                <a:gd name="T3" fmla="*/ 0 h 87"/>
                <a:gd name="T4" fmla="*/ 0 w 243"/>
                <a:gd name="T5" fmla="*/ 0 h 87"/>
                <a:gd name="T6" fmla="*/ 0 w 243"/>
                <a:gd name="T7" fmla="*/ 0 h 87"/>
                <a:gd name="T8" fmla="*/ 0 w 243"/>
                <a:gd name="T9" fmla="*/ 0 h 87"/>
                <a:gd name="T10" fmla="*/ 0 w 243"/>
                <a:gd name="T11" fmla="*/ 0 h 87"/>
                <a:gd name="T12" fmla="*/ 0 w 243"/>
                <a:gd name="T13" fmla="*/ 0 h 87"/>
                <a:gd name="T14" fmla="*/ 0 w 243"/>
                <a:gd name="T15" fmla="*/ 0 h 87"/>
                <a:gd name="T16" fmla="*/ 0 w 243"/>
                <a:gd name="T17" fmla="*/ 0 h 87"/>
                <a:gd name="T18" fmla="*/ 0 w 243"/>
                <a:gd name="T19" fmla="*/ 0 h 87"/>
                <a:gd name="T20" fmla="*/ 0 w 243"/>
                <a:gd name="T21" fmla="*/ 0 h 87"/>
                <a:gd name="T22" fmla="*/ 0 w 243"/>
                <a:gd name="T23" fmla="*/ 0 h 87"/>
                <a:gd name="T24" fmla="*/ 0 w 243"/>
                <a:gd name="T25" fmla="*/ 0 h 87"/>
                <a:gd name="T26" fmla="*/ 0 w 243"/>
                <a:gd name="T27" fmla="*/ 0 h 87"/>
                <a:gd name="T28" fmla="*/ 0 w 243"/>
                <a:gd name="T29" fmla="*/ 0 h 87"/>
                <a:gd name="T30" fmla="*/ 0 w 243"/>
                <a:gd name="T31" fmla="*/ 0 h 87"/>
                <a:gd name="T32" fmla="*/ 0 w 243"/>
                <a:gd name="T33" fmla="*/ 0 h 87"/>
                <a:gd name="T34" fmla="*/ 0 w 243"/>
                <a:gd name="T35" fmla="*/ 0 h 87"/>
                <a:gd name="T36" fmla="*/ 0 w 243"/>
                <a:gd name="T37" fmla="*/ 0 h 87"/>
                <a:gd name="T38" fmla="*/ 0 w 243"/>
                <a:gd name="T39" fmla="*/ 0 h 87"/>
                <a:gd name="T40" fmla="*/ 0 w 243"/>
                <a:gd name="T41" fmla="*/ 0 h 87"/>
                <a:gd name="T42" fmla="*/ 0 w 243"/>
                <a:gd name="T43" fmla="*/ 0 h 87"/>
                <a:gd name="T44" fmla="*/ 0 w 243"/>
                <a:gd name="T45" fmla="*/ 0 h 87"/>
                <a:gd name="T46" fmla="*/ 0 w 243"/>
                <a:gd name="T47" fmla="*/ 0 h 87"/>
                <a:gd name="T48" fmla="*/ 0 w 243"/>
                <a:gd name="T49" fmla="*/ 0 h 87"/>
                <a:gd name="T50" fmla="*/ 0 w 243"/>
                <a:gd name="T51" fmla="*/ 0 h 87"/>
                <a:gd name="T52" fmla="*/ 0 w 243"/>
                <a:gd name="T53" fmla="*/ 0 h 87"/>
                <a:gd name="T54" fmla="*/ 0 w 243"/>
                <a:gd name="T55" fmla="*/ 0 h 87"/>
                <a:gd name="T56" fmla="*/ 0 w 243"/>
                <a:gd name="T57" fmla="*/ 0 h 87"/>
                <a:gd name="T58" fmla="*/ 0 w 243"/>
                <a:gd name="T59" fmla="*/ 0 h 87"/>
                <a:gd name="T60" fmla="*/ 0 w 243"/>
                <a:gd name="T61" fmla="*/ 0 h 87"/>
                <a:gd name="T62" fmla="*/ 0 w 243"/>
                <a:gd name="T63" fmla="*/ 0 h 87"/>
                <a:gd name="T64" fmla="*/ 0 w 243"/>
                <a:gd name="T65" fmla="*/ 0 h 87"/>
                <a:gd name="T66" fmla="*/ 0 w 243"/>
                <a:gd name="T67" fmla="*/ 0 h 87"/>
                <a:gd name="T68" fmla="*/ 0 w 243"/>
                <a:gd name="T69" fmla="*/ 0 h 87"/>
                <a:gd name="T70" fmla="*/ 0 w 243"/>
                <a:gd name="T71" fmla="*/ 0 h 87"/>
                <a:gd name="T72" fmla="*/ 0 w 243"/>
                <a:gd name="T73" fmla="*/ 0 h 87"/>
                <a:gd name="T74" fmla="*/ 0 w 243"/>
                <a:gd name="T75" fmla="*/ 0 h 87"/>
                <a:gd name="T76" fmla="*/ 0 w 243"/>
                <a:gd name="T77" fmla="*/ 0 h 87"/>
                <a:gd name="T78" fmla="*/ 0 w 243"/>
                <a:gd name="T79" fmla="*/ 0 h 87"/>
                <a:gd name="T80" fmla="*/ 0 w 243"/>
                <a:gd name="T81" fmla="*/ 0 h 87"/>
                <a:gd name="T82" fmla="*/ 0 w 243"/>
                <a:gd name="T83" fmla="*/ 0 h 87"/>
                <a:gd name="T84" fmla="*/ 0 w 243"/>
                <a:gd name="T85" fmla="*/ 0 h 87"/>
                <a:gd name="T86" fmla="*/ 0 w 243"/>
                <a:gd name="T87" fmla="*/ 0 h 87"/>
                <a:gd name="T88" fmla="*/ 0 w 243"/>
                <a:gd name="T89" fmla="*/ 0 h 87"/>
                <a:gd name="T90" fmla="*/ 0 w 243"/>
                <a:gd name="T91" fmla="*/ 0 h 8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3"/>
                <a:gd name="T139" fmla="*/ 0 h 87"/>
                <a:gd name="T140" fmla="*/ 243 w 243"/>
                <a:gd name="T141" fmla="*/ 87 h 8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3" h="87">
                  <a:moveTo>
                    <a:pt x="77" y="6"/>
                  </a:moveTo>
                  <a:lnTo>
                    <a:pt x="80" y="4"/>
                  </a:lnTo>
                  <a:lnTo>
                    <a:pt x="83" y="3"/>
                  </a:lnTo>
                  <a:lnTo>
                    <a:pt x="86" y="3"/>
                  </a:lnTo>
                  <a:lnTo>
                    <a:pt x="90" y="3"/>
                  </a:lnTo>
                  <a:lnTo>
                    <a:pt x="94" y="1"/>
                  </a:lnTo>
                  <a:lnTo>
                    <a:pt x="96" y="0"/>
                  </a:lnTo>
                  <a:lnTo>
                    <a:pt x="100" y="0"/>
                  </a:lnTo>
                  <a:lnTo>
                    <a:pt x="104" y="0"/>
                  </a:lnTo>
                  <a:lnTo>
                    <a:pt x="107" y="0"/>
                  </a:lnTo>
                  <a:lnTo>
                    <a:pt x="111" y="0"/>
                  </a:lnTo>
                  <a:lnTo>
                    <a:pt x="114" y="0"/>
                  </a:lnTo>
                  <a:lnTo>
                    <a:pt x="118" y="0"/>
                  </a:lnTo>
                  <a:lnTo>
                    <a:pt x="123" y="0"/>
                  </a:lnTo>
                  <a:lnTo>
                    <a:pt x="126" y="0"/>
                  </a:lnTo>
                  <a:lnTo>
                    <a:pt x="130" y="0"/>
                  </a:lnTo>
                  <a:lnTo>
                    <a:pt x="134" y="0"/>
                  </a:lnTo>
                  <a:lnTo>
                    <a:pt x="137" y="0"/>
                  </a:lnTo>
                  <a:lnTo>
                    <a:pt x="141" y="0"/>
                  </a:lnTo>
                  <a:lnTo>
                    <a:pt x="145" y="1"/>
                  </a:lnTo>
                  <a:lnTo>
                    <a:pt x="150" y="3"/>
                  </a:lnTo>
                  <a:lnTo>
                    <a:pt x="154" y="3"/>
                  </a:lnTo>
                  <a:lnTo>
                    <a:pt x="157" y="3"/>
                  </a:lnTo>
                  <a:lnTo>
                    <a:pt x="161" y="4"/>
                  </a:lnTo>
                  <a:lnTo>
                    <a:pt x="165" y="6"/>
                  </a:lnTo>
                  <a:lnTo>
                    <a:pt x="170" y="7"/>
                  </a:lnTo>
                  <a:lnTo>
                    <a:pt x="175" y="7"/>
                  </a:lnTo>
                  <a:lnTo>
                    <a:pt x="180" y="10"/>
                  </a:lnTo>
                  <a:lnTo>
                    <a:pt x="182" y="11"/>
                  </a:lnTo>
                  <a:lnTo>
                    <a:pt x="188" y="13"/>
                  </a:lnTo>
                  <a:lnTo>
                    <a:pt x="192" y="16"/>
                  </a:lnTo>
                  <a:lnTo>
                    <a:pt x="197" y="17"/>
                  </a:lnTo>
                  <a:lnTo>
                    <a:pt x="202" y="18"/>
                  </a:lnTo>
                  <a:lnTo>
                    <a:pt x="207" y="21"/>
                  </a:lnTo>
                  <a:lnTo>
                    <a:pt x="211" y="23"/>
                  </a:lnTo>
                  <a:lnTo>
                    <a:pt x="214" y="26"/>
                  </a:lnTo>
                  <a:lnTo>
                    <a:pt x="218" y="27"/>
                  </a:lnTo>
                  <a:lnTo>
                    <a:pt x="221" y="28"/>
                  </a:lnTo>
                  <a:lnTo>
                    <a:pt x="224" y="31"/>
                  </a:lnTo>
                  <a:lnTo>
                    <a:pt x="228" y="33"/>
                  </a:lnTo>
                  <a:lnTo>
                    <a:pt x="231" y="36"/>
                  </a:lnTo>
                  <a:lnTo>
                    <a:pt x="235" y="37"/>
                  </a:lnTo>
                  <a:lnTo>
                    <a:pt x="238" y="40"/>
                  </a:lnTo>
                  <a:lnTo>
                    <a:pt x="241" y="43"/>
                  </a:lnTo>
                  <a:lnTo>
                    <a:pt x="243" y="45"/>
                  </a:lnTo>
                  <a:lnTo>
                    <a:pt x="243" y="50"/>
                  </a:lnTo>
                  <a:lnTo>
                    <a:pt x="241" y="54"/>
                  </a:lnTo>
                  <a:lnTo>
                    <a:pt x="238" y="55"/>
                  </a:lnTo>
                  <a:lnTo>
                    <a:pt x="235" y="57"/>
                  </a:lnTo>
                  <a:lnTo>
                    <a:pt x="232" y="58"/>
                  </a:lnTo>
                  <a:lnTo>
                    <a:pt x="228" y="60"/>
                  </a:lnTo>
                  <a:lnTo>
                    <a:pt x="222" y="60"/>
                  </a:lnTo>
                  <a:lnTo>
                    <a:pt x="216" y="60"/>
                  </a:lnTo>
                  <a:lnTo>
                    <a:pt x="214" y="60"/>
                  </a:lnTo>
                  <a:lnTo>
                    <a:pt x="211" y="60"/>
                  </a:lnTo>
                  <a:lnTo>
                    <a:pt x="208" y="60"/>
                  </a:lnTo>
                  <a:lnTo>
                    <a:pt x="205" y="58"/>
                  </a:lnTo>
                  <a:lnTo>
                    <a:pt x="202" y="57"/>
                  </a:lnTo>
                  <a:lnTo>
                    <a:pt x="198" y="57"/>
                  </a:lnTo>
                  <a:lnTo>
                    <a:pt x="194" y="55"/>
                  </a:lnTo>
                  <a:lnTo>
                    <a:pt x="191" y="54"/>
                  </a:lnTo>
                  <a:lnTo>
                    <a:pt x="188" y="54"/>
                  </a:lnTo>
                  <a:lnTo>
                    <a:pt x="184" y="53"/>
                  </a:lnTo>
                  <a:lnTo>
                    <a:pt x="181" y="53"/>
                  </a:lnTo>
                  <a:lnTo>
                    <a:pt x="177" y="51"/>
                  </a:lnTo>
                  <a:lnTo>
                    <a:pt x="174" y="50"/>
                  </a:lnTo>
                  <a:lnTo>
                    <a:pt x="168" y="50"/>
                  </a:lnTo>
                  <a:lnTo>
                    <a:pt x="164" y="47"/>
                  </a:lnTo>
                  <a:lnTo>
                    <a:pt x="161" y="47"/>
                  </a:lnTo>
                  <a:lnTo>
                    <a:pt x="157" y="47"/>
                  </a:lnTo>
                  <a:lnTo>
                    <a:pt x="151" y="45"/>
                  </a:lnTo>
                  <a:lnTo>
                    <a:pt x="148" y="45"/>
                  </a:lnTo>
                  <a:lnTo>
                    <a:pt x="143" y="47"/>
                  </a:lnTo>
                  <a:lnTo>
                    <a:pt x="138" y="47"/>
                  </a:lnTo>
                  <a:lnTo>
                    <a:pt x="133" y="47"/>
                  </a:lnTo>
                  <a:lnTo>
                    <a:pt x="128" y="47"/>
                  </a:lnTo>
                  <a:lnTo>
                    <a:pt x="124" y="50"/>
                  </a:lnTo>
                  <a:lnTo>
                    <a:pt x="118" y="51"/>
                  </a:lnTo>
                  <a:lnTo>
                    <a:pt x="113" y="53"/>
                  </a:lnTo>
                  <a:lnTo>
                    <a:pt x="108" y="54"/>
                  </a:lnTo>
                  <a:lnTo>
                    <a:pt x="103" y="57"/>
                  </a:lnTo>
                  <a:lnTo>
                    <a:pt x="100" y="58"/>
                  </a:lnTo>
                  <a:lnTo>
                    <a:pt x="97" y="60"/>
                  </a:lnTo>
                  <a:lnTo>
                    <a:pt x="94" y="60"/>
                  </a:lnTo>
                  <a:lnTo>
                    <a:pt x="93" y="63"/>
                  </a:lnTo>
                  <a:lnTo>
                    <a:pt x="86" y="64"/>
                  </a:lnTo>
                  <a:lnTo>
                    <a:pt x="81" y="67"/>
                  </a:lnTo>
                  <a:lnTo>
                    <a:pt x="76" y="68"/>
                  </a:lnTo>
                  <a:lnTo>
                    <a:pt x="72" y="71"/>
                  </a:lnTo>
                  <a:lnTo>
                    <a:pt x="67" y="71"/>
                  </a:lnTo>
                  <a:lnTo>
                    <a:pt x="63" y="74"/>
                  </a:lnTo>
                  <a:lnTo>
                    <a:pt x="57" y="75"/>
                  </a:lnTo>
                  <a:lnTo>
                    <a:pt x="53" y="78"/>
                  </a:lnTo>
                  <a:lnTo>
                    <a:pt x="49" y="78"/>
                  </a:lnTo>
                  <a:lnTo>
                    <a:pt x="46" y="81"/>
                  </a:lnTo>
                  <a:lnTo>
                    <a:pt x="42" y="81"/>
                  </a:lnTo>
                  <a:lnTo>
                    <a:pt x="39" y="84"/>
                  </a:lnTo>
                  <a:lnTo>
                    <a:pt x="36" y="84"/>
                  </a:lnTo>
                  <a:lnTo>
                    <a:pt x="32" y="85"/>
                  </a:lnTo>
                  <a:lnTo>
                    <a:pt x="29" y="85"/>
                  </a:lnTo>
                  <a:lnTo>
                    <a:pt x="26" y="87"/>
                  </a:lnTo>
                  <a:lnTo>
                    <a:pt x="23" y="87"/>
                  </a:lnTo>
                  <a:lnTo>
                    <a:pt x="20" y="87"/>
                  </a:lnTo>
                  <a:lnTo>
                    <a:pt x="15" y="87"/>
                  </a:lnTo>
                  <a:lnTo>
                    <a:pt x="10" y="85"/>
                  </a:lnTo>
                  <a:lnTo>
                    <a:pt x="6" y="82"/>
                  </a:lnTo>
                  <a:lnTo>
                    <a:pt x="3" y="80"/>
                  </a:lnTo>
                  <a:lnTo>
                    <a:pt x="2" y="75"/>
                  </a:lnTo>
                  <a:lnTo>
                    <a:pt x="0" y="71"/>
                  </a:lnTo>
                  <a:lnTo>
                    <a:pt x="0" y="68"/>
                  </a:lnTo>
                  <a:lnTo>
                    <a:pt x="0" y="65"/>
                  </a:lnTo>
                  <a:lnTo>
                    <a:pt x="0" y="63"/>
                  </a:lnTo>
                  <a:lnTo>
                    <a:pt x="0" y="60"/>
                  </a:lnTo>
                  <a:lnTo>
                    <a:pt x="2" y="54"/>
                  </a:lnTo>
                  <a:lnTo>
                    <a:pt x="5" y="50"/>
                  </a:lnTo>
                  <a:lnTo>
                    <a:pt x="9" y="44"/>
                  </a:lnTo>
                  <a:lnTo>
                    <a:pt x="12" y="40"/>
                  </a:lnTo>
                  <a:lnTo>
                    <a:pt x="15" y="37"/>
                  </a:lnTo>
                  <a:lnTo>
                    <a:pt x="18" y="36"/>
                  </a:lnTo>
                  <a:lnTo>
                    <a:pt x="20" y="33"/>
                  </a:lnTo>
                  <a:lnTo>
                    <a:pt x="23" y="31"/>
                  </a:lnTo>
                  <a:lnTo>
                    <a:pt x="26" y="28"/>
                  </a:lnTo>
                  <a:lnTo>
                    <a:pt x="29" y="26"/>
                  </a:lnTo>
                  <a:lnTo>
                    <a:pt x="32" y="24"/>
                  </a:lnTo>
                  <a:lnTo>
                    <a:pt x="36" y="23"/>
                  </a:lnTo>
                  <a:lnTo>
                    <a:pt x="39" y="21"/>
                  </a:lnTo>
                  <a:lnTo>
                    <a:pt x="42" y="18"/>
                  </a:lnTo>
                  <a:lnTo>
                    <a:pt x="46" y="17"/>
                  </a:lnTo>
                  <a:lnTo>
                    <a:pt x="49" y="16"/>
                  </a:lnTo>
                  <a:lnTo>
                    <a:pt x="52" y="14"/>
                  </a:lnTo>
                  <a:lnTo>
                    <a:pt x="56" y="13"/>
                  </a:lnTo>
                  <a:lnTo>
                    <a:pt x="59" y="10"/>
                  </a:lnTo>
                  <a:lnTo>
                    <a:pt x="64" y="10"/>
                  </a:lnTo>
                  <a:lnTo>
                    <a:pt x="67" y="7"/>
                  </a:lnTo>
                  <a:lnTo>
                    <a:pt x="70" y="7"/>
                  </a:lnTo>
                  <a:lnTo>
                    <a:pt x="73" y="6"/>
                  </a:lnTo>
                  <a:lnTo>
                    <a:pt x="77" y="6"/>
                  </a:lnTo>
                  <a:close/>
                </a:path>
              </a:pathLst>
            </a:custGeom>
            <a:solidFill>
              <a:srgbClr val="FFFFFF"/>
            </a:solidFill>
            <a:ln w="9525">
              <a:solidFill>
                <a:schemeClr val="tx1"/>
              </a:solidFill>
              <a:round/>
              <a:headEnd/>
              <a:tailEnd/>
            </a:ln>
          </p:spPr>
          <p:txBody>
            <a:bodyPr/>
            <a:lstStyle/>
            <a:p>
              <a:endParaRPr lang="en-US"/>
            </a:p>
          </p:txBody>
        </p:sp>
        <p:sp>
          <p:nvSpPr>
            <p:cNvPr id="78863" name="Freeform 14"/>
            <p:cNvSpPr>
              <a:spLocks/>
            </p:cNvSpPr>
            <p:nvPr/>
          </p:nvSpPr>
          <p:spPr bwMode="auto">
            <a:xfrm>
              <a:off x="2190" y="1213"/>
              <a:ext cx="34" cy="110"/>
            </a:xfrm>
            <a:custGeom>
              <a:avLst/>
              <a:gdLst>
                <a:gd name="T0" fmla="*/ 0 w 102"/>
                <a:gd name="T1" fmla="*/ 0 h 330"/>
                <a:gd name="T2" fmla="*/ 0 w 102"/>
                <a:gd name="T3" fmla="*/ 0 h 330"/>
                <a:gd name="T4" fmla="*/ 0 w 102"/>
                <a:gd name="T5" fmla="*/ 0 h 330"/>
                <a:gd name="T6" fmla="*/ 0 w 102"/>
                <a:gd name="T7" fmla="*/ 0 h 330"/>
                <a:gd name="T8" fmla="*/ 0 w 102"/>
                <a:gd name="T9" fmla="*/ 0 h 330"/>
                <a:gd name="T10" fmla="*/ 0 w 102"/>
                <a:gd name="T11" fmla="*/ 0 h 330"/>
                <a:gd name="T12" fmla="*/ 0 w 102"/>
                <a:gd name="T13" fmla="*/ 0 h 330"/>
                <a:gd name="T14" fmla="*/ 0 w 102"/>
                <a:gd name="T15" fmla="*/ 0 h 330"/>
                <a:gd name="T16" fmla="*/ 0 w 102"/>
                <a:gd name="T17" fmla="*/ 0 h 330"/>
                <a:gd name="T18" fmla="*/ 0 w 102"/>
                <a:gd name="T19" fmla="*/ 0 h 330"/>
                <a:gd name="T20" fmla="*/ 0 w 102"/>
                <a:gd name="T21" fmla="*/ 0 h 330"/>
                <a:gd name="T22" fmla="*/ 0 w 102"/>
                <a:gd name="T23" fmla="*/ 0 h 330"/>
                <a:gd name="T24" fmla="*/ 0 w 102"/>
                <a:gd name="T25" fmla="*/ 0 h 330"/>
                <a:gd name="T26" fmla="*/ 0 w 102"/>
                <a:gd name="T27" fmla="*/ 0 h 330"/>
                <a:gd name="T28" fmla="*/ 0 w 102"/>
                <a:gd name="T29" fmla="*/ 0 h 330"/>
                <a:gd name="T30" fmla="*/ 0 w 102"/>
                <a:gd name="T31" fmla="*/ 0 h 330"/>
                <a:gd name="T32" fmla="*/ 0 w 102"/>
                <a:gd name="T33" fmla="*/ 0 h 330"/>
                <a:gd name="T34" fmla="*/ 0 w 102"/>
                <a:gd name="T35" fmla="*/ 0 h 330"/>
                <a:gd name="T36" fmla="*/ 0 w 102"/>
                <a:gd name="T37" fmla="*/ 0 h 330"/>
                <a:gd name="T38" fmla="*/ 0 w 102"/>
                <a:gd name="T39" fmla="*/ 0 h 330"/>
                <a:gd name="T40" fmla="*/ 0 w 102"/>
                <a:gd name="T41" fmla="*/ 0 h 330"/>
                <a:gd name="T42" fmla="*/ 0 w 102"/>
                <a:gd name="T43" fmla="*/ 0 h 330"/>
                <a:gd name="T44" fmla="*/ 0 w 102"/>
                <a:gd name="T45" fmla="*/ 0 h 330"/>
                <a:gd name="T46" fmla="*/ 0 w 102"/>
                <a:gd name="T47" fmla="*/ 0 h 330"/>
                <a:gd name="T48" fmla="*/ 0 w 102"/>
                <a:gd name="T49" fmla="*/ 0 h 330"/>
                <a:gd name="T50" fmla="*/ 0 w 102"/>
                <a:gd name="T51" fmla="*/ 0 h 330"/>
                <a:gd name="T52" fmla="*/ 0 w 102"/>
                <a:gd name="T53" fmla="*/ 0 h 330"/>
                <a:gd name="T54" fmla="*/ 0 w 102"/>
                <a:gd name="T55" fmla="*/ 0 h 330"/>
                <a:gd name="T56" fmla="*/ 0 w 102"/>
                <a:gd name="T57" fmla="*/ 0 h 330"/>
                <a:gd name="T58" fmla="*/ 0 w 102"/>
                <a:gd name="T59" fmla="*/ 0 h 330"/>
                <a:gd name="T60" fmla="*/ 0 w 102"/>
                <a:gd name="T61" fmla="*/ 0 h 330"/>
                <a:gd name="T62" fmla="*/ 0 w 102"/>
                <a:gd name="T63" fmla="*/ 0 h 330"/>
                <a:gd name="T64" fmla="*/ 0 w 102"/>
                <a:gd name="T65" fmla="*/ 0 h 330"/>
                <a:gd name="T66" fmla="*/ 0 w 102"/>
                <a:gd name="T67" fmla="*/ 0 h 330"/>
                <a:gd name="T68" fmla="*/ 0 w 102"/>
                <a:gd name="T69" fmla="*/ 0 h 330"/>
                <a:gd name="T70" fmla="*/ 0 w 102"/>
                <a:gd name="T71" fmla="*/ 0 h 330"/>
                <a:gd name="T72" fmla="*/ 0 w 102"/>
                <a:gd name="T73" fmla="*/ 0 h 330"/>
                <a:gd name="T74" fmla="*/ 0 w 102"/>
                <a:gd name="T75" fmla="*/ 0 h 330"/>
                <a:gd name="T76" fmla="*/ 0 w 102"/>
                <a:gd name="T77" fmla="*/ 0 h 330"/>
                <a:gd name="T78" fmla="*/ 0 w 102"/>
                <a:gd name="T79" fmla="*/ 0 h 330"/>
                <a:gd name="T80" fmla="*/ 0 w 102"/>
                <a:gd name="T81" fmla="*/ 0 h 330"/>
                <a:gd name="T82" fmla="*/ 0 w 102"/>
                <a:gd name="T83" fmla="*/ 0 h 330"/>
                <a:gd name="T84" fmla="*/ 0 w 102"/>
                <a:gd name="T85" fmla="*/ 0 h 330"/>
                <a:gd name="T86" fmla="*/ 0 w 102"/>
                <a:gd name="T87" fmla="*/ 0 h 330"/>
                <a:gd name="T88" fmla="*/ 0 w 102"/>
                <a:gd name="T89" fmla="*/ 0 h 330"/>
                <a:gd name="T90" fmla="*/ 0 w 102"/>
                <a:gd name="T91" fmla="*/ 0 h 330"/>
                <a:gd name="T92" fmla="*/ 0 w 102"/>
                <a:gd name="T93" fmla="*/ 0 h 330"/>
                <a:gd name="T94" fmla="*/ 0 w 102"/>
                <a:gd name="T95" fmla="*/ 0 h 330"/>
                <a:gd name="T96" fmla="*/ 0 w 102"/>
                <a:gd name="T97" fmla="*/ 0 h 330"/>
                <a:gd name="T98" fmla="*/ 0 w 102"/>
                <a:gd name="T99" fmla="*/ 0 h 330"/>
                <a:gd name="T100" fmla="*/ 0 w 102"/>
                <a:gd name="T101" fmla="*/ 0 h 330"/>
                <a:gd name="T102" fmla="*/ 0 w 102"/>
                <a:gd name="T103" fmla="*/ 0 h 330"/>
                <a:gd name="T104" fmla="*/ 0 w 102"/>
                <a:gd name="T105" fmla="*/ 0 h 330"/>
                <a:gd name="T106" fmla="*/ 0 w 102"/>
                <a:gd name="T107" fmla="*/ 0 h 330"/>
                <a:gd name="T108" fmla="*/ 0 w 102"/>
                <a:gd name="T109" fmla="*/ 0 h 330"/>
                <a:gd name="T110" fmla="*/ 0 w 102"/>
                <a:gd name="T111" fmla="*/ 0 h 330"/>
                <a:gd name="T112" fmla="*/ 0 w 102"/>
                <a:gd name="T113" fmla="*/ 0 h 330"/>
                <a:gd name="T114" fmla="*/ 0 w 102"/>
                <a:gd name="T115" fmla="*/ 0 h 33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02"/>
                <a:gd name="T175" fmla="*/ 0 h 330"/>
                <a:gd name="T176" fmla="*/ 102 w 102"/>
                <a:gd name="T177" fmla="*/ 330 h 33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02" h="330">
                  <a:moveTo>
                    <a:pt x="18" y="99"/>
                  </a:moveTo>
                  <a:lnTo>
                    <a:pt x="18" y="102"/>
                  </a:lnTo>
                  <a:lnTo>
                    <a:pt x="18" y="105"/>
                  </a:lnTo>
                  <a:lnTo>
                    <a:pt x="18" y="109"/>
                  </a:lnTo>
                  <a:lnTo>
                    <a:pt x="20" y="112"/>
                  </a:lnTo>
                  <a:lnTo>
                    <a:pt x="20" y="116"/>
                  </a:lnTo>
                  <a:lnTo>
                    <a:pt x="21" y="119"/>
                  </a:lnTo>
                  <a:lnTo>
                    <a:pt x="21" y="125"/>
                  </a:lnTo>
                  <a:lnTo>
                    <a:pt x="21" y="129"/>
                  </a:lnTo>
                  <a:lnTo>
                    <a:pt x="21" y="132"/>
                  </a:lnTo>
                  <a:lnTo>
                    <a:pt x="21" y="136"/>
                  </a:lnTo>
                  <a:lnTo>
                    <a:pt x="21" y="140"/>
                  </a:lnTo>
                  <a:lnTo>
                    <a:pt x="21" y="145"/>
                  </a:lnTo>
                  <a:lnTo>
                    <a:pt x="21" y="150"/>
                  </a:lnTo>
                  <a:lnTo>
                    <a:pt x="21" y="155"/>
                  </a:lnTo>
                  <a:lnTo>
                    <a:pt x="21" y="159"/>
                  </a:lnTo>
                  <a:lnTo>
                    <a:pt x="23" y="163"/>
                  </a:lnTo>
                  <a:lnTo>
                    <a:pt x="21" y="168"/>
                  </a:lnTo>
                  <a:lnTo>
                    <a:pt x="21" y="172"/>
                  </a:lnTo>
                  <a:lnTo>
                    <a:pt x="21" y="177"/>
                  </a:lnTo>
                  <a:lnTo>
                    <a:pt x="21" y="182"/>
                  </a:lnTo>
                  <a:lnTo>
                    <a:pt x="20" y="187"/>
                  </a:lnTo>
                  <a:lnTo>
                    <a:pt x="20" y="190"/>
                  </a:lnTo>
                  <a:lnTo>
                    <a:pt x="20" y="196"/>
                  </a:lnTo>
                  <a:lnTo>
                    <a:pt x="20" y="200"/>
                  </a:lnTo>
                  <a:lnTo>
                    <a:pt x="18" y="206"/>
                  </a:lnTo>
                  <a:lnTo>
                    <a:pt x="18" y="210"/>
                  </a:lnTo>
                  <a:lnTo>
                    <a:pt x="18" y="214"/>
                  </a:lnTo>
                  <a:lnTo>
                    <a:pt x="18" y="219"/>
                  </a:lnTo>
                  <a:lnTo>
                    <a:pt x="18" y="224"/>
                  </a:lnTo>
                  <a:lnTo>
                    <a:pt x="18" y="227"/>
                  </a:lnTo>
                  <a:lnTo>
                    <a:pt x="18" y="233"/>
                  </a:lnTo>
                  <a:lnTo>
                    <a:pt x="18" y="239"/>
                  </a:lnTo>
                  <a:lnTo>
                    <a:pt x="17" y="243"/>
                  </a:lnTo>
                  <a:lnTo>
                    <a:pt x="17" y="246"/>
                  </a:lnTo>
                  <a:lnTo>
                    <a:pt x="15" y="250"/>
                  </a:lnTo>
                  <a:lnTo>
                    <a:pt x="15" y="254"/>
                  </a:lnTo>
                  <a:lnTo>
                    <a:pt x="15" y="259"/>
                  </a:lnTo>
                  <a:lnTo>
                    <a:pt x="15" y="263"/>
                  </a:lnTo>
                  <a:lnTo>
                    <a:pt x="15" y="267"/>
                  </a:lnTo>
                  <a:lnTo>
                    <a:pt x="17" y="271"/>
                  </a:lnTo>
                  <a:lnTo>
                    <a:pt x="17" y="274"/>
                  </a:lnTo>
                  <a:lnTo>
                    <a:pt x="17" y="278"/>
                  </a:lnTo>
                  <a:lnTo>
                    <a:pt x="17" y="281"/>
                  </a:lnTo>
                  <a:lnTo>
                    <a:pt x="17" y="287"/>
                  </a:lnTo>
                  <a:lnTo>
                    <a:pt x="17" y="290"/>
                  </a:lnTo>
                  <a:lnTo>
                    <a:pt x="18" y="293"/>
                  </a:lnTo>
                  <a:lnTo>
                    <a:pt x="18" y="296"/>
                  </a:lnTo>
                  <a:lnTo>
                    <a:pt x="18" y="300"/>
                  </a:lnTo>
                  <a:lnTo>
                    <a:pt x="18" y="303"/>
                  </a:lnTo>
                  <a:lnTo>
                    <a:pt x="20" y="305"/>
                  </a:lnTo>
                  <a:lnTo>
                    <a:pt x="21" y="308"/>
                  </a:lnTo>
                  <a:lnTo>
                    <a:pt x="23" y="310"/>
                  </a:lnTo>
                  <a:lnTo>
                    <a:pt x="25" y="315"/>
                  </a:lnTo>
                  <a:lnTo>
                    <a:pt x="28" y="320"/>
                  </a:lnTo>
                  <a:lnTo>
                    <a:pt x="31" y="323"/>
                  </a:lnTo>
                  <a:lnTo>
                    <a:pt x="34" y="325"/>
                  </a:lnTo>
                  <a:lnTo>
                    <a:pt x="40" y="327"/>
                  </a:lnTo>
                  <a:lnTo>
                    <a:pt x="44" y="328"/>
                  </a:lnTo>
                  <a:lnTo>
                    <a:pt x="48" y="328"/>
                  </a:lnTo>
                  <a:lnTo>
                    <a:pt x="54" y="330"/>
                  </a:lnTo>
                  <a:lnTo>
                    <a:pt x="58" y="328"/>
                  </a:lnTo>
                  <a:lnTo>
                    <a:pt x="62" y="328"/>
                  </a:lnTo>
                  <a:lnTo>
                    <a:pt x="65" y="327"/>
                  </a:lnTo>
                  <a:lnTo>
                    <a:pt x="69" y="325"/>
                  </a:lnTo>
                  <a:lnTo>
                    <a:pt x="72" y="324"/>
                  </a:lnTo>
                  <a:lnTo>
                    <a:pt x="77" y="323"/>
                  </a:lnTo>
                  <a:lnTo>
                    <a:pt x="79" y="320"/>
                  </a:lnTo>
                  <a:lnTo>
                    <a:pt x="82" y="317"/>
                  </a:lnTo>
                  <a:lnTo>
                    <a:pt x="85" y="314"/>
                  </a:lnTo>
                  <a:lnTo>
                    <a:pt x="87" y="311"/>
                  </a:lnTo>
                  <a:lnTo>
                    <a:pt x="89" y="308"/>
                  </a:lnTo>
                  <a:lnTo>
                    <a:pt x="91" y="304"/>
                  </a:lnTo>
                  <a:lnTo>
                    <a:pt x="92" y="300"/>
                  </a:lnTo>
                  <a:lnTo>
                    <a:pt x="95" y="297"/>
                  </a:lnTo>
                  <a:lnTo>
                    <a:pt x="95" y="293"/>
                  </a:lnTo>
                  <a:lnTo>
                    <a:pt x="96" y="288"/>
                  </a:lnTo>
                  <a:lnTo>
                    <a:pt x="98" y="283"/>
                  </a:lnTo>
                  <a:lnTo>
                    <a:pt x="99" y="278"/>
                  </a:lnTo>
                  <a:lnTo>
                    <a:pt x="99" y="274"/>
                  </a:lnTo>
                  <a:lnTo>
                    <a:pt x="99" y="270"/>
                  </a:lnTo>
                  <a:lnTo>
                    <a:pt x="101" y="266"/>
                  </a:lnTo>
                  <a:lnTo>
                    <a:pt x="102" y="260"/>
                  </a:lnTo>
                  <a:lnTo>
                    <a:pt x="102" y="256"/>
                  </a:lnTo>
                  <a:lnTo>
                    <a:pt x="102" y="250"/>
                  </a:lnTo>
                  <a:lnTo>
                    <a:pt x="102" y="244"/>
                  </a:lnTo>
                  <a:lnTo>
                    <a:pt x="102" y="240"/>
                  </a:lnTo>
                  <a:lnTo>
                    <a:pt x="102" y="236"/>
                  </a:lnTo>
                  <a:lnTo>
                    <a:pt x="102" y="230"/>
                  </a:lnTo>
                  <a:lnTo>
                    <a:pt x="101" y="226"/>
                  </a:lnTo>
                  <a:lnTo>
                    <a:pt x="101" y="222"/>
                  </a:lnTo>
                  <a:lnTo>
                    <a:pt x="99" y="219"/>
                  </a:lnTo>
                  <a:lnTo>
                    <a:pt x="99" y="216"/>
                  </a:lnTo>
                  <a:lnTo>
                    <a:pt x="99" y="213"/>
                  </a:lnTo>
                  <a:lnTo>
                    <a:pt x="99" y="210"/>
                  </a:lnTo>
                  <a:lnTo>
                    <a:pt x="98" y="207"/>
                  </a:lnTo>
                  <a:lnTo>
                    <a:pt x="96" y="204"/>
                  </a:lnTo>
                  <a:lnTo>
                    <a:pt x="96" y="200"/>
                  </a:lnTo>
                  <a:lnTo>
                    <a:pt x="96" y="197"/>
                  </a:lnTo>
                  <a:lnTo>
                    <a:pt x="95" y="193"/>
                  </a:lnTo>
                  <a:lnTo>
                    <a:pt x="95" y="189"/>
                  </a:lnTo>
                  <a:lnTo>
                    <a:pt x="94" y="185"/>
                  </a:lnTo>
                  <a:lnTo>
                    <a:pt x="94" y="182"/>
                  </a:lnTo>
                  <a:lnTo>
                    <a:pt x="92" y="176"/>
                  </a:lnTo>
                  <a:lnTo>
                    <a:pt x="91" y="172"/>
                  </a:lnTo>
                  <a:lnTo>
                    <a:pt x="89" y="168"/>
                  </a:lnTo>
                  <a:lnTo>
                    <a:pt x="89" y="163"/>
                  </a:lnTo>
                  <a:lnTo>
                    <a:pt x="88" y="159"/>
                  </a:lnTo>
                  <a:lnTo>
                    <a:pt x="87" y="153"/>
                  </a:lnTo>
                  <a:lnTo>
                    <a:pt x="85" y="149"/>
                  </a:lnTo>
                  <a:lnTo>
                    <a:pt x="84" y="143"/>
                  </a:lnTo>
                  <a:lnTo>
                    <a:pt x="82" y="139"/>
                  </a:lnTo>
                  <a:lnTo>
                    <a:pt x="81" y="135"/>
                  </a:lnTo>
                  <a:lnTo>
                    <a:pt x="79" y="129"/>
                  </a:lnTo>
                  <a:lnTo>
                    <a:pt x="78" y="125"/>
                  </a:lnTo>
                  <a:lnTo>
                    <a:pt x="77" y="119"/>
                  </a:lnTo>
                  <a:lnTo>
                    <a:pt x="74" y="113"/>
                  </a:lnTo>
                  <a:lnTo>
                    <a:pt x="74" y="109"/>
                  </a:lnTo>
                  <a:lnTo>
                    <a:pt x="71" y="104"/>
                  </a:lnTo>
                  <a:lnTo>
                    <a:pt x="71" y="99"/>
                  </a:lnTo>
                  <a:lnTo>
                    <a:pt x="68" y="94"/>
                  </a:lnTo>
                  <a:lnTo>
                    <a:pt x="67" y="89"/>
                  </a:lnTo>
                  <a:lnTo>
                    <a:pt x="65" y="85"/>
                  </a:lnTo>
                  <a:lnTo>
                    <a:pt x="64" y="79"/>
                  </a:lnTo>
                  <a:lnTo>
                    <a:pt x="62" y="75"/>
                  </a:lnTo>
                  <a:lnTo>
                    <a:pt x="61" y="69"/>
                  </a:lnTo>
                  <a:lnTo>
                    <a:pt x="58" y="65"/>
                  </a:lnTo>
                  <a:lnTo>
                    <a:pt x="57" y="61"/>
                  </a:lnTo>
                  <a:lnTo>
                    <a:pt x="55" y="57"/>
                  </a:lnTo>
                  <a:lnTo>
                    <a:pt x="54" y="52"/>
                  </a:lnTo>
                  <a:lnTo>
                    <a:pt x="52" y="48"/>
                  </a:lnTo>
                  <a:lnTo>
                    <a:pt x="50" y="44"/>
                  </a:lnTo>
                  <a:lnTo>
                    <a:pt x="48" y="38"/>
                  </a:lnTo>
                  <a:lnTo>
                    <a:pt x="45" y="35"/>
                  </a:lnTo>
                  <a:lnTo>
                    <a:pt x="44" y="31"/>
                  </a:lnTo>
                  <a:lnTo>
                    <a:pt x="42" y="28"/>
                  </a:lnTo>
                  <a:lnTo>
                    <a:pt x="41" y="25"/>
                  </a:lnTo>
                  <a:lnTo>
                    <a:pt x="40" y="22"/>
                  </a:lnTo>
                  <a:lnTo>
                    <a:pt x="38" y="20"/>
                  </a:lnTo>
                  <a:lnTo>
                    <a:pt x="37" y="17"/>
                  </a:lnTo>
                  <a:lnTo>
                    <a:pt x="34" y="14"/>
                  </a:lnTo>
                  <a:lnTo>
                    <a:pt x="34" y="10"/>
                  </a:lnTo>
                  <a:lnTo>
                    <a:pt x="31" y="8"/>
                  </a:lnTo>
                  <a:lnTo>
                    <a:pt x="28" y="4"/>
                  </a:lnTo>
                  <a:lnTo>
                    <a:pt x="27" y="3"/>
                  </a:lnTo>
                  <a:lnTo>
                    <a:pt x="20" y="0"/>
                  </a:lnTo>
                  <a:lnTo>
                    <a:pt x="15" y="3"/>
                  </a:lnTo>
                  <a:lnTo>
                    <a:pt x="11" y="5"/>
                  </a:lnTo>
                  <a:lnTo>
                    <a:pt x="8" y="10"/>
                  </a:lnTo>
                  <a:lnTo>
                    <a:pt x="4" y="14"/>
                  </a:lnTo>
                  <a:lnTo>
                    <a:pt x="3" y="17"/>
                  </a:lnTo>
                  <a:lnTo>
                    <a:pt x="0" y="20"/>
                  </a:lnTo>
                  <a:lnTo>
                    <a:pt x="0" y="22"/>
                  </a:lnTo>
                  <a:lnTo>
                    <a:pt x="0" y="28"/>
                  </a:lnTo>
                  <a:lnTo>
                    <a:pt x="0" y="31"/>
                  </a:lnTo>
                  <a:lnTo>
                    <a:pt x="0" y="34"/>
                  </a:lnTo>
                  <a:lnTo>
                    <a:pt x="0" y="35"/>
                  </a:lnTo>
                  <a:lnTo>
                    <a:pt x="0" y="38"/>
                  </a:lnTo>
                  <a:lnTo>
                    <a:pt x="1" y="42"/>
                  </a:lnTo>
                  <a:lnTo>
                    <a:pt x="3" y="45"/>
                  </a:lnTo>
                  <a:lnTo>
                    <a:pt x="3" y="48"/>
                  </a:lnTo>
                  <a:lnTo>
                    <a:pt x="4" y="51"/>
                  </a:lnTo>
                  <a:lnTo>
                    <a:pt x="6" y="57"/>
                  </a:lnTo>
                  <a:lnTo>
                    <a:pt x="7" y="59"/>
                  </a:lnTo>
                  <a:lnTo>
                    <a:pt x="8" y="65"/>
                  </a:lnTo>
                  <a:lnTo>
                    <a:pt x="10" y="69"/>
                  </a:lnTo>
                  <a:lnTo>
                    <a:pt x="11" y="75"/>
                  </a:lnTo>
                  <a:lnTo>
                    <a:pt x="11" y="78"/>
                  </a:lnTo>
                  <a:lnTo>
                    <a:pt x="13" y="79"/>
                  </a:lnTo>
                  <a:lnTo>
                    <a:pt x="13" y="82"/>
                  </a:lnTo>
                  <a:lnTo>
                    <a:pt x="14" y="85"/>
                  </a:lnTo>
                  <a:lnTo>
                    <a:pt x="14" y="88"/>
                  </a:lnTo>
                  <a:lnTo>
                    <a:pt x="15" y="91"/>
                  </a:lnTo>
                  <a:lnTo>
                    <a:pt x="15" y="95"/>
                  </a:lnTo>
                  <a:lnTo>
                    <a:pt x="18" y="99"/>
                  </a:lnTo>
                  <a:close/>
                </a:path>
              </a:pathLst>
            </a:custGeom>
            <a:solidFill>
              <a:srgbClr val="FFFFFF"/>
            </a:solidFill>
            <a:ln w="9525">
              <a:solidFill>
                <a:schemeClr val="tx1"/>
              </a:solidFill>
              <a:round/>
              <a:headEnd/>
              <a:tailEnd/>
            </a:ln>
          </p:spPr>
          <p:txBody>
            <a:bodyPr/>
            <a:lstStyle/>
            <a:p>
              <a:endParaRPr lang="en-US"/>
            </a:p>
          </p:txBody>
        </p:sp>
        <p:sp>
          <p:nvSpPr>
            <p:cNvPr id="78864" name="Freeform 15"/>
            <p:cNvSpPr>
              <a:spLocks/>
            </p:cNvSpPr>
            <p:nvPr/>
          </p:nvSpPr>
          <p:spPr bwMode="auto">
            <a:xfrm>
              <a:off x="1899" y="1341"/>
              <a:ext cx="50" cy="73"/>
            </a:xfrm>
            <a:custGeom>
              <a:avLst/>
              <a:gdLst>
                <a:gd name="T0" fmla="*/ 0 w 151"/>
                <a:gd name="T1" fmla="*/ 0 h 219"/>
                <a:gd name="T2" fmla="*/ 0 w 151"/>
                <a:gd name="T3" fmla="*/ 0 h 219"/>
                <a:gd name="T4" fmla="*/ 0 w 151"/>
                <a:gd name="T5" fmla="*/ 0 h 219"/>
                <a:gd name="T6" fmla="*/ 0 w 151"/>
                <a:gd name="T7" fmla="*/ 0 h 219"/>
                <a:gd name="T8" fmla="*/ 0 w 151"/>
                <a:gd name="T9" fmla="*/ 0 h 219"/>
                <a:gd name="T10" fmla="*/ 0 w 151"/>
                <a:gd name="T11" fmla="*/ 0 h 219"/>
                <a:gd name="T12" fmla="*/ 0 w 151"/>
                <a:gd name="T13" fmla="*/ 0 h 219"/>
                <a:gd name="T14" fmla="*/ 0 w 151"/>
                <a:gd name="T15" fmla="*/ 0 h 219"/>
                <a:gd name="T16" fmla="*/ 0 w 151"/>
                <a:gd name="T17" fmla="*/ 0 h 219"/>
                <a:gd name="T18" fmla="*/ 0 w 151"/>
                <a:gd name="T19" fmla="*/ 0 h 219"/>
                <a:gd name="T20" fmla="*/ 0 w 151"/>
                <a:gd name="T21" fmla="*/ 0 h 219"/>
                <a:gd name="T22" fmla="*/ 0 w 151"/>
                <a:gd name="T23" fmla="*/ 0 h 219"/>
                <a:gd name="T24" fmla="*/ 0 w 151"/>
                <a:gd name="T25" fmla="*/ 0 h 219"/>
                <a:gd name="T26" fmla="*/ 0 w 151"/>
                <a:gd name="T27" fmla="*/ 0 h 219"/>
                <a:gd name="T28" fmla="*/ 0 w 151"/>
                <a:gd name="T29" fmla="*/ 0 h 219"/>
                <a:gd name="T30" fmla="*/ 0 w 151"/>
                <a:gd name="T31" fmla="*/ 0 h 219"/>
                <a:gd name="T32" fmla="*/ 0 w 151"/>
                <a:gd name="T33" fmla="*/ 0 h 219"/>
                <a:gd name="T34" fmla="*/ 0 w 151"/>
                <a:gd name="T35" fmla="*/ 0 h 219"/>
                <a:gd name="T36" fmla="*/ 0 w 151"/>
                <a:gd name="T37" fmla="*/ 0 h 219"/>
                <a:gd name="T38" fmla="*/ 0 w 151"/>
                <a:gd name="T39" fmla="*/ 0 h 219"/>
                <a:gd name="T40" fmla="*/ 0 w 151"/>
                <a:gd name="T41" fmla="*/ 0 h 219"/>
                <a:gd name="T42" fmla="*/ 0 w 151"/>
                <a:gd name="T43" fmla="*/ 0 h 219"/>
                <a:gd name="T44" fmla="*/ 0 w 151"/>
                <a:gd name="T45" fmla="*/ 0 h 219"/>
                <a:gd name="T46" fmla="*/ 0 w 151"/>
                <a:gd name="T47" fmla="*/ 0 h 219"/>
                <a:gd name="T48" fmla="*/ 0 w 151"/>
                <a:gd name="T49" fmla="*/ 0 h 219"/>
                <a:gd name="T50" fmla="*/ 0 w 151"/>
                <a:gd name="T51" fmla="*/ 0 h 219"/>
                <a:gd name="T52" fmla="*/ 0 w 151"/>
                <a:gd name="T53" fmla="*/ 0 h 219"/>
                <a:gd name="T54" fmla="*/ 0 w 151"/>
                <a:gd name="T55" fmla="*/ 0 h 219"/>
                <a:gd name="T56" fmla="*/ 0 w 151"/>
                <a:gd name="T57" fmla="*/ 0 h 219"/>
                <a:gd name="T58" fmla="*/ 0 w 151"/>
                <a:gd name="T59" fmla="*/ 0 h 219"/>
                <a:gd name="T60" fmla="*/ 0 w 151"/>
                <a:gd name="T61" fmla="*/ 0 h 219"/>
                <a:gd name="T62" fmla="*/ 0 w 151"/>
                <a:gd name="T63" fmla="*/ 0 h 219"/>
                <a:gd name="T64" fmla="*/ 0 w 151"/>
                <a:gd name="T65" fmla="*/ 0 h 219"/>
                <a:gd name="T66" fmla="*/ 0 w 151"/>
                <a:gd name="T67" fmla="*/ 0 h 219"/>
                <a:gd name="T68" fmla="*/ 0 w 151"/>
                <a:gd name="T69" fmla="*/ 0 h 219"/>
                <a:gd name="T70" fmla="*/ 0 w 151"/>
                <a:gd name="T71" fmla="*/ 0 h 219"/>
                <a:gd name="T72" fmla="*/ 0 w 151"/>
                <a:gd name="T73" fmla="*/ 0 h 219"/>
                <a:gd name="T74" fmla="*/ 0 w 151"/>
                <a:gd name="T75" fmla="*/ 0 h 219"/>
                <a:gd name="T76" fmla="*/ 0 w 151"/>
                <a:gd name="T77" fmla="*/ 0 h 219"/>
                <a:gd name="T78" fmla="*/ 0 w 151"/>
                <a:gd name="T79" fmla="*/ 0 h 219"/>
                <a:gd name="T80" fmla="*/ 0 w 151"/>
                <a:gd name="T81" fmla="*/ 0 h 219"/>
                <a:gd name="T82" fmla="*/ 0 w 151"/>
                <a:gd name="T83" fmla="*/ 0 h 219"/>
                <a:gd name="T84" fmla="*/ 0 w 151"/>
                <a:gd name="T85" fmla="*/ 0 h 219"/>
                <a:gd name="T86" fmla="*/ 0 w 151"/>
                <a:gd name="T87" fmla="*/ 0 h 21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51"/>
                <a:gd name="T133" fmla="*/ 0 h 219"/>
                <a:gd name="T134" fmla="*/ 151 w 151"/>
                <a:gd name="T135" fmla="*/ 219 h 21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51" h="219">
                  <a:moveTo>
                    <a:pt x="2" y="66"/>
                  </a:moveTo>
                  <a:lnTo>
                    <a:pt x="2" y="67"/>
                  </a:lnTo>
                  <a:lnTo>
                    <a:pt x="3" y="70"/>
                  </a:lnTo>
                  <a:lnTo>
                    <a:pt x="5" y="74"/>
                  </a:lnTo>
                  <a:lnTo>
                    <a:pt x="5" y="77"/>
                  </a:lnTo>
                  <a:lnTo>
                    <a:pt x="8" y="80"/>
                  </a:lnTo>
                  <a:lnTo>
                    <a:pt x="9" y="85"/>
                  </a:lnTo>
                  <a:lnTo>
                    <a:pt x="10" y="90"/>
                  </a:lnTo>
                  <a:lnTo>
                    <a:pt x="13" y="94"/>
                  </a:lnTo>
                  <a:lnTo>
                    <a:pt x="13" y="98"/>
                  </a:lnTo>
                  <a:lnTo>
                    <a:pt x="16" y="103"/>
                  </a:lnTo>
                  <a:lnTo>
                    <a:pt x="19" y="108"/>
                  </a:lnTo>
                  <a:lnTo>
                    <a:pt x="22" y="114"/>
                  </a:lnTo>
                  <a:lnTo>
                    <a:pt x="25" y="118"/>
                  </a:lnTo>
                  <a:lnTo>
                    <a:pt x="27" y="124"/>
                  </a:lnTo>
                  <a:lnTo>
                    <a:pt x="29" y="127"/>
                  </a:lnTo>
                  <a:lnTo>
                    <a:pt x="30" y="130"/>
                  </a:lnTo>
                  <a:lnTo>
                    <a:pt x="32" y="132"/>
                  </a:lnTo>
                  <a:lnTo>
                    <a:pt x="33" y="135"/>
                  </a:lnTo>
                  <a:lnTo>
                    <a:pt x="36" y="139"/>
                  </a:lnTo>
                  <a:lnTo>
                    <a:pt x="39" y="145"/>
                  </a:lnTo>
                  <a:lnTo>
                    <a:pt x="42" y="151"/>
                  </a:lnTo>
                  <a:lnTo>
                    <a:pt x="44" y="157"/>
                  </a:lnTo>
                  <a:lnTo>
                    <a:pt x="47" y="161"/>
                  </a:lnTo>
                  <a:lnTo>
                    <a:pt x="52" y="167"/>
                  </a:lnTo>
                  <a:lnTo>
                    <a:pt x="54" y="171"/>
                  </a:lnTo>
                  <a:lnTo>
                    <a:pt x="57" y="176"/>
                  </a:lnTo>
                  <a:lnTo>
                    <a:pt x="60" y="179"/>
                  </a:lnTo>
                  <a:lnTo>
                    <a:pt x="63" y="185"/>
                  </a:lnTo>
                  <a:lnTo>
                    <a:pt x="66" y="188"/>
                  </a:lnTo>
                  <a:lnTo>
                    <a:pt x="70" y="192"/>
                  </a:lnTo>
                  <a:lnTo>
                    <a:pt x="73" y="195"/>
                  </a:lnTo>
                  <a:lnTo>
                    <a:pt x="76" y="198"/>
                  </a:lnTo>
                  <a:lnTo>
                    <a:pt x="80" y="202"/>
                  </a:lnTo>
                  <a:lnTo>
                    <a:pt x="83" y="205"/>
                  </a:lnTo>
                  <a:lnTo>
                    <a:pt x="86" y="205"/>
                  </a:lnTo>
                  <a:lnTo>
                    <a:pt x="89" y="208"/>
                  </a:lnTo>
                  <a:lnTo>
                    <a:pt x="91" y="209"/>
                  </a:lnTo>
                  <a:lnTo>
                    <a:pt x="96" y="211"/>
                  </a:lnTo>
                  <a:lnTo>
                    <a:pt x="98" y="212"/>
                  </a:lnTo>
                  <a:lnTo>
                    <a:pt x="103" y="213"/>
                  </a:lnTo>
                  <a:lnTo>
                    <a:pt x="106" y="215"/>
                  </a:lnTo>
                  <a:lnTo>
                    <a:pt x="110" y="216"/>
                  </a:lnTo>
                  <a:lnTo>
                    <a:pt x="113" y="216"/>
                  </a:lnTo>
                  <a:lnTo>
                    <a:pt x="117" y="218"/>
                  </a:lnTo>
                  <a:lnTo>
                    <a:pt x="120" y="218"/>
                  </a:lnTo>
                  <a:lnTo>
                    <a:pt x="123" y="219"/>
                  </a:lnTo>
                  <a:lnTo>
                    <a:pt x="125" y="219"/>
                  </a:lnTo>
                  <a:lnTo>
                    <a:pt x="128" y="219"/>
                  </a:lnTo>
                  <a:lnTo>
                    <a:pt x="133" y="219"/>
                  </a:lnTo>
                  <a:lnTo>
                    <a:pt x="135" y="219"/>
                  </a:lnTo>
                  <a:lnTo>
                    <a:pt x="141" y="218"/>
                  </a:lnTo>
                  <a:lnTo>
                    <a:pt x="145" y="216"/>
                  </a:lnTo>
                  <a:lnTo>
                    <a:pt x="148" y="213"/>
                  </a:lnTo>
                  <a:lnTo>
                    <a:pt x="150" y="211"/>
                  </a:lnTo>
                  <a:lnTo>
                    <a:pt x="151" y="205"/>
                  </a:lnTo>
                  <a:lnTo>
                    <a:pt x="150" y="202"/>
                  </a:lnTo>
                  <a:lnTo>
                    <a:pt x="150" y="198"/>
                  </a:lnTo>
                  <a:lnTo>
                    <a:pt x="147" y="195"/>
                  </a:lnTo>
                  <a:lnTo>
                    <a:pt x="145" y="192"/>
                  </a:lnTo>
                  <a:lnTo>
                    <a:pt x="144" y="189"/>
                  </a:lnTo>
                  <a:lnTo>
                    <a:pt x="141" y="185"/>
                  </a:lnTo>
                  <a:lnTo>
                    <a:pt x="137" y="181"/>
                  </a:lnTo>
                  <a:lnTo>
                    <a:pt x="135" y="178"/>
                  </a:lnTo>
                  <a:lnTo>
                    <a:pt x="134" y="175"/>
                  </a:lnTo>
                  <a:lnTo>
                    <a:pt x="133" y="172"/>
                  </a:lnTo>
                  <a:lnTo>
                    <a:pt x="131" y="169"/>
                  </a:lnTo>
                  <a:lnTo>
                    <a:pt x="128" y="167"/>
                  </a:lnTo>
                  <a:lnTo>
                    <a:pt x="127" y="164"/>
                  </a:lnTo>
                  <a:lnTo>
                    <a:pt x="125" y="159"/>
                  </a:lnTo>
                  <a:lnTo>
                    <a:pt x="123" y="157"/>
                  </a:lnTo>
                  <a:lnTo>
                    <a:pt x="121" y="152"/>
                  </a:lnTo>
                  <a:lnTo>
                    <a:pt x="120" y="149"/>
                  </a:lnTo>
                  <a:lnTo>
                    <a:pt x="118" y="145"/>
                  </a:lnTo>
                  <a:lnTo>
                    <a:pt x="117" y="141"/>
                  </a:lnTo>
                  <a:lnTo>
                    <a:pt x="114" y="138"/>
                  </a:lnTo>
                  <a:lnTo>
                    <a:pt x="113" y="134"/>
                  </a:lnTo>
                  <a:lnTo>
                    <a:pt x="110" y="130"/>
                  </a:lnTo>
                  <a:lnTo>
                    <a:pt x="108" y="125"/>
                  </a:lnTo>
                  <a:lnTo>
                    <a:pt x="106" y="121"/>
                  </a:lnTo>
                  <a:lnTo>
                    <a:pt x="104" y="117"/>
                  </a:lnTo>
                  <a:lnTo>
                    <a:pt x="101" y="112"/>
                  </a:lnTo>
                  <a:lnTo>
                    <a:pt x="100" y="108"/>
                  </a:lnTo>
                  <a:lnTo>
                    <a:pt x="97" y="104"/>
                  </a:lnTo>
                  <a:lnTo>
                    <a:pt x="96" y="101"/>
                  </a:lnTo>
                  <a:lnTo>
                    <a:pt x="94" y="95"/>
                  </a:lnTo>
                  <a:lnTo>
                    <a:pt x="91" y="93"/>
                  </a:lnTo>
                  <a:lnTo>
                    <a:pt x="89" y="87"/>
                  </a:lnTo>
                  <a:lnTo>
                    <a:pt x="89" y="83"/>
                  </a:lnTo>
                  <a:lnTo>
                    <a:pt x="86" y="78"/>
                  </a:lnTo>
                  <a:lnTo>
                    <a:pt x="83" y="75"/>
                  </a:lnTo>
                  <a:lnTo>
                    <a:pt x="81" y="71"/>
                  </a:lnTo>
                  <a:lnTo>
                    <a:pt x="80" y="67"/>
                  </a:lnTo>
                  <a:lnTo>
                    <a:pt x="76" y="61"/>
                  </a:lnTo>
                  <a:lnTo>
                    <a:pt x="74" y="58"/>
                  </a:lnTo>
                  <a:lnTo>
                    <a:pt x="73" y="54"/>
                  </a:lnTo>
                  <a:lnTo>
                    <a:pt x="71" y="51"/>
                  </a:lnTo>
                  <a:lnTo>
                    <a:pt x="69" y="47"/>
                  </a:lnTo>
                  <a:lnTo>
                    <a:pt x="67" y="44"/>
                  </a:lnTo>
                  <a:lnTo>
                    <a:pt x="64" y="40"/>
                  </a:lnTo>
                  <a:lnTo>
                    <a:pt x="63" y="36"/>
                  </a:lnTo>
                  <a:lnTo>
                    <a:pt x="60" y="33"/>
                  </a:lnTo>
                  <a:lnTo>
                    <a:pt x="59" y="30"/>
                  </a:lnTo>
                  <a:lnTo>
                    <a:pt x="57" y="27"/>
                  </a:lnTo>
                  <a:lnTo>
                    <a:pt x="54" y="24"/>
                  </a:lnTo>
                  <a:lnTo>
                    <a:pt x="53" y="21"/>
                  </a:lnTo>
                  <a:lnTo>
                    <a:pt x="52" y="20"/>
                  </a:lnTo>
                  <a:lnTo>
                    <a:pt x="47" y="14"/>
                  </a:lnTo>
                  <a:lnTo>
                    <a:pt x="44" y="9"/>
                  </a:lnTo>
                  <a:lnTo>
                    <a:pt x="42" y="6"/>
                  </a:lnTo>
                  <a:lnTo>
                    <a:pt x="39" y="3"/>
                  </a:lnTo>
                  <a:lnTo>
                    <a:pt x="36" y="2"/>
                  </a:lnTo>
                  <a:lnTo>
                    <a:pt x="33" y="0"/>
                  </a:lnTo>
                  <a:lnTo>
                    <a:pt x="30" y="0"/>
                  </a:lnTo>
                  <a:lnTo>
                    <a:pt x="29" y="2"/>
                  </a:lnTo>
                  <a:lnTo>
                    <a:pt x="25" y="4"/>
                  </a:lnTo>
                  <a:lnTo>
                    <a:pt x="19" y="7"/>
                  </a:lnTo>
                  <a:lnTo>
                    <a:pt x="16" y="9"/>
                  </a:lnTo>
                  <a:lnTo>
                    <a:pt x="13" y="14"/>
                  </a:lnTo>
                  <a:lnTo>
                    <a:pt x="10" y="17"/>
                  </a:lnTo>
                  <a:lnTo>
                    <a:pt x="8" y="20"/>
                  </a:lnTo>
                  <a:lnTo>
                    <a:pt x="5" y="24"/>
                  </a:lnTo>
                  <a:lnTo>
                    <a:pt x="5" y="29"/>
                  </a:lnTo>
                  <a:lnTo>
                    <a:pt x="2" y="33"/>
                  </a:lnTo>
                  <a:lnTo>
                    <a:pt x="2" y="36"/>
                  </a:lnTo>
                  <a:lnTo>
                    <a:pt x="0" y="41"/>
                  </a:lnTo>
                  <a:lnTo>
                    <a:pt x="0" y="46"/>
                  </a:lnTo>
                  <a:lnTo>
                    <a:pt x="0" y="51"/>
                  </a:lnTo>
                  <a:lnTo>
                    <a:pt x="0" y="54"/>
                  </a:lnTo>
                  <a:lnTo>
                    <a:pt x="2" y="60"/>
                  </a:lnTo>
                  <a:lnTo>
                    <a:pt x="2" y="66"/>
                  </a:lnTo>
                  <a:close/>
                </a:path>
              </a:pathLst>
            </a:custGeom>
            <a:solidFill>
              <a:srgbClr val="FFFFFF"/>
            </a:solidFill>
            <a:ln w="9525">
              <a:solidFill>
                <a:schemeClr val="tx1"/>
              </a:solidFill>
              <a:round/>
              <a:headEnd/>
              <a:tailEnd/>
            </a:ln>
          </p:spPr>
          <p:txBody>
            <a:bodyPr/>
            <a:lstStyle/>
            <a:p>
              <a:endParaRPr lang="en-US"/>
            </a:p>
          </p:txBody>
        </p:sp>
      </p:grpSp>
      <p:sp>
        <p:nvSpPr>
          <p:cNvPr id="78857"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fld id="{AA5796CC-8CC4-4AA7-B465-0781F3E82E0E}" type="slidenum">
              <a:rPr lang="en-US" sz="1200" smtClean="0">
                <a:solidFill>
                  <a:srgbClr val="898989"/>
                </a:solidFill>
              </a:rPr>
              <a:pPr>
                <a:spcBef>
                  <a:spcPct val="0"/>
                </a:spcBef>
                <a:buFontTx/>
                <a:buNone/>
              </a:pPr>
              <a:t>31</a:t>
            </a:fld>
            <a:endParaRPr lang="en-US" sz="1200" smtClean="0">
              <a:solidFill>
                <a:srgbClr val="898989"/>
              </a:solidFill>
            </a:endParaRPr>
          </a:p>
        </p:txBody>
      </p:sp>
    </p:spTree>
    <p:extLst>
      <p:ext uri="{BB962C8B-B14F-4D97-AF65-F5344CB8AC3E}">
        <p14:creationId xmlns:p14="http://schemas.microsoft.com/office/powerpoint/2010/main" val="319834875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853"/>
                                        </p:tgtEl>
                                        <p:attrNameLst>
                                          <p:attrName>style.visibility</p:attrName>
                                        </p:attrNameLst>
                                      </p:cBhvr>
                                      <p:to>
                                        <p:strVal val="visible"/>
                                      </p:to>
                                    </p:set>
                                    <p:anim calcmode="lin" valueType="num">
                                      <p:cBhvr additive="base">
                                        <p:cTn id="7" dur="500" fill="hold"/>
                                        <p:tgtEl>
                                          <p:spTgt spid="78853"/>
                                        </p:tgtEl>
                                        <p:attrNameLst>
                                          <p:attrName>ppt_x</p:attrName>
                                        </p:attrNameLst>
                                      </p:cBhvr>
                                      <p:tavLst>
                                        <p:tav tm="0">
                                          <p:val>
                                            <p:strVal val="#ppt_x"/>
                                          </p:val>
                                        </p:tav>
                                        <p:tav tm="100000">
                                          <p:val>
                                            <p:strVal val="#ppt_x"/>
                                          </p:val>
                                        </p:tav>
                                      </p:tavLst>
                                    </p:anim>
                                    <p:anim calcmode="lin" valueType="num">
                                      <p:cBhvr additive="base">
                                        <p:cTn id="8" dur="500" fill="hold"/>
                                        <p:tgtEl>
                                          <p:spTgt spid="788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3"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381000" y="382704"/>
            <a:ext cx="8839200" cy="533400"/>
          </a:xfrm>
        </p:spPr>
        <p:txBody>
          <a:bodyPr>
            <a:normAutofit fontScale="90000"/>
          </a:bodyPr>
          <a:lstStyle/>
          <a:p>
            <a:r>
              <a:rPr lang="en-US" altLang="ko-KR" dirty="0" smtClean="0">
                <a:latin typeface="Helvetica" panose="020B0604020202020204" pitchFamily="34" charset="0"/>
                <a:ea typeface="Gulim" panose="020B0600000101010101" pitchFamily="34" charset="-127"/>
              </a:rPr>
              <a:t>New Lock Implementation: Discussion</a:t>
            </a:r>
          </a:p>
        </p:txBody>
      </p:sp>
      <p:sp>
        <p:nvSpPr>
          <p:cNvPr id="446467" name="Rectangle 3"/>
          <p:cNvSpPr>
            <a:spLocks noGrp="1" noChangeArrowheads="1"/>
          </p:cNvSpPr>
          <p:nvPr>
            <p:ph type="body" idx="1"/>
          </p:nvPr>
        </p:nvSpPr>
        <p:spPr>
          <a:xfrm>
            <a:off x="457200" y="1520011"/>
            <a:ext cx="8610600" cy="6096000"/>
          </a:xfrm>
        </p:spPr>
        <p:txBody>
          <a:bodyPr>
            <a:normAutofit/>
          </a:bodyPr>
          <a:lstStyle/>
          <a:p>
            <a:pPr>
              <a:defRPr/>
            </a:pPr>
            <a:r>
              <a:rPr lang="en-US" altLang="ko-KR" sz="2400" dirty="0" smtClean="0">
                <a:latin typeface="Helvetica" charset="0"/>
                <a:ea typeface="굴림" charset="0"/>
                <a:cs typeface="굴림" charset="0"/>
              </a:rPr>
              <a:t>Disable interrupts: avoid interrupting between checking and setting lock value</a:t>
            </a:r>
            <a:endParaRPr lang="en-US" altLang="ko-KR" sz="1200" dirty="0">
              <a:latin typeface="Helvetica" charset="0"/>
              <a:ea typeface="굴림" charset="0"/>
              <a:cs typeface="굴림" charset="0"/>
            </a:endParaRPr>
          </a:p>
          <a:p>
            <a:pPr lvl="1">
              <a:defRPr/>
            </a:pPr>
            <a:r>
              <a:rPr lang="en-US" altLang="ko-KR" sz="2000" dirty="0">
                <a:latin typeface="Helvetica" charset="0"/>
                <a:ea typeface="굴림" charset="0"/>
                <a:cs typeface="굴림" charset="0"/>
              </a:rPr>
              <a:t>Otherwise two threads could think that they both have lock</a:t>
            </a:r>
          </a:p>
          <a:p>
            <a:pPr>
              <a:defRPr/>
            </a:pPr>
            <a:endParaRPr lang="en-US" altLang="ko-KR" sz="2400" dirty="0">
              <a:latin typeface="Helvetica" charset="0"/>
              <a:ea typeface="굴림" charset="0"/>
              <a:cs typeface="굴림" charset="0"/>
            </a:endParaRPr>
          </a:p>
          <a:p>
            <a:pPr>
              <a:defRPr/>
            </a:pPr>
            <a:endParaRPr lang="en-US" altLang="ko-KR" sz="2400" dirty="0">
              <a:latin typeface="Helvetica" charset="0"/>
              <a:ea typeface="굴림" charset="0"/>
              <a:cs typeface="굴림" charset="0"/>
            </a:endParaRPr>
          </a:p>
          <a:p>
            <a:pPr>
              <a:defRPr/>
            </a:pPr>
            <a:endParaRPr lang="en-US" altLang="ko-KR" sz="2400" dirty="0">
              <a:latin typeface="Helvetica" charset="0"/>
              <a:ea typeface="굴림" charset="0"/>
              <a:cs typeface="굴림" charset="0"/>
            </a:endParaRPr>
          </a:p>
          <a:p>
            <a:pPr>
              <a:defRPr/>
            </a:pPr>
            <a:endParaRPr lang="en-US" altLang="ko-KR" sz="2400" dirty="0">
              <a:latin typeface="Helvetica" charset="0"/>
              <a:ea typeface="굴림" charset="0"/>
              <a:cs typeface="굴림" charset="0"/>
            </a:endParaRPr>
          </a:p>
          <a:p>
            <a:pPr>
              <a:defRPr/>
            </a:pPr>
            <a:endParaRPr lang="en-US" altLang="ko-KR" sz="2400" dirty="0">
              <a:latin typeface="Helvetica" charset="0"/>
              <a:ea typeface="굴림" charset="0"/>
              <a:cs typeface="굴림" charset="0"/>
            </a:endParaRPr>
          </a:p>
          <a:p>
            <a:pPr marL="0" indent="0">
              <a:buFontTx/>
              <a:buNone/>
              <a:defRPr/>
            </a:pPr>
            <a:endParaRPr lang="en-US" altLang="ko-KR" sz="2400" dirty="0">
              <a:latin typeface="Helvetica" charset="0"/>
              <a:ea typeface="굴림" charset="0"/>
              <a:cs typeface="굴림" charset="0"/>
            </a:endParaRPr>
          </a:p>
          <a:p>
            <a:pPr>
              <a:defRPr/>
            </a:pPr>
            <a:r>
              <a:rPr lang="en-US" altLang="ko-KR" sz="2400" dirty="0">
                <a:latin typeface="Helvetica" charset="0"/>
                <a:ea typeface="굴림" charset="0"/>
                <a:cs typeface="굴림" charset="0"/>
              </a:rPr>
              <a:t>Note: unlike previous solution, </a:t>
            </a:r>
            <a:r>
              <a:rPr lang="en-US" altLang="ko-KR" sz="2400" dirty="0" smtClean="0">
                <a:latin typeface="Helvetica" charset="0"/>
                <a:ea typeface="굴림" charset="0"/>
                <a:cs typeface="굴림" charset="0"/>
              </a:rPr>
              <a:t>critical </a:t>
            </a:r>
            <a:r>
              <a:rPr lang="en-US" altLang="ko-KR" sz="2400" dirty="0">
                <a:latin typeface="Helvetica" charset="0"/>
                <a:ea typeface="굴림" charset="0"/>
                <a:cs typeface="굴림" charset="0"/>
              </a:rPr>
              <a:t>section </a:t>
            </a:r>
            <a:r>
              <a:rPr lang="en-US" altLang="ko-KR" sz="2400" dirty="0" smtClean="0">
                <a:latin typeface="Helvetica" charset="0"/>
                <a:ea typeface="굴림" charset="0"/>
                <a:cs typeface="굴림" charset="0"/>
              </a:rPr>
              <a:t>very short</a:t>
            </a:r>
          </a:p>
          <a:p>
            <a:pPr lvl="1">
              <a:defRPr/>
            </a:pPr>
            <a:r>
              <a:rPr lang="en-US" altLang="ko-KR" sz="2000" dirty="0" smtClean="0">
                <a:latin typeface="Helvetica" charset="0"/>
                <a:ea typeface="굴림" charset="0"/>
                <a:cs typeface="굴림" charset="0"/>
              </a:rPr>
              <a:t>User </a:t>
            </a:r>
            <a:r>
              <a:rPr lang="en-US" altLang="ko-KR" sz="2000" dirty="0">
                <a:latin typeface="Helvetica" charset="0"/>
                <a:ea typeface="굴림" charset="0"/>
                <a:cs typeface="굴림" charset="0"/>
              </a:rPr>
              <a:t>of lock can take as long as they like in their own critical </a:t>
            </a:r>
            <a:r>
              <a:rPr lang="en-US" altLang="ko-KR" sz="2000" dirty="0" smtClean="0">
                <a:latin typeface="Helvetica" charset="0"/>
                <a:ea typeface="굴림" charset="0"/>
                <a:cs typeface="굴림" charset="0"/>
              </a:rPr>
              <a:t>section</a:t>
            </a:r>
          </a:p>
          <a:p>
            <a:pPr lvl="1">
              <a:defRPr/>
            </a:pPr>
            <a:r>
              <a:rPr lang="en-US" altLang="ko-KR" sz="2000" dirty="0" smtClean="0">
                <a:latin typeface="Helvetica" charset="0"/>
                <a:ea typeface="굴림" charset="0"/>
                <a:cs typeface="굴림" charset="0"/>
              </a:rPr>
              <a:t>Critical </a:t>
            </a:r>
            <a:r>
              <a:rPr lang="en-US" altLang="ko-KR" sz="2000" dirty="0">
                <a:latin typeface="Helvetica" charset="0"/>
                <a:ea typeface="굴림" charset="0"/>
                <a:cs typeface="굴림" charset="0"/>
              </a:rPr>
              <a:t>interrupts taken in time</a:t>
            </a:r>
          </a:p>
        </p:txBody>
      </p:sp>
      <p:grpSp>
        <p:nvGrpSpPr>
          <p:cNvPr id="80900" name="Group 9"/>
          <p:cNvGrpSpPr>
            <a:grpSpLocks/>
          </p:cNvGrpSpPr>
          <p:nvPr/>
        </p:nvGrpSpPr>
        <p:grpSpPr bwMode="auto">
          <a:xfrm>
            <a:off x="2438400" y="2667000"/>
            <a:ext cx="6323013" cy="2992437"/>
            <a:chOff x="852" y="1344"/>
            <a:chExt cx="3983" cy="1885"/>
          </a:xfrm>
        </p:grpSpPr>
        <p:sp>
          <p:nvSpPr>
            <p:cNvPr id="80904" name="Text Box 4"/>
            <p:cNvSpPr txBox="1">
              <a:spLocks noChangeArrowheads="1"/>
            </p:cNvSpPr>
            <p:nvPr/>
          </p:nvSpPr>
          <p:spPr bwMode="auto">
            <a:xfrm>
              <a:off x="852" y="1344"/>
              <a:ext cx="2886" cy="1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0"/>
                </a:spcBef>
                <a:buFontTx/>
                <a:buNone/>
              </a:pPr>
              <a:r>
                <a:rPr lang="en-US" sz="1900" b="1" dirty="0">
                  <a:latin typeface="Courier New" panose="02070309020205020404" pitchFamily="49" charset="0"/>
                </a:rPr>
                <a:t>Acquire() {</a:t>
              </a:r>
              <a:br>
                <a:rPr lang="en-US" sz="1900" b="1" dirty="0">
                  <a:latin typeface="Courier New" panose="02070309020205020404" pitchFamily="49" charset="0"/>
                </a:rPr>
              </a:br>
              <a:r>
                <a:rPr lang="en-US" sz="1900" b="1" dirty="0">
                  <a:latin typeface="Courier New" panose="02070309020205020404" pitchFamily="49" charset="0"/>
                </a:rPr>
                <a:t>	</a:t>
              </a:r>
              <a:r>
                <a:rPr lang="en-US" sz="1900" b="1" dirty="0">
                  <a:solidFill>
                    <a:srgbClr val="FF0000"/>
                  </a:solidFill>
                  <a:latin typeface="Courier New" panose="02070309020205020404" pitchFamily="49" charset="0"/>
                </a:rPr>
                <a:t>disable interrupts</a:t>
              </a:r>
              <a:r>
                <a:rPr lang="en-US" sz="1900" b="1" dirty="0">
                  <a:latin typeface="Courier New" panose="02070309020205020404" pitchFamily="49" charset="0"/>
                </a:rPr>
                <a:t>;</a:t>
              </a:r>
              <a:br>
                <a:rPr lang="en-US" sz="1900" b="1" dirty="0">
                  <a:latin typeface="Courier New" panose="02070309020205020404" pitchFamily="49" charset="0"/>
                </a:rPr>
              </a:br>
              <a:r>
                <a:rPr lang="en-US" sz="1900" b="1" dirty="0">
                  <a:latin typeface="Courier New" panose="02070309020205020404" pitchFamily="49" charset="0"/>
                </a:rPr>
                <a:t>	if (value == BUSY) {</a:t>
              </a:r>
              <a:br>
                <a:rPr lang="en-US" sz="1900" b="1" dirty="0">
                  <a:latin typeface="Courier New" panose="02070309020205020404" pitchFamily="49" charset="0"/>
                </a:rPr>
              </a:br>
              <a:r>
                <a:rPr lang="en-US" sz="1900" b="1" dirty="0">
                  <a:latin typeface="Courier New" panose="02070309020205020404" pitchFamily="49" charset="0"/>
                </a:rPr>
                <a:t>		put thread on wait queue;</a:t>
              </a:r>
              <a:br>
                <a:rPr lang="en-US" sz="1900" b="1" dirty="0">
                  <a:latin typeface="Courier New" panose="02070309020205020404" pitchFamily="49" charset="0"/>
                </a:rPr>
              </a:br>
              <a:r>
                <a:rPr lang="en-US" sz="1900" b="1" dirty="0">
                  <a:latin typeface="Courier New" panose="02070309020205020404" pitchFamily="49" charset="0"/>
                </a:rPr>
                <a:t>		Go to sleep();</a:t>
              </a:r>
              <a:br>
                <a:rPr lang="en-US" sz="1900" b="1" dirty="0">
                  <a:latin typeface="Courier New" panose="02070309020205020404" pitchFamily="49" charset="0"/>
                </a:rPr>
              </a:br>
              <a:r>
                <a:rPr lang="en-US" sz="1900" b="1" dirty="0">
                  <a:latin typeface="Courier New" panose="02070309020205020404" pitchFamily="49" charset="0"/>
                </a:rPr>
                <a:t>		// Enable interrupts?</a:t>
              </a:r>
              <a:br>
                <a:rPr lang="en-US" sz="1900" b="1" dirty="0">
                  <a:latin typeface="Courier New" panose="02070309020205020404" pitchFamily="49" charset="0"/>
                </a:rPr>
              </a:br>
              <a:r>
                <a:rPr lang="en-US" sz="1900" b="1" dirty="0">
                  <a:latin typeface="Courier New" panose="02070309020205020404" pitchFamily="49" charset="0"/>
                </a:rPr>
                <a:t>	} else {</a:t>
              </a:r>
              <a:br>
                <a:rPr lang="en-US" sz="1900" b="1" dirty="0">
                  <a:latin typeface="Courier New" panose="02070309020205020404" pitchFamily="49" charset="0"/>
                </a:rPr>
              </a:br>
              <a:r>
                <a:rPr lang="en-US" sz="1900" b="1" dirty="0">
                  <a:latin typeface="Courier New" panose="02070309020205020404" pitchFamily="49" charset="0"/>
                </a:rPr>
                <a:t>		value = BUSY;</a:t>
              </a:r>
              <a:br>
                <a:rPr lang="en-US" sz="1900" b="1" dirty="0">
                  <a:latin typeface="Courier New" panose="02070309020205020404" pitchFamily="49" charset="0"/>
                </a:rPr>
              </a:br>
              <a:r>
                <a:rPr lang="en-US" sz="1900" b="1" dirty="0">
                  <a:latin typeface="Courier New" panose="02070309020205020404" pitchFamily="49" charset="0"/>
                </a:rPr>
                <a:t>	}</a:t>
              </a:r>
              <a:br>
                <a:rPr lang="en-US" sz="1900" b="1" dirty="0">
                  <a:latin typeface="Courier New" panose="02070309020205020404" pitchFamily="49" charset="0"/>
                </a:rPr>
              </a:br>
              <a:r>
                <a:rPr lang="en-US" sz="1900" b="1" dirty="0">
                  <a:latin typeface="Courier New" panose="02070309020205020404" pitchFamily="49" charset="0"/>
                </a:rPr>
                <a:t>	</a:t>
              </a:r>
              <a:r>
                <a:rPr lang="en-US" sz="1900" b="1" dirty="0">
                  <a:solidFill>
                    <a:srgbClr val="FF0000"/>
                  </a:solidFill>
                  <a:latin typeface="Courier New" panose="02070309020205020404" pitchFamily="49" charset="0"/>
                </a:rPr>
                <a:t>enable interrupts</a:t>
              </a:r>
              <a:r>
                <a:rPr lang="en-US" sz="1900" b="1" dirty="0">
                  <a:latin typeface="Courier New" panose="02070309020205020404" pitchFamily="49" charset="0"/>
                </a:rPr>
                <a:t>;</a:t>
              </a:r>
              <a:br>
                <a:rPr lang="en-US" sz="1900" b="1" dirty="0">
                  <a:latin typeface="Courier New" panose="02070309020205020404" pitchFamily="49" charset="0"/>
                </a:rPr>
              </a:br>
              <a:r>
                <a:rPr lang="en-US" sz="1900" b="1" dirty="0">
                  <a:latin typeface="Courier New" panose="02070309020205020404" pitchFamily="49" charset="0"/>
                </a:rPr>
                <a:t>}</a:t>
              </a:r>
            </a:p>
          </p:txBody>
        </p:sp>
        <p:grpSp>
          <p:nvGrpSpPr>
            <p:cNvPr id="80905" name="Group 8"/>
            <p:cNvGrpSpPr>
              <a:grpSpLocks/>
            </p:cNvGrpSpPr>
            <p:nvPr/>
          </p:nvGrpSpPr>
          <p:grpSpPr bwMode="auto">
            <a:xfrm>
              <a:off x="3792" y="1488"/>
              <a:ext cx="1043" cy="1200"/>
              <a:chOff x="3811" y="2112"/>
              <a:chExt cx="1043" cy="1200"/>
            </a:xfrm>
          </p:grpSpPr>
          <p:sp>
            <p:nvSpPr>
              <p:cNvPr id="80906" name="AutoShape 6"/>
              <p:cNvSpPr>
                <a:spLocks/>
              </p:cNvSpPr>
              <p:nvPr/>
            </p:nvSpPr>
            <p:spPr bwMode="auto">
              <a:xfrm>
                <a:off x="3811" y="2112"/>
                <a:ext cx="336" cy="1200"/>
              </a:xfrm>
              <a:prstGeom prst="rightBrace">
                <a:avLst>
                  <a:gd name="adj1" fmla="val 29762"/>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endParaRPr lang="en-US" sz="1800" b="1">
                  <a:latin typeface="Comic Sans MS" panose="030F0702030302020204" pitchFamily="66" charset="0"/>
                </a:endParaRPr>
              </a:p>
            </p:txBody>
          </p:sp>
          <p:sp>
            <p:nvSpPr>
              <p:cNvPr id="80907" name="Text Box 7"/>
              <p:cNvSpPr txBox="1">
                <a:spLocks noChangeArrowheads="1"/>
              </p:cNvSpPr>
              <p:nvPr/>
            </p:nvSpPr>
            <p:spPr bwMode="auto">
              <a:xfrm>
                <a:off x="4224" y="2544"/>
                <a:ext cx="63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a:latin typeface="Comic Sans MS" panose="030F0702030302020204" pitchFamily="66" charset="0"/>
                  </a:rPr>
                  <a:t>Critical</a:t>
                </a:r>
              </a:p>
              <a:p>
                <a:pPr>
                  <a:spcBef>
                    <a:spcPct val="0"/>
                  </a:spcBef>
                  <a:buFontTx/>
                  <a:buNone/>
                </a:pPr>
                <a:r>
                  <a:rPr lang="en-US" sz="1800" b="1">
                    <a:latin typeface="Comic Sans MS" panose="030F0702030302020204" pitchFamily="66" charset="0"/>
                  </a:rPr>
                  <a:t>Section</a:t>
                </a:r>
              </a:p>
            </p:txBody>
          </p:sp>
        </p:grpSp>
      </p:grpSp>
      <p:sp>
        <p:nvSpPr>
          <p:cNvPr id="8090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fld id="{BAD926B1-FA5B-43EC-A778-AA8301A75149}" type="slidenum">
              <a:rPr lang="en-US" sz="1200" smtClean="0">
                <a:solidFill>
                  <a:srgbClr val="898989"/>
                </a:solidFill>
              </a:rPr>
              <a:pPr>
                <a:spcBef>
                  <a:spcPct val="0"/>
                </a:spcBef>
                <a:buFontTx/>
                <a:buNone/>
              </a:pPr>
              <a:t>32</a:t>
            </a:fld>
            <a:endParaRPr lang="en-US" sz="1200" smtClean="0">
              <a:solidFill>
                <a:srgbClr val="898989"/>
              </a:solidFill>
            </a:endParaRPr>
          </a:p>
        </p:txBody>
      </p:sp>
    </p:spTree>
    <p:extLst>
      <p:ext uri="{BB962C8B-B14F-4D97-AF65-F5344CB8AC3E}">
        <p14:creationId xmlns:p14="http://schemas.microsoft.com/office/powerpoint/2010/main" val="1594088419"/>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12648" y="228600"/>
            <a:ext cx="8455152" cy="990600"/>
          </a:xfrm>
        </p:spPr>
        <p:txBody>
          <a:bodyPr>
            <a:normAutofit fontScale="90000"/>
          </a:bodyPr>
          <a:lstStyle/>
          <a:p>
            <a:r>
              <a:rPr lang="en-US" altLang="ko-KR" dirty="0" smtClean="0">
                <a:latin typeface="Helvetica" panose="020B0604020202020204" pitchFamily="34" charset="0"/>
                <a:ea typeface="Gulim" panose="020B0600000101010101" pitchFamily="34" charset="-127"/>
              </a:rPr>
              <a:t>Interrupt re-enable in going to sleep</a:t>
            </a:r>
          </a:p>
        </p:txBody>
      </p:sp>
      <p:sp>
        <p:nvSpPr>
          <p:cNvPr id="449539" name="Rectangle 3"/>
          <p:cNvSpPr>
            <a:spLocks noGrp="1" noChangeArrowheads="1"/>
          </p:cNvSpPr>
          <p:nvPr>
            <p:ph type="body" idx="1"/>
          </p:nvPr>
        </p:nvSpPr>
        <p:spPr>
          <a:xfrm>
            <a:off x="533400" y="1447800"/>
            <a:ext cx="8686800" cy="5096137"/>
          </a:xfrm>
        </p:spPr>
        <p:txBody>
          <a:bodyPr>
            <a:noAutofit/>
          </a:bodyPr>
          <a:lstStyle/>
          <a:p>
            <a:r>
              <a:rPr lang="en-US" altLang="ko-KR" sz="2000" dirty="0" smtClean="0">
                <a:latin typeface="Helvetica" panose="020B0604020202020204" pitchFamily="34" charset="0"/>
                <a:ea typeface="Gulim" panose="020B0600000101010101" pitchFamily="34" charset="-127"/>
              </a:rPr>
              <a:t>What about re-enabling </a:t>
            </a:r>
            <a:r>
              <a:rPr lang="en-US" altLang="ko-KR" sz="2000" dirty="0" err="1" smtClean="0">
                <a:latin typeface="Helvetica" panose="020B0604020202020204" pitchFamily="34" charset="0"/>
                <a:ea typeface="Gulim" panose="020B0600000101010101" pitchFamily="34" charset="-127"/>
              </a:rPr>
              <a:t>ints</a:t>
            </a:r>
            <a:r>
              <a:rPr lang="en-US" altLang="ko-KR" sz="2000" dirty="0" smtClean="0">
                <a:latin typeface="Helvetica" panose="020B0604020202020204" pitchFamily="34" charset="0"/>
                <a:ea typeface="Gulim" panose="020B0600000101010101" pitchFamily="34" charset="-127"/>
              </a:rPr>
              <a:t> when going to sleep?</a:t>
            </a:r>
          </a:p>
          <a:p>
            <a:endParaRPr lang="en-US" altLang="ko-KR" sz="2000" dirty="0" smtClean="0">
              <a:latin typeface="Helvetica" panose="020B0604020202020204" pitchFamily="34" charset="0"/>
              <a:ea typeface="Gulim" panose="020B0600000101010101" pitchFamily="34" charset="-127"/>
            </a:endParaRPr>
          </a:p>
          <a:p>
            <a:endParaRPr lang="en-US" altLang="ko-KR" sz="2000" dirty="0" smtClean="0">
              <a:latin typeface="Helvetica" panose="020B0604020202020204" pitchFamily="34" charset="0"/>
              <a:ea typeface="Gulim" panose="020B0600000101010101" pitchFamily="34" charset="-127"/>
            </a:endParaRPr>
          </a:p>
          <a:p>
            <a:endParaRPr lang="en-US" altLang="ko-KR" sz="2000" dirty="0" smtClean="0">
              <a:latin typeface="Helvetica" panose="020B0604020202020204" pitchFamily="34" charset="0"/>
              <a:ea typeface="Gulim" panose="020B0600000101010101" pitchFamily="34" charset="-127"/>
            </a:endParaRPr>
          </a:p>
          <a:p>
            <a:endParaRPr lang="en-US" altLang="ko-KR" sz="2000" dirty="0" smtClean="0">
              <a:latin typeface="Helvetica" panose="020B0604020202020204" pitchFamily="34" charset="0"/>
              <a:ea typeface="Gulim" panose="020B0600000101010101" pitchFamily="34" charset="-127"/>
            </a:endParaRPr>
          </a:p>
          <a:p>
            <a:pPr marL="0" indent="0">
              <a:buNone/>
            </a:pPr>
            <a:endParaRPr lang="en-US" altLang="ko-KR" sz="2000" dirty="0" smtClean="0">
              <a:latin typeface="Helvetica" panose="020B0604020202020204" pitchFamily="34" charset="0"/>
              <a:ea typeface="Gulim" panose="020B0600000101010101" pitchFamily="34" charset="-127"/>
            </a:endParaRPr>
          </a:p>
          <a:p>
            <a:endParaRPr lang="en-US" altLang="ko-KR" sz="2000" dirty="0" smtClean="0">
              <a:latin typeface="Helvetica" panose="020B0604020202020204" pitchFamily="34" charset="0"/>
              <a:ea typeface="Gulim" panose="020B0600000101010101" pitchFamily="34" charset="-127"/>
            </a:endParaRPr>
          </a:p>
          <a:p>
            <a:r>
              <a:rPr lang="en-US" altLang="ko-KR" sz="1800" dirty="0" smtClean="0">
                <a:latin typeface="Helvetica" panose="020B0604020202020204" pitchFamily="34" charset="0"/>
                <a:ea typeface="Gulim" panose="020B0600000101010101" pitchFamily="34" charset="-127"/>
              </a:rPr>
              <a:t>Before putting thread on the wait queue?</a:t>
            </a:r>
          </a:p>
          <a:p>
            <a:pPr lvl="1"/>
            <a:r>
              <a:rPr lang="en-US" altLang="ko-KR" sz="1600" dirty="0" smtClean="0">
                <a:latin typeface="Helvetica" panose="020B0604020202020204" pitchFamily="34" charset="0"/>
                <a:ea typeface="Gulim" panose="020B0600000101010101" pitchFamily="34" charset="-127"/>
              </a:rPr>
              <a:t>Release can check the queue and not wake up thread until next lock acquire/release</a:t>
            </a:r>
          </a:p>
          <a:p>
            <a:r>
              <a:rPr lang="en-US" altLang="ko-KR" sz="1800" dirty="0" smtClean="0">
                <a:latin typeface="Helvetica" panose="020B0604020202020204" pitchFamily="34" charset="0"/>
                <a:ea typeface="Gulim" panose="020B0600000101010101" pitchFamily="34" charset="-127"/>
              </a:rPr>
              <a:t>After putting the thread on the wait queue</a:t>
            </a:r>
          </a:p>
          <a:p>
            <a:pPr lvl="1"/>
            <a:r>
              <a:rPr lang="en-US" altLang="ko-KR" sz="1600" dirty="0" smtClean="0">
                <a:latin typeface="Helvetica" panose="020B0604020202020204" pitchFamily="34" charset="0"/>
                <a:ea typeface="Gulim" panose="020B0600000101010101" pitchFamily="34" charset="-127"/>
              </a:rPr>
              <a:t>Release puts the thread on the ready queue, but the thread still thinks it needs to go to sleep</a:t>
            </a:r>
          </a:p>
          <a:p>
            <a:pPr lvl="1"/>
            <a:r>
              <a:rPr lang="en-US" altLang="ko-KR" sz="1600" dirty="0" smtClean="0">
                <a:latin typeface="Helvetica" panose="020B0604020202020204" pitchFamily="34" charset="0"/>
                <a:ea typeface="Gulim" panose="020B0600000101010101" pitchFamily="34" charset="-127"/>
              </a:rPr>
              <a:t>Misses wakeup and still holds lock (deadlock!)</a:t>
            </a:r>
          </a:p>
          <a:p>
            <a:r>
              <a:rPr lang="en-US" altLang="ko-KR" sz="1800" dirty="0" smtClean="0">
                <a:latin typeface="Helvetica" panose="020B0604020202020204" pitchFamily="34" charset="0"/>
                <a:ea typeface="Gulim" panose="020B0600000101010101" pitchFamily="34" charset="-127"/>
              </a:rPr>
              <a:t>Want to put it after sleep(). But, how?</a:t>
            </a:r>
          </a:p>
          <a:p>
            <a:pPr lvl="1"/>
            <a:endParaRPr lang="ko-KR" altLang="en-US" sz="1800" dirty="0" smtClean="0">
              <a:latin typeface="Helvetica" panose="020B0604020202020204" pitchFamily="34" charset="0"/>
              <a:ea typeface="Gulim" panose="020B0600000101010101" pitchFamily="34" charset="-127"/>
            </a:endParaRPr>
          </a:p>
        </p:txBody>
      </p:sp>
      <p:sp>
        <p:nvSpPr>
          <p:cNvPr id="449540" name="Text Box 4"/>
          <p:cNvSpPr txBox="1">
            <a:spLocks noChangeArrowheads="1"/>
          </p:cNvSpPr>
          <p:nvPr/>
        </p:nvSpPr>
        <p:spPr bwMode="auto">
          <a:xfrm>
            <a:off x="1752600" y="1752600"/>
            <a:ext cx="458152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spcBef>
                <a:spcPct val="25000"/>
              </a:spcBef>
              <a:buFontTx/>
              <a:buNone/>
            </a:pPr>
            <a:r>
              <a:rPr lang="en-US" sz="1600" b="1" dirty="0">
                <a:solidFill>
                  <a:srgbClr val="FF0000"/>
                </a:solidFill>
                <a:latin typeface="Courier New" panose="02070309020205020404" pitchFamily="49" charset="0"/>
                <a:cs typeface="Courier New" panose="02070309020205020404" pitchFamily="49" charset="0"/>
              </a:rPr>
              <a:t>Acquire() {</a:t>
            </a:r>
            <a:br>
              <a:rPr lang="en-US" sz="1600" b="1" dirty="0">
                <a:solidFill>
                  <a:srgbClr val="FF0000"/>
                </a:solidFill>
                <a:latin typeface="Courier New" panose="02070309020205020404" pitchFamily="49" charset="0"/>
                <a:cs typeface="Courier New" panose="02070309020205020404" pitchFamily="49" charset="0"/>
              </a:rPr>
            </a:br>
            <a:r>
              <a:rPr lang="en-US" sz="1600" b="1" dirty="0">
                <a:solidFill>
                  <a:srgbClr val="FF0000"/>
                </a:solidFill>
                <a:latin typeface="Courier New" panose="02070309020205020404" pitchFamily="49" charset="0"/>
                <a:cs typeface="Courier New" panose="02070309020205020404" pitchFamily="49" charset="0"/>
              </a:rPr>
              <a:t>	disable interrupts;</a:t>
            </a:r>
            <a:br>
              <a:rPr lang="en-US" sz="1600" b="1" dirty="0">
                <a:solidFill>
                  <a:srgbClr val="FF0000"/>
                </a:solidFill>
                <a:latin typeface="Courier New" panose="02070309020205020404" pitchFamily="49" charset="0"/>
                <a:cs typeface="Courier New" panose="02070309020205020404" pitchFamily="49" charset="0"/>
              </a:rPr>
            </a:br>
            <a:r>
              <a:rPr lang="en-US" sz="1600" b="1" dirty="0">
                <a:solidFill>
                  <a:srgbClr val="FF0000"/>
                </a:solidFill>
                <a:latin typeface="Courier New" panose="02070309020205020404" pitchFamily="49" charset="0"/>
                <a:cs typeface="Courier New" panose="02070309020205020404" pitchFamily="49" charset="0"/>
              </a:rPr>
              <a:t>	if (value == BUSY) {</a:t>
            </a:r>
            <a:br>
              <a:rPr lang="en-US" sz="1600" b="1" dirty="0">
                <a:solidFill>
                  <a:srgbClr val="FF0000"/>
                </a:solidFill>
                <a:latin typeface="Courier New" panose="02070309020205020404" pitchFamily="49" charset="0"/>
                <a:cs typeface="Courier New" panose="02070309020205020404" pitchFamily="49" charset="0"/>
              </a:rPr>
            </a:br>
            <a:r>
              <a:rPr lang="en-US" sz="1600" b="1" dirty="0">
                <a:solidFill>
                  <a:srgbClr val="FF0000"/>
                </a:solidFill>
                <a:latin typeface="Courier New" panose="02070309020205020404" pitchFamily="49" charset="0"/>
                <a:cs typeface="Courier New" panose="02070309020205020404" pitchFamily="49" charset="0"/>
              </a:rPr>
              <a:t>	</a:t>
            </a:r>
            <a:r>
              <a:rPr lang="en-US" sz="1600" b="1" dirty="0" smtClean="0">
                <a:solidFill>
                  <a:srgbClr val="FF0000"/>
                </a:solidFill>
                <a:latin typeface="Courier New" panose="02070309020205020404" pitchFamily="49" charset="0"/>
                <a:cs typeface="Courier New" panose="02070309020205020404" pitchFamily="49" charset="0"/>
              </a:rPr>
              <a:t>  put </a:t>
            </a:r>
            <a:r>
              <a:rPr lang="en-US" sz="1600" b="1" dirty="0">
                <a:solidFill>
                  <a:srgbClr val="FF0000"/>
                </a:solidFill>
                <a:latin typeface="Courier New" panose="02070309020205020404" pitchFamily="49" charset="0"/>
                <a:cs typeface="Courier New" panose="02070309020205020404" pitchFamily="49" charset="0"/>
              </a:rPr>
              <a:t>thread on wait queue;</a:t>
            </a:r>
            <a:br>
              <a:rPr lang="en-US" sz="1600" b="1" dirty="0">
                <a:solidFill>
                  <a:srgbClr val="FF0000"/>
                </a:solidFill>
                <a:latin typeface="Courier New" panose="02070309020205020404" pitchFamily="49" charset="0"/>
                <a:cs typeface="Courier New" panose="02070309020205020404" pitchFamily="49" charset="0"/>
              </a:rPr>
            </a:br>
            <a:r>
              <a:rPr lang="en-US" sz="1600" b="1" dirty="0">
                <a:solidFill>
                  <a:srgbClr val="FF0000"/>
                </a:solidFill>
                <a:latin typeface="Courier New" panose="02070309020205020404" pitchFamily="49" charset="0"/>
                <a:cs typeface="Courier New" panose="02070309020205020404" pitchFamily="49" charset="0"/>
              </a:rPr>
              <a:t>	</a:t>
            </a:r>
            <a:r>
              <a:rPr lang="en-US" sz="1600" b="1" dirty="0" smtClean="0">
                <a:solidFill>
                  <a:srgbClr val="FF0000"/>
                </a:solidFill>
                <a:latin typeface="Courier New" panose="02070309020205020404" pitchFamily="49" charset="0"/>
                <a:cs typeface="Courier New" panose="02070309020205020404" pitchFamily="49" charset="0"/>
              </a:rPr>
              <a:t>  go </a:t>
            </a:r>
            <a:r>
              <a:rPr lang="en-US" sz="1600" b="1" dirty="0">
                <a:solidFill>
                  <a:srgbClr val="FF0000"/>
                </a:solidFill>
                <a:latin typeface="Courier New" panose="02070309020205020404" pitchFamily="49" charset="0"/>
                <a:cs typeface="Courier New" panose="02070309020205020404" pitchFamily="49" charset="0"/>
              </a:rPr>
              <a:t>to sleep();</a:t>
            </a:r>
            <a:br>
              <a:rPr lang="en-US" sz="1600" b="1" dirty="0">
                <a:solidFill>
                  <a:srgbClr val="FF0000"/>
                </a:solidFill>
                <a:latin typeface="Courier New" panose="02070309020205020404" pitchFamily="49" charset="0"/>
                <a:cs typeface="Courier New" panose="02070309020205020404" pitchFamily="49" charset="0"/>
              </a:rPr>
            </a:br>
            <a:r>
              <a:rPr lang="en-US" sz="1600" b="1" dirty="0">
                <a:solidFill>
                  <a:srgbClr val="FF0000"/>
                </a:solidFill>
                <a:latin typeface="Courier New" panose="02070309020205020404" pitchFamily="49" charset="0"/>
                <a:cs typeface="Courier New" panose="02070309020205020404" pitchFamily="49" charset="0"/>
              </a:rPr>
              <a:t>	} else {</a:t>
            </a:r>
            <a:br>
              <a:rPr lang="en-US" sz="1600" b="1" dirty="0">
                <a:solidFill>
                  <a:srgbClr val="FF0000"/>
                </a:solidFill>
                <a:latin typeface="Courier New" panose="02070309020205020404" pitchFamily="49" charset="0"/>
                <a:cs typeface="Courier New" panose="02070309020205020404" pitchFamily="49" charset="0"/>
              </a:rPr>
            </a:br>
            <a:r>
              <a:rPr lang="en-US" sz="1600" b="1" dirty="0">
                <a:solidFill>
                  <a:srgbClr val="FF0000"/>
                </a:solidFill>
                <a:latin typeface="Courier New" panose="02070309020205020404" pitchFamily="49" charset="0"/>
                <a:cs typeface="Courier New" panose="02070309020205020404" pitchFamily="49" charset="0"/>
              </a:rPr>
              <a:t>		value = BUSY;</a:t>
            </a:r>
            <a:br>
              <a:rPr lang="en-US" sz="1600" b="1" dirty="0">
                <a:solidFill>
                  <a:srgbClr val="FF0000"/>
                </a:solidFill>
                <a:latin typeface="Courier New" panose="02070309020205020404" pitchFamily="49" charset="0"/>
                <a:cs typeface="Courier New" panose="02070309020205020404" pitchFamily="49" charset="0"/>
              </a:rPr>
            </a:br>
            <a:r>
              <a:rPr lang="en-US" sz="1600" b="1" dirty="0">
                <a:solidFill>
                  <a:srgbClr val="FF0000"/>
                </a:solidFill>
                <a:latin typeface="Courier New" panose="02070309020205020404" pitchFamily="49" charset="0"/>
                <a:cs typeface="Courier New" panose="02070309020205020404" pitchFamily="49" charset="0"/>
              </a:rPr>
              <a:t>	}</a:t>
            </a:r>
            <a:br>
              <a:rPr lang="en-US" sz="1600" b="1" dirty="0">
                <a:solidFill>
                  <a:srgbClr val="FF0000"/>
                </a:solidFill>
                <a:latin typeface="Courier New" panose="02070309020205020404" pitchFamily="49" charset="0"/>
                <a:cs typeface="Courier New" panose="02070309020205020404" pitchFamily="49" charset="0"/>
              </a:rPr>
            </a:br>
            <a:r>
              <a:rPr lang="en-US" sz="1600" b="1" dirty="0">
                <a:solidFill>
                  <a:srgbClr val="FF0000"/>
                </a:solidFill>
                <a:latin typeface="Courier New" panose="02070309020205020404" pitchFamily="49" charset="0"/>
                <a:cs typeface="Courier New" panose="02070309020205020404" pitchFamily="49" charset="0"/>
              </a:rPr>
              <a:t>	enable interrupts;</a:t>
            </a:r>
            <a:br>
              <a:rPr lang="en-US" sz="1600" b="1" dirty="0">
                <a:solidFill>
                  <a:srgbClr val="FF0000"/>
                </a:solidFill>
                <a:latin typeface="Courier New" panose="02070309020205020404" pitchFamily="49" charset="0"/>
                <a:cs typeface="Courier New" panose="02070309020205020404" pitchFamily="49" charset="0"/>
              </a:rPr>
            </a:br>
            <a:r>
              <a:rPr lang="en-US" sz="1600" b="1" dirty="0">
                <a:solidFill>
                  <a:srgbClr val="FF0000"/>
                </a:solidFill>
                <a:latin typeface="Courier New" panose="02070309020205020404" pitchFamily="49" charset="0"/>
                <a:cs typeface="Courier New" panose="02070309020205020404" pitchFamily="49" charset="0"/>
              </a:rPr>
              <a:t>}</a:t>
            </a:r>
          </a:p>
        </p:txBody>
      </p:sp>
      <p:grpSp>
        <p:nvGrpSpPr>
          <p:cNvPr id="7" name="Group 6"/>
          <p:cNvGrpSpPr/>
          <p:nvPr/>
        </p:nvGrpSpPr>
        <p:grpSpPr>
          <a:xfrm>
            <a:off x="117429" y="2398984"/>
            <a:ext cx="2050353" cy="276944"/>
            <a:chOff x="-27683" y="2738200"/>
            <a:chExt cx="2050353" cy="276944"/>
          </a:xfrm>
        </p:grpSpPr>
        <p:sp>
          <p:nvSpPr>
            <p:cNvPr id="82955" name="Text Box 13"/>
            <p:cNvSpPr txBox="1">
              <a:spLocks noChangeArrowheads="1"/>
            </p:cNvSpPr>
            <p:nvPr/>
          </p:nvSpPr>
          <p:spPr bwMode="auto">
            <a:xfrm>
              <a:off x="-27683" y="2738200"/>
              <a:ext cx="1489270" cy="2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200" b="1" dirty="0">
                  <a:latin typeface="Helvetica" panose="020B0604020202020204" pitchFamily="34" charset="0"/>
                </a:rPr>
                <a:t>Enable Position</a:t>
              </a:r>
            </a:p>
          </p:txBody>
        </p:sp>
        <p:sp>
          <p:nvSpPr>
            <p:cNvPr id="82956" name="Line 14"/>
            <p:cNvSpPr>
              <a:spLocks noChangeShapeType="1"/>
            </p:cNvSpPr>
            <p:nvPr/>
          </p:nvSpPr>
          <p:spPr bwMode="auto">
            <a:xfrm>
              <a:off x="1295400" y="2895400"/>
              <a:ext cx="727270" cy="199"/>
            </a:xfrm>
            <a:prstGeom prst="line">
              <a:avLst/>
            </a:prstGeom>
            <a:noFill/>
            <a:ln w="38100">
              <a:solidFill>
                <a:schemeClr val="hlink"/>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grpSp>
      <p:sp>
        <p:nvSpPr>
          <p:cNvPr id="82954" name="Slide Number Placeholder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fld id="{DC90BC07-F206-4780-B1A8-A798554D09B3}" type="slidenum">
              <a:rPr lang="en-US" sz="1200" smtClean="0">
                <a:solidFill>
                  <a:srgbClr val="898989"/>
                </a:solidFill>
              </a:rPr>
              <a:pPr>
                <a:spcBef>
                  <a:spcPct val="0"/>
                </a:spcBef>
                <a:buFontTx/>
                <a:buNone/>
              </a:pPr>
              <a:t>33</a:t>
            </a:fld>
            <a:endParaRPr lang="en-US" sz="1200" smtClean="0">
              <a:solidFill>
                <a:srgbClr val="898989"/>
              </a:solidFill>
            </a:endParaRPr>
          </a:p>
        </p:txBody>
      </p:sp>
      <p:sp>
        <p:nvSpPr>
          <p:cNvPr id="17" name="Text Box 6"/>
          <p:cNvSpPr txBox="1">
            <a:spLocks noChangeArrowheads="1"/>
          </p:cNvSpPr>
          <p:nvPr/>
        </p:nvSpPr>
        <p:spPr bwMode="auto">
          <a:xfrm>
            <a:off x="5410200" y="1295400"/>
            <a:ext cx="3657600" cy="368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10000"/>
              </a:spcBef>
              <a:buFontTx/>
              <a:buNone/>
            </a:pPr>
            <a:endParaRPr lang="en-US" sz="1600" b="1" dirty="0">
              <a:latin typeface="Courier New" panose="02070309020205020404" pitchFamily="49" charset="0"/>
            </a:endParaRPr>
          </a:p>
          <a:p>
            <a:pPr>
              <a:lnSpc>
                <a:spcPct val="90000"/>
              </a:lnSpc>
              <a:spcBef>
                <a:spcPct val="10000"/>
              </a:spcBef>
              <a:buFontTx/>
              <a:buNone/>
            </a:pPr>
            <a:endParaRPr lang="en-US" sz="1600" b="1" dirty="0">
              <a:latin typeface="Courier New" panose="02070309020205020404" pitchFamily="49" charset="0"/>
            </a:endParaRPr>
          </a:p>
          <a:p>
            <a:pPr>
              <a:lnSpc>
                <a:spcPct val="90000"/>
              </a:lnSpc>
              <a:spcBef>
                <a:spcPct val="10000"/>
              </a:spcBef>
              <a:buFontTx/>
              <a:buNone/>
            </a:pPr>
            <a:r>
              <a:rPr lang="en-US" sz="1600" b="1" dirty="0">
                <a:latin typeface="Courier New" panose="02070309020205020404" pitchFamily="49" charset="0"/>
              </a:rPr>
              <a:t>Release() {</a:t>
            </a:r>
            <a:br>
              <a:rPr lang="en-US" sz="1600" b="1" dirty="0">
                <a:latin typeface="Courier New" panose="02070309020205020404" pitchFamily="49" charset="0"/>
              </a:rPr>
            </a:br>
            <a:r>
              <a:rPr lang="en-US" sz="1600" b="1" dirty="0">
                <a:latin typeface="Courier New" panose="02070309020205020404" pitchFamily="49" charset="0"/>
              </a:rPr>
              <a:t>	disable interrupts;</a:t>
            </a:r>
            <a:br>
              <a:rPr lang="en-US" sz="1600" b="1" dirty="0">
                <a:latin typeface="Courier New" panose="02070309020205020404" pitchFamily="49" charset="0"/>
              </a:rPr>
            </a:br>
            <a:r>
              <a:rPr lang="en-US" sz="1600" b="1" dirty="0">
                <a:latin typeface="Courier New" panose="02070309020205020404" pitchFamily="49" charset="0"/>
              </a:rPr>
              <a:t>	if (anyone on wait queue) {</a:t>
            </a:r>
            <a:br>
              <a:rPr lang="en-US" sz="1600" b="1" dirty="0">
                <a:latin typeface="Courier New" panose="02070309020205020404" pitchFamily="49" charset="0"/>
              </a:rPr>
            </a:br>
            <a:r>
              <a:rPr lang="en-US" sz="1600" b="1" dirty="0">
                <a:latin typeface="Courier New" panose="02070309020205020404" pitchFamily="49" charset="0"/>
              </a:rPr>
              <a:t>		take thread off wait queue</a:t>
            </a:r>
            <a:br>
              <a:rPr lang="en-US" sz="1600" b="1" dirty="0">
                <a:latin typeface="Courier New" panose="02070309020205020404" pitchFamily="49" charset="0"/>
              </a:rPr>
            </a:br>
            <a:r>
              <a:rPr lang="en-US" sz="1600" b="1" dirty="0">
                <a:latin typeface="Courier New" panose="02070309020205020404" pitchFamily="49" charset="0"/>
              </a:rPr>
              <a:t>		Put on the ready queue</a:t>
            </a:r>
            <a:br>
              <a:rPr lang="en-US" sz="1600" b="1" dirty="0">
                <a:latin typeface="Courier New" panose="02070309020205020404" pitchFamily="49" charset="0"/>
              </a:rPr>
            </a:br>
            <a:r>
              <a:rPr lang="en-US" sz="1600" b="1" dirty="0">
                <a:latin typeface="Courier New" panose="02070309020205020404" pitchFamily="49" charset="0"/>
              </a:rPr>
              <a:t>	} else {</a:t>
            </a:r>
            <a:br>
              <a:rPr lang="en-US" sz="1600" b="1" dirty="0">
                <a:latin typeface="Courier New" panose="02070309020205020404" pitchFamily="49" charset="0"/>
              </a:rPr>
            </a:br>
            <a:r>
              <a:rPr lang="en-US" sz="1600" b="1" dirty="0">
                <a:latin typeface="Courier New" panose="02070309020205020404" pitchFamily="49" charset="0"/>
              </a:rPr>
              <a:t>		value = FREE;</a:t>
            </a:r>
            <a:br>
              <a:rPr lang="en-US" sz="1600" b="1" dirty="0">
                <a:latin typeface="Courier New" panose="02070309020205020404" pitchFamily="49" charset="0"/>
              </a:rPr>
            </a:br>
            <a:r>
              <a:rPr lang="en-US" sz="1600" b="1" dirty="0">
                <a:latin typeface="Courier New" panose="02070309020205020404" pitchFamily="49" charset="0"/>
              </a:rPr>
              <a:t>	}</a:t>
            </a:r>
            <a:br>
              <a:rPr lang="en-US" sz="1600" b="1" dirty="0">
                <a:latin typeface="Courier New" panose="02070309020205020404" pitchFamily="49" charset="0"/>
              </a:rPr>
            </a:br>
            <a:r>
              <a:rPr lang="en-US" sz="1600" b="1" dirty="0">
                <a:latin typeface="Courier New" panose="02070309020205020404" pitchFamily="49" charset="0"/>
              </a:rPr>
              <a:t>	enable interrupts;</a:t>
            </a:r>
            <a:br>
              <a:rPr lang="en-US" sz="1600" b="1" dirty="0">
                <a:latin typeface="Courier New" panose="02070309020205020404" pitchFamily="49" charset="0"/>
              </a:rPr>
            </a:br>
            <a:r>
              <a:rPr lang="en-US" sz="1600" b="1" dirty="0">
                <a:latin typeface="Courier New" panose="02070309020205020404" pitchFamily="49" charset="0"/>
              </a:rPr>
              <a:t>}</a:t>
            </a:r>
            <a:br>
              <a:rPr lang="en-US" sz="1600" b="1" dirty="0">
                <a:latin typeface="Courier New" panose="02070309020205020404" pitchFamily="49" charset="0"/>
              </a:rPr>
            </a:br>
            <a:r>
              <a:rPr lang="en-US" sz="1600" b="1" dirty="0">
                <a:latin typeface="Courier New" panose="02070309020205020404" pitchFamily="49" charset="0"/>
              </a:rPr>
              <a:t/>
            </a:r>
            <a:br>
              <a:rPr lang="en-US" sz="1600" b="1" dirty="0">
                <a:latin typeface="Courier New" panose="02070309020205020404" pitchFamily="49" charset="0"/>
              </a:rPr>
            </a:br>
            <a:endParaRPr lang="en-US" sz="1600" b="1" dirty="0">
              <a:latin typeface="Courier New" panose="02070309020205020404" pitchFamily="49" charset="0"/>
            </a:endParaRPr>
          </a:p>
        </p:txBody>
      </p:sp>
      <p:grpSp>
        <p:nvGrpSpPr>
          <p:cNvPr id="19" name="Group 18"/>
          <p:cNvGrpSpPr/>
          <p:nvPr/>
        </p:nvGrpSpPr>
        <p:grpSpPr>
          <a:xfrm>
            <a:off x="119670" y="2627584"/>
            <a:ext cx="2050353" cy="276944"/>
            <a:chOff x="-27683" y="2738200"/>
            <a:chExt cx="2050353" cy="276944"/>
          </a:xfrm>
        </p:grpSpPr>
        <p:sp>
          <p:nvSpPr>
            <p:cNvPr id="20" name="Text Box 13"/>
            <p:cNvSpPr txBox="1">
              <a:spLocks noChangeArrowheads="1"/>
            </p:cNvSpPr>
            <p:nvPr/>
          </p:nvSpPr>
          <p:spPr bwMode="auto">
            <a:xfrm>
              <a:off x="-27683" y="2738200"/>
              <a:ext cx="1489270" cy="2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200" b="1" dirty="0">
                  <a:latin typeface="Helvetica" panose="020B0604020202020204" pitchFamily="34" charset="0"/>
                </a:rPr>
                <a:t>Enable Position</a:t>
              </a:r>
            </a:p>
          </p:txBody>
        </p:sp>
        <p:sp>
          <p:nvSpPr>
            <p:cNvPr id="21" name="Line 14"/>
            <p:cNvSpPr>
              <a:spLocks noChangeShapeType="1"/>
            </p:cNvSpPr>
            <p:nvPr/>
          </p:nvSpPr>
          <p:spPr bwMode="auto">
            <a:xfrm>
              <a:off x="1295400" y="2895400"/>
              <a:ext cx="727270" cy="199"/>
            </a:xfrm>
            <a:prstGeom prst="line">
              <a:avLst/>
            </a:prstGeom>
            <a:noFill/>
            <a:ln w="38100">
              <a:solidFill>
                <a:schemeClr val="hlink"/>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grpSp>
      <p:grpSp>
        <p:nvGrpSpPr>
          <p:cNvPr id="22" name="Group 21"/>
          <p:cNvGrpSpPr/>
          <p:nvPr/>
        </p:nvGrpSpPr>
        <p:grpSpPr>
          <a:xfrm>
            <a:off x="117429" y="2833128"/>
            <a:ext cx="2050353" cy="276944"/>
            <a:chOff x="-27683" y="2738200"/>
            <a:chExt cx="2050353" cy="276944"/>
          </a:xfrm>
        </p:grpSpPr>
        <p:sp>
          <p:nvSpPr>
            <p:cNvPr id="23" name="Text Box 13"/>
            <p:cNvSpPr txBox="1">
              <a:spLocks noChangeArrowheads="1"/>
            </p:cNvSpPr>
            <p:nvPr/>
          </p:nvSpPr>
          <p:spPr bwMode="auto">
            <a:xfrm>
              <a:off x="-27683" y="2738200"/>
              <a:ext cx="1489270" cy="2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200" b="1" dirty="0">
                  <a:latin typeface="Helvetica" panose="020B0604020202020204" pitchFamily="34" charset="0"/>
                </a:rPr>
                <a:t>Enable Position</a:t>
              </a:r>
            </a:p>
          </p:txBody>
        </p:sp>
        <p:sp>
          <p:nvSpPr>
            <p:cNvPr id="24" name="Line 14"/>
            <p:cNvSpPr>
              <a:spLocks noChangeShapeType="1"/>
            </p:cNvSpPr>
            <p:nvPr/>
          </p:nvSpPr>
          <p:spPr bwMode="auto">
            <a:xfrm>
              <a:off x="1295400" y="2895400"/>
              <a:ext cx="727270" cy="199"/>
            </a:xfrm>
            <a:prstGeom prst="line">
              <a:avLst/>
            </a:prstGeom>
            <a:noFill/>
            <a:ln w="38100">
              <a:solidFill>
                <a:schemeClr val="hlink"/>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grpSp>
    </p:spTree>
    <p:extLst>
      <p:ext uri="{BB962C8B-B14F-4D97-AF65-F5344CB8AC3E}">
        <p14:creationId xmlns:p14="http://schemas.microsoft.com/office/powerpoint/2010/main" val="2058743453"/>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ko-KR" smtClean="0">
                <a:latin typeface="Helvetica" panose="020B0604020202020204" pitchFamily="34" charset="0"/>
                <a:ea typeface="Gulim" panose="020B0600000101010101" pitchFamily="34" charset="-127"/>
              </a:rPr>
              <a:t>How to Re-enable After Sleep()?</a:t>
            </a:r>
          </a:p>
        </p:txBody>
      </p:sp>
      <p:sp>
        <p:nvSpPr>
          <p:cNvPr id="450563" name="Rectangle 3"/>
          <p:cNvSpPr>
            <a:spLocks noGrp="1" noChangeArrowheads="1"/>
          </p:cNvSpPr>
          <p:nvPr>
            <p:ph type="body" idx="1"/>
          </p:nvPr>
        </p:nvSpPr>
        <p:spPr>
          <a:xfrm>
            <a:off x="542171" y="1600200"/>
            <a:ext cx="8686800" cy="4953000"/>
          </a:xfrm>
        </p:spPr>
        <p:txBody>
          <a:bodyPr>
            <a:normAutofit lnSpcReduction="10000"/>
          </a:bodyPr>
          <a:lstStyle/>
          <a:p>
            <a:pPr>
              <a:lnSpc>
                <a:spcPct val="80000"/>
              </a:lnSpc>
              <a:tabLst>
                <a:tab pos="2517775" algn="ctr"/>
                <a:tab pos="5548313" algn="ctr"/>
              </a:tabLst>
            </a:pPr>
            <a:r>
              <a:rPr lang="en-US" altLang="ko-KR" sz="2000" dirty="0" smtClean="0">
                <a:latin typeface="Helvetica" panose="020B0604020202020204" pitchFamily="34" charset="0"/>
                <a:ea typeface="Gulim" panose="020B0600000101010101" pitchFamily="34" charset="-127"/>
              </a:rPr>
              <a:t>Since </a:t>
            </a:r>
            <a:r>
              <a:rPr lang="en-US" altLang="ko-KR" sz="2000" dirty="0" err="1" smtClean="0">
                <a:latin typeface="Helvetica" panose="020B0604020202020204" pitchFamily="34" charset="0"/>
                <a:ea typeface="Gulim" panose="020B0600000101010101" pitchFamily="34" charset="-127"/>
              </a:rPr>
              <a:t>ints</a:t>
            </a:r>
            <a:r>
              <a:rPr lang="en-US" altLang="ko-KR" sz="2000" dirty="0" smtClean="0">
                <a:latin typeface="Helvetica" panose="020B0604020202020204" pitchFamily="34" charset="0"/>
                <a:ea typeface="Gulim" panose="020B0600000101010101" pitchFamily="34" charset="-127"/>
              </a:rPr>
              <a:t> are disabled when you call sleep:</a:t>
            </a:r>
          </a:p>
          <a:p>
            <a:pPr lvl="1">
              <a:lnSpc>
                <a:spcPct val="80000"/>
              </a:lnSpc>
              <a:tabLst>
                <a:tab pos="2517775" algn="ctr"/>
                <a:tab pos="5548313" algn="ctr"/>
              </a:tabLst>
            </a:pPr>
            <a:r>
              <a:rPr lang="en-US" altLang="ko-KR" sz="1800" dirty="0" smtClean="0">
                <a:latin typeface="Helvetica" panose="020B0604020202020204" pitchFamily="34" charset="0"/>
                <a:ea typeface="Gulim" panose="020B0600000101010101" pitchFamily="34" charset="-127"/>
              </a:rPr>
              <a:t>Responsibility of the next thread to re-enable </a:t>
            </a:r>
            <a:r>
              <a:rPr lang="en-US" altLang="ko-KR" sz="1800" dirty="0" err="1" smtClean="0">
                <a:latin typeface="Helvetica" panose="020B0604020202020204" pitchFamily="34" charset="0"/>
                <a:ea typeface="Gulim" panose="020B0600000101010101" pitchFamily="34" charset="-127"/>
              </a:rPr>
              <a:t>ints</a:t>
            </a:r>
            <a:endParaRPr lang="en-US" altLang="ko-KR" sz="1800" dirty="0" smtClean="0">
              <a:latin typeface="Helvetica" panose="020B0604020202020204" pitchFamily="34" charset="0"/>
              <a:ea typeface="Gulim" panose="020B0600000101010101" pitchFamily="34" charset="-127"/>
            </a:endParaRPr>
          </a:p>
          <a:p>
            <a:pPr lvl="1">
              <a:lnSpc>
                <a:spcPct val="80000"/>
              </a:lnSpc>
              <a:tabLst>
                <a:tab pos="2517775" algn="ctr"/>
                <a:tab pos="5548313" algn="ctr"/>
              </a:tabLst>
            </a:pPr>
            <a:r>
              <a:rPr lang="en-US" altLang="ko-KR" sz="1800" dirty="0" smtClean="0">
                <a:latin typeface="Helvetica" panose="020B0604020202020204" pitchFamily="34" charset="0"/>
                <a:ea typeface="Gulim" panose="020B0600000101010101" pitchFamily="34" charset="-127"/>
              </a:rPr>
              <a:t>When the sleeping thread wakes up, returns to acquire and re-enables interrupts</a:t>
            </a:r>
          </a:p>
          <a:p>
            <a:pPr lvl="1">
              <a:lnSpc>
                <a:spcPct val="80000"/>
              </a:lnSpc>
              <a:buFontTx/>
              <a:buNone/>
              <a:tabLst>
                <a:tab pos="2517775" algn="ctr"/>
                <a:tab pos="5548313" algn="ctr"/>
              </a:tabLst>
            </a:pPr>
            <a:r>
              <a:rPr lang="en-US" altLang="ko-KR" sz="1800" dirty="0" smtClean="0">
                <a:latin typeface="Courier New" panose="02070309020205020404" pitchFamily="49" charset="0"/>
                <a:ea typeface="Gulim" panose="020B0600000101010101" pitchFamily="34" charset="-127"/>
              </a:rPr>
              <a:t>		</a:t>
            </a:r>
            <a:r>
              <a:rPr lang="en-US" altLang="ko-KR" sz="1800" u="sng" dirty="0" smtClean="0">
                <a:latin typeface="Helvetica" panose="020B0604020202020204" pitchFamily="34" charset="0"/>
                <a:ea typeface="Gulim" panose="020B0600000101010101" pitchFamily="34" charset="-127"/>
              </a:rPr>
              <a:t>Thread A</a:t>
            </a:r>
            <a:r>
              <a:rPr lang="en-US" altLang="ko-KR" sz="1800" dirty="0" smtClean="0">
                <a:latin typeface="Helvetica" panose="020B0604020202020204" pitchFamily="34" charset="0"/>
                <a:ea typeface="Gulim" panose="020B0600000101010101" pitchFamily="34" charset="-127"/>
              </a:rPr>
              <a:t>	</a:t>
            </a:r>
            <a:r>
              <a:rPr lang="en-US" altLang="ko-KR" sz="1800" u="sng" dirty="0" smtClean="0">
                <a:latin typeface="Helvetica" panose="020B0604020202020204" pitchFamily="34" charset="0"/>
                <a:ea typeface="Gulim" panose="020B0600000101010101" pitchFamily="34" charset="-127"/>
              </a:rPr>
              <a:t>Thread B</a:t>
            </a:r>
          </a:p>
          <a:p>
            <a:pPr lvl="1">
              <a:lnSpc>
                <a:spcPct val="80000"/>
              </a:lnSpc>
              <a:buFontTx/>
              <a:buNone/>
              <a:tabLst>
                <a:tab pos="2517775" algn="ctr"/>
                <a:tab pos="5548313" algn="ctr"/>
              </a:tabLst>
            </a:pPr>
            <a:r>
              <a:rPr lang="en-US" altLang="ko-KR" sz="1800" dirty="0" smtClean="0">
                <a:latin typeface="Courier New" panose="02070309020205020404" pitchFamily="49" charset="0"/>
                <a:ea typeface="Gulim" panose="020B0600000101010101" pitchFamily="34" charset="-127"/>
              </a:rPr>
              <a:t>		.</a:t>
            </a:r>
            <a:br>
              <a:rPr lang="en-US" altLang="ko-KR" sz="1800" dirty="0" smtClean="0">
                <a:latin typeface="Courier New" panose="02070309020205020404" pitchFamily="49" charset="0"/>
                <a:ea typeface="Gulim" panose="020B0600000101010101" pitchFamily="34" charset="-127"/>
              </a:rPr>
            </a:br>
            <a:r>
              <a:rPr lang="en-US" altLang="ko-KR" sz="1800" dirty="0" smtClean="0">
                <a:latin typeface="Courier New" panose="02070309020205020404" pitchFamily="49" charset="0"/>
                <a:ea typeface="Gulim" panose="020B0600000101010101" pitchFamily="34" charset="-127"/>
              </a:rPr>
              <a:t>	.</a:t>
            </a:r>
            <a:br>
              <a:rPr lang="en-US" altLang="ko-KR" sz="1800" dirty="0" smtClean="0">
                <a:latin typeface="Courier New" panose="02070309020205020404" pitchFamily="49" charset="0"/>
                <a:ea typeface="Gulim" panose="020B0600000101010101" pitchFamily="34" charset="-127"/>
              </a:rPr>
            </a:br>
            <a:r>
              <a:rPr lang="en-US" altLang="ko-KR" sz="1800" dirty="0" smtClean="0">
                <a:latin typeface="Courier New" panose="02070309020205020404" pitchFamily="49" charset="0"/>
                <a:ea typeface="Gulim" panose="020B0600000101010101" pitchFamily="34" charset="-127"/>
              </a:rPr>
              <a:t>	disable </a:t>
            </a:r>
            <a:r>
              <a:rPr lang="en-US" altLang="ko-KR" sz="1800" dirty="0" err="1" smtClean="0">
                <a:latin typeface="Courier New" panose="02070309020205020404" pitchFamily="49" charset="0"/>
                <a:ea typeface="Gulim" panose="020B0600000101010101" pitchFamily="34" charset="-127"/>
              </a:rPr>
              <a:t>ints</a:t>
            </a:r>
            <a:r>
              <a:rPr lang="en-US" altLang="ko-KR" sz="1800" dirty="0" smtClean="0">
                <a:latin typeface="Courier New" panose="02070309020205020404" pitchFamily="49" charset="0"/>
                <a:ea typeface="Gulim" panose="020B0600000101010101" pitchFamily="34" charset="-127"/>
              </a:rPr>
              <a:t/>
            </a:r>
            <a:br>
              <a:rPr lang="en-US" altLang="ko-KR" sz="1800" dirty="0" smtClean="0">
                <a:latin typeface="Courier New" panose="02070309020205020404" pitchFamily="49" charset="0"/>
                <a:ea typeface="Gulim" panose="020B0600000101010101" pitchFamily="34" charset="-127"/>
              </a:rPr>
            </a:br>
            <a:r>
              <a:rPr lang="en-US" altLang="ko-KR" sz="1800" dirty="0" smtClean="0">
                <a:latin typeface="Courier New" panose="02070309020205020404" pitchFamily="49" charset="0"/>
                <a:ea typeface="Gulim" panose="020B0600000101010101" pitchFamily="34" charset="-127"/>
              </a:rPr>
              <a:t>	sleep</a:t>
            </a:r>
          </a:p>
          <a:p>
            <a:pPr lvl="1">
              <a:lnSpc>
                <a:spcPct val="80000"/>
              </a:lnSpc>
              <a:buFontTx/>
              <a:buNone/>
              <a:tabLst>
                <a:tab pos="2517775" algn="ctr"/>
                <a:tab pos="5548313" algn="ctr"/>
              </a:tabLst>
            </a:pPr>
            <a:r>
              <a:rPr lang="en-US" altLang="ko-KR" sz="1800" dirty="0" smtClean="0">
                <a:latin typeface="Courier New" panose="02070309020205020404" pitchFamily="49" charset="0"/>
                <a:ea typeface="Gulim" panose="020B0600000101010101" pitchFamily="34" charset="-127"/>
              </a:rPr>
              <a:t>			sleep return</a:t>
            </a:r>
            <a:br>
              <a:rPr lang="en-US" altLang="ko-KR" sz="1800" dirty="0" smtClean="0">
                <a:latin typeface="Courier New" panose="02070309020205020404" pitchFamily="49" charset="0"/>
                <a:ea typeface="Gulim" panose="020B0600000101010101" pitchFamily="34" charset="-127"/>
              </a:rPr>
            </a:br>
            <a:r>
              <a:rPr lang="en-US" altLang="ko-KR" sz="1800" dirty="0" smtClean="0">
                <a:latin typeface="Courier New" panose="02070309020205020404" pitchFamily="49" charset="0"/>
                <a:ea typeface="Gulim" panose="020B0600000101010101" pitchFamily="34" charset="-127"/>
              </a:rPr>
              <a:t>		enable </a:t>
            </a:r>
            <a:r>
              <a:rPr lang="en-US" altLang="ko-KR" sz="1800" dirty="0" err="1" smtClean="0">
                <a:latin typeface="Courier New" panose="02070309020205020404" pitchFamily="49" charset="0"/>
                <a:ea typeface="Gulim" panose="020B0600000101010101" pitchFamily="34" charset="-127"/>
              </a:rPr>
              <a:t>ints</a:t>
            </a:r>
            <a:endParaRPr lang="en-US" altLang="ko-KR" sz="1800" dirty="0" smtClean="0">
              <a:latin typeface="Courier New" panose="02070309020205020404" pitchFamily="49" charset="0"/>
              <a:ea typeface="Gulim" panose="020B0600000101010101" pitchFamily="34" charset="-127"/>
            </a:endParaRPr>
          </a:p>
          <a:p>
            <a:pPr lvl="1">
              <a:lnSpc>
                <a:spcPct val="80000"/>
              </a:lnSpc>
              <a:buFontTx/>
              <a:buNone/>
              <a:tabLst>
                <a:tab pos="2517775" algn="ctr"/>
                <a:tab pos="5548313" algn="ctr"/>
              </a:tabLst>
            </a:pPr>
            <a:r>
              <a:rPr lang="en-US" altLang="ko-KR" sz="1800" dirty="0" smtClean="0">
                <a:latin typeface="Courier New" panose="02070309020205020404" pitchFamily="49" charset="0"/>
                <a:ea typeface="Gulim" panose="020B0600000101010101" pitchFamily="34" charset="-127"/>
              </a:rPr>
              <a:t>			.</a:t>
            </a:r>
            <a:br>
              <a:rPr lang="en-US" altLang="ko-KR" sz="1800" dirty="0" smtClean="0">
                <a:latin typeface="Courier New" panose="02070309020205020404" pitchFamily="49" charset="0"/>
                <a:ea typeface="Gulim" panose="020B0600000101010101" pitchFamily="34" charset="-127"/>
              </a:rPr>
            </a:br>
            <a:r>
              <a:rPr lang="en-US" altLang="ko-KR" sz="1800" dirty="0" smtClean="0">
                <a:latin typeface="Courier New" panose="02070309020205020404" pitchFamily="49" charset="0"/>
                <a:ea typeface="Gulim" panose="020B0600000101010101" pitchFamily="34" charset="-127"/>
              </a:rPr>
              <a:t>		.</a:t>
            </a:r>
            <a:br>
              <a:rPr lang="en-US" altLang="ko-KR" sz="1800" dirty="0" smtClean="0">
                <a:latin typeface="Courier New" panose="02070309020205020404" pitchFamily="49" charset="0"/>
                <a:ea typeface="Gulim" panose="020B0600000101010101" pitchFamily="34" charset="-127"/>
              </a:rPr>
            </a:br>
            <a:r>
              <a:rPr lang="en-US" altLang="ko-KR" sz="1800" dirty="0" smtClean="0">
                <a:latin typeface="Courier New" panose="02070309020205020404" pitchFamily="49" charset="0"/>
                <a:ea typeface="Gulim" panose="020B0600000101010101" pitchFamily="34" charset="-127"/>
              </a:rPr>
              <a:t>		.</a:t>
            </a:r>
          </a:p>
          <a:p>
            <a:pPr lvl="1">
              <a:lnSpc>
                <a:spcPct val="80000"/>
              </a:lnSpc>
              <a:buFontTx/>
              <a:buNone/>
              <a:tabLst>
                <a:tab pos="2517775" algn="ctr"/>
                <a:tab pos="5548313" algn="ctr"/>
              </a:tabLst>
            </a:pPr>
            <a:r>
              <a:rPr lang="en-US" altLang="ko-KR" sz="1800" dirty="0" smtClean="0">
                <a:latin typeface="Courier New" panose="02070309020205020404" pitchFamily="49" charset="0"/>
                <a:ea typeface="Gulim" panose="020B0600000101010101" pitchFamily="34" charset="-127"/>
              </a:rPr>
              <a:t>			disable </a:t>
            </a:r>
            <a:r>
              <a:rPr lang="en-US" altLang="ko-KR" sz="1800" dirty="0" err="1" smtClean="0">
                <a:latin typeface="Courier New" panose="02070309020205020404" pitchFamily="49" charset="0"/>
                <a:ea typeface="Gulim" panose="020B0600000101010101" pitchFamily="34" charset="-127"/>
              </a:rPr>
              <a:t>int</a:t>
            </a:r>
            <a:r>
              <a:rPr lang="en-US" altLang="ko-KR" sz="1800" dirty="0" smtClean="0">
                <a:latin typeface="Courier New" panose="02070309020205020404" pitchFamily="49" charset="0"/>
                <a:ea typeface="Gulim" panose="020B0600000101010101" pitchFamily="34" charset="-127"/>
              </a:rPr>
              <a:t/>
            </a:r>
            <a:br>
              <a:rPr lang="en-US" altLang="ko-KR" sz="1800" dirty="0" smtClean="0">
                <a:latin typeface="Courier New" panose="02070309020205020404" pitchFamily="49" charset="0"/>
                <a:ea typeface="Gulim" panose="020B0600000101010101" pitchFamily="34" charset="-127"/>
              </a:rPr>
            </a:br>
            <a:r>
              <a:rPr lang="en-US" altLang="ko-KR" sz="1800" dirty="0" smtClean="0">
                <a:latin typeface="Courier New" panose="02070309020205020404" pitchFamily="49" charset="0"/>
                <a:ea typeface="Gulim" panose="020B0600000101010101" pitchFamily="34" charset="-127"/>
              </a:rPr>
              <a:t>		sleep</a:t>
            </a:r>
          </a:p>
          <a:p>
            <a:pPr lvl="1">
              <a:lnSpc>
                <a:spcPct val="80000"/>
              </a:lnSpc>
              <a:buFontTx/>
              <a:buNone/>
              <a:tabLst>
                <a:tab pos="2517775" algn="ctr"/>
                <a:tab pos="5548313" algn="ctr"/>
              </a:tabLst>
            </a:pPr>
            <a:r>
              <a:rPr lang="en-US" altLang="ko-KR" sz="1800" dirty="0" smtClean="0">
                <a:latin typeface="Courier New" panose="02070309020205020404" pitchFamily="49" charset="0"/>
                <a:ea typeface="Gulim" panose="020B0600000101010101" pitchFamily="34" charset="-127"/>
              </a:rPr>
              <a:t>		sleep return</a:t>
            </a:r>
            <a:br>
              <a:rPr lang="en-US" altLang="ko-KR" sz="1800" dirty="0" smtClean="0">
                <a:latin typeface="Courier New" panose="02070309020205020404" pitchFamily="49" charset="0"/>
                <a:ea typeface="Gulim" panose="020B0600000101010101" pitchFamily="34" charset="-127"/>
              </a:rPr>
            </a:br>
            <a:r>
              <a:rPr lang="en-US" altLang="ko-KR" sz="1800" dirty="0" smtClean="0">
                <a:latin typeface="Courier New" panose="02070309020205020404" pitchFamily="49" charset="0"/>
                <a:ea typeface="Gulim" panose="020B0600000101010101" pitchFamily="34" charset="-127"/>
              </a:rPr>
              <a:t>	enable </a:t>
            </a:r>
            <a:r>
              <a:rPr lang="en-US" altLang="ko-KR" sz="1800" dirty="0" err="1" smtClean="0">
                <a:latin typeface="Courier New" panose="02070309020205020404" pitchFamily="49" charset="0"/>
                <a:ea typeface="Gulim" panose="020B0600000101010101" pitchFamily="34" charset="-127"/>
              </a:rPr>
              <a:t>ints</a:t>
            </a:r>
            <a:r>
              <a:rPr lang="en-US" altLang="ko-KR" sz="1800" dirty="0" smtClean="0">
                <a:latin typeface="Courier New" panose="02070309020205020404" pitchFamily="49" charset="0"/>
                <a:ea typeface="Gulim" panose="020B0600000101010101" pitchFamily="34" charset="-127"/>
              </a:rPr>
              <a:t/>
            </a:r>
            <a:br>
              <a:rPr lang="en-US" altLang="ko-KR" sz="1800" dirty="0" smtClean="0">
                <a:latin typeface="Courier New" panose="02070309020205020404" pitchFamily="49" charset="0"/>
                <a:ea typeface="Gulim" panose="020B0600000101010101" pitchFamily="34" charset="-127"/>
              </a:rPr>
            </a:br>
            <a:r>
              <a:rPr lang="en-US" altLang="ko-KR" sz="1800" dirty="0" smtClean="0">
                <a:latin typeface="Courier New" panose="02070309020205020404" pitchFamily="49" charset="0"/>
                <a:ea typeface="Gulim" panose="020B0600000101010101" pitchFamily="34" charset="-127"/>
              </a:rPr>
              <a:t>	.</a:t>
            </a:r>
            <a:br>
              <a:rPr lang="en-US" altLang="ko-KR" sz="1800" dirty="0" smtClean="0">
                <a:latin typeface="Courier New" panose="02070309020205020404" pitchFamily="49" charset="0"/>
                <a:ea typeface="Gulim" panose="020B0600000101010101" pitchFamily="34" charset="-127"/>
              </a:rPr>
            </a:br>
            <a:r>
              <a:rPr lang="en-US" altLang="ko-KR" sz="1800" dirty="0" smtClean="0">
                <a:latin typeface="Courier New" panose="02070309020205020404" pitchFamily="49" charset="0"/>
                <a:ea typeface="Gulim" panose="020B0600000101010101" pitchFamily="34" charset="-127"/>
              </a:rPr>
              <a:t>	.</a:t>
            </a:r>
          </a:p>
        </p:txBody>
      </p:sp>
      <p:grpSp>
        <p:nvGrpSpPr>
          <p:cNvPr id="2" name="Group 9"/>
          <p:cNvGrpSpPr>
            <a:grpSpLocks/>
          </p:cNvGrpSpPr>
          <p:nvPr/>
        </p:nvGrpSpPr>
        <p:grpSpPr bwMode="auto">
          <a:xfrm>
            <a:off x="3769075" y="3391156"/>
            <a:ext cx="1447800" cy="641350"/>
            <a:chOff x="2160" y="2128"/>
            <a:chExt cx="912" cy="404"/>
          </a:xfrm>
        </p:grpSpPr>
        <p:sp>
          <p:nvSpPr>
            <p:cNvPr id="85006" name="Line 5"/>
            <p:cNvSpPr>
              <a:spLocks noChangeShapeType="1"/>
            </p:cNvSpPr>
            <p:nvPr/>
          </p:nvSpPr>
          <p:spPr bwMode="auto">
            <a:xfrm>
              <a:off x="2160" y="2256"/>
              <a:ext cx="912" cy="144"/>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85007" name="Text Box 7"/>
            <p:cNvSpPr txBox="1">
              <a:spLocks noChangeArrowheads="1"/>
            </p:cNvSpPr>
            <p:nvPr/>
          </p:nvSpPr>
          <p:spPr bwMode="auto">
            <a:xfrm rot="537817">
              <a:off x="2382" y="2128"/>
              <a:ext cx="64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a:solidFill>
                    <a:srgbClr val="FF0000"/>
                  </a:solidFill>
                  <a:latin typeface="Helvetica" panose="020B0604020202020204" pitchFamily="34" charset="0"/>
                </a:rPr>
                <a:t>context</a:t>
              </a:r>
              <a:br>
                <a:rPr lang="en-US" sz="1800" b="1">
                  <a:solidFill>
                    <a:srgbClr val="FF0000"/>
                  </a:solidFill>
                  <a:latin typeface="Helvetica" panose="020B0604020202020204" pitchFamily="34" charset="0"/>
                </a:rPr>
              </a:br>
              <a:r>
                <a:rPr lang="en-US" sz="1800" b="1">
                  <a:solidFill>
                    <a:srgbClr val="FF0000"/>
                  </a:solidFill>
                  <a:latin typeface="Helvetica" panose="020B0604020202020204" pitchFamily="34" charset="0"/>
                </a:rPr>
                <a:t>switch</a:t>
              </a:r>
            </a:p>
          </p:txBody>
        </p:sp>
      </p:grpSp>
      <p:grpSp>
        <p:nvGrpSpPr>
          <p:cNvPr id="3" name="Group 10"/>
          <p:cNvGrpSpPr>
            <a:grpSpLocks/>
          </p:cNvGrpSpPr>
          <p:nvPr/>
        </p:nvGrpSpPr>
        <p:grpSpPr bwMode="auto">
          <a:xfrm>
            <a:off x="3733800" y="4876800"/>
            <a:ext cx="1447800" cy="641350"/>
            <a:chOff x="2400" y="3214"/>
            <a:chExt cx="912" cy="404"/>
          </a:xfrm>
        </p:grpSpPr>
        <p:sp>
          <p:nvSpPr>
            <p:cNvPr id="85004" name="Line 6"/>
            <p:cNvSpPr>
              <a:spLocks noChangeShapeType="1"/>
            </p:cNvSpPr>
            <p:nvPr/>
          </p:nvSpPr>
          <p:spPr bwMode="auto">
            <a:xfrm flipH="1">
              <a:off x="2400" y="3360"/>
              <a:ext cx="912" cy="144"/>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85005" name="Text Box 8"/>
            <p:cNvSpPr txBox="1">
              <a:spLocks noChangeArrowheads="1"/>
            </p:cNvSpPr>
            <p:nvPr/>
          </p:nvSpPr>
          <p:spPr bwMode="auto">
            <a:xfrm rot="-514484">
              <a:off x="2456" y="3214"/>
              <a:ext cx="64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a:solidFill>
                    <a:srgbClr val="FF0000"/>
                  </a:solidFill>
                  <a:latin typeface="Helvetica" panose="020B0604020202020204" pitchFamily="34" charset="0"/>
                </a:rPr>
                <a:t>context</a:t>
              </a:r>
              <a:br>
                <a:rPr lang="en-US" sz="1800" b="1">
                  <a:solidFill>
                    <a:srgbClr val="FF0000"/>
                  </a:solidFill>
                  <a:latin typeface="Helvetica" panose="020B0604020202020204" pitchFamily="34" charset="0"/>
                </a:rPr>
              </a:br>
              <a:r>
                <a:rPr lang="en-US" sz="1800" b="1">
                  <a:solidFill>
                    <a:srgbClr val="FF0000"/>
                  </a:solidFill>
                  <a:latin typeface="Helvetica" panose="020B0604020202020204" pitchFamily="34" charset="0"/>
                </a:rPr>
                <a:t>switch</a:t>
              </a:r>
            </a:p>
          </p:txBody>
        </p:sp>
      </p:grpSp>
      <p:grpSp>
        <p:nvGrpSpPr>
          <p:cNvPr id="5" name="Group 4"/>
          <p:cNvGrpSpPr>
            <a:grpSpLocks/>
          </p:cNvGrpSpPr>
          <p:nvPr/>
        </p:nvGrpSpPr>
        <p:grpSpPr bwMode="auto">
          <a:xfrm>
            <a:off x="5261694" y="3406775"/>
            <a:ext cx="2032000" cy="2155825"/>
            <a:chOff x="4978774" y="3276600"/>
            <a:chExt cx="2031626" cy="2155686"/>
          </a:xfrm>
        </p:grpSpPr>
        <p:sp>
          <p:nvSpPr>
            <p:cNvPr id="85002" name="TextBox 3"/>
            <p:cNvSpPr txBox="1">
              <a:spLocks noChangeArrowheads="1"/>
            </p:cNvSpPr>
            <p:nvPr/>
          </p:nvSpPr>
          <p:spPr bwMode="auto">
            <a:xfrm>
              <a:off x="4978774" y="3276600"/>
              <a:ext cx="2031626" cy="7078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2000">
                  <a:solidFill>
                    <a:schemeClr val="tx1"/>
                  </a:solidFill>
                  <a:latin typeface="Chalkboard" charset="0"/>
                  <a:ea typeface="MS PGothic" panose="020B0600070205080204" pitchFamily="34" charset="-128"/>
                </a:defRPr>
              </a:lvl1pPr>
              <a:lvl2pPr>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marL="0" lvl="1">
                <a:spcBef>
                  <a:spcPct val="0"/>
                </a:spcBef>
                <a:buFontTx/>
                <a:buNone/>
              </a:pPr>
              <a:r>
                <a:rPr lang="en-US" altLang="ko-KR" dirty="0" smtClean="0">
                  <a:latin typeface="Courier New" panose="02070309020205020404" pitchFamily="49" charset="0"/>
                  <a:ea typeface="Gulim" panose="020B0600000101010101" pitchFamily="34" charset="-127"/>
                </a:rPr>
                <a:t>yield return</a:t>
              </a:r>
              <a:r>
                <a:rPr lang="en-US" altLang="ko-KR" dirty="0">
                  <a:latin typeface="Courier New" panose="02070309020205020404" pitchFamily="49" charset="0"/>
                  <a:ea typeface="Gulim" panose="020B0600000101010101" pitchFamily="34" charset="-127"/>
                </a:rPr>
                <a:t/>
              </a:r>
              <a:br>
                <a:rPr lang="en-US" altLang="ko-KR" dirty="0">
                  <a:latin typeface="Courier New" panose="02070309020205020404" pitchFamily="49" charset="0"/>
                  <a:ea typeface="Gulim" panose="020B0600000101010101" pitchFamily="34" charset="-127"/>
                </a:rPr>
              </a:br>
              <a:r>
                <a:rPr lang="en-US" altLang="ko-KR" dirty="0">
                  <a:latin typeface="Courier New" panose="02070309020205020404" pitchFamily="49" charset="0"/>
                  <a:ea typeface="Gulim" panose="020B0600000101010101" pitchFamily="34" charset="-127"/>
                </a:rPr>
                <a:t>enable </a:t>
              </a:r>
              <a:r>
                <a:rPr lang="en-US" altLang="ko-KR" dirty="0" err="1" smtClean="0">
                  <a:latin typeface="Courier New" panose="02070309020205020404" pitchFamily="49" charset="0"/>
                  <a:ea typeface="Gulim" panose="020B0600000101010101" pitchFamily="34" charset="-127"/>
                </a:rPr>
                <a:t>int</a:t>
              </a:r>
              <a:endParaRPr lang="en-US" altLang="ko-KR" dirty="0">
                <a:latin typeface="Courier New" panose="02070309020205020404" pitchFamily="49" charset="0"/>
                <a:ea typeface="Gulim" panose="020B0600000101010101" pitchFamily="34" charset="-127"/>
              </a:endParaRPr>
            </a:p>
          </p:txBody>
        </p:sp>
        <p:sp>
          <p:nvSpPr>
            <p:cNvPr id="85003" name="TextBox 10"/>
            <p:cNvSpPr txBox="1">
              <a:spLocks noChangeArrowheads="1"/>
            </p:cNvSpPr>
            <p:nvPr/>
          </p:nvSpPr>
          <p:spPr bwMode="auto">
            <a:xfrm>
              <a:off x="5029200" y="4724400"/>
              <a:ext cx="1877713" cy="7078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2000">
                  <a:solidFill>
                    <a:schemeClr val="tx1"/>
                  </a:solidFill>
                  <a:latin typeface="Chalkboard" charset="0"/>
                  <a:ea typeface="MS PGothic" panose="020B0600070205080204" pitchFamily="34" charset="-128"/>
                </a:defRPr>
              </a:lvl1pPr>
              <a:lvl2pPr>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marL="0" lvl="1">
                <a:spcBef>
                  <a:spcPct val="0"/>
                </a:spcBef>
                <a:buFontTx/>
                <a:buNone/>
              </a:pPr>
              <a:r>
                <a:rPr lang="en-US" altLang="ko-KR" dirty="0" smtClean="0">
                  <a:latin typeface="Courier New" panose="02070309020205020404" pitchFamily="49" charset="0"/>
                  <a:ea typeface="Gulim" panose="020B0600000101010101" pitchFamily="34" charset="-127"/>
                </a:rPr>
                <a:t>disable </a:t>
              </a:r>
              <a:r>
                <a:rPr lang="en-US" altLang="ko-KR" dirty="0" err="1" smtClean="0">
                  <a:latin typeface="Courier New" panose="02070309020205020404" pitchFamily="49" charset="0"/>
                  <a:ea typeface="Gulim" panose="020B0600000101010101" pitchFamily="34" charset="-127"/>
                </a:rPr>
                <a:t>int</a:t>
              </a:r>
              <a:endParaRPr lang="en-US" altLang="ko-KR" dirty="0">
                <a:latin typeface="Courier New" panose="02070309020205020404" pitchFamily="49" charset="0"/>
                <a:ea typeface="Gulim" panose="020B0600000101010101" pitchFamily="34" charset="-127"/>
              </a:endParaRPr>
            </a:p>
            <a:p>
              <a:pPr marL="0" lvl="1">
                <a:spcBef>
                  <a:spcPct val="0"/>
                </a:spcBef>
                <a:buFontTx/>
                <a:buNone/>
              </a:pPr>
              <a:r>
                <a:rPr lang="en-US" altLang="ko-KR" dirty="0">
                  <a:latin typeface="Courier New" panose="02070309020205020404" pitchFamily="49" charset="0"/>
                  <a:ea typeface="Gulim" panose="020B0600000101010101" pitchFamily="34" charset="-127"/>
                </a:rPr>
                <a:t>yield</a:t>
              </a:r>
            </a:p>
          </p:txBody>
        </p:sp>
      </p:grpSp>
      <p:sp>
        <p:nvSpPr>
          <p:cNvPr id="85001" name="Slide Number Placeholder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fld id="{ABFFF3AC-3102-4B78-A504-C46E0D63906D}" type="slidenum">
              <a:rPr lang="en-US" sz="1200" smtClean="0">
                <a:solidFill>
                  <a:srgbClr val="898989"/>
                </a:solidFill>
              </a:rPr>
              <a:pPr>
                <a:spcBef>
                  <a:spcPct val="0"/>
                </a:spcBef>
                <a:buFontTx/>
                <a:buNone/>
              </a:pPr>
              <a:t>34</a:t>
            </a:fld>
            <a:endParaRPr lang="en-US" sz="1200" smtClean="0">
              <a:solidFill>
                <a:srgbClr val="898989"/>
              </a:solidFill>
            </a:endParaRPr>
          </a:p>
        </p:txBody>
      </p:sp>
    </p:spTree>
    <p:extLst>
      <p:ext uri="{BB962C8B-B14F-4D97-AF65-F5344CB8AC3E}">
        <p14:creationId xmlns:p14="http://schemas.microsoft.com/office/powerpoint/2010/main" val="2306429766"/>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ko-KR" smtClean="0">
                <a:latin typeface="Helvetica" panose="020B0604020202020204" pitchFamily="34" charset="0"/>
                <a:ea typeface="Gulim" panose="020B0600000101010101" pitchFamily="34" charset="-127"/>
              </a:rPr>
              <a:t>Summary</a:t>
            </a:r>
          </a:p>
        </p:txBody>
      </p:sp>
      <p:sp>
        <p:nvSpPr>
          <p:cNvPr id="87043" name="Rectangle 3"/>
          <p:cNvSpPr>
            <a:spLocks noGrp="1" noChangeArrowheads="1"/>
          </p:cNvSpPr>
          <p:nvPr>
            <p:ph type="body" idx="1"/>
          </p:nvPr>
        </p:nvSpPr>
        <p:spPr>
          <a:xfrm>
            <a:off x="381000" y="1752600"/>
            <a:ext cx="8686800" cy="4953000"/>
          </a:xfrm>
        </p:spPr>
        <p:txBody>
          <a:bodyPr>
            <a:normAutofit fontScale="92500" lnSpcReduction="20000"/>
          </a:bodyPr>
          <a:lstStyle/>
          <a:p>
            <a:r>
              <a:rPr lang="en-US" altLang="ko-KR" dirty="0" smtClean="0">
                <a:latin typeface="Helvetica" panose="020B0604020202020204" pitchFamily="34" charset="0"/>
                <a:ea typeface="Gulim" panose="020B0600000101010101" pitchFamily="34" charset="-127"/>
              </a:rPr>
              <a:t>Introduced important concept: Atomic Operations</a:t>
            </a:r>
          </a:p>
          <a:p>
            <a:pPr lvl="1"/>
            <a:r>
              <a:rPr lang="en-US" altLang="ko-KR" dirty="0" smtClean="0">
                <a:latin typeface="Helvetica" panose="020B0604020202020204" pitchFamily="34" charset="0"/>
                <a:ea typeface="Gulim" panose="020B0600000101010101" pitchFamily="34" charset="-127"/>
              </a:rPr>
              <a:t>An operation that runs to completion or not at all</a:t>
            </a:r>
          </a:p>
          <a:p>
            <a:pPr lvl="1"/>
            <a:r>
              <a:rPr lang="en-US" altLang="ko-KR" dirty="0" smtClean="0">
                <a:latin typeface="Helvetica" panose="020B0604020202020204" pitchFamily="34" charset="0"/>
                <a:ea typeface="Gulim" panose="020B0600000101010101" pitchFamily="34" charset="-127"/>
              </a:rPr>
              <a:t>These are the primitives on which to construct various synchronization primitives</a:t>
            </a:r>
          </a:p>
          <a:p>
            <a:pPr lvl="1">
              <a:buFontTx/>
              <a:buNone/>
            </a:pPr>
            <a:endParaRPr lang="en-US" altLang="ko-KR" dirty="0" smtClean="0">
              <a:latin typeface="Helvetica" panose="020B0604020202020204" pitchFamily="34" charset="0"/>
              <a:ea typeface="Gulim" panose="020B0600000101010101" pitchFamily="34" charset="-127"/>
            </a:endParaRPr>
          </a:p>
          <a:p>
            <a:r>
              <a:rPr lang="en-US" altLang="ko-KR" dirty="0" smtClean="0">
                <a:latin typeface="Helvetica" panose="020B0604020202020204" pitchFamily="34" charset="0"/>
                <a:ea typeface="Gulim" panose="020B0600000101010101" pitchFamily="34" charset="-127"/>
              </a:rPr>
              <a:t>Showed construction of Locks using interrupts</a:t>
            </a:r>
          </a:p>
          <a:p>
            <a:pPr lvl="1"/>
            <a:r>
              <a:rPr lang="en-US" altLang="ko-KR" dirty="0" smtClean="0">
                <a:latin typeface="Helvetica" panose="020B0604020202020204" pitchFamily="34" charset="0"/>
                <a:ea typeface="Gulim" panose="020B0600000101010101" pitchFamily="34" charset="-127"/>
              </a:rPr>
              <a:t>Using careful disabling of interrupts</a:t>
            </a:r>
          </a:p>
          <a:p>
            <a:pPr lvl="1"/>
            <a:r>
              <a:rPr lang="en-US" altLang="ko-KR" dirty="0" smtClean="0">
                <a:latin typeface="Helvetica" panose="020B0604020202020204" pitchFamily="34" charset="0"/>
                <a:ea typeface="Gulim" panose="020B0600000101010101" pitchFamily="34" charset="-127"/>
              </a:rPr>
              <a:t>Must be very careful not to waste/tie up machine resources</a:t>
            </a:r>
          </a:p>
          <a:p>
            <a:pPr lvl="2"/>
            <a:r>
              <a:rPr lang="en-US" altLang="ko-KR" dirty="0" smtClean="0">
                <a:latin typeface="Helvetica" panose="020B0604020202020204" pitchFamily="34" charset="0"/>
                <a:ea typeface="Gulim" panose="020B0600000101010101" pitchFamily="34" charset="-127"/>
              </a:rPr>
              <a:t>Shouldn’t disable interrupts for long</a:t>
            </a:r>
          </a:p>
          <a:p>
            <a:pPr lvl="1"/>
            <a:r>
              <a:rPr lang="en-US" altLang="ko-KR" dirty="0" smtClean="0">
                <a:latin typeface="Helvetica" panose="020B0604020202020204" pitchFamily="34" charset="0"/>
                <a:ea typeface="Gulim" panose="020B0600000101010101" pitchFamily="34" charset="-127"/>
              </a:rPr>
              <a:t>Key ideas: Use a separate lock variable, and use hardware mechanisms to protect modifications of that variable</a:t>
            </a:r>
          </a:p>
        </p:txBody>
      </p:sp>
      <p:sp>
        <p:nvSpPr>
          <p:cNvPr id="8704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fld id="{37687CF1-D35A-4B73-8568-B649E60BCE2A}" type="slidenum">
              <a:rPr lang="en-US" sz="1200" smtClean="0">
                <a:solidFill>
                  <a:srgbClr val="898989"/>
                </a:solidFill>
              </a:rPr>
              <a:pPr>
                <a:spcBef>
                  <a:spcPct val="0"/>
                </a:spcBef>
                <a:buFontTx/>
                <a:buNone/>
              </a:pPr>
              <a:t>35</a:t>
            </a:fld>
            <a:endParaRPr lang="en-US" sz="1200" smtClean="0">
              <a:solidFill>
                <a:srgbClr val="898989"/>
              </a:solidFill>
            </a:endParaRPr>
          </a:p>
        </p:txBody>
      </p:sp>
    </p:spTree>
    <p:extLst>
      <p:ext uri="{BB962C8B-B14F-4D97-AF65-F5344CB8AC3E}">
        <p14:creationId xmlns:p14="http://schemas.microsoft.com/office/powerpoint/2010/main" val="2394293941"/>
      </p:ext>
    </p:ext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a:xfrm>
            <a:off x="762000" y="2743200"/>
            <a:ext cx="8458200" cy="685800"/>
          </a:xfrm>
        </p:spPr>
        <p:txBody>
          <a:bodyPr>
            <a:noAutofit/>
          </a:bodyPr>
          <a:lstStyle/>
          <a:p>
            <a:r>
              <a:rPr lang="en-US" dirty="0" smtClean="0"/>
              <a:t>More HW Assisted Solutions</a:t>
            </a:r>
          </a:p>
        </p:txBody>
      </p:sp>
      <p:sp>
        <p:nvSpPr>
          <p:cNvPr id="89092"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fld id="{CDE1D872-BC48-4943-9FA1-5D0233B12318}" type="slidenum">
              <a:rPr lang="en-US" smtClean="0">
                <a:solidFill>
                  <a:srgbClr val="898989"/>
                </a:solidFill>
              </a:rPr>
              <a:pPr/>
              <a:t>36</a:t>
            </a:fld>
            <a:endParaRPr lang="en-US" smtClean="0">
              <a:solidFill>
                <a:srgbClr val="898989"/>
              </a:solidFill>
            </a:endParaRPr>
          </a:p>
        </p:txBody>
      </p:sp>
    </p:spTree>
    <p:extLst>
      <p:ext uri="{BB962C8B-B14F-4D97-AF65-F5344CB8AC3E}">
        <p14:creationId xmlns:p14="http://schemas.microsoft.com/office/powerpoint/2010/main" val="13036772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smtClean="0">
                <a:latin typeface="Helvetica" panose="020B0604020202020204" pitchFamily="34" charset="0"/>
                <a:ea typeface="Gulim" panose="020B0600000101010101" pitchFamily="34" charset="-127"/>
              </a:rPr>
              <a:t>Goals</a:t>
            </a:r>
          </a:p>
        </p:txBody>
      </p:sp>
      <p:sp>
        <p:nvSpPr>
          <p:cNvPr id="24579" name="Rectangle 3"/>
          <p:cNvSpPr>
            <a:spLocks noGrp="1" noChangeArrowheads="1"/>
          </p:cNvSpPr>
          <p:nvPr>
            <p:ph type="body" idx="1"/>
          </p:nvPr>
        </p:nvSpPr>
        <p:spPr/>
        <p:txBody>
          <a:bodyPr/>
          <a:lstStyle/>
          <a:p>
            <a:r>
              <a:rPr lang="en-US" altLang="ko-KR" dirty="0" smtClean="0">
                <a:latin typeface="Helvetica" panose="020B0604020202020204" pitchFamily="34" charset="0"/>
                <a:ea typeface="Gulim" panose="020B0600000101010101" pitchFamily="34" charset="-127"/>
              </a:rPr>
              <a:t>Atomic instruction sequence</a:t>
            </a:r>
          </a:p>
          <a:p>
            <a:pPr lvl="1"/>
            <a:r>
              <a:rPr lang="en-US" altLang="ko-KR" dirty="0" smtClean="0">
                <a:latin typeface="Helvetica" panose="020B0604020202020204" pitchFamily="34" charset="0"/>
                <a:ea typeface="Gulim" panose="020B0600000101010101" pitchFamily="34" charset="-127"/>
              </a:rPr>
              <a:t>Hardware assisted solutions</a:t>
            </a:r>
          </a:p>
          <a:p>
            <a:pPr lvl="1"/>
            <a:endParaRPr lang="en-US" altLang="ko-KR" dirty="0" smtClean="0">
              <a:latin typeface="Helvetica" panose="020B0604020202020204" pitchFamily="34" charset="0"/>
              <a:ea typeface="Gulim" panose="020B0600000101010101" pitchFamily="34" charset="-127"/>
            </a:endParaRPr>
          </a:p>
          <a:p>
            <a:r>
              <a:rPr lang="en-US" altLang="ko-KR" dirty="0" smtClean="0">
                <a:latin typeface="Helvetica" panose="020B0604020202020204" pitchFamily="34" charset="0"/>
                <a:ea typeface="Gulim" panose="020B0600000101010101" pitchFamily="34" charset="-127"/>
              </a:rPr>
              <a:t>Continue with Synchronization Abstractions</a:t>
            </a:r>
          </a:p>
          <a:p>
            <a:pPr lvl="1"/>
            <a:r>
              <a:rPr lang="en-US" altLang="ko-KR" dirty="0" smtClean="0">
                <a:latin typeface="Helvetica" panose="020B0604020202020204" pitchFamily="34" charset="0"/>
                <a:ea typeface="Gulim" panose="020B0600000101010101" pitchFamily="34" charset="-127"/>
              </a:rPr>
              <a:t>Semaphores (possibly, Monitors and condition variables)</a:t>
            </a:r>
          </a:p>
          <a:p>
            <a:pPr lvl="1"/>
            <a:endParaRPr lang="en-US" altLang="ko-KR" dirty="0" smtClean="0">
              <a:latin typeface="Helvetica" panose="020B0604020202020204" pitchFamily="34" charset="0"/>
              <a:ea typeface="Gulim" panose="020B0600000101010101" pitchFamily="34" charset="-127"/>
            </a:endParaRPr>
          </a:p>
          <a:p>
            <a:pPr>
              <a:buFontTx/>
              <a:buNone/>
            </a:pPr>
            <a:endParaRPr lang="en-US" altLang="ko-KR" dirty="0" smtClean="0">
              <a:latin typeface="Helvetica" panose="020B0604020202020204" pitchFamily="34" charset="0"/>
              <a:ea typeface="Gulim" panose="020B0600000101010101" pitchFamily="34" charset="-127"/>
            </a:endParaRPr>
          </a:p>
          <a:p>
            <a:pPr lvl="1"/>
            <a:endParaRPr lang="en-US" altLang="ko-KR" dirty="0" smtClean="0">
              <a:latin typeface="Helvetica" panose="020B0604020202020204" pitchFamily="34" charset="0"/>
              <a:ea typeface="Gulim" panose="020B0600000101010101" pitchFamily="34" charset="-127"/>
            </a:endParaRPr>
          </a:p>
          <a:p>
            <a:endParaRPr lang="en-US" altLang="ko-KR" dirty="0" smtClean="0">
              <a:latin typeface="Helvetica" panose="020B0604020202020204" pitchFamily="34" charset="0"/>
              <a:ea typeface="Gulim" panose="020B0600000101010101" pitchFamily="34" charset="-127"/>
            </a:endParaRPr>
          </a:p>
          <a:p>
            <a:endParaRPr lang="ko-KR" altLang="en-US" dirty="0" smtClean="0">
              <a:latin typeface="Helvetica" panose="020B0604020202020204" pitchFamily="34" charset="0"/>
              <a:ea typeface="Gulim" panose="020B0600000101010101" pitchFamily="34" charset="-127"/>
            </a:endParaRP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37</a:t>
            </a:fld>
            <a:endParaRPr lang="en-US" dirty="0">
              <a:solidFill>
                <a:srgbClr val="FFFFFF"/>
              </a:solidFill>
            </a:endParaRPr>
          </a:p>
        </p:txBody>
      </p:sp>
    </p:spTree>
    <p:extLst>
      <p:ext uri="{BB962C8B-B14F-4D97-AF65-F5344CB8AC3E}">
        <p14:creationId xmlns:p14="http://schemas.microsoft.com/office/powerpoint/2010/main" val="2415456285"/>
      </p:ext>
    </p:ext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3400" y="228600"/>
            <a:ext cx="8610600" cy="990600"/>
          </a:xfrm>
        </p:spPr>
        <p:txBody>
          <a:bodyPr>
            <a:normAutofit fontScale="90000"/>
          </a:bodyPr>
          <a:lstStyle/>
          <a:p>
            <a:r>
              <a:rPr lang="en-US" altLang="ko-KR" dirty="0" smtClean="0">
                <a:latin typeface="Helvetica" panose="020B0604020202020204" pitchFamily="34" charset="0"/>
                <a:ea typeface="Gulim" panose="020B0600000101010101" pitchFamily="34" charset="-127"/>
              </a:rPr>
              <a:t>Atomic Read-Modify-Write instructions</a:t>
            </a:r>
          </a:p>
        </p:txBody>
      </p:sp>
      <p:sp>
        <p:nvSpPr>
          <p:cNvPr id="26627" name="Rectangle 3"/>
          <p:cNvSpPr>
            <a:spLocks noGrp="1" noChangeArrowheads="1"/>
          </p:cNvSpPr>
          <p:nvPr>
            <p:ph type="body" idx="1"/>
          </p:nvPr>
        </p:nvSpPr>
        <p:spPr>
          <a:xfrm>
            <a:off x="457200" y="1600200"/>
            <a:ext cx="8534400" cy="4953000"/>
          </a:xfrm>
        </p:spPr>
        <p:txBody>
          <a:bodyPr>
            <a:normAutofit fontScale="92500" lnSpcReduction="20000"/>
          </a:bodyPr>
          <a:lstStyle/>
          <a:p>
            <a:r>
              <a:rPr lang="en-US" altLang="ko-KR" dirty="0" smtClean="0">
                <a:latin typeface="Helvetica" panose="020B0604020202020204" pitchFamily="34" charset="0"/>
                <a:ea typeface="Gulim" panose="020B0600000101010101" pitchFamily="34" charset="-127"/>
              </a:rPr>
              <a:t>Problems with interrupt-based lock solution:</a:t>
            </a:r>
          </a:p>
          <a:p>
            <a:pPr lvl="1"/>
            <a:r>
              <a:rPr lang="en-US" altLang="ko-KR" dirty="0" smtClean="0">
                <a:latin typeface="Helvetica" panose="020B0604020202020204" pitchFamily="34" charset="0"/>
                <a:ea typeface="Gulim" panose="020B0600000101010101" pitchFamily="34" charset="-127"/>
              </a:rPr>
              <a:t>Can’t give lock implementation to users</a:t>
            </a:r>
          </a:p>
          <a:p>
            <a:pPr lvl="1"/>
            <a:r>
              <a:rPr lang="en-US" altLang="ko-KR" dirty="0" smtClean="0">
                <a:latin typeface="Helvetica" panose="020B0604020202020204" pitchFamily="34" charset="0"/>
                <a:ea typeface="Gulim" panose="020B0600000101010101" pitchFamily="34" charset="-127"/>
              </a:rPr>
              <a:t>Doesn’t work well on multiprocessor</a:t>
            </a:r>
          </a:p>
          <a:p>
            <a:pPr lvl="2"/>
            <a:r>
              <a:rPr lang="en-US" altLang="ko-KR" dirty="0" smtClean="0">
                <a:latin typeface="Helvetica" panose="020B0604020202020204" pitchFamily="34" charset="0"/>
                <a:ea typeface="Gulim" panose="020B0600000101010101" pitchFamily="34" charset="-127"/>
              </a:rPr>
              <a:t>Disabling interrupts on all processors requires messages and would be very time consuming</a:t>
            </a:r>
          </a:p>
          <a:p>
            <a:r>
              <a:rPr lang="en-US" altLang="ko-KR" dirty="0" smtClean="0">
                <a:latin typeface="Helvetica" panose="020B0604020202020204" pitchFamily="34" charset="0"/>
                <a:ea typeface="Gulim" panose="020B0600000101010101" pitchFamily="34" charset="-127"/>
              </a:rPr>
              <a:t>Alternative: atomic instruction sequences</a:t>
            </a:r>
          </a:p>
          <a:p>
            <a:pPr lvl="1"/>
            <a:r>
              <a:rPr lang="en-US" altLang="ko-KR" dirty="0" smtClean="0">
                <a:latin typeface="Helvetica" panose="020B0604020202020204" pitchFamily="34" charset="0"/>
                <a:ea typeface="Gulim" panose="020B0600000101010101" pitchFamily="34" charset="-127"/>
              </a:rPr>
              <a:t>These instructions read a value from memory and write a new value atomically</a:t>
            </a:r>
          </a:p>
          <a:p>
            <a:pPr lvl="1"/>
            <a:r>
              <a:rPr lang="en-US" altLang="ko-KR" dirty="0" smtClean="0">
                <a:latin typeface="Helvetica" panose="020B0604020202020204" pitchFamily="34" charset="0"/>
                <a:ea typeface="Gulim" panose="020B0600000101010101" pitchFamily="34" charset="-127"/>
              </a:rPr>
              <a:t>Hardware is responsible for implementing this correctly </a:t>
            </a:r>
          </a:p>
          <a:p>
            <a:pPr lvl="2"/>
            <a:r>
              <a:rPr lang="en-US" altLang="ko-KR" dirty="0" smtClean="0">
                <a:latin typeface="Helvetica" panose="020B0604020202020204" pitchFamily="34" charset="0"/>
                <a:ea typeface="Gulim" panose="020B0600000101010101" pitchFamily="34" charset="-127"/>
              </a:rPr>
              <a:t>on both uniprocessors (not too hard) </a:t>
            </a:r>
          </a:p>
          <a:p>
            <a:pPr lvl="2"/>
            <a:r>
              <a:rPr lang="en-US" altLang="ko-KR" dirty="0" smtClean="0">
                <a:latin typeface="Helvetica" panose="020B0604020202020204" pitchFamily="34" charset="0"/>
                <a:ea typeface="Gulim" panose="020B0600000101010101" pitchFamily="34" charset="-127"/>
              </a:rPr>
              <a:t>and multiprocessors (requires help from cache coherence protocol)</a:t>
            </a:r>
          </a:p>
          <a:p>
            <a:pPr lvl="1"/>
            <a:r>
              <a:rPr lang="en-US" altLang="ko-KR" dirty="0" smtClean="0">
                <a:latin typeface="Helvetica" panose="020B0604020202020204" pitchFamily="34" charset="0"/>
                <a:ea typeface="Gulim" panose="020B0600000101010101" pitchFamily="34" charset="-127"/>
              </a:rPr>
              <a:t>Unlike disabling interrupts, can be used on both uniprocessors and multiprocessors</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38</a:t>
            </a:fld>
            <a:endParaRPr lang="en-US" dirty="0">
              <a:solidFill>
                <a:srgbClr val="FFFFFF"/>
              </a:solidFill>
            </a:endParaRPr>
          </a:p>
        </p:txBody>
      </p:sp>
    </p:spTree>
    <p:extLst>
      <p:ext uri="{BB962C8B-B14F-4D97-AF65-F5344CB8AC3E}">
        <p14:creationId xmlns:p14="http://schemas.microsoft.com/office/powerpoint/2010/main" val="336619725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6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ko-KR" smtClean="0">
                <a:latin typeface="Helvetica" panose="020B0604020202020204" pitchFamily="34" charset="0"/>
                <a:ea typeface="Gulim" panose="020B0600000101010101" pitchFamily="34" charset="-127"/>
              </a:rPr>
              <a:t>Examples of Read-Modify-Write </a:t>
            </a:r>
          </a:p>
        </p:txBody>
      </p:sp>
      <p:sp>
        <p:nvSpPr>
          <p:cNvPr id="28675" name="Rectangle 3"/>
          <p:cNvSpPr>
            <a:spLocks noGrp="1" noChangeArrowheads="1"/>
          </p:cNvSpPr>
          <p:nvPr>
            <p:ph type="body" idx="1"/>
          </p:nvPr>
        </p:nvSpPr>
        <p:spPr>
          <a:xfrm>
            <a:off x="304800" y="1676400"/>
            <a:ext cx="8839200" cy="5257800"/>
          </a:xfrm>
        </p:spPr>
        <p:txBody>
          <a:bodyPr>
            <a:normAutofit/>
          </a:bodyPr>
          <a:lstStyle/>
          <a:p>
            <a:pPr>
              <a:lnSpc>
                <a:spcPct val="70000"/>
              </a:lnSpc>
              <a:tabLst>
                <a:tab pos="801688" algn="l"/>
                <a:tab pos="1252538" algn="l"/>
              </a:tabLst>
            </a:pPr>
            <a:r>
              <a:rPr lang="en-US" altLang="ko-KR" sz="2400" dirty="0" err="1" smtClean="0">
                <a:latin typeface="Courier New" panose="02070309020205020404" pitchFamily="49" charset="0"/>
                <a:ea typeface="Gulim" panose="020B0600000101010101" pitchFamily="34" charset="-127"/>
              </a:rPr>
              <a:t>test&amp;set</a:t>
            </a:r>
            <a:r>
              <a:rPr lang="en-US" altLang="ko-KR" sz="2400" dirty="0" smtClean="0">
                <a:latin typeface="Courier New" panose="02070309020205020404" pitchFamily="49" charset="0"/>
                <a:ea typeface="Gulim" panose="020B0600000101010101" pitchFamily="34" charset="-127"/>
              </a:rPr>
              <a:t> (&amp;address) {/* most architectures */</a:t>
            </a:r>
            <a:br>
              <a:rPr lang="en-US" altLang="ko-KR" sz="2400" dirty="0" smtClean="0">
                <a:latin typeface="Courier New" panose="02070309020205020404" pitchFamily="49" charset="0"/>
                <a:ea typeface="Gulim" panose="020B0600000101010101" pitchFamily="34" charset="-127"/>
              </a:rPr>
            </a:br>
            <a:r>
              <a:rPr lang="en-US" altLang="ko-KR" sz="2400" dirty="0" smtClean="0">
                <a:latin typeface="Courier New" panose="02070309020205020404" pitchFamily="49" charset="0"/>
                <a:ea typeface="Gulim" panose="020B0600000101010101" pitchFamily="34" charset="-127"/>
              </a:rPr>
              <a:t>	result = M[address];</a:t>
            </a:r>
            <a:br>
              <a:rPr lang="en-US" altLang="ko-KR" sz="2400" dirty="0" smtClean="0">
                <a:latin typeface="Courier New" panose="02070309020205020404" pitchFamily="49" charset="0"/>
                <a:ea typeface="Gulim" panose="020B0600000101010101" pitchFamily="34" charset="-127"/>
              </a:rPr>
            </a:br>
            <a:r>
              <a:rPr lang="en-US" altLang="ko-KR" sz="2400" dirty="0" smtClean="0">
                <a:latin typeface="Courier New" panose="02070309020205020404" pitchFamily="49" charset="0"/>
                <a:ea typeface="Gulim" panose="020B0600000101010101" pitchFamily="34" charset="-127"/>
              </a:rPr>
              <a:t>	M[address] = 1;</a:t>
            </a:r>
            <a:br>
              <a:rPr lang="en-US" altLang="ko-KR" sz="2400" dirty="0" smtClean="0">
                <a:latin typeface="Courier New" panose="02070309020205020404" pitchFamily="49" charset="0"/>
                <a:ea typeface="Gulim" panose="020B0600000101010101" pitchFamily="34" charset="-127"/>
              </a:rPr>
            </a:br>
            <a:r>
              <a:rPr lang="en-US" altLang="ko-KR" sz="2400" dirty="0" smtClean="0">
                <a:latin typeface="Courier New" panose="02070309020205020404" pitchFamily="49" charset="0"/>
                <a:ea typeface="Gulim" panose="020B0600000101010101" pitchFamily="34" charset="-127"/>
              </a:rPr>
              <a:t>	return result;</a:t>
            </a:r>
            <a:br>
              <a:rPr lang="en-US" altLang="ko-KR" sz="2400" dirty="0" smtClean="0">
                <a:latin typeface="Courier New" panose="02070309020205020404" pitchFamily="49" charset="0"/>
                <a:ea typeface="Gulim" panose="020B0600000101010101" pitchFamily="34" charset="-127"/>
              </a:rPr>
            </a:br>
            <a:r>
              <a:rPr lang="en-US" altLang="ko-KR" sz="2400" dirty="0" smtClean="0">
                <a:latin typeface="Courier New" panose="02070309020205020404" pitchFamily="49" charset="0"/>
                <a:ea typeface="Gulim" panose="020B0600000101010101" pitchFamily="34" charset="-127"/>
              </a:rPr>
              <a:t>}</a:t>
            </a:r>
          </a:p>
          <a:p>
            <a:pPr>
              <a:lnSpc>
                <a:spcPct val="70000"/>
              </a:lnSpc>
              <a:buFontTx/>
              <a:buNone/>
              <a:tabLst>
                <a:tab pos="801688" algn="l"/>
                <a:tab pos="1252538" algn="l"/>
              </a:tabLst>
            </a:pPr>
            <a:endParaRPr lang="en-US" altLang="ko-KR" sz="2400" dirty="0" smtClean="0">
              <a:latin typeface="Courier New" panose="02070309020205020404" pitchFamily="49" charset="0"/>
              <a:ea typeface="Gulim" panose="020B0600000101010101" pitchFamily="34" charset="-127"/>
            </a:endParaRPr>
          </a:p>
          <a:p>
            <a:pPr>
              <a:lnSpc>
                <a:spcPct val="80000"/>
              </a:lnSpc>
              <a:tabLst>
                <a:tab pos="801688" algn="l"/>
                <a:tab pos="1252538" algn="l"/>
              </a:tabLst>
            </a:pPr>
            <a:r>
              <a:rPr lang="en-US" altLang="ko-KR" sz="2400" dirty="0" smtClean="0">
                <a:latin typeface="Courier New" panose="02070309020205020404" pitchFamily="49" charset="0"/>
                <a:ea typeface="Gulim" panose="020B0600000101010101" pitchFamily="34" charset="-127"/>
              </a:rPr>
              <a:t>swap (&amp;address, register) { /* x86 */</a:t>
            </a:r>
            <a:br>
              <a:rPr lang="en-US" altLang="ko-KR" sz="2400" dirty="0" smtClean="0">
                <a:latin typeface="Courier New" panose="02070309020205020404" pitchFamily="49" charset="0"/>
                <a:ea typeface="Gulim" panose="020B0600000101010101" pitchFamily="34" charset="-127"/>
              </a:rPr>
            </a:br>
            <a:r>
              <a:rPr lang="en-US" altLang="ko-KR" sz="2400" dirty="0" smtClean="0">
                <a:latin typeface="Courier New" panose="02070309020205020404" pitchFamily="49" charset="0"/>
                <a:ea typeface="Gulim" panose="020B0600000101010101" pitchFamily="34" charset="-127"/>
              </a:rPr>
              <a:t> 	temp = M[address];</a:t>
            </a:r>
            <a:br>
              <a:rPr lang="en-US" altLang="ko-KR" sz="2400" dirty="0" smtClean="0">
                <a:latin typeface="Courier New" panose="02070309020205020404" pitchFamily="49" charset="0"/>
                <a:ea typeface="Gulim" panose="020B0600000101010101" pitchFamily="34" charset="-127"/>
              </a:rPr>
            </a:br>
            <a:r>
              <a:rPr lang="en-US" altLang="ko-KR" sz="2400" dirty="0" smtClean="0">
                <a:latin typeface="Courier New" panose="02070309020205020404" pitchFamily="49" charset="0"/>
                <a:ea typeface="Gulim" panose="020B0600000101010101" pitchFamily="34" charset="-127"/>
              </a:rPr>
              <a:t>	M[address] = register;</a:t>
            </a:r>
            <a:br>
              <a:rPr lang="en-US" altLang="ko-KR" sz="2400" dirty="0" smtClean="0">
                <a:latin typeface="Courier New" panose="02070309020205020404" pitchFamily="49" charset="0"/>
                <a:ea typeface="Gulim" panose="020B0600000101010101" pitchFamily="34" charset="-127"/>
              </a:rPr>
            </a:br>
            <a:r>
              <a:rPr lang="en-US" altLang="ko-KR" sz="2400" dirty="0" smtClean="0">
                <a:latin typeface="Courier New" panose="02070309020205020404" pitchFamily="49" charset="0"/>
                <a:ea typeface="Gulim" panose="020B0600000101010101" pitchFamily="34" charset="-127"/>
              </a:rPr>
              <a:t>	register = temp;</a:t>
            </a:r>
            <a:br>
              <a:rPr lang="en-US" altLang="ko-KR" sz="2400" dirty="0" smtClean="0">
                <a:latin typeface="Courier New" panose="02070309020205020404" pitchFamily="49" charset="0"/>
                <a:ea typeface="Gulim" panose="020B0600000101010101" pitchFamily="34" charset="-127"/>
              </a:rPr>
            </a:br>
            <a:r>
              <a:rPr lang="en-US" altLang="ko-KR" sz="2400" dirty="0" smtClean="0">
                <a:latin typeface="Courier New" panose="02070309020205020404" pitchFamily="49" charset="0"/>
                <a:ea typeface="Gulim" panose="020B0600000101010101" pitchFamily="34" charset="-127"/>
              </a:rPr>
              <a:t>}</a:t>
            </a:r>
          </a:p>
          <a:p>
            <a:pPr>
              <a:lnSpc>
                <a:spcPct val="80000"/>
              </a:lnSpc>
              <a:tabLst>
                <a:tab pos="801688" algn="l"/>
                <a:tab pos="1252538" algn="l"/>
              </a:tabLst>
            </a:pPr>
            <a:endParaRPr lang="en-US" altLang="ko-KR" sz="2400" dirty="0" smtClean="0">
              <a:latin typeface="Courier New" panose="02070309020205020404" pitchFamily="49" charset="0"/>
              <a:ea typeface="Gulim" panose="020B0600000101010101" pitchFamily="34" charset="-127"/>
            </a:endParaRP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39</a:t>
            </a:fld>
            <a:endParaRPr lang="en-US" dirty="0">
              <a:solidFill>
                <a:srgbClr val="FFFFFF"/>
              </a:solidFill>
            </a:endParaRPr>
          </a:p>
        </p:txBody>
      </p:sp>
    </p:spTree>
    <p:extLst>
      <p:ext uri="{BB962C8B-B14F-4D97-AF65-F5344CB8AC3E}">
        <p14:creationId xmlns:p14="http://schemas.microsoft.com/office/powerpoint/2010/main" val="3533226977"/>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ko-KR" smtClean="0">
                <a:latin typeface="Helvetica" panose="020B0604020202020204" pitchFamily="34" charset="0"/>
                <a:ea typeface="Gulim" panose="020B0600000101010101" pitchFamily="34" charset="-127"/>
              </a:rPr>
              <a:t>Goals for This Lecture</a:t>
            </a:r>
          </a:p>
        </p:txBody>
      </p:sp>
      <p:sp>
        <p:nvSpPr>
          <p:cNvPr id="32771" name="Rectangle 3"/>
          <p:cNvSpPr>
            <a:spLocks noGrp="1" noChangeArrowheads="1"/>
          </p:cNvSpPr>
          <p:nvPr>
            <p:ph type="body" idx="1"/>
          </p:nvPr>
        </p:nvSpPr>
        <p:spPr>
          <a:xfrm>
            <a:off x="609600" y="1676400"/>
            <a:ext cx="7924800" cy="4267200"/>
          </a:xfrm>
        </p:spPr>
        <p:txBody>
          <a:bodyPr/>
          <a:lstStyle/>
          <a:p>
            <a:r>
              <a:rPr lang="en-US" altLang="ko-KR" dirty="0" smtClean="0">
                <a:latin typeface="Helvetica" panose="020B0604020202020204" pitchFamily="34" charset="0"/>
                <a:ea typeface="Gulim" panose="020B0600000101010101" pitchFamily="34" charset="-127"/>
              </a:rPr>
              <a:t>Concurrency examples and sharing</a:t>
            </a:r>
          </a:p>
          <a:p>
            <a:endParaRPr lang="en-US" altLang="ko-KR" dirty="0" smtClean="0">
              <a:latin typeface="Helvetica" panose="020B0604020202020204" pitchFamily="34" charset="0"/>
              <a:ea typeface="Gulim" panose="020B0600000101010101" pitchFamily="34" charset="-127"/>
            </a:endParaRPr>
          </a:p>
          <a:p>
            <a:r>
              <a:rPr lang="en-US" altLang="ko-KR" dirty="0" smtClean="0">
                <a:latin typeface="Helvetica" panose="020B0604020202020204" pitchFamily="34" charset="0"/>
                <a:ea typeface="Gulim" panose="020B0600000101010101" pitchFamily="34" charset="-127"/>
              </a:rPr>
              <a:t>Synchronization</a:t>
            </a:r>
          </a:p>
          <a:p>
            <a:pPr lvl="2"/>
            <a:endParaRPr lang="en-US" altLang="ko-KR" dirty="0" smtClean="0">
              <a:latin typeface="Helvetica" panose="020B0604020202020204" pitchFamily="34" charset="0"/>
              <a:ea typeface="Gulim" panose="020B0600000101010101" pitchFamily="34" charset="-127"/>
            </a:endParaRPr>
          </a:p>
          <a:p>
            <a:r>
              <a:rPr lang="en-US" altLang="ko-KR" dirty="0" smtClean="0">
                <a:latin typeface="Helvetica" panose="020B0604020202020204" pitchFamily="34" charset="0"/>
                <a:ea typeface="Gulim" panose="020B0600000101010101" pitchFamily="34" charset="-127"/>
              </a:rPr>
              <a:t>Hardware Support for Synchronization</a:t>
            </a:r>
          </a:p>
          <a:p>
            <a:pPr>
              <a:buFontTx/>
              <a:buNone/>
            </a:pPr>
            <a:endParaRPr lang="en-US" altLang="ko-KR" dirty="0" smtClean="0">
              <a:latin typeface="Helvetica" panose="020B0604020202020204" pitchFamily="34" charset="0"/>
              <a:ea typeface="Gulim" panose="020B0600000101010101" pitchFamily="34" charset="-127"/>
            </a:endParaRPr>
          </a:p>
          <a:p>
            <a:pPr lvl="1"/>
            <a:endParaRPr lang="en-US" altLang="ko-KR" dirty="0" smtClean="0">
              <a:latin typeface="Helvetica" panose="020B0604020202020204" pitchFamily="34" charset="0"/>
              <a:ea typeface="Gulim" panose="020B0600000101010101" pitchFamily="34" charset="-127"/>
            </a:endParaRPr>
          </a:p>
          <a:p>
            <a:endParaRPr lang="en-US" altLang="ko-KR" dirty="0" smtClean="0">
              <a:latin typeface="Helvetica" panose="020B0604020202020204" pitchFamily="34" charset="0"/>
              <a:ea typeface="Gulim" panose="020B0600000101010101" pitchFamily="34" charset="-127"/>
            </a:endParaRPr>
          </a:p>
          <a:p>
            <a:endParaRPr lang="ko-KR" altLang="en-US" dirty="0" smtClean="0">
              <a:latin typeface="Helvetica" panose="020B0604020202020204" pitchFamily="34" charset="0"/>
              <a:ea typeface="Gulim" panose="020B0600000101010101" pitchFamily="34" charset="-127"/>
            </a:endParaRPr>
          </a:p>
        </p:txBody>
      </p:sp>
      <p:sp>
        <p:nvSpPr>
          <p:cNvPr id="32772" name="TextBox 1"/>
          <p:cNvSpPr txBox="1">
            <a:spLocks noChangeArrowheads="1"/>
          </p:cNvSpPr>
          <p:nvPr/>
        </p:nvSpPr>
        <p:spPr bwMode="auto">
          <a:xfrm>
            <a:off x="-490538" y="2684463"/>
            <a:ext cx="185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endParaRPr lang="en-US">
              <a:latin typeface="Helvetica" panose="020B0604020202020204" pitchFamily="34" charset="0"/>
            </a:endParaRPr>
          </a:p>
        </p:txBody>
      </p:sp>
      <p:sp>
        <p:nvSpPr>
          <p:cNvPr id="32773" name="Text Box 5"/>
          <p:cNvSpPr txBox="1">
            <a:spLocks noChangeArrowheads="1"/>
          </p:cNvSpPr>
          <p:nvPr/>
        </p:nvSpPr>
        <p:spPr bwMode="auto">
          <a:xfrm>
            <a:off x="304800" y="5232400"/>
            <a:ext cx="8610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lIns="91429" tIns="45714" rIns="91429" bIns="45714">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i="1" dirty="0">
                <a:latin typeface="Helvetica" panose="020B0604020202020204" pitchFamily="34" charset="0"/>
              </a:rPr>
              <a:t>Note: Some slides and/or pictures in the following are adapted and/or used verbatim from slide content  in Silberschatz, Galvin, and Gagne (2014), Anthony D. Joseph (2014 Berkeley), Tom Anderson (2014 UW), Bettati (2014 TAMU), </a:t>
            </a:r>
            <a:r>
              <a:rPr lang="en-US" i="1" dirty="0" smtClean="0">
                <a:latin typeface="Helvetica" panose="020B0604020202020204" pitchFamily="34" charset="0"/>
              </a:rPr>
              <a:t>Gu </a:t>
            </a:r>
            <a:r>
              <a:rPr lang="en-US" i="1" dirty="0">
                <a:latin typeface="Helvetica" panose="020B0604020202020204" pitchFamily="34" charset="0"/>
              </a:rPr>
              <a:t>(2014 TAMU)</a:t>
            </a:r>
          </a:p>
        </p:txBody>
      </p:sp>
      <p:sp>
        <p:nvSpPr>
          <p:cNvPr id="3277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fld id="{DAE47A2D-6E57-450E-A126-E39F88E5EF6E}" type="slidenum">
              <a:rPr lang="en-US" sz="1200" smtClean="0">
                <a:solidFill>
                  <a:srgbClr val="898989"/>
                </a:solidFill>
              </a:rPr>
              <a:pPr>
                <a:spcBef>
                  <a:spcPct val="0"/>
                </a:spcBef>
                <a:buFontTx/>
                <a:buNone/>
              </a:pPr>
              <a:t>4</a:t>
            </a:fld>
            <a:endParaRPr lang="en-US" sz="1200" smtClean="0">
              <a:solidFill>
                <a:srgbClr val="898989"/>
              </a:solidFill>
            </a:endParaRPr>
          </a:p>
        </p:txBody>
      </p:sp>
    </p:spTree>
    <p:extLst>
      <p:ext uri="{BB962C8B-B14F-4D97-AF65-F5344CB8AC3E}">
        <p14:creationId xmlns:p14="http://schemas.microsoft.com/office/powerpoint/2010/main" val="1900876030"/>
      </p:ext>
    </p:extLst>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r>
              <a:rPr lang="en-US" altLang="ko-KR" smtClean="0">
                <a:latin typeface="Helvetica" panose="020B0604020202020204" pitchFamily="34" charset="0"/>
                <a:ea typeface="Gulim" panose="020B0600000101010101" pitchFamily="34" charset="-127"/>
              </a:rPr>
              <a:t>Implementing Locks with test&amp;set</a:t>
            </a:r>
          </a:p>
        </p:txBody>
      </p:sp>
      <p:sp>
        <p:nvSpPr>
          <p:cNvPr id="30723" name="Rectangle 3"/>
          <p:cNvSpPr>
            <a:spLocks noGrp="1" noChangeArrowheads="1"/>
          </p:cNvSpPr>
          <p:nvPr>
            <p:ph type="body" idx="1"/>
          </p:nvPr>
        </p:nvSpPr>
        <p:spPr>
          <a:xfrm>
            <a:off x="152400" y="1752600"/>
            <a:ext cx="8839200" cy="5181600"/>
          </a:xfrm>
        </p:spPr>
        <p:txBody>
          <a:bodyPr>
            <a:normAutofit fontScale="85000" lnSpcReduction="20000"/>
          </a:bodyPr>
          <a:lstStyle/>
          <a:p>
            <a:pPr>
              <a:tabLst>
                <a:tab pos="1027113" algn="l"/>
                <a:tab pos="1377950" algn="l"/>
                <a:tab pos="1716088" algn="l"/>
              </a:tabLst>
            </a:pPr>
            <a:r>
              <a:rPr lang="en-US" altLang="ko-KR" dirty="0" smtClean="0">
                <a:latin typeface="Helvetica" panose="020B0604020202020204" pitchFamily="34" charset="0"/>
                <a:ea typeface="Gulim" panose="020B0600000101010101" pitchFamily="34" charset="-127"/>
              </a:rPr>
              <a:t>Simple solution:</a:t>
            </a:r>
          </a:p>
          <a:p>
            <a:pPr>
              <a:buFontTx/>
              <a:buNone/>
              <a:tabLst>
                <a:tab pos="1027113" algn="l"/>
                <a:tab pos="1377950" algn="l"/>
                <a:tab pos="1716088" algn="l"/>
              </a:tabLst>
            </a:pPr>
            <a:r>
              <a:rPr lang="en-US" altLang="ko-KR" dirty="0" smtClean="0">
                <a:solidFill>
                  <a:srgbClr val="233AE1"/>
                </a:solidFill>
                <a:latin typeface="Helvetica" panose="020B0604020202020204" pitchFamily="34" charset="0"/>
                <a:ea typeface="Gulim" panose="020B0600000101010101" pitchFamily="34" charset="-127"/>
              </a:rPr>
              <a:t>		</a:t>
            </a:r>
            <a:r>
              <a:rPr lang="en-US" altLang="ko-KR" dirty="0" err="1" smtClean="0">
                <a:latin typeface="Courier New" panose="02070309020205020404" pitchFamily="49" charset="0"/>
                <a:ea typeface="Gulim" panose="020B0600000101010101" pitchFamily="34" charset="-127"/>
              </a:rPr>
              <a:t>int</a:t>
            </a:r>
            <a:r>
              <a:rPr lang="en-US" altLang="ko-KR" dirty="0" smtClean="0">
                <a:latin typeface="Courier New" panose="02070309020205020404" pitchFamily="49" charset="0"/>
                <a:ea typeface="Gulim" panose="020B0600000101010101" pitchFamily="34" charset="-127"/>
              </a:rPr>
              <a:t> value = 0; // Free</a:t>
            </a:r>
          </a:p>
          <a:p>
            <a:pPr>
              <a:buFontTx/>
              <a:buNone/>
              <a:tabLst>
                <a:tab pos="1027113" algn="l"/>
                <a:tab pos="1377950" algn="l"/>
                <a:tab pos="1716088" algn="l"/>
              </a:tabLst>
            </a:pPr>
            <a:r>
              <a:rPr lang="en-US" altLang="ko-KR" dirty="0" smtClean="0">
                <a:latin typeface="Courier New" panose="02070309020205020404" pitchFamily="49" charset="0"/>
                <a:ea typeface="Gulim" panose="020B0600000101010101" pitchFamily="34" charset="-127"/>
              </a:rPr>
              <a:t>		Acquire() {</a:t>
            </a:r>
            <a:br>
              <a:rPr lang="en-US" altLang="ko-KR" dirty="0" smtClean="0">
                <a:latin typeface="Courier New" panose="02070309020205020404" pitchFamily="49" charset="0"/>
                <a:ea typeface="Gulim" panose="020B0600000101010101" pitchFamily="34" charset="-127"/>
              </a:rPr>
            </a:br>
            <a:r>
              <a:rPr lang="en-US" altLang="ko-KR" dirty="0" smtClean="0">
                <a:latin typeface="Courier New" panose="02070309020205020404" pitchFamily="49" charset="0"/>
                <a:ea typeface="Gulim" panose="020B0600000101010101" pitchFamily="34" charset="-127"/>
              </a:rPr>
              <a:t>		while (</a:t>
            </a:r>
            <a:r>
              <a:rPr lang="en-US" altLang="ko-KR" dirty="0" err="1" smtClean="0">
                <a:latin typeface="Courier New" panose="02070309020205020404" pitchFamily="49" charset="0"/>
                <a:ea typeface="Gulim" panose="020B0600000101010101" pitchFamily="34" charset="-127"/>
              </a:rPr>
              <a:t>test&amp;set</a:t>
            </a:r>
            <a:r>
              <a:rPr lang="en-US" altLang="ko-KR" dirty="0" smtClean="0">
                <a:latin typeface="Courier New" panose="02070309020205020404" pitchFamily="49" charset="0"/>
                <a:ea typeface="Gulim" panose="020B0600000101010101" pitchFamily="34" charset="-127"/>
              </a:rPr>
              <a:t>(value)); // while busy</a:t>
            </a:r>
            <a:br>
              <a:rPr lang="en-US" altLang="ko-KR" dirty="0" smtClean="0">
                <a:latin typeface="Courier New" panose="02070309020205020404" pitchFamily="49" charset="0"/>
                <a:ea typeface="Gulim" panose="020B0600000101010101" pitchFamily="34" charset="-127"/>
              </a:rPr>
            </a:br>
            <a:r>
              <a:rPr lang="en-US" altLang="ko-KR" dirty="0" smtClean="0">
                <a:latin typeface="Courier New" panose="02070309020205020404" pitchFamily="49" charset="0"/>
                <a:ea typeface="Gulim" panose="020B0600000101010101" pitchFamily="34" charset="-127"/>
              </a:rPr>
              <a:t>	}</a:t>
            </a:r>
          </a:p>
          <a:p>
            <a:pPr>
              <a:buFontTx/>
              <a:buNone/>
              <a:tabLst>
                <a:tab pos="1027113" algn="l"/>
                <a:tab pos="1377950" algn="l"/>
                <a:tab pos="1716088" algn="l"/>
              </a:tabLst>
            </a:pPr>
            <a:r>
              <a:rPr lang="en-US" altLang="ko-KR" dirty="0" smtClean="0">
                <a:latin typeface="Courier New" panose="02070309020205020404" pitchFamily="49" charset="0"/>
                <a:ea typeface="Gulim" panose="020B0600000101010101" pitchFamily="34" charset="-127"/>
              </a:rPr>
              <a:t>		Release() {</a:t>
            </a:r>
            <a:br>
              <a:rPr lang="en-US" altLang="ko-KR" dirty="0" smtClean="0">
                <a:latin typeface="Courier New" panose="02070309020205020404" pitchFamily="49" charset="0"/>
                <a:ea typeface="Gulim" panose="020B0600000101010101" pitchFamily="34" charset="-127"/>
              </a:rPr>
            </a:br>
            <a:r>
              <a:rPr lang="en-US" altLang="ko-KR" dirty="0" smtClean="0">
                <a:latin typeface="Courier New" panose="02070309020205020404" pitchFamily="49" charset="0"/>
                <a:ea typeface="Gulim" panose="020B0600000101010101" pitchFamily="34" charset="-127"/>
              </a:rPr>
              <a:t>		value = 0;</a:t>
            </a:r>
            <a:br>
              <a:rPr lang="en-US" altLang="ko-KR" dirty="0" smtClean="0">
                <a:latin typeface="Courier New" panose="02070309020205020404" pitchFamily="49" charset="0"/>
                <a:ea typeface="Gulim" panose="020B0600000101010101" pitchFamily="34" charset="-127"/>
              </a:rPr>
            </a:br>
            <a:r>
              <a:rPr lang="en-US" altLang="ko-KR" dirty="0" smtClean="0">
                <a:latin typeface="Courier New" panose="02070309020205020404" pitchFamily="49" charset="0"/>
                <a:ea typeface="Gulim" panose="020B0600000101010101" pitchFamily="34" charset="-127"/>
              </a:rPr>
              <a:t>	}</a:t>
            </a:r>
          </a:p>
          <a:p>
            <a:pPr>
              <a:tabLst>
                <a:tab pos="1027113" algn="l"/>
                <a:tab pos="1377950" algn="l"/>
                <a:tab pos="1716088" algn="l"/>
              </a:tabLst>
            </a:pPr>
            <a:r>
              <a:rPr lang="en-US" altLang="ko-KR" dirty="0" smtClean="0">
                <a:latin typeface="Helvetica" panose="020B0604020202020204" pitchFamily="34" charset="0"/>
                <a:ea typeface="Gulim" panose="020B0600000101010101" pitchFamily="34" charset="-127"/>
              </a:rPr>
              <a:t>Simple explanation:</a:t>
            </a:r>
          </a:p>
          <a:p>
            <a:pPr lvl="1">
              <a:tabLst>
                <a:tab pos="1027113" algn="l"/>
                <a:tab pos="1377950" algn="l"/>
                <a:tab pos="1716088" algn="l"/>
              </a:tabLst>
            </a:pPr>
            <a:r>
              <a:rPr lang="en-US" altLang="ko-KR" dirty="0" smtClean="0">
                <a:latin typeface="Helvetica" panose="020B0604020202020204" pitchFamily="34" charset="0"/>
                <a:ea typeface="Gulim" panose="020B0600000101010101" pitchFamily="34" charset="-127"/>
              </a:rPr>
              <a:t>If lock is free, </a:t>
            </a:r>
            <a:r>
              <a:rPr lang="en-US" altLang="ko-KR" dirty="0" err="1" smtClean="0">
                <a:latin typeface="Helvetica" panose="020B0604020202020204" pitchFamily="34" charset="0"/>
                <a:ea typeface="Gulim" panose="020B0600000101010101" pitchFamily="34" charset="-127"/>
              </a:rPr>
              <a:t>test&amp;set</a:t>
            </a:r>
            <a:r>
              <a:rPr lang="en-US" altLang="ko-KR" dirty="0" smtClean="0">
                <a:latin typeface="Helvetica" panose="020B0604020202020204" pitchFamily="34" charset="0"/>
                <a:ea typeface="Gulim" panose="020B0600000101010101" pitchFamily="34" charset="-127"/>
              </a:rPr>
              <a:t> reads 0 and sets value=1, so lock is now busy.  It returns 0 so while exits</a:t>
            </a:r>
          </a:p>
          <a:p>
            <a:pPr lvl="1">
              <a:tabLst>
                <a:tab pos="1027113" algn="l"/>
                <a:tab pos="1377950" algn="l"/>
                <a:tab pos="1716088" algn="l"/>
              </a:tabLst>
            </a:pPr>
            <a:r>
              <a:rPr lang="en-US" altLang="ko-KR" dirty="0" smtClean="0">
                <a:latin typeface="Helvetica" panose="020B0604020202020204" pitchFamily="34" charset="0"/>
                <a:ea typeface="Gulim" panose="020B0600000101010101" pitchFamily="34" charset="-127"/>
              </a:rPr>
              <a:t>If lock is busy, </a:t>
            </a:r>
            <a:r>
              <a:rPr lang="en-US" altLang="ko-KR" dirty="0" err="1" smtClean="0">
                <a:latin typeface="Helvetica" panose="020B0604020202020204" pitchFamily="34" charset="0"/>
                <a:ea typeface="Gulim" panose="020B0600000101010101" pitchFamily="34" charset="-127"/>
              </a:rPr>
              <a:t>test&amp;set</a:t>
            </a:r>
            <a:r>
              <a:rPr lang="en-US" altLang="ko-KR" dirty="0" smtClean="0">
                <a:latin typeface="Helvetica" panose="020B0604020202020204" pitchFamily="34" charset="0"/>
                <a:ea typeface="Gulim" panose="020B0600000101010101" pitchFamily="34" charset="-127"/>
              </a:rPr>
              <a:t> reads 1 and sets value=1 (no change). It returns 1, so while loop continues</a:t>
            </a:r>
          </a:p>
          <a:p>
            <a:pPr lvl="1">
              <a:tabLst>
                <a:tab pos="1027113" algn="l"/>
                <a:tab pos="1377950" algn="l"/>
                <a:tab pos="1716088" algn="l"/>
              </a:tabLst>
            </a:pPr>
            <a:r>
              <a:rPr lang="en-US" altLang="ko-KR" dirty="0" smtClean="0">
                <a:latin typeface="Helvetica" panose="020B0604020202020204" pitchFamily="34" charset="0"/>
                <a:ea typeface="Gulim" panose="020B0600000101010101" pitchFamily="34" charset="-127"/>
              </a:rPr>
              <a:t>When we set value = 0, someone else can get lock</a:t>
            </a:r>
          </a:p>
          <a:p>
            <a:pPr>
              <a:buFontTx/>
              <a:buNone/>
              <a:tabLst>
                <a:tab pos="1027113" algn="l"/>
                <a:tab pos="1377950" algn="l"/>
                <a:tab pos="1716088" algn="l"/>
              </a:tabLst>
            </a:pPr>
            <a:endParaRPr lang="en-US" altLang="ko-KR" dirty="0" smtClean="0">
              <a:latin typeface="Helvetica" panose="020B0604020202020204" pitchFamily="34" charset="0"/>
              <a:ea typeface="Gulim" panose="020B0600000101010101" pitchFamily="34" charset="-127"/>
            </a:endParaRPr>
          </a:p>
          <a:p>
            <a:pPr>
              <a:tabLst>
                <a:tab pos="1027113" algn="l"/>
                <a:tab pos="1377950" algn="l"/>
                <a:tab pos="1716088" algn="l"/>
              </a:tabLst>
            </a:pPr>
            <a:endParaRPr lang="en-US" altLang="ko-KR" dirty="0" smtClean="0">
              <a:latin typeface="Helvetica" panose="020B0604020202020204" pitchFamily="34" charset="0"/>
              <a:ea typeface="Gulim" panose="020B0600000101010101" pitchFamily="34" charset="-127"/>
            </a:endParaRPr>
          </a:p>
          <a:p>
            <a:pPr lvl="1">
              <a:tabLst>
                <a:tab pos="1027113" algn="l"/>
                <a:tab pos="1377950" algn="l"/>
                <a:tab pos="1716088" algn="l"/>
              </a:tabLst>
            </a:pPr>
            <a:endParaRPr lang="en-US" altLang="ko-KR" dirty="0" smtClean="0">
              <a:latin typeface="Helvetica" panose="020B0604020202020204" pitchFamily="34" charset="0"/>
              <a:ea typeface="Gulim" panose="020B0600000101010101" pitchFamily="34" charset="-127"/>
            </a:endParaRPr>
          </a:p>
        </p:txBody>
      </p:sp>
      <p:sp>
        <p:nvSpPr>
          <p:cNvPr id="30724" name="Rounded Rectangle 3"/>
          <p:cNvSpPr>
            <a:spLocks noChangeArrowheads="1"/>
          </p:cNvSpPr>
          <p:nvPr/>
        </p:nvSpPr>
        <p:spPr bwMode="auto">
          <a:xfrm>
            <a:off x="5674659" y="1066800"/>
            <a:ext cx="3429000" cy="1752600"/>
          </a:xfrm>
          <a:prstGeom prst="roundRect">
            <a:avLst>
              <a:gd name="adj" fmla="val 16667"/>
            </a:avLst>
          </a:prstGeom>
          <a:solidFill>
            <a:srgbClr val="FFFFAA"/>
          </a:solidFill>
          <a:ln w="25400">
            <a:solidFill>
              <a:schemeClr val="tx1"/>
            </a:solidFill>
            <a:round/>
            <a:headEnd type="triangle" w="med" len="med"/>
            <a:tailEnd/>
          </a:ln>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altLang="ko-KR" sz="1800" b="1" dirty="0" err="1">
                <a:latin typeface="Courier New" panose="02070309020205020404" pitchFamily="49" charset="0"/>
                <a:ea typeface="Gulim" panose="020B0600000101010101" pitchFamily="34" charset="-127"/>
              </a:rPr>
              <a:t>test&amp;set</a:t>
            </a:r>
            <a:r>
              <a:rPr lang="en-US" altLang="ko-KR" sz="1800" b="1" dirty="0">
                <a:latin typeface="Courier New" panose="02070309020205020404" pitchFamily="49" charset="0"/>
                <a:ea typeface="Gulim" panose="020B0600000101010101" pitchFamily="34" charset="-127"/>
              </a:rPr>
              <a:t> (&amp;address) {</a:t>
            </a:r>
          </a:p>
          <a:p>
            <a:pPr>
              <a:spcBef>
                <a:spcPct val="0"/>
              </a:spcBef>
              <a:buFontTx/>
              <a:buNone/>
            </a:pPr>
            <a:r>
              <a:rPr lang="en-US" altLang="ko-KR" sz="1800" b="1" dirty="0">
                <a:latin typeface="Courier New" panose="02070309020205020404" pitchFamily="49" charset="0"/>
                <a:ea typeface="Gulim" panose="020B0600000101010101" pitchFamily="34" charset="-127"/>
              </a:rPr>
              <a:t>  result = M[address];</a:t>
            </a:r>
          </a:p>
          <a:p>
            <a:pPr>
              <a:spcBef>
                <a:spcPct val="0"/>
              </a:spcBef>
              <a:buFontTx/>
              <a:buNone/>
            </a:pPr>
            <a:r>
              <a:rPr lang="en-US" altLang="ko-KR" sz="1800" b="1" dirty="0">
                <a:latin typeface="Courier New" panose="02070309020205020404" pitchFamily="49" charset="0"/>
                <a:ea typeface="Gulim" panose="020B0600000101010101" pitchFamily="34" charset="-127"/>
              </a:rPr>
              <a:t>  M[address] = 1;</a:t>
            </a:r>
          </a:p>
          <a:p>
            <a:pPr>
              <a:spcBef>
                <a:spcPct val="0"/>
              </a:spcBef>
              <a:buFontTx/>
              <a:buNone/>
            </a:pPr>
            <a:r>
              <a:rPr lang="en-US" altLang="ko-KR" sz="1800" b="1" dirty="0">
                <a:latin typeface="Courier New" panose="02070309020205020404" pitchFamily="49" charset="0"/>
                <a:ea typeface="Gulim" panose="020B0600000101010101" pitchFamily="34" charset="-127"/>
              </a:rPr>
              <a:t>  return result;</a:t>
            </a:r>
            <a:br>
              <a:rPr lang="en-US" altLang="ko-KR" sz="1800" b="1" dirty="0">
                <a:latin typeface="Courier New" panose="02070309020205020404" pitchFamily="49" charset="0"/>
                <a:ea typeface="Gulim" panose="020B0600000101010101" pitchFamily="34" charset="-127"/>
              </a:rPr>
            </a:br>
            <a:r>
              <a:rPr lang="en-US" altLang="ko-KR" sz="1800" b="1" dirty="0">
                <a:latin typeface="Courier New" panose="02070309020205020404" pitchFamily="49" charset="0"/>
                <a:ea typeface="Gulim" panose="020B0600000101010101" pitchFamily="34" charset="-127"/>
              </a:rPr>
              <a:t>}</a:t>
            </a:r>
          </a:p>
          <a:p>
            <a:pPr>
              <a:spcBef>
                <a:spcPct val="0"/>
              </a:spcBef>
              <a:buFontTx/>
              <a:buNone/>
            </a:pPr>
            <a:endParaRPr lang="en-US" sz="1800" dirty="0">
              <a:latin typeface="Helvetica" panose="020B0604020202020204" pitchFamily="34" charset="0"/>
              <a:ea typeface="Gulim" panose="020B0600000101010101" pitchFamily="34" charset="-127"/>
            </a:endParaRP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40</a:t>
            </a:fld>
            <a:endParaRPr lang="en-US" dirty="0">
              <a:solidFill>
                <a:srgbClr val="FFFFFF"/>
              </a:solidFill>
            </a:endParaRPr>
          </a:p>
        </p:txBody>
      </p:sp>
    </p:spTree>
    <p:extLst>
      <p:ext uri="{BB962C8B-B14F-4D97-AF65-F5344CB8AC3E}">
        <p14:creationId xmlns:p14="http://schemas.microsoft.com/office/powerpoint/2010/main" val="2603636209"/>
      </p:ext>
    </p:ext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ko-KR" smtClean="0">
                <a:latin typeface="Helvetica" panose="020B0604020202020204" pitchFamily="34" charset="0"/>
                <a:ea typeface="Gulim" panose="020B0600000101010101" pitchFamily="34" charset="-127"/>
              </a:rPr>
              <a:t>Problem: Busy-Waiting for Lock</a:t>
            </a:r>
          </a:p>
        </p:txBody>
      </p:sp>
      <p:sp>
        <p:nvSpPr>
          <p:cNvPr id="455683" name="Rectangle 3"/>
          <p:cNvSpPr>
            <a:spLocks noGrp="1" noChangeArrowheads="1"/>
          </p:cNvSpPr>
          <p:nvPr>
            <p:ph type="body" idx="1"/>
          </p:nvPr>
        </p:nvSpPr>
        <p:spPr>
          <a:xfrm>
            <a:off x="456096" y="1513385"/>
            <a:ext cx="8661400" cy="4887415"/>
          </a:xfrm>
        </p:spPr>
        <p:txBody>
          <a:bodyPr>
            <a:normAutofit fontScale="92500" lnSpcReduction="10000"/>
          </a:bodyPr>
          <a:lstStyle/>
          <a:p>
            <a:r>
              <a:rPr lang="en-US" altLang="ko-KR" dirty="0" smtClean="0">
                <a:latin typeface="Helvetica" panose="020B0604020202020204" pitchFamily="34" charset="0"/>
                <a:ea typeface="Gulim" panose="020B0600000101010101" pitchFamily="34" charset="-127"/>
              </a:rPr>
              <a:t>Positives for this solution</a:t>
            </a:r>
          </a:p>
          <a:p>
            <a:pPr lvl="1"/>
            <a:r>
              <a:rPr lang="en-US" altLang="ko-KR" dirty="0" smtClean="0">
                <a:latin typeface="Helvetica" panose="020B0604020202020204" pitchFamily="34" charset="0"/>
                <a:ea typeface="Gulim" panose="020B0600000101010101" pitchFamily="34" charset="-127"/>
              </a:rPr>
              <a:t>Machine can receive interrupts</a:t>
            </a:r>
          </a:p>
          <a:p>
            <a:pPr lvl="1"/>
            <a:r>
              <a:rPr lang="en-US" altLang="ko-KR" dirty="0" smtClean="0">
                <a:latin typeface="Helvetica" panose="020B0604020202020204" pitchFamily="34" charset="0"/>
                <a:ea typeface="Gulim" panose="020B0600000101010101" pitchFamily="34" charset="-127"/>
              </a:rPr>
              <a:t>User code can use this lock</a:t>
            </a:r>
          </a:p>
          <a:p>
            <a:pPr lvl="1"/>
            <a:r>
              <a:rPr lang="en-US" altLang="ko-KR" dirty="0" smtClean="0">
                <a:latin typeface="Helvetica" panose="020B0604020202020204" pitchFamily="34" charset="0"/>
                <a:ea typeface="Gulim" panose="020B0600000101010101" pitchFamily="34" charset="-127"/>
              </a:rPr>
              <a:t>Works on a multiprocessor</a:t>
            </a:r>
          </a:p>
          <a:p>
            <a:r>
              <a:rPr lang="en-US" altLang="ko-KR" dirty="0" smtClean="0">
                <a:latin typeface="Helvetica" panose="020B0604020202020204" pitchFamily="34" charset="0"/>
                <a:ea typeface="Gulim" panose="020B0600000101010101" pitchFamily="34" charset="-127"/>
              </a:rPr>
              <a:t>Negatives</a:t>
            </a:r>
          </a:p>
          <a:p>
            <a:pPr lvl="1"/>
            <a:r>
              <a:rPr lang="en-US" altLang="ko-KR" dirty="0" smtClean="0">
                <a:latin typeface="Helvetica" panose="020B0604020202020204" pitchFamily="34" charset="0"/>
                <a:ea typeface="Gulim" panose="020B0600000101010101" pitchFamily="34" charset="-127"/>
              </a:rPr>
              <a:t>Inefficient: busy-waiting thread will consume cycles waiting</a:t>
            </a:r>
          </a:p>
          <a:p>
            <a:pPr lvl="1"/>
            <a:r>
              <a:rPr lang="en-US" altLang="ko-KR" dirty="0" smtClean="0">
                <a:latin typeface="Helvetica" panose="020B0604020202020204" pitchFamily="34" charset="0"/>
                <a:ea typeface="Gulim" panose="020B0600000101010101" pitchFamily="34" charset="-127"/>
              </a:rPr>
              <a:t>Waiting thread may take cycles away from thread holding lock! </a:t>
            </a:r>
          </a:p>
          <a:p>
            <a:pPr lvl="1"/>
            <a:r>
              <a:rPr lang="en-US" altLang="ko-KR" dirty="0" smtClean="0">
                <a:latin typeface="Helvetica" panose="020B0604020202020204" pitchFamily="34" charset="0"/>
                <a:ea typeface="Gulim" panose="020B0600000101010101" pitchFamily="34" charset="-127"/>
              </a:rPr>
              <a:t>Priority Inversion: If busy-waiting thread has higher priority than thread holding lock </a:t>
            </a:r>
            <a:r>
              <a:rPr lang="en-US" altLang="ko-KR" dirty="0" smtClean="0">
                <a:latin typeface="Helvetica" panose="020B0604020202020204" pitchFamily="34" charset="0"/>
                <a:ea typeface="Gulim" panose="020B0600000101010101" pitchFamily="34" charset="-127"/>
                <a:sym typeface="Symbol" panose="05050102010706020507" pitchFamily="18" charset="2"/>
              </a:rPr>
              <a:t> no progress!</a:t>
            </a:r>
          </a:p>
          <a:p>
            <a:r>
              <a:rPr lang="en-US" altLang="ko-KR" dirty="0" smtClean="0">
                <a:latin typeface="Helvetica" panose="020B0604020202020204" pitchFamily="34" charset="0"/>
                <a:ea typeface="Gulim" panose="020B0600000101010101" pitchFamily="34" charset="-127"/>
              </a:rPr>
              <a:t>Priority Inversion problem with original Martian rover </a:t>
            </a:r>
          </a:p>
        </p:txBody>
      </p:sp>
      <p:pic>
        <p:nvPicPr>
          <p:cNvPr id="32772" name="Picture 9" descr="MCj0285432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0800" y="1513385"/>
            <a:ext cx="1851025"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41</a:t>
            </a:fld>
            <a:endParaRPr lang="en-US" dirty="0">
              <a:solidFill>
                <a:srgbClr val="FFFFFF"/>
              </a:solidFill>
            </a:endParaRPr>
          </a:p>
        </p:txBody>
      </p:sp>
    </p:spTree>
    <p:extLst>
      <p:ext uri="{BB962C8B-B14F-4D97-AF65-F5344CB8AC3E}">
        <p14:creationId xmlns:p14="http://schemas.microsoft.com/office/powerpoint/2010/main" val="80304923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55683">
                                            <p:txEl>
                                              <p:pRg st="0" end="0"/>
                                            </p:txEl>
                                          </p:spTgt>
                                        </p:tgtEl>
                                        <p:attrNameLst>
                                          <p:attrName>style.visibility</p:attrName>
                                        </p:attrNameLst>
                                      </p:cBhvr>
                                      <p:to>
                                        <p:strVal val="visible"/>
                                      </p:to>
                                    </p:set>
                                    <p:anim calcmode="lin" valueType="num">
                                      <p:cBhvr additive="base">
                                        <p:cTn id="7" dur="500" fill="hold"/>
                                        <p:tgtEl>
                                          <p:spTgt spid="4556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568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55683">
                                            <p:txEl>
                                              <p:pRg st="1" end="1"/>
                                            </p:txEl>
                                          </p:spTgt>
                                        </p:tgtEl>
                                        <p:attrNameLst>
                                          <p:attrName>style.visibility</p:attrName>
                                        </p:attrNameLst>
                                      </p:cBhvr>
                                      <p:to>
                                        <p:strVal val="visible"/>
                                      </p:to>
                                    </p:set>
                                    <p:anim calcmode="lin" valueType="num">
                                      <p:cBhvr additive="base">
                                        <p:cTn id="11" dur="500" fill="hold"/>
                                        <p:tgtEl>
                                          <p:spTgt spid="45568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5568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55683">
                                            <p:txEl>
                                              <p:pRg st="2" end="2"/>
                                            </p:txEl>
                                          </p:spTgt>
                                        </p:tgtEl>
                                        <p:attrNameLst>
                                          <p:attrName>style.visibility</p:attrName>
                                        </p:attrNameLst>
                                      </p:cBhvr>
                                      <p:to>
                                        <p:strVal val="visible"/>
                                      </p:to>
                                    </p:set>
                                    <p:anim calcmode="lin" valueType="num">
                                      <p:cBhvr additive="base">
                                        <p:cTn id="15" dur="500" fill="hold"/>
                                        <p:tgtEl>
                                          <p:spTgt spid="45568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5568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55683">
                                            <p:txEl>
                                              <p:pRg st="3" end="3"/>
                                            </p:txEl>
                                          </p:spTgt>
                                        </p:tgtEl>
                                        <p:attrNameLst>
                                          <p:attrName>style.visibility</p:attrName>
                                        </p:attrNameLst>
                                      </p:cBhvr>
                                      <p:to>
                                        <p:strVal val="visible"/>
                                      </p:to>
                                    </p:set>
                                    <p:anim calcmode="lin" valueType="num">
                                      <p:cBhvr additive="base">
                                        <p:cTn id="19" dur="500" fill="hold"/>
                                        <p:tgtEl>
                                          <p:spTgt spid="45568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56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55683">
                                            <p:txEl>
                                              <p:pRg st="4" end="4"/>
                                            </p:txEl>
                                          </p:spTgt>
                                        </p:tgtEl>
                                        <p:attrNameLst>
                                          <p:attrName>style.visibility</p:attrName>
                                        </p:attrNameLst>
                                      </p:cBhvr>
                                      <p:to>
                                        <p:strVal val="visible"/>
                                      </p:to>
                                    </p:set>
                                    <p:anim calcmode="lin" valueType="num">
                                      <p:cBhvr additive="base">
                                        <p:cTn id="25" dur="500" fill="hold"/>
                                        <p:tgtEl>
                                          <p:spTgt spid="45568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5568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55683">
                                            <p:txEl>
                                              <p:pRg st="5" end="5"/>
                                            </p:txEl>
                                          </p:spTgt>
                                        </p:tgtEl>
                                        <p:attrNameLst>
                                          <p:attrName>style.visibility</p:attrName>
                                        </p:attrNameLst>
                                      </p:cBhvr>
                                      <p:to>
                                        <p:strVal val="visible"/>
                                      </p:to>
                                    </p:set>
                                    <p:anim calcmode="lin" valueType="num">
                                      <p:cBhvr additive="base">
                                        <p:cTn id="29" dur="500" fill="hold"/>
                                        <p:tgtEl>
                                          <p:spTgt spid="45568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5568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55683">
                                            <p:txEl>
                                              <p:pRg st="6" end="6"/>
                                            </p:txEl>
                                          </p:spTgt>
                                        </p:tgtEl>
                                        <p:attrNameLst>
                                          <p:attrName>style.visibility</p:attrName>
                                        </p:attrNameLst>
                                      </p:cBhvr>
                                      <p:to>
                                        <p:strVal val="visible"/>
                                      </p:to>
                                    </p:set>
                                    <p:anim calcmode="lin" valueType="num">
                                      <p:cBhvr additive="base">
                                        <p:cTn id="33" dur="500" fill="hold"/>
                                        <p:tgtEl>
                                          <p:spTgt spid="45568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5568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55683">
                                            <p:txEl>
                                              <p:pRg st="7" end="7"/>
                                            </p:txEl>
                                          </p:spTgt>
                                        </p:tgtEl>
                                        <p:attrNameLst>
                                          <p:attrName>style.visibility</p:attrName>
                                        </p:attrNameLst>
                                      </p:cBhvr>
                                      <p:to>
                                        <p:strVal val="visible"/>
                                      </p:to>
                                    </p:set>
                                    <p:anim calcmode="lin" valueType="num">
                                      <p:cBhvr additive="base">
                                        <p:cTn id="37" dur="500" fill="hold"/>
                                        <p:tgtEl>
                                          <p:spTgt spid="45568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5568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455683">
                                            <p:txEl>
                                              <p:pRg st="8" end="8"/>
                                            </p:txEl>
                                          </p:spTgt>
                                        </p:tgtEl>
                                        <p:attrNameLst>
                                          <p:attrName>style.visibility</p:attrName>
                                        </p:attrNameLst>
                                      </p:cBhvr>
                                      <p:to>
                                        <p:strVal val="visible"/>
                                      </p:to>
                                    </p:set>
                                    <p:anim calcmode="lin" valueType="num">
                                      <p:cBhvr additive="base">
                                        <p:cTn id="43" dur="500" fill="hold"/>
                                        <p:tgtEl>
                                          <p:spTgt spid="45568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5568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56591" y="160131"/>
            <a:ext cx="8153400" cy="990600"/>
          </a:xfrm>
        </p:spPr>
        <p:txBody>
          <a:bodyPr/>
          <a:lstStyle/>
          <a:p>
            <a:r>
              <a:rPr lang="en-US" altLang="ko-KR" dirty="0" smtClean="0">
                <a:latin typeface="Helvetica" panose="020B0604020202020204" pitchFamily="34" charset="0"/>
                <a:ea typeface="Gulim" panose="020B0600000101010101" pitchFamily="34" charset="-127"/>
              </a:rPr>
              <a:t>Better Locks using </a:t>
            </a:r>
            <a:r>
              <a:rPr lang="en-US" altLang="ko-KR" dirty="0" err="1" smtClean="0">
                <a:latin typeface="Helvetica" panose="020B0604020202020204" pitchFamily="34" charset="0"/>
                <a:ea typeface="Gulim" panose="020B0600000101010101" pitchFamily="34" charset="-127"/>
              </a:rPr>
              <a:t>test&amp;set</a:t>
            </a:r>
            <a:endParaRPr lang="en-US" altLang="ko-KR" dirty="0" smtClean="0">
              <a:latin typeface="Helvetica" panose="020B0604020202020204" pitchFamily="34" charset="0"/>
              <a:ea typeface="Gulim" panose="020B0600000101010101" pitchFamily="34" charset="-127"/>
            </a:endParaRPr>
          </a:p>
        </p:txBody>
      </p:sp>
      <p:sp>
        <p:nvSpPr>
          <p:cNvPr id="34819" name="Rectangle 3"/>
          <p:cNvSpPr>
            <a:spLocks noGrp="1" noChangeArrowheads="1"/>
          </p:cNvSpPr>
          <p:nvPr>
            <p:ph type="body" idx="1"/>
          </p:nvPr>
        </p:nvSpPr>
        <p:spPr>
          <a:xfrm>
            <a:off x="228600" y="1600200"/>
            <a:ext cx="8686800" cy="5562600"/>
          </a:xfrm>
        </p:spPr>
        <p:txBody>
          <a:bodyPr>
            <a:noAutofit/>
          </a:bodyPr>
          <a:lstStyle/>
          <a:p>
            <a:pPr>
              <a:lnSpc>
                <a:spcPct val="85000"/>
              </a:lnSpc>
            </a:pPr>
            <a:r>
              <a:rPr lang="en-US" altLang="ko-KR" sz="2000" dirty="0" smtClean="0">
                <a:latin typeface="Helvetica" panose="020B0604020202020204" pitchFamily="34" charset="0"/>
                <a:ea typeface="Gulim" panose="020B0600000101010101" pitchFamily="34" charset="-127"/>
              </a:rPr>
              <a:t>Can we build </a:t>
            </a:r>
            <a:r>
              <a:rPr lang="en-US" altLang="ko-KR" sz="2000" dirty="0" err="1" smtClean="0">
                <a:latin typeface="Helvetica" panose="020B0604020202020204" pitchFamily="34" charset="0"/>
                <a:ea typeface="Gulim" panose="020B0600000101010101" pitchFamily="34" charset="-127"/>
              </a:rPr>
              <a:t>test&amp;set</a:t>
            </a:r>
            <a:r>
              <a:rPr lang="en-US" altLang="ko-KR" sz="2000" dirty="0" smtClean="0">
                <a:latin typeface="Helvetica" panose="020B0604020202020204" pitchFamily="34" charset="0"/>
                <a:ea typeface="Gulim" panose="020B0600000101010101" pitchFamily="34" charset="-127"/>
              </a:rPr>
              <a:t> locks without busy-waiting?</a:t>
            </a:r>
          </a:p>
          <a:p>
            <a:pPr lvl="1">
              <a:lnSpc>
                <a:spcPct val="85000"/>
              </a:lnSpc>
            </a:pPr>
            <a:r>
              <a:rPr lang="en-US" altLang="ko-KR" sz="1800" dirty="0" smtClean="0">
                <a:latin typeface="Helvetica" panose="020B0604020202020204" pitchFamily="34" charset="0"/>
                <a:ea typeface="Gulim" panose="020B0600000101010101" pitchFamily="34" charset="-127"/>
              </a:rPr>
              <a:t>Can’t entirely, but can minimize!</a:t>
            </a:r>
          </a:p>
          <a:p>
            <a:pPr lvl="1">
              <a:lnSpc>
                <a:spcPct val="85000"/>
              </a:lnSpc>
            </a:pPr>
            <a:r>
              <a:rPr lang="en-US" altLang="ko-KR" sz="1800" dirty="0" smtClean="0">
                <a:latin typeface="Helvetica" panose="020B0604020202020204" pitchFamily="34" charset="0"/>
                <a:ea typeface="Gulim" panose="020B0600000101010101" pitchFamily="34" charset="-127"/>
              </a:rPr>
              <a:t>Idea: only busy-wait to atomically check lock value</a:t>
            </a:r>
          </a:p>
          <a:p>
            <a:pPr>
              <a:lnSpc>
                <a:spcPct val="85000"/>
              </a:lnSpc>
            </a:pPr>
            <a:endParaRPr lang="en-US" altLang="ko-KR" sz="2000" dirty="0" smtClean="0">
              <a:latin typeface="Helvetica" panose="020B0604020202020204" pitchFamily="34" charset="0"/>
              <a:ea typeface="Gulim" panose="020B0600000101010101" pitchFamily="34" charset="-127"/>
            </a:endParaRPr>
          </a:p>
          <a:p>
            <a:pPr>
              <a:lnSpc>
                <a:spcPct val="85000"/>
              </a:lnSpc>
            </a:pPr>
            <a:endParaRPr lang="en-US" altLang="ko-KR" sz="2000" dirty="0" smtClean="0">
              <a:latin typeface="Helvetica" panose="020B0604020202020204" pitchFamily="34" charset="0"/>
              <a:ea typeface="Gulim" panose="020B0600000101010101" pitchFamily="34" charset="-127"/>
            </a:endParaRPr>
          </a:p>
          <a:p>
            <a:pPr>
              <a:lnSpc>
                <a:spcPct val="85000"/>
              </a:lnSpc>
            </a:pPr>
            <a:endParaRPr lang="en-US" altLang="ko-KR" sz="2000" dirty="0" smtClean="0">
              <a:latin typeface="Helvetica" panose="020B0604020202020204" pitchFamily="34" charset="0"/>
              <a:ea typeface="Gulim" panose="020B0600000101010101" pitchFamily="34" charset="-127"/>
            </a:endParaRPr>
          </a:p>
          <a:p>
            <a:pPr>
              <a:lnSpc>
                <a:spcPct val="85000"/>
              </a:lnSpc>
            </a:pPr>
            <a:endParaRPr lang="en-US" altLang="ko-KR" sz="2000" dirty="0" smtClean="0">
              <a:latin typeface="Helvetica" panose="020B0604020202020204" pitchFamily="34" charset="0"/>
              <a:ea typeface="Gulim" panose="020B0600000101010101" pitchFamily="34" charset="-127"/>
            </a:endParaRPr>
          </a:p>
          <a:p>
            <a:pPr>
              <a:lnSpc>
                <a:spcPct val="85000"/>
              </a:lnSpc>
            </a:pPr>
            <a:endParaRPr lang="en-US" altLang="ko-KR" sz="2000" dirty="0" smtClean="0">
              <a:latin typeface="Helvetica" panose="020B0604020202020204" pitchFamily="34" charset="0"/>
              <a:ea typeface="Gulim" panose="020B0600000101010101" pitchFamily="34" charset="-127"/>
            </a:endParaRPr>
          </a:p>
          <a:p>
            <a:pPr>
              <a:lnSpc>
                <a:spcPct val="85000"/>
              </a:lnSpc>
            </a:pPr>
            <a:endParaRPr lang="en-US" altLang="ko-KR" sz="2000" dirty="0" smtClean="0">
              <a:latin typeface="Helvetica" panose="020B0604020202020204" pitchFamily="34" charset="0"/>
              <a:ea typeface="Gulim" panose="020B0600000101010101" pitchFamily="34" charset="-127"/>
            </a:endParaRPr>
          </a:p>
          <a:p>
            <a:pPr>
              <a:lnSpc>
                <a:spcPct val="85000"/>
              </a:lnSpc>
            </a:pPr>
            <a:endParaRPr lang="en-US" altLang="ko-KR" sz="2000" dirty="0" smtClean="0">
              <a:latin typeface="Helvetica" panose="020B0604020202020204" pitchFamily="34" charset="0"/>
              <a:ea typeface="Gulim" panose="020B0600000101010101" pitchFamily="34" charset="-127"/>
            </a:endParaRPr>
          </a:p>
          <a:p>
            <a:pPr>
              <a:lnSpc>
                <a:spcPct val="85000"/>
              </a:lnSpc>
            </a:pPr>
            <a:endParaRPr lang="en-US" altLang="ko-KR" sz="2000" dirty="0" smtClean="0">
              <a:latin typeface="Helvetica" panose="020B0604020202020204" pitchFamily="34" charset="0"/>
              <a:ea typeface="Gulim" panose="020B0600000101010101" pitchFamily="34" charset="-127"/>
            </a:endParaRPr>
          </a:p>
          <a:p>
            <a:pPr>
              <a:lnSpc>
                <a:spcPct val="85000"/>
              </a:lnSpc>
            </a:pPr>
            <a:endParaRPr lang="en-US" altLang="ko-KR" sz="2000" dirty="0" smtClean="0">
              <a:latin typeface="Helvetica" panose="020B0604020202020204" pitchFamily="34" charset="0"/>
              <a:ea typeface="Gulim" panose="020B0600000101010101" pitchFamily="34" charset="-127"/>
            </a:endParaRPr>
          </a:p>
          <a:p>
            <a:pPr>
              <a:lnSpc>
                <a:spcPct val="85000"/>
              </a:lnSpc>
            </a:pPr>
            <a:endParaRPr lang="en-US" altLang="ko-KR" sz="2000" dirty="0" smtClean="0">
              <a:latin typeface="Helvetica" panose="020B0604020202020204" pitchFamily="34" charset="0"/>
              <a:ea typeface="Gulim" panose="020B0600000101010101" pitchFamily="34" charset="-127"/>
            </a:endParaRPr>
          </a:p>
          <a:p>
            <a:pPr marL="0" indent="0">
              <a:lnSpc>
                <a:spcPct val="85000"/>
              </a:lnSpc>
              <a:buNone/>
            </a:pPr>
            <a:endParaRPr lang="en-US" altLang="ko-KR" sz="2000" dirty="0" smtClean="0">
              <a:latin typeface="Helvetica" panose="020B0604020202020204" pitchFamily="34" charset="0"/>
              <a:ea typeface="Gulim" panose="020B0600000101010101" pitchFamily="34" charset="-127"/>
            </a:endParaRPr>
          </a:p>
          <a:p>
            <a:pPr>
              <a:lnSpc>
                <a:spcPct val="85000"/>
              </a:lnSpc>
            </a:pPr>
            <a:r>
              <a:rPr lang="en-US" altLang="ko-KR" sz="2000" dirty="0" smtClean="0">
                <a:solidFill>
                  <a:srgbClr val="FF0000"/>
                </a:solidFill>
                <a:latin typeface="Helvetica" panose="020B0604020202020204" pitchFamily="34" charset="0"/>
                <a:ea typeface="Gulim" panose="020B0600000101010101" pitchFamily="34" charset="-127"/>
              </a:rPr>
              <a:t>Note: sleep has to be sure to reset the guard variable</a:t>
            </a:r>
          </a:p>
        </p:txBody>
      </p:sp>
      <p:sp>
        <p:nvSpPr>
          <p:cNvPr id="34820" name="Text Box 5"/>
          <p:cNvSpPr txBox="1">
            <a:spLocks noChangeArrowheads="1"/>
          </p:cNvSpPr>
          <p:nvPr/>
        </p:nvSpPr>
        <p:spPr bwMode="auto">
          <a:xfrm>
            <a:off x="4611673" y="2286000"/>
            <a:ext cx="4662487" cy="386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10000"/>
              </a:spcBef>
              <a:buFontTx/>
              <a:buNone/>
            </a:pPr>
            <a:endParaRPr lang="en-US" sz="1900" b="1" dirty="0">
              <a:latin typeface="Courier New" panose="02070309020205020404" pitchFamily="49" charset="0"/>
            </a:endParaRPr>
          </a:p>
          <a:p>
            <a:pPr>
              <a:lnSpc>
                <a:spcPct val="90000"/>
              </a:lnSpc>
              <a:spcBef>
                <a:spcPct val="10000"/>
              </a:spcBef>
              <a:buFontTx/>
              <a:buNone/>
            </a:pPr>
            <a:endParaRPr lang="en-US" sz="1900" b="1" dirty="0">
              <a:latin typeface="Courier New" panose="02070309020205020404" pitchFamily="49" charset="0"/>
            </a:endParaRPr>
          </a:p>
          <a:p>
            <a:pPr>
              <a:lnSpc>
                <a:spcPct val="90000"/>
              </a:lnSpc>
              <a:spcBef>
                <a:spcPct val="10000"/>
              </a:spcBef>
              <a:buFontTx/>
              <a:buNone/>
            </a:pPr>
            <a:endParaRPr lang="en-US" sz="1900" b="1" dirty="0">
              <a:latin typeface="Courier New" panose="02070309020205020404" pitchFamily="49" charset="0"/>
            </a:endParaRPr>
          </a:p>
          <a:p>
            <a:pPr>
              <a:lnSpc>
                <a:spcPct val="90000"/>
              </a:lnSpc>
              <a:spcBef>
                <a:spcPct val="10000"/>
              </a:spcBef>
              <a:buFontTx/>
              <a:buNone/>
            </a:pPr>
            <a:r>
              <a:rPr lang="en-US" sz="1900" b="1" dirty="0">
                <a:latin typeface="Courier New" panose="02070309020205020404" pitchFamily="49" charset="0"/>
              </a:rPr>
              <a:t>Release() {</a:t>
            </a:r>
            <a:br>
              <a:rPr lang="en-US" sz="1900" b="1" dirty="0">
                <a:latin typeface="Courier New" panose="02070309020205020404" pitchFamily="49" charset="0"/>
              </a:rPr>
            </a:br>
            <a:r>
              <a:rPr lang="en-US" sz="1900" b="1" dirty="0">
                <a:latin typeface="Courier New" panose="02070309020205020404" pitchFamily="49" charset="0"/>
              </a:rPr>
              <a:t>	// Short busy-wait time</a:t>
            </a:r>
            <a:br>
              <a:rPr lang="en-US" sz="1900" b="1" dirty="0">
                <a:latin typeface="Courier New" panose="02070309020205020404" pitchFamily="49" charset="0"/>
              </a:rPr>
            </a:br>
            <a:r>
              <a:rPr lang="en-US" sz="1900" b="1" dirty="0">
                <a:latin typeface="Courier New" panose="02070309020205020404" pitchFamily="49" charset="0"/>
              </a:rPr>
              <a:t>	while (</a:t>
            </a:r>
            <a:r>
              <a:rPr lang="en-US" sz="1900" b="1" dirty="0" err="1">
                <a:latin typeface="Courier New" panose="02070309020205020404" pitchFamily="49" charset="0"/>
              </a:rPr>
              <a:t>test&amp;set</a:t>
            </a:r>
            <a:r>
              <a:rPr lang="en-US" sz="1900" b="1" dirty="0">
                <a:latin typeface="Courier New" panose="02070309020205020404" pitchFamily="49" charset="0"/>
              </a:rPr>
              <a:t>(guard));</a:t>
            </a:r>
            <a:br>
              <a:rPr lang="en-US" sz="1900" b="1" dirty="0">
                <a:latin typeface="Courier New" panose="02070309020205020404" pitchFamily="49" charset="0"/>
              </a:rPr>
            </a:br>
            <a:r>
              <a:rPr lang="en-US" sz="1900" b="1" dirty="0">
                <a:latin typeface="Courier New" panose="02070309020205020404" pitchFamily="49" charset="0"/>
              </a:rPr>
              <a:t>	if anyone on wait queue {</a:t>
            </a:r>
            <a:br>
              <a:rPr lang="en-US" sz="1900" b="1" dirty="0">
                <a:latin typeface="Courier New" panose="02070309020205020404" pitchFamily="49" charset="0"/>
              </a:rPr>
            </a:br>
            <a:r>
              <a:rPr lang="en-US" sz="1900" b="1" dirty="0">
                <a:latin typeface="Courier New" panose="02070309020205020404" pitchFamily="49" charset="0"/>
              </a:rPr>
              <a:t>		take thread off wait queue</a:t>
            </a:r>
            <a:br>
              <a:rPr lang="en-US" sz="1900" b="1" dirty="0">
                <a:latin typeface="Courier New" panose="02070309020205020404" pitchFamily="49" charset="0"/>
              </a:rPr>
            </a:br>
            <a:r>
              <a:rPr lang="en-US" sz="1900" b="1" dirty="0">
                <a:latin typeface="Courier New" panose="02070309020205020404" pitchFamily="49" charset="0"/>
              </a:rPr>
              <a:t>		Place on ready queue;</a:t>
            </a:r>
            <a:br>
              <a:rPr lang="en-US" sz="1900" b="1" dirty="0">
                <a:latin typeface="Courier New" panose="02070309020205020404" pitchFamily="49" charset="0"/>
              </a:rPr>
            </a:br>
            <a:r>
              <a:rPr lang="en-US" sz="1900" b="1" dirty="0">
                <a:latin typeface="Courier New" panose="02070309020205020404" pitchFamily="49" charset="0"/>
              </a:rPr>
              <a:t>	} else {</a:t>
            </a:r>
            <a:br>
              <a:rPr lang="en-US" sz="1900" b="1" dirty="0">
                <a:latin typeface="Courier New" panose="02070309020205020404" pitchFamily="49" charset="0"/>
              </a:rPr>
            </a:br>
            <a:r>
              <a:rPr lang="en-US" sz="1900" b="1" dirty="0">
                <a:latin typeface="Courier New" panose="02070309020205020404" pitchFamily="49" charset="0"/>
              </a:rPr>
              <a:t>		value = FREE;</a:t>
            </a:r>
            <a:br>
              <a:rPr lang="en-US" sz="1900" b="1" dirty="0">
                <a:latin typeface="Courier New" panose="02070309020205020404" pitchFamily="49" charset="0"/>
              </a:rPr>
            </a:br>
            <a:r>
              <a:rPr lang="en-US" sz="1900" b="1" dirty="0">
                <a:latin typeface="Courier New" panose="02070309020205020404" pitchFamily="49" charset="0"/>
              </a:rPr>
              <a:t>	}</a:t>
            </a:r>
            <a:br>
              <a:rPr lang="en-US" sz="1900" b="1" dirty="0">
                <a:latin typeface="Courier New" panose="02070309020205020404" pitchFamily="49" charset="0"/>
              </a:rPr>
            </a:br>
            <a:r>
              <a:rPr lang="en-US" sz="1900" b="1" dirty="0">
                <a:latin typeface="Courier New" panose="02070309020205020404" pitchFamily="49" charset="0"/>
              </a:rPr>
              <a:t>	guard = 0;</a:t>
            </a:r>
            <a:br>
              <a:rPr lang="en-US" sz="1900" b="1" dirty="0">
                <a:latin typeface="Courier New" panose="02070309020205020404" pitchFamily="49" charset="0"/>
              </a:rPr>
            </a:br>
            <a:endParaRPr lang="en-US" sz="1900" b="1" dirty="0">
              <a:latin typeface="Courier New" panose="02070309020205020404" pitchFamily="49" charset="0"/>
            </a:endParaRPr>
          </a:p>
        </p:txBody>
      </p:sp>
      <p:grpSp>
        <p:nvGrpSpPr>
          <p:cNvPr id="34821" name="Group 14"/>
          <p:cNvGrpSpPr>
            <a:grpSpLocks/>
          </p:cNvGrpSpPr>
          <p:nvPr/>
        </p:nvGrpSpPr>
        <p:grpSpPr bwMode="auto">
          <a:xfrm>
            <a:off x="76200" y="2598737"/>
            <a:ext cx="5486400" cy="3894138"/>
            <a:chOff x="-234" y="1152"/>
            <a:chExt cx="3456" cy="2453"/>
          </a:xfrm>
        </p:grpSpPr>
        <p:sp>
          <p:nvSpPr>
            <p:cNvPr id="34822" name="Text Box 4"/>
            <p:cNvSpPr txBox="1">
              <a:spLocks noChangeArrowheads="1"/>
            </p:cNvSpPr>
            <p:nvPr/>
          </p:nvSpPr>
          <p:spPr bwMode="auto">
            <a:xfrm>
              <a:off x="-234" y="1152"/>
              <a:ext cx="3456" cy="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spcBef>
                  <a:spcPct val="0"/>
                </a:spcBef>
                <a:buFontTx/>
                <a:buNone/>
              </a:pPr>
              <a:r>
                <a:rPr lang="en-US" sz="1900" b="1" dirty="0" err="1">
                  <a:latin typeface="Courier New" panose="02070309020205020404" pitchFamily="49" charset="0"/>
                </a:rPr>
                <a:t>int</a:t>
              </a:r>
              <a:r>
                <a:rPr lang="en-US" sz="1900" b="1" dirty="0">
                  <a:latin typeface="Courier New" panose="02070309020205020404" pitchFamily="49" charset="0"/>
                </a:rPr>
                <a:t> guard = 0; //protects lock value</a:t>
              </a:r>
            </a:p>
            <a:p>
              <a:pPr>
                <a:spcBef>
                  <a:spcPct val="0"/>
                </a:spcBef>
                <a:buFontTx/>
                <a:buNone/>
              </a:pPr>
              <a:r>
                <a:rPr lang="en-US" sz="1900" b="1" dirty="0" err="1">
                  <a:latin typeface="Courier New" panose="02070309020205020404" pitchFamily="49" charset="0"/>
                </a:rPr>
                <a:t>int</a:t>
              </a:r>
              <a:r>
                <a:rPr lang="en-US" sz="1900" b="1" dirty="0">
                  <a:latin typeface="Courier New" panose="02070309020205020404" pitchFamily="49" charset="0"/>
                </a:rPr>
                <a:t> value = FREE</a:t>
              </a:r>
              <a:r>
                <a:rPr lang="en-US" sz="1900" b="1" dirty="0" smtClean="0">
                  <a:latin typeface="Courier New" panose="02070309020205020404" pitchFamily="49" charset="0"/>
                </a:rPr>
                <a:t>;</a:t>
              </a:r>
              <a:endParaRPr lang="en-US" sz="1900" b="1" dirty="0">
                <a:latin typeface="Courier New" panose="02070309020205020404" pitchFamily="49" charset="0"/>
              </a:endParaRPr>
            </a:p>
            <a:p>
              <a:pPr>
                <a:spcBef>
                  <a:spcPct val="0"/>
                </a:spcBef>
                <a:buFontTx/>
                <a:buNone/>
              </a:pPr>
              <a:r>
                <a:rPr lang="en-US" sz="1900" b="1" dirty="0">
                  <a:latin typeface="Courier New" panose="02070309020205020404" pitchFamily="49" charset="0"/>
                </a:rPr>
                <a:t>Acquire() {</a:t>
              </a:r>
            </a:p>
            <a:p>
              <a:pPr>
                <a:spcBef>
                  <a:spcPct val="0"/>
                </a:spcBef>
                <a:buFontTx/>
                <a:buNone/>
              </a:pPr>
              <a:r>
                <a:rPr lang="en-US" sz="1900" b="1" dirty="0">
                  <a:latin typeface="Courier New" panose="02070309020205020404" pitchFamily="49" charset="0"/>
                </a:rPr>
                <a:t>	// Short busy-wait time</a:t>
              </a:r>
              <a:br>
                <a:rPr lang="en-US" sz="1900" b="1" dirty="0">
                  <a:latin typeface="Courier New" panose="02070309020205020404" pitchFamily="49" charset="0"/>
                </a:rPr>
              </a:br>
              <a:r>
                <a:rPr lang="en-US" sz="1900" b="1" dirty="0">
                  <a:latin typeface="Courier New" panose="02070309020205020404" pitchFamily="49" charset="0"/>
                </a:rPr>
                <a:t>	while (</a:t>
              </a:r>
              <a:r>
                <a:rPr lang="en-US" sz="1900" b="1" dirty="0" err="1">
                  <a:latin typeface="Courier New" panose="02070309020205020404" pitchFamily="49" charset="0"/>
                </a:rPr>
                <a:t>test&amp;set</a:t>
              </a:r>
              <a:r>
                <a:rPr lang="en-US" sz="1900" b="1" dirty="0">
                  <a:latin typeface="Courier New" panose="02070309020205020404" pitchFamily="49" charset="0"/>
                </a:rPr>
                <a:t>(guard));</a:t>
              </a:r>
              <a:br>
                <a:rPr lang="en-US" sz="1900" b="1" dirty="0">
                  <a:latin typeface="Courier New" panose="02070309020205020404" pitchFamily="49" charset="0"/>
                </a:rPr>
              </a:br>
              <a:r>
                <a:rPr lang="en-US" sz="1900" b="1" dirty="0">
                  <a:latin typeface="Courier New" panose="02070309020205020404" pitchFamily="49" charset="0"/>
                </a:rPr>
                <a:t>	if (value == BUSY) {</a:t>
              </a:r>
            </a:p>
            <a:p>
              <a:pPr>
                <a:spcBef>
                  <a:spcPct val="0"/>
                </a:spcBef>
                <a:buFontTx/>
                <a:buNone/>
              </a:pPr>
              <a:r>
                <a:rPr lang="en-US" sz="1900" b="1" dirty="0">
                  <a:latin typeface="Courier New" panose="02070309020205020404" pitchFamily="49" charset="0"/>
                </a:rPr>
                <a:t>		put thread on wait queue;</a:t>
              </a:r>
            </a:p>
            <a:p>
              <a:pPr>
                <a:spcBef>
                  <a:spcPct val="0"/>
                </a:spcBef>
                <a:buFontTx/>
                <a:buNone/>
              </a:pPr>
              <a:r>
                <a:rPr lang="en-US" sz="1900" b="1" dirty="0">
                  <a:latin typeface="Courier New" panose="02070309020205020404" pitchFamily="49" charset="0"/>
                </a:rPr>
                <a:t>		go to sleep() &amp; guard = 0;</a:t>
              </a:r>
              <a:br>
                <a:rPr lang="en-US" sz="1900" b="1" dirty="0">
                  <a:latin typeface="Courier New" panose="02070309020205020404" pitchFamily="49" charset="0"/>
                </a:rPr>
              </a:br>
              <a:r>
                <a:rPr lang="en-US" sz="1900" b="1" dirty="0">
                  <a:latin typeface="Courier New" panose="02070309020205020404" pitchFamily="49" charset="0"/>
                </a:rPr>
                <a:t>	} else {</a:t>
              </a:r>
              <a:br>
                <a:rPr lang="en-US" sz="1900" b="1" dirty="0">
                  <a:latin typeface="Courier New" panose="02070309020205020404" pitchFamily="49" charset="0"/>
                </a:rPr>
              </a:br>
              <a:r>
                <a:rPr lang="en-US" sz="1900" b="1" dirty="0">
                  <a:latin typeface="Courier New" panose="02070309020205020404" pitchFamily="49" charset="0"/>
                </a:rPr>
                <a:t>		value = BUSY;</a:t>
              </a:r>
              <a:br>
                <a:rPr lang="en-US" sz="1900" b="1" dirty="0">
                  <a:latin typeface="Courier New" panose="02070309020205020404" pitchFamily="49" charset="0"/>
                </a:rPr>
              </a:br>
              <a:r>
                <a:rPr lang="en-US" sz="1900" b="1" dirty="0">
                  <a:latin typeface="Courier New" panose="02070309020205020404" pitchFamily="49" charset="0"/>
                </a:rPr>
                <a:t>		guard = 0;</a:t>
              </a:r>
              <a:br>
                <a:rPr lang="en-US" sz="1900" b="1" dirty="0">
                  <a:latin typeface="Courier New" panose="02070309020205020404" pitchFamily="49" charset="0"/>
                </a:rPr>
              </a:br>
              <a:r>
                <a:rPr lang="en-US" sz="1900" b="1" dirty="0">
                  <a:latin typeface="Courier New" panose="02070309020205020404" pitchFamily="49" charset="0"/>
                </a:rPr>
                <a:t>	}</a:t>
              </a:r>
              <a:br>
                <a:rPr lang="en-US" sz="1900" b="1" dirty="0">
                  <a:latin typeface="Courier New" panose="02070309020205020404" pitchFamily="49" charset="0"/>
                </a:rPr>
              </a:br>
              <a:r>
                <a:rPr lang="en-US" sz="1900" b="1" dirty="0">
                  <a:latin typeface="Courier New" panose="02070309020205020404" pitchFamily="49" charset="0"/>
                </a:rPr>
                <a:t>}</a:t>
              </a:r>
            </a:p>
          </p:txBody>
        </p:sp>
        <p:grpSp>
          <p:nvGrpSpPr>
            <p:cNvPr id="34823" name="Group 6"/>
            <p:cNvGrpSpPr>
              <a:grpSpLocks/>
            </p:cNvGrpSpPr>
            <p:nvPr/>
          </p:nvGrpSpPr>
          <p:grpSpPr bwMode="auto">
            <a:xfrm>
              <a:off x="1728" y="1248"/>
              <a:ext cx="384" cy="432"/>
              <a:chOff x="1776" y="912"/>
              <a:chExt cx="476" cy="576"/>
            </a:xfrm>
          </p:grpSpPr>
          <p:sp>
            <p:nvSpPr>
              <p:cNvPr id="34824" name="AutoShape 7"/>
              <p:cNvSpPr>
                <a:spLocks noChangeAspect="1" noChangeArrowheads="1" noTextEdit="1"/>
              </p:cNvSpPr>
              <p:nvPr/>
            </p:nvSpPr>
            <p:spPr bwMode="auto">
              <a:xfrm>
                <a:off x="1776" y="912"/>
                <a:ext cx="47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4825" name="Freeform 8"/>
              <p:cNvSpPr>
                <a:spLocks/>
              </p:cNvSpPr>
              <p:nvPr/>
            </p:nvSpPr>
            <p:spPr bwMode="auto">
              <a:xfrm>
                <a:off x="1818" y="1046"/>
                <a:ext cx="434" cy="442"/>
              </a:xfrm>
              <a:custGeom>
                <a:avLst/>
                <a:gdLst>
                  <a:gd name="T0" fmla="*/ 0 w 1303"/>
                  <a:gd name="T1" fmla="*/ 0 h 1327"/>
                  <a:gd name="T2" fmla="*/ 0 w 1303"/>
                  <a:gd name="T3" fmla="*/ 0 h 1327"/>
                  <a:gd name="T4" fmla="*/ 0 w 1303"/>
                  <a:gd name="T5" fmla="*/ 0 h 1327"/>
                  <a:gd name="T6" fmla="*/ 0 w 1303"/>
                  <a:gd name="T7" fmla="*/ 0 h 1327"/>
                  <a:gd name="T8" fmla="*/ 0 w 1303"/>
                  <a:gd name="T9" fmla="*/ 0 h 1327"/>
                  <a:gd name="T10" fmla="*/ 0 w 1303"/>
                  <a:gd name="T11" fmla="*/ 0 h 1327"/>
                  <a:gd name="T12" fmla="*/ 0 w 1303"/>
                  <a:gd name="T13" fmla="*/ 0 h 1327"/>
                  <a:gd name="T14" fmla="*/ 0 w 1303"/>
                  <a:gd name="T15" fmla="*/ 0 h 1327"/>
                  <a:gd name="T16" fmla="*/ 0 w 1303"/>
                  <a:gd name="T17" fmla="*/ 0 h 1327"/>
                  <a:gd name="T18" fmla="*/ 0 w 1303"/>
                  <a:gd name="T19" fmla="*/ 0 h 1327"/>
                  <a:gd name="T20" fmla="*/ 0 w 1303"/>
                  <a:gd name="T21" fmla="*/ 0 h 1327"/>
                  <a:gd name="T22" fmla="*/ 0 w 1303"/>
                  <a:gd name="T23" fmla="*/ 0 h 1327"/>
                  <a:gd name="T24" fmla="*/ 0 w 1303"/>
                  <a:gd name="T25" fmla="*/ 0 h 1327"/>
                  <a:gd name="T26" fmla="*/ 0 w 1303"/>
                  <a:gd name="T27" fmla="*/ 0 h 1327"/>
                  <a:gd name="T28" fmla="*/ 0 w 1303"/>
                  <a:gd name="T29" fmla="*/ 0 h 1327"/>
                  <a:gd name="T30" fmla="*/ 0 w 1303"/>
                  <a:gd name="T31" fmla="*/ 0 h 1327"/>
                  <a:gd name="T32" fmla="*/ 0 w 1303"/>
                  <a:gd name="T33" fmla="*/ 0 h 1327"/>
                  <a:gd name="T34" fmla="*/ 0 w 1303"/>
                  <a:gd name="T35" fmla="*/ 0 h 1327"/>
                  <a:gd name="T36" fmla="*/ 0 w 1303"/>
                  <a:gd name="T37" fmla="*/ 0 h 1327"/>
                  <a:gd name="T38" fmla="*/ 0 w 1303"/>
                  <a:gd name="T39" fmla="*/ 0 h 1327"/>
                  <a:gd name="T40" fmla="*/ 0 w 1303"/>
                  <a:gd name="T41" fmla="*/ 0 h 1327"/>
                  <a:gd name="T42" fmla="*/ 0 w 1303"/>
                  <a:gd name="T43" fmla="*/ 0 h 1327"/>
                  <a:gd name="T44" fmla="*/ 0 w 1303"/>
                  <a:gd name="T45" fmla="*/ 0 h 1327"/>
                  <a:gd name="T46" fmla="*/ 0 w 1303"/>
                  <a:gd name="T47" fmla="*/ 0 h 1327"/>
                  <a:gd name="T48" fmla="*/ 0 w 1303"/>
                  <a:gd name="T49" fmla="*/ 0 h 1327"/>
                  <a:gd name="T50" fmla="*/ 0 w 1303"/>
                  <a:gd name="T51" fmla="*/ 0 h 1327"/>
                  <a:gd name="T52" fmla="*/ 0 w 1303"/>
                  <a:gd name="T53" fmla="*/ 0 h 1327"/>
                  <a:gd name="T54" fmla="*/ 0 w 1303"/>
                  <a:gd name="T55" fmla="*/ 0 h 1327"/>
                  <a:gd name="T56" fmla="*/ 0 w 1303"/>
                  <a:gd name="T57" fmla="*/ 0 h 1327"/>
                  <a:gd name="T58" fmla="*/ 0 w 1303"/>
                  <a:gd name="T59" fmla="*/ 0 h 1327"/>
                  <a:gd name="T60" fmla="*/ 0 w 1303"/>
                  <a:gd name="T61" fmla="*/ 0 h 1327"/>
                  <a:gd name="T62" fmla="*/ 0 w 1303"/>
                  <a:gd name="T63" fmla="*/ 0 h 1327"/>
                  <a:gd name="T64" fmla="*/ 0 w 1303"/>
                  <a:gd name="T65" fmla="*/ 0 h 1327"/>
                  <a:gd name="T66" fmla="*/ 0 w 1303"/>
                  <a:gd name="T67" fmla="*/ 0 h 1327"/>
                  <a:gd name="T68" fmla="*/ 0 w 1303"/>
                  <a:gd name="T69" fmla="*/ 0 h 1327"/>
                  <a:gd name="T70" fmla="*/ 0 w 1303"/>
                  <a:gd name="T71" fmla="*/ 0 h 1327"/>
                  <a:gd name="T72" fmla="*/ 0 w 1303"/>
                  <a:gd name="T73" fmla="*/ 0 h 1327"/>
                  <a:gd name="T74" fmla="*/ 0 w 1303"/>
                  <a:gd name="T75" fmla="*/ 0 h 1327"/>
                  <a:gd name="T76" fmla="*/ 0 w 1303"/>
                  <a:gd name="T77" fmla="*/ 0 h 1327"/>
                  <a:gd name="T78" fmla="*/ 0 w 1303"/>
                  <a:gd name="T79" fmla="*/ 0 h 1327"/>
                  <a:gd name="T80" fmla="*/ 0 w 1303"/>
                  <a:gd name="T81" fmla="*/ 0 h 1327"/>
                  <a:gd name="T82" fmla="*/ 0 w 1303"/>
                  <a:gd name="T83" fmla="*/ 0 h 1327"/>
                  <a:gd name="T84" fmla="*/ 0 w 1303"/>
                  <a:gd name="T85" fmla="*/ 0 h 1327"/>
                  <a:gd name="T86" fmla="*/ 0 w 1303"/>
                  <a:gd name="T87" fmla="*/ 0 h 1327"/>
                  <a:gd name="T88" fmla="*/ 0 w 1303"/>
                  <a:gd name="T89" fmla="*/ 0 h 1327"/>
                  <a:gd name="T90" fmla="*/ 0 w 1303"/>
                  <a:gd name="T91" fmla="*/ 0 h 1327"/>
                  <a:gd name="T92" fmla="*/ 0 w 1303"/>
                  <a:gd name="T93" fmla="*/ 0 h 1327"/>
                  <a:gd name="T94" fmla="*/ 0 w 1303"/>
                  <a:gd name="T95" fmla="*/ 0 h 1327"/>
                  <a:gd name="T96" fmla="*/ 0 w 1303"/>
                  <a:gd name="T97" fmla="*/ 0 h 1327"/>
                  <a:gd name="T98" fmla="*/ 0 w 1303"/>
                  <a:gd name="T99" fmla="*/ 0 h 1327"/>
                  <a:gd name="T100" fmla="*/ 0 w 1303"/>
                  <a:gd name="T101" fmla="*/ 0 h 1327"/>
                  <a:gd name="T102" fmla="*/ 0 w 1303"/>
                  <a:gd name="T103" fmla="*/ 0 h 1327"/>
                  <a:gd name="T104" fmla="*/ 0 w 1303"/>
                  <a:gd name="T105" fmla="*/ 0 h 1327"/>
                  <a:gd name="T106" fmla="*/ 0 w 1303"/>
                  <a:gd name="T107" fmla="*/ 0 h 1327"/>
                  <a:gd name="T108" fmla="*/ 0 w 1303"/>
                  <a:gd name="T109" fmla="*/ 0 h 1327"/>
                  <a:gd name="T110" fmla="*/ 0 w 1303"/>
                  <a:gd name="T111" fmla="*/ 0 h 1327"/>
                  <a:gd name="T112" fmla="*/ 0 w 1303"/>
                  <a:gd name="T113" fmla="*/ 0 h 1327"/>
                  <a:gd name="T114" fmla="*/ 0 w 1303"/>
                  <a:gd name="T115" fmla="*/ 0 h 1327"/>
                  <a:gd name="T116" fmla="*/ 0 w 1303"/>
                  <a:gd name="T117" fmla="*/ 0 h 132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03"/>
                  <a:gd name="T178" fmla="*/ 0 h 1327"/>
                  <a:gd name="T179" fmla="*/ 1303 w 1303"/>
                  <a:gd name="T180" fmla="*/ 1327 h 132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03" h="1327">
                    <a:moveTo>
                      <a:pt x="28" y="680"/>
                    </a:moveTo>
                    <a:lnTo>
                      <a:pt x="28" y="681"/>
                    </a:lnTo>
                    <a:lnTo>
                      <a:pt x="30" y="684"/>
                    </a:lnTo>
                    <a:lnTo>
                      <a:pt x="30" y="686"/>
                    </a:lnTo>
                    <a:lnTo>
                      <a:pt x="30" y="688"/>
                    </a:lnTo>
                    <a:lnTo>
                      <a:pt x="33" y="691"/>
                    </a:lnTo>
                    <a:lnTo>
                      <a:pt x="34" y="697"/>
                    </a:lnTo>
                    <a:lnTo>
                      <a:pt x="36" y="698"/>
                    </a:lnTo>
                    <a:lnTo>
                      <a:pt x="36" y="704"/>
                    </a:lnTo>
                    <a:lnTo>
                      <a:pt x="37" y="708"/>
                    </a:lnTo>
                    <a:lnTo>
                      <a:pt x="40" y="714"/>
                    </a:lnTo>
                    <a:lnTo>
                      <a:pt x="43" y="720"/>
                    </a:lnTo>
                    <a:lnTo>
                      <a:pt x="44" y="725"/>
                    </a:lnTo>
                    <a:lnTo>
                      <a:pt x="47" y="733"/>
                    </a:lnTo>
                    <a:lnTo>
                      <a:pt x="51" y="740"/>
                    </a:lnTo>
                    <a:lnTo>
                      <a:pt x="53" y="745"/>
                    </a:lnTo>
                    <a:lnTo>
                      <a:pt x="55" y="752"/>
                    </a:lnTo>
                    <a:lnTo>
                      <a:pt x="60" y="761"/>
                    </a:lnTo>
                    <a:lnTo>
                      <a:pt x="64" y="769"/>
                    </a:lnTo>
                    <a:lnTo>
                      <a:pt x="67" y="778"/>
                    </a:lnTo>
                    <a:lnTo>
                      <a:pt x="70" y="785"/>
                    </a:lnTo>
                    <a:lnTo>
                      <a:pt x="74" y="795"/>
                    </a:lnTo>
                    <a:lnTo>
                      <a:pt x="80" y="804"/>
                    </a:lnTo>
                    <a:lnTo>
                      <a:pt x="84" y="812"/>
                    </a:lnTo>
                    <a:lnTo>
                      <a:pt x="87" y="822"/>
                    </a:lnTo>
                    <a:lnTo>
                      <a:pt x="92" y="832"/>
                    </a:lnTo>
                    <a:lnTo>
                      <a:pt x="98" y="842"/>
                    </a:lnTo>
                    <a:lnTo>
                      <a:pt x="101" y="852"/>
                    </a:lnTo>
                    <a:lnTo>
                      <a:pt x="108" y="861"/>
                    </a:lnTo>
                    <a:lnTo>
                      <a:pt x="114" y="872"/>
                    </a:lnTo>
                    <a:lnTo>
                      <a:pt x="118" y="883"/>
                    </a:lnTo>
                    <a:lnTo>
                      <a:pt x="124" y="893"/>
                    </a:lnTo>
                    <a:lnTo>
                      <a:pt x="129" y="903"/>
                    </a:lnTo>
                    <a:lnTo>
                      <a:pt x="136" y="915"/>
                    </a:lnTo>
                    <a:lnTo>
                      <a:pt x="142" y="926"/>
                    </a:lnTo>
                    <a:lnTo>
                      <a:pt x="148" y="936"/>
                    </a:lnTo>
                    <a:lnTo>
                      <a:pt x="153" y="947"/>
                    </a:lnTo>
                    <a:lnTo>
                      <a:pt x="161" y="959"/>
                    </a:lnTo>
                    <a:lnTo>
                      <a:pt x="168" y="969"/>
                    </a:lnTo>
                    <a:lnTo>
                      <a:pt x="173" y="980"/>
                    </a:lnTo>
                    <a:lnTo>
                      <a:pt x="180" y="991"/>
                    </a:lnTo>
                    <a:lnTo>
                      <a:pt x="189" y="1003"/>
                    </a:lnTo>
                    <a:lnTo>
                      <a:pt x="196" y="1014"/>
                    </a:lnTo>
                    <a:lnTo>
                      <a:pt x="202" y="1024"/>
                    </a:lnTo>
                    <a:lnTo>
                      <a:pt x="210" y="1035"/>
                    </a:lnTo>
                    <a:lnTo>
                      <a:pt x="219" y="1047"/>
                    </a:lnTo>
                    <a:lnTo>
                      <a:pt x="226" y="1058"/>
                    </a:lnTo>
                    <a:lnTo>
                      <a:pt x="233" y="1068"/>
                    </a:lnTo>
                    <a:lnTo>
                      <a:pt x="243" y="1078"/>
                    </a:lnTo>
                    <a:lnTo>
                      <a:pt x="250" y="1091"/>
                    </a:lnTo>
                    <a:lnTo>
                      <a:pt x="260" y="1101"/>
                    </a:lnTo>
                    <a:lnTo>
                      <a:pt x="269" y="1111"/>
                    </a:lnTo>
                    <a:lnTo>
                      <a:pt x="277" y="1122"/>
                    </a:lnTo>
                    <a:lnTo>
                      <a:pt x="286" y="1131"/>
                    </a:lnTo>
                    <a:lnTo>
                      <a:pt x="296" y="1141"/>
                    </a:lnTo>
                    <a:lnTo>
                      <a:pt x="304" y="1152"/>
                    </a:lnTo>
                    <a:lnTo>
                      <a:pt x="314" y="1161"/>
                    </a:lnTo>
                    <a:lnTo>
                      <a:pt x="324" y="1171"/>
                    </a:lnTo>
                    <a:lnTo>
                      <a:pt x="333" y="1181"/>
                    </a:lnTo>
                    <a:lnTo>
                      <a:pt x="342" y="1188"/>
                    </a:lnTo>
                    <a:lnTo>
                      <a:pt x="352" y="1199"/>
                    </a:lnTo>
                    <a:lnTo>
                      <a:pt x="362" y="1206"/>
                    </a:lnTo>
                    <a:lnTo>
                      <a:pt x="372" y="1215"/>
                    </a:lnTo>
                    <a:lnTo>
                      <a:pt x="382" y="1222"/>
                    </a:lnTo>
                    <a:lnTo>
                      <a:pt x="394" y="1230"/>
                    </a:lnTo>
                    <a:lnTo>
                      <a:pt x="405" y="1237"/>
                    </a:lnTo>
                    <a:lnTo>
                      <a:pt x="415" y="1245"/>
                    </a:lnTo>
                    <a:lnTo>
                      <a:pt x="425" y="1252"/>
                    </a:lnTo>
                    <a:lnTo>
                      <a:pt x="436" y="1259"/>
                    </a:lnTo>
                    <a:lnTo>
                      <a:pt x="448" y="1264"/>
                    </a:lnTo>
                    <a:lnTo>
                      <a:pt x="459" y="1270"/>
                    </a:lnTo>
                    <a:lnTo>
                      <a:pt x="469" y="1274"/>
                    </a:lnTo>
                    <a:lnTo>
                      <a:pt x="480" y="1281"/>
                    </a:lnTo>
                    <a:lnTo>
                      <a:pt x="492" y="1286"/>
                    </a:lnTo>
                    <a:lnTo>
                      <a:pt x="504" y="1290"/>
                    </a:lnTo>
                    <a:lnTo>
                      <a:pt x="516" y="1294"/>
                    </a:lnTo>
                    <a:lnTo>
                      <a:pt x="527" y="1299"/>
                    </a:lnTo>
                    <a:lnTo>
                      <a:pt x="539" y="1301"/>
                    </a:lnTo>
                    <a:lnTo>
                      <a:pt x="551" y="1307"/>
                    </a:lnTo>
                    <a:lnTo>
                      <a:pt x="563" y="1310"/>
                    </a:lnTo>
                    <a:lnTo>
                      <a:pt x="576" y="1313"/>
                    </a:lnTo>
                    <a:lnTo>
                      <a:pt x="587" y="1316"/>
                    </a:lnTo>
                    <a:lnTo>
                      <a:pt x="600" y="1317"/>
                    </a:lnTo>
                    <a:lnTo>
                      <a:pt x="611" y="1318"/>
                    </a:lnTo>
                    <a:lnTo>
                      <a:pt x="624" y="1321"/>
                    </a:lnTo>
                    <a:lnTo>
                      <a:pt x="637" y="1323"/>
                    </a:lnTo>
                    <a:lnTo>
                      <a:pt x="648" y="1324"/>
                    </a:lnTo>
                    <a:lnTo>
                      <a:pt x="661" y="1324"/>
                    </a:lnTo>
                    <a:lnTo>
                      <a:pt x="674" y="1326"/>
                    </a:lnTo>
                    <a:lnTo>
                      <a:pt x="686" y="1327"/>
                    </a:lnTo>
                    <a:lnTo>
                      <a:pt x="698" y="1327"/>
                    </a:lnTo>
                    <a:lnTo>
                      <a:pt x="710" y="1327"/>
                    </a:lnTo>
                    <a:lnTo>
                      <a:pt x="723" y="1327"/>
                    </a:lnTo>
                    <a:lnTo>
                      <a:pt x="736" y="1326"/>
                    </a:lnTo>
                    <a:lnTo>
                      <a:pt x="749" y="1326"/>
                    </a:lnTo>
                    <a:lnTo>
                      <a:pt x="762" y="1324"/>
                    </a:lnTo>
                    <a:lnTo>
                      <a:pt x="772" y="1323"/>
                    </a:lnTo>
                    <a:lnTo>
                      <a:pt x="786" y="1321"/>
                    </a:lnTo>
                    <a:lnTo>
                      <a:pt x="799" y="1318"/>
                    </a:lnTo>
                    <a:lnTo>
                      <a:pt x="810" y="1317"/>
                    </a:lnTo>
                    <a:lnTo>
                      <a:pt x="823" y="1314"/>
                    </a:lnTo>
                    <a:lnTo>
                      <a:pt x="836" y="1311"/>
                    </a:lnTo>
                    <a:lnTo>
                      <a:pt x="848" y="1310"/>
                    </a:lnTo>
                    <a:lnTo>
                      <a:pt x="860" y="1306"/>
                    </a:lnTo>
                    <a:lnTo>
                      <a:pt x="872" y="1301"/>
                    </a:lnTo>
                    <a:lnTo>
                      <a:pt x="885" y="1299"/>
                    </a:lnTo>
                    <a:lnTo>
                      <a:pt x="897" y="1296"/>
                    </a:lnTo>
                    <a:lnTo>
                      <a:pt x="908" y="1290"/>
                    </a:lnTo>
                    <a:lnTo>
                      <a:pt x="921" y="1287"/>
                    </a:lnTo>
                    <a:lnTo>
                      <a:pt x="934" y="1281"/>
                    </a:lnTo>
                    <a:lnTo>
                      <a:pt x="945" y="1277"/>
                    </a:lnTo>
                    <a:lnTo>
                      <a:pt x="958" y="1272"/>
                    </a:lnTo>
                    <a:lnTo>
                      <a:pt x="969" y="1266"/>
                    </a:lnTo>
                    <a:lnTo>
                      <a:pt x="980" y="1262"/>
                    </a:lnTo>
                    <a:lnTo>
                      <a:pt x="992" y="1256"/>
                    </a:lnTo>
                    <a:lnTo>
                      <a:pt x="1003" y="1249"/>
                    </a:lnTo>
                    <a:lnTo>
                      <a:pt x="1016" y="1242"/>
                    </a:lnTo>
                    <a:lnTo>
                      <a:pt x="1026" y="1235"/>
                    </a:lnTo>
                    <a:lnTo>
                      <a:pt x="1039" y="1230"/>
                    </a:lnTo>
                    <a:lnTo>
                      <a:pt x="1049" y="1222"/>
                    </a:lnTo>
                    <a:lnTo>
                      <a:pt x="1060" y="1215"/>
                    </a:lnTo>
                    <a:lnTo>
                      <a:pt x="1070" y="1206"/>
                    </a:lnTo>
                    <a:lnTo>
                      <a:pt x="1081" y="1200"/>
                    </a:lnTo>
                    <a:lnTo>
                      <a:pt x="1093" y="1190"/>
                    </a:lnTo>
                    <a:lnTo>
                      <a:pt x="1103" y="1183"/>
                    </a:lnTo>
                    <a:lnTo>
                      <a:pt x="1114" y="1175"/>
                    </a:lnTo>
                    <a:lnTo>
                      <a:pt x="1125" y="1168"/>
                    </a:lnTo>
                    <a:lnTo>
                      <a:pt x="1134" y="1158"/>
                    </a:lnTo>
                    <a:lnTo>
                      <a:pt x="1144" y="1149"/>
                    </a:lnTo>
                    <a:lnTo>
                      <a:pt x="1152" y="1139"/>
                    </a:lnTo>
                    <a:lnTo>
                      <a:pt x="1162" y="1131"/>
                    </a:lnTo>
                    <a:lnTo>
                      <a:pt x="1171" y="1122"/>
                    </a:lnTo>
                    <a:lnTo>
                      <a:pt x="1179" y="1112"/>
                    </a:lnTo>
                    <a:lnTo>
                      <a:pt x="1186" y="1104"/>
                    </a:lnTo>
                    <a:lnTo>
                      <a:pt x="1195" y="1095"/>
                    </a:lnTo>
                    <a:lnTo>
                      <a:pt x="1202" y="1084"/>
                    </a:lnTo>
                    <a:lnTo>
                      <a:pt x="1209" y="1075"/>
                    </a:lnTo>
                    <a:lnTo>
                      <a:pt x="1215" y="1067"/>
                    </a:lnTo>
                    <a:lnTo>
                      <a:pt x="1223" y="1057"/>
                    </a:lnTo>
                    <a:lnTo>
                      <a:pt x="1229" y="1047"/>
                    </a:lnTo>
                    <a:lnTo>
                      <a:pt x="1235" y="1038"/>
                    </a:lnTo>
                    <a:lnTo>
                      <a:pt x="1240" y="1028"/>
                    </a:lnTo>
                    <a:lnTo>
                      <a:pt x="1246" y="1018"/>
                    </a:lnTo>
                    <a:lnTo>
                      <a:pt x="1252" y="1008"/>
                    </a:lnTo>
                    <a:lnTo>
                      <a:pt x="1256" y="998"/>
                    </a:lnTo>
                    <a:lnTo>
                      <a:pt x="1260" y="989"/>
                    </a:lnTo>
                    <a:lnTo>
                      <a:pt x="1266" y="979"/>
                    </a:lnTo>
                    <a:lnTo>
                      <a:pt x="1269" y="969"/>
                    </a:lnTo>
                    <a:lnTo>
                      <a:pt x="1273" y="960"/>
                    </a:lnTo>
                    <a:lnTo>
                      <a:pt x="1276" y="949"/>
                    </a:lnTo>
                    <a:lnTo>
                      <a:pt x="1282" y="940"/>
                    </a:lnTo>
                    <a:lnTo>
                      <a:pt x="1283" y="929"/>
                    </a:lnTo>
                    <a:lnTo>
                      <a:pt x="1286" y="919"/>
                    </a:lnTo>
                    <a:lnTo>
                      <a:pt x="1289" y="907"/>
                    </a:lnTo>
                    <a:lnTo>
                      <a:pt x="1292" y="899"/>
                    </a:lnTo>
                    <a:lnTo>
                      <a:pt x="1293" y="888"/>
                    </a:lnTo>
                    <a:lnTo>
                      <a:pt x="1296" y="879"/>
                    </a:lnTo>
                    <a:lnTo>
                      <a:pt x="1297" y="868"/>
                    </a:lnTo>
                    <a:lnTo>
                      <a:pt x="1299" y="858"/>
                    </a:lnTo>
                    <a:lnTo>
                      <a:pt x="1300" y="848"/>
                    </a:lnTo>
                    <a:lnTo>
                      <a:pt x="1300" y="836"/>
                    </a:lnTo>
                    <a:lnTo>
                      <a:pt x="1302" y="826"/>
                    </a:lnTo>
                    <a:lnTo>
                      <a:pt x="1303" y="816"/>
                    </a:lnTo>
                    <a:lnTo>
                      <a:pt x="1303" y="805"/>
                    </a:lnTo>
                    <a:lnTo>
                      <a:pt x="1303" y="795"/>
                    </a:lnTo>
                    <a:lnTo>
                      <a:pt x="1303" y="784"/>
                    </a:lnTo>
                    <a:lnTo>
                      <a:pt x="1303" y="774"/>
                    </a:lnTo>
                    <a:lnTo>
                      <a:pt x="1303" y="764"/>
                    </a:lnTo>
                    <a:lnTo>
                      <a:pt x="1303" y="752"/>
                    </a:lnTo>
                    <a:lnTo>
                      <a:pt x="1302" y="742"/>
                    </a:lnTo>
                    <a:lnTo>
                      <a:pt x="1302" y="733"/>
                    </a:lnTo>
                    <a:lnTo>
                      <a:pt x="1300" y="721"/>
                    </a:lnTo>
                    <a:lnTo>
                      <a:pt x="1300" y="711"/>
                    </a:lnTo>
                    <a:lnTo>
                      <a:pt x="1299" y="701"/>
                    </a:lnTo>
                    <a:lnTo>
                      <a:pt x="1297" y="691"/>
                    </a:lnTo>
                    <a:lnTo>
                      <a:pt x="1296" y="680"/>
                    </a:lnTo>
                    <a:lnTo>
                      <a:pt x="1294" y="669"/>
                    </a:lnTo>
                    <a:lnTo>
                      <a:pt x="1293" y="659"/>
                    </a:lnTo>
                    <a:lnTo>
                      <a:pt x="1290" y="649"/>
                    </a:lnTo>
                    <a:lnTo>
                      <a:pt x="1289" y="637"/>
                    </a:lnTo>
                    <a:lnTo>
                      <a:pt x="1287" y="627"/>
                    </a:lnTo>
                    <a:lnTo>
                      <a:pt x="1285" y="616"/>
                    </a:lnTo>
                    <a:lnTo>
                      <a:pt x="1283" y="607"/>
                    </a:lnTo>
                    <a:lnTo>
                      <a:pt x="1280" y="596"/>
                    </a:lnTo>
                    <a:lnTo>
                      <a:pt x="1277" y="586"/>
                    </a:lnTo>
                    <a:lnTo>
                      <a:pt x="1275" y="576"/>
                    </a:lnTo>
                    <a:lnTo>
                      <a:pt x="1272" y="566"/>
                    </a:lnTo>
                    <a:lnTo>
                      <a:pt x="1269" y="555"/>
                    </a:lnTo>
                    <a:lnTo>
                      <a:pt x="1266" y="545"/>
                    </a:lnTo>
                    <a:lnTo>
                      <a:pt x="1263" y="533"/>
                    </a:lnTo>
                    <a:lnTo>
                      <a:pt x="1260" y="525"/>
                    </a:lnTo>
                    <a:lnTo>
                      <a:pt x="1256" y="515"/>
                    </a:lnTo>
                    <a:lnTo>
                      <a:pt x="1253" y="504"/>
                    </a:lnTo>
                    <a:lnTo>
                      <a:pt x="1250" y="494"/>
                    </a:lnTo>
                    <a:lnTo>
                      <a:pt x="1246" y="484"/>
                    </a:lnTo>
                    <a:lnTo>
                      <a:pt x="1243" y="474"/>
                    </a:lnTo>
                    <a:lnTo>
                      <a:pt x="1239" y="464"/>
                    </a:lnTo>
                    <a:lnTo>
                      <a:pt x="1236" y="452"/>
                    </a:lnTo>
                    <a:lnTo>
                      <a:pt x="1233" y="442"/>
                    </a:lnTo>
                    <a:lnTo>
                      <a:pt x="1229" y="432"/>
                    </a:lnTo>
                    <a:lnTo>
                      <a:pt x="1226" y="422"/>
                    </a:lnTo>
                    <a:lnTo>
                      <a:pt x="1222" y="413"/>
                    </a:lnTo>
                    <a:lnTo>
                      <a:pt x="1219" y="403"/>
                    </a:lnTo>
                    <a:lnTo>
                      <a:pt x="1213" y="393"/>
                    </a:lnTo>
                    <a:lnTo>
                      <a:pt x="1212" y="383"/>
                    </a:lnTo>
                    <a:lnTo>
                      <a:pt x="1208" y="373"/>
                    </a:lnTo>
                    <a:lnTo>
                      <a:pt x="1205" y="364"/>
                    </a:lnTo>
                    <a:lnTo>
                      <a:pt x="1201" y="354"/>
                    </a:lnTo>
                    <a:lnTo>
                      <a:pt x="1196" y="343"/>
                    </a:lnTo>
                    <a:lnTo>
                      <a:pt x="1192" y="334"/>
                    </a:lnTo>
                    <a:lnTo>
                      <a:pt x="1188" y="326"/>
                    </a:lnTo>
                    <a:lnTo>
                      <a:pt x="1185" y="316"/>
                    </a:lnTo>
                    <a:lnTo>
                      <a:pt x="1181" y="306"/>
                    </a:lnTo>
                    <a:lnTo>
                      <a:pt x="1178" y="297"/>
                    </a:lnTo>
                    <a:lnTo>
                      <a:pt x="1174" y="287"/>
                    </a:lnTo>
                    <a:lnTo>
                      <a:pt x="1169" y="279"/>
                    </a:lnTo>
                    <a:lnTo>
                      <a:pt x="1165" y="270"/>
                    </a:lnTo>
                    <a:lnTo>
                      <a:pt x="1161" y="260"/>
                    </a:lnTo>
                    <a:lnTo>
                      <a:pt x="1157" y="252"/>
                    </a:lnTo>
                    <a:lnTo>
                      <a:pt x="1152" y="243"/>
                    </a:lnTo>
                    <a:lnTo>
                      <a:pt x="1148" y="235"/>
                    </a:lnTo>
                    <a:lnTo>
                      <a:pt x="1144" y="226"/>
                    </a:lnTo>
                    <a:lnTo>
                      <a:pt x="1140" y="219"/>
                    </a:lnTo>
                    <a:lnTo>
                      <a:pt x="1135" y="209"/>
                    </a:lnTo>
                    <a:lnTo>
                      <a:pt x="1131" y="202"/>
                    </a:lnTo>
                    <a:lnTo>
                      <a:pt x="1127" y="193"/>
                    </a:lnTo>
                    <a:lnTo>
                      <a:pt x="1123" y="185"/>
                    </a:lnTo>
                    <a:lnTo>
                      <a:pt x="1117" y="178"/>
                    </a:lnTo>
                    <a:lnTo>
                      <a:pt x="1113" y="171"/>
                    </a:lnTo>
                    <a:lnTo>
                      <a:pt x="1107" y="162"/>
                    </a:lnTo>
                    <a:lnTo>
                      <a:pt x="1103" y="155"/>
                    </a:lnTo>
                    <a:lnTo>
                      <a:pt x="1098" y="148"/>
                    </a:lnTo>
                    <a:lnTo>
                      <a:pt x="1094" y="141"/>
                    </a:lnTo>
                    <a:lnTo>
                      <a:pt x="1088" y="134"/>
                    </a:lnTo>
                    <a:lnTo>
                      <a:pt x="1083" y="127"/>
                    </a:lnTo>
                    <a:lnTo>
                      <a:pt x="1078" y="120"/>
                    </a:lnTo>
                    <a:lnTo>
                      <a:pt x="1073" y="114"/>
                    </a:lnTo>
                    <a:lnTo>
                      <a:pt x="1067" y="107"/>
                    </a:lnTo>
                    <a:lnTo>
                      <a:pt x="1064" y="101"/>
                    </a:lnTo>
                    <a:lnTo>
                      <a:pt x="1057" y="95"/>
                    </a:lnTo>
                    <a:lnTo>
                      <a:pt x="1052" y="90"/>
                    </a:lnTo>
                    <a:lnTo>
                      <a:pt x="1047" y="84"/>
                    </a:lnTo>
                    <a:lnTo>
                      <a:pt x="1042" y="78"/>
                    </a:lnTo>
                    <a:lnTo>
                      <a:pt x="1036" y="73"/>
                    </a:lnTo>
                    <a:lnTo>
                      <a:pt x="1030" y="67"/>
                    </a:lnTo>
                    <a:lnTo>
                      <a:pt x="1025" y="63"/>
                    </a:lnTo>
                    <a:lnTo>
                      <a:pt x="1019" y="57"/>
                    </a:lnTo>
                    <a:lnTo>
                      <a:pt x="1013" y="53"/>
                    </a:lnTo>
                    <a:lnTo>
                      <a:pt x="1007" y="47"/>
                    </a:lnTo>
                    <a:lnTo>
                      <a:pt x="1000" y="44"/>
                    </a:lnTo>
                    <a:lnTo>
                      <a:pt x="995" y="40"/>
                    </a:lnTo>
                    <a:lnTo>
                      <a:pt x="989" y="37"/>
                    </a:lnTo>
                    <a:lnTo>
                      <a:pt x="983" y="33"/>
                    </a:lnTo>
                    <a:lnTo>
                      <a:pt x="978" y="30"/>
                    </a:lnTo>
                    <a:lnTo>
                      <a:pt x="971" y="27"/>
                    </a:lnTo>
                    <a:lnTo>
                      <a:pt x="963" y="23"/>
                    </a:lnTo>
                    <a:lnTo>
                      <a:pt x="958" y="20"/>
                    </a:lnTo>
                    <a:lnTo>
                      <a:pt x="952" y="17"/>
                    </a:lnTo>
                    <a:lnTo>
                      <a:pt x="945" y="14"/>
                    </a:lnTo>
                    <a:lnTo>
                      <a:pt x="939" y="13"/>
                    </a:lnTo>
                    <a:lnTo>
                      <a:pt x="932" y="10"/>
                    </a:lnTo>
                    <a:lnTo>
                      <a:pt x="926" y="9"/>
                    </a:lnTo>
                    <a:lnTo>
                      <a:pt x="922" y="7"/>
                    </a:lnTo>
                    <a:lnTo>
                      <a:pt x="915" y="6"/>
                    </a:lnTo>
                    <a:lnTo>
                      <a:pt x="909" y="4"/>
                    </a:lnTo>
                    <a:lnTo>
                      <a:pt x="904" y="3"/>
                    </a:lnTo>
                    <a:lnTo>
                      <a:pt x="899" y="3"/>
                    </a:lnTo>
                    <a:lnTo>
                      <a:pt x="892" y="0"/>
                    </a:lnTo>
                    <a:lnTo>
                      <a:pt x="887" y="0"/>
                    </a:lnTo>
                    <a:lnTo>
                      <a:pt x="882" y="0"/>
                    </a:lnTo>
                    <a:lnTo>
                      <a:pt x="878" y="0"/>
                    </a:lnTo>
                    <a:lnTo>
                      <a:pt x="872" y="0"/>
                    </a:lnTo>
                    <a:lnTo>
                      <a:pt x="867" y="0"/>
                    </a:lnTo>
                    <a:lnTo>
                      <a:pt x="863" y="0"/>
                    </a:lnTo>
                    <a:lnTo>
                      <a:pt x="858" y="0"/>
                    </a:lnTo>
                    <a:lnTo>
                      <a:pt x="853" y="0"/>
                    </a:lnTo>
                    <a:lnTo>
                      <a:pt x="848" y="1"/>
                    </a:lnTo>
                    <a:lnTo>
                      <a:pt x="845" y="3"/>
                    </a:lnTo>
                    <a:lnTo>
                      <a:pt x="841" y="4"/>
                    </a:lnTo>
                    <a:lnTo>
                      <a:pt x="836" y="4"/>
                    </a:lnTo>
                    <a:lnTo>
                      <a:pt x="831" y="6"/>
                    </a:lnTo>
                    <a:lnTo>
                      <a:pt x="827" y="7"/>
                    </a:lnTo>
                    <a:lnTo>
                      <a:pt x="824" y="9"/>
                    </a:lnTo>
                    <a:lnTo>
                      <a:pt x="818" y="10"/>
                    </a:lnTo>
                    <a:lnTo>
                      <a:pt x="817" y="11"/>
                    </a:lnTo>
                    <a:lnTo>
                      <a:pt x="811" y="13"/>
                    </a:lnTo>
                    <a:lnTo>
                      <a:pt x="809" y="16"/>
                    </a:lnTo>
                    <a:lnTo>
                      <a:pt x="806" y="17"/>
                    </a:lnTo>
                    <a:lnTo>
                      <a:pt x="801" y="20"/>
                    </a:lnTo>
                    <a:lnTo>
                      <a:pt x="799" y="23"/>
                    </a:lnTo>
                    <a:lnTo>
                      <a:pt x="796" y="26"/>
                    </a:lnTo>
                    <a:lnTo>
                      <a:pt x="793" y="29"/>
                    </a:lnTo>
                    <a:lnTo>
                      <a:pt x="789" y="31"/>
                    </a:lnTo>
                    <a:lnTo>
                      <a:pt x="786" y="34"/>
                    </a:lnTo>
                    <a:lnTo>
                      <a:pt x="783" y="37"/>
                    </a:lnTo>
                    <a:lnTo>
                      <a:pt x="780" y="40"/>
                    </a:lnTo>
                    <a:lnTo>
                      <a:pt x="777" y="43"/>
                    </a:lnTo>
                    <a:lnTo>
                      <a:pt x="774" y="46"/>
                    </a:lnTo>
                    <a:lnTo>
                      <a:pt x="773" y="50"/>
                    </a:lnTo>
                    <a:lnTo>
                      <a:pt x="770" y="53"/>
                    </a:lnTo>
                    <a:lnTo>
                      <a:pt x="769" y="57"/>
                    </a:lnTo>
                    <a:lnTo>
                      <a:pt x="767" y="60"/>
                    </a:lnTo>
                    <a:lnTo>
                      <a:pt x="764" y="64"/>
                    </a:lnTo>
                    <a:lnTo>
                      <a:pt x="763" y="68"/>
                    </a:lnTo>
                    <a:lnTo>
                      <a:pt x="762" y="71"/>
                    </a:lnTo>
                    <a:lnTo>
                      <a:pt x="759" y="75"/>
                    </a:lnTo>
                    <a:lnTo>
                      <a:pt x="757" y="80"/>
                    </a:lnTo>
                    <a:lnTo>
                      <a:pt x="756" y="84"/>
                    </a:lnTo>
                    <a:lnTo>
                      <a:pt x="755" y="88"/>
                    </a:lnTo>
                    <a:lnTo>
                      <a:pt x="753" y="91"/>
                    </a:lnTo>
                    <a:lnTo>
                      <a:pt x="753" y="97"/>
                    </a:lnTo>
                    <a:lnTo>
                      <a:pt x="752" y="101"/>
                    </a:lnTo>
                    <a:lnTo>
                      <a:pt x="750" y="107"/>
                    </a:lnTo>
                    <a:lnTo>
                      <a:pt x="749" y="111"/>
                    </a:lnTo>
                    <a:lnTo>
                      <a:pt x="749" y="115"/>
                    </a:lnTo>
                    <a:lnTo>
                      <a:pt x="749" y="120"/>
                    </a:lnTo>
                    <a:lnTo>
                      <a:pt x="749" y="124"/>
                    </a:lnTo>
                    <a:lnTo>
                      <a:pt x="749" y="128"/>
                    </a:lnTo>
                    <a:lnTo>
                      <a:pt x="749" y="135"/>
                    </a:lnTo>
                    <a:lnTo>
                      <a:pt x="747" y="138"/>
                    </a:lnTo>
                    <a:lnTo>
                      <a:pt x="747" y="144"/>
                    </a:lnTo>
                    <a:lnTo>
                      <a:pt x="747" y="148"/>
                    </a:lnTo>
                    <a:lnTo>
                      <a:pt x="747" y="152"/>
                    </a:lnTo>
                    <a:lnTo>
                      <a:pt x="747" y="157"/>
                    </a:lnTo>
                    <a:lnTo>
                      <a:pt x="747" y="162"/>
                    </a:lnTo>
                    <a:lnTo>
                      <a:pt x="747" y="166"/>
                    </a:lnTo>
                    <a:lnTo>
                      <a:pt x="747" y="171"/>
                    </a:lnTo>
                    <a:lnTo>
                      <a:pt x="747" y="175"/>
                    </a:lnTo>
                    <a:lnTo>
                      <a:pt x="747" y="178"/>
                    </a:lnTo>
                    <a:lnTo>
                      <a:pt x="749" y="182"/>
                    </a:lnTo>
                    <a:lnTo>
                      <a:pt x="749" y="188"/>
                    </a:lnTo>
                    <a:lnTo>
                      <a:pt x="749" y="191"/>
                    </a:lnTo>
                    <a:lnTo>
                      <a:pt x="749" y="195"/>
                    </a:lnTo>
                    <a:lnTo>
                      <a:pt x="750" y="199"/>
                    </a:lnTo>
                    <a:lnTo>
                      <a:pt x="750" y="203"/>
                    </a:lnTo>
                    <a:lnTo>
                      <a:pt x="750" y="206"/>
                    </a:lnTo>
                    <a:lnTo>
                      <a:pt x="752" y="209"/>
                    </a:lnTo>
                    <a:lnTo>
                      <a:pt x="752" y="215"/>
                    </a:lnTo>
                    <a:lnTo>
                      <a:pt x="752" y="218"/>
                    </a:lnTo>
                    <a:lnTo>
                      <a:pt x="752" y="221"/>
                    </a:lnTo>
                    <a:lnTo>
                      <a:pt x="752" y="225"/>
                    </a:lnTo>
                    <a:lnTo>
                      <a:pt x="753" y="228"/>
                    </a:lnTo>
                    <a:lnTo>
                      <a:pt x="755" y="232"/>
                    </a:lnTo>
                    <a:lnTo>
                      <a:pt x="755" y="235"/>
                    </a:lnTo>
                    <a:lnTo>
                      <a:pt x="755" y="239"/>
                    </a:lnTo>
                    <a:lnTo>
                      <a:pt x="755" y="243"/>
                    </a:lnTo>
                    <a:lnTo>
                      <a:pt x="756" y="246"/>
                    </a:lnTo>
                    <a:lnTo>
                      <a:pt x="756" y="249"/>
                    </a:lnTo>
                    <a:lnTo>
                      <a:pt x="757" y="252"/>
                    </a:lnTo>
                    <a:lnTo>
                      <a:pt x="757" y="255"/>
                    </a:lnTo>
                    <a:lnTo>
                      <a:pt x="759" y="259"/>
                    </a:lnTo>
                    <a:lnTo>
                      <a:pt x="759" y="260"/>
                    </a:lnTo>
                    <a:lnTo>
                      <a:pt x="760" y="265"/>
                    </a:lnTo>
                    <a:lnTo>
                      <a:pt x="760" y="266"/>
                    </a:lnTo>
                    <a:lnTo>
                      <a:pt x="762" y="270"/>
                    </a:lnTo>
                    <a:lnTo>
                      <a:pt x="762" y="272"/>
                    </a:lnTo>
                    <a:lnTo>
                      <a:pt x="762" y="275"/>
                    </a:lnTo>
                    <a:lnTo>
                      <a:pt x="762" y="277"/>
                    </a:lnTo>
                    <a:lnTo>
                      <a:pt x="763" y="280"/>
                    </a:lnTo>
                    <a:lnTo>
                      <a:pt x="764" y="286"/>
                    </a:lnTo>
                    <a:lnTo>
                      <a:pt x="764" y="290"/>
                    </a:lnTo>
                    <a:lnTo>
                      <a:pt x="766" y="296"/>
                    </a:lnTo>
                    <a:lnTo>
                      <a:pt x="767" y="300"/>
                    </a:lnTo>
                    <a:lnTo>
                      <a:pt x="767" y="304"/>
                    </a:lnTo>
                    <a:lnTo>
                      <a:pt x="767" y="309"/>
                    </a:lnTo>
                    <a:lnTo>
                      <a:pt x="769" y="313"/>
                    </a:lnTo>
                    <a:lnTo>
                      <a:pt x="769" y="317"/>
                    </a:lnTo>
                    <a:lnTo>
                      <a:pt x="769" y="320"/>
                    </a:lnTo>
                    <a:lnTo>
                      <a:pt x="769" y="324"/>
                    </a:lnTo>
                    <a:lnTo>
                      <a:pt x="769" y="327"/>
                    </a:lnTo>
                    <a:lnTo>
                      <a:pt x="770" y="331"/>
                    </a:lnTo>
                    <a:lnTo>
                      <a:pt x="767" y="333"/>
                    </a:lnTo>
                    <a:lnTo>
                      <a:pt x="767" y="337"/>
                    </a:lnTo>
                    <a:lnTo>
                      <a:pt x="764" y="339"/>
                    </a:lnTo>
                    <a:lnTo>
                      <a:pt x="762" y="341"/>
                    </a:lnTo>
                    <a:lnTo>
                      <a:pt x="757" y="344"/>
                    </a:lnTo>
                    <a:lnTo>
                      <a:pt x="753" y="347"/>
                    </a:lnTo>
                    <a:lnTo>
                      <a:pt x="749" y="350"/>
                    </a:lnTo>
                    <a:lnTo>
                      <a:pt x="743" y="354"/>
                    </a:lnTo>
                    <a:lnTo>
                      <a:pt x="740" y="356"/>
                    </a:lnTo>
                    <a:lnTo>
                      <a:pt x="737" y="356"/>
                    </a:lnTo>
                    <a:lnTo>
                      <a:pt x="735" y="358"/>
                    </a:lnTo>
                    <a:lnTo>
                      <a:pt x="730" y="360"/>
                    </a:lnTo>
                    <a:lnTo>
                      <a:pt x="728" y="361"/>
                    </a:lnTo>
                    <a:lnTo>
                      <a:pt x="723" y="363"/>
                    </a:lnTo>
                    <a:lnTo>
                      <a:pt x="720" y="364"/>
                    </a:lnTo>
                    <a:lnTo>
                      <a:pt x="716" y="366"/>
                    </a:lnTo>
                    <a:lnTo>
                      <a:pt x="712" y="367"/>
                    </a:lnTo>
                    <a:lnTo>
                      <a:pt x="709" y="368"/>
                    </a:lnTo>
                    <a:lnTo>
                      <a:pt x="705" y="370"/>
                    </a:lnTo>
                    <a:lnTo>
                      <a:pt x="701" y="371"/>
                    </a:lnTo>
                    <a:lnTo>
                      <a:pt x="696" y="373"/>
                    </a:lnTo>
                    <a:lnTo>
                      <a:pt x="692" y="374"/>
                    </a:lnTo>
                    <a:lnTo>
                      <a:pt x="689" y="376"/>
                    </a:lnTo>
                    <a:lnTo>
                      <a:pt x="683" y="378"/>
                    </a:lnTo>
                    <a:lnTo>
                      <a:pt x="679" y="380"/>
                    </a:lnTo>
                    <a:lnTo>
                      <a:pt x="674" y="381"/>
                    </a:lnTo>
                    <a:lnTo>
                      <a:pt x="669" y="383"/>
                    </a:lnTo>
                    <a:lnTo>
                      <a:pt x="665" y="384"/>
                    </a:lnTo>
                    <a:lnTo>
                      <a:pt x="659" y="385"/>
                    </a:lnTo>
                    <a:lnTo>
                      <a:pt x="655" y="387"/>
                    </a:lnTo>
                    <a:lnTo>
                      <a:pt x="652" y="388"/>
                    </a:lnTo>
                    <a:lnTo>
                      <a:pt x="647" y="390"/>
                    </a:lnTo>
                    <a:lnTo>
                      <a:pt x="642" y="391"/>
                    </a:lnTo>
                    <a:lnTo>
                      <a:pt x="637" y="393"/>
                    </a:lnTo>
                    <a:lnTo>
                      <a:pt x="631" y="394"/>
                    </a:lnTo>
                    <a:lnTo>
                      <a:pt x="628" y="395"/>
                    </a:lnTo>
                    <a:lnTo>
                      <a:pt x="621" y="398"/>
                    </a:lnTo>
                    <a:lnTo>
                      <a:pt x="617" y="400"/>
                    </a:lnTo>
                    <a:lnTo>
                      <a:pt x="612" y="401"/>
                    </a:lnTo>
                    <a:lnTo>
                      <a:pt x="607" y="404"/>
                    </a:lnTo>
                    <a:lnTo>
                      <a:pt x="602" y="405"/>
                    </a:lnTo>
                    <a:lnTo>
                      <a:pt x="598" y="408"/>
                    </a:lnTo>
                    <a:lnTo>
                      <a:pt x="593" y="410"/>
                    </a:lnTo>
                    <a:lnTo>
                      <a:pt x="588" y="411"/>
                    </a:lnTo>
                    <a:lnTo>
                      <a:pt x="583" y="414"/>
                    </a:lnTo>
                    <a:lnTo>
                      <a:pt x="578" y="415"/>
                    </a:lnTo>
                    <a:lnTo>
                      <a:pt x="573" y="417"/>
                    </a:lnTo>
                    <a:lnTo>
                      <a:pt x="568" y="418"/>
                    </a:lnTo>
                    <a:lnTo>
                      <a:pt x="563" y="421"/>
                    </a:lnTo>
                    <a:lnTo>
                      <a:pt x="558" y="422"/>
                    </a:lnTo>
                    <a:lnTo>
                      <a:pt x="554" y="424"/>
                    </a:lnTo>
                    <a:lnTo>
                      <a:pt x="550" y="427"/>
                    </a:lnTo>
                    <a:lnTo>
                      <a:pt x="546" y="430"/>
                    </a:lnTo>
                    <a:lnTo>
                      <a:pt x="541" y="432"/>
                    </a:lnTo>
                    <a:lnTo>
                      <a:pt x="537" y="434"/>
                    </a:lnTo>
                    <a:lnTo>
                      <a:pt x="533" y="437"/>
                    </a:lnTo>
                    <a:lnTo>
                      <a:pt x="529" y="438"/>
                    </a:lnTo>
                    <a:lnTo>
                      <a:pt x="524" y="441"/>
                    </a:lnTo>
                    <a:lnTo>
                      <a:pt x="520" y="442"/>
                    </a:lnTo>
                    <a:lnTo>
                      <a:pt x="516" y="445"/>
                    </a:lnTo>
                    <a:lnTo>
                      <a:pt x="512" y="448"/>
                    </a:lnTo>
                    <a:lnTo>
                      <a:pt x="507" y="449"/>
                    </a:lnTo>
                    <a:lnTo>
                      <a:pt x="503" y="452"/>
                    </a:lnTo>
                    <a:lnTo>
                      <a:pt x="500" y="454"/>
                    </a:lnTo>
                    <a:lnTo>
                      <a:pt x="496" y="455"/>
                    </a:lnTo>
                    <a:lnTo>
                      <a:pt x="492" y="458"/>
                    </a:lnTo>
                    <a:lnTo>
                      <a:pt x="490" y="461"/>
                    </a:lnTo>
                    <a:lnTo>
                      <a:pt x="487" y="464"/>
                    </a:lnTo>
                    <a:lnTo>
                      <a:pt x="482" y="465"/>
                    </a:lnTo>
                    <a:lnTo>
                      <a:pt x="479" y="468"/>
                    </a:lnTo>
                    <a:lnTo>
                      <a:pt x="477" y="471"/>
                    </a:lnTo>
                    <a:lnTo>
                      <a:pt x="475" y="474"/>
                    </a:lnTo>
                    <a:lnTo>
                      <a:pt x="472" y="474"/>
                    </a:lnTo>
                    <a:lnTo>
                      <a:pt x="469" y="477"/>
                    </a:lnTo>
                    <a:lnTo>
                      <a:pt x="466" y="478"/>
                    </a:lnTo>
                    <a:lnTo>
                      <a:pt x="463" y="481"/>
                    </a:lnTo>
                    <a:lnTo>
                      <a:pt x="456" y="485"/>
                    </a:lnTo>
                    <a:lnTo>
                      <a:pt x="452" y="489"/>
                    </a:lnTo>
                    <a:lnTo>
                      <a:pt x="448" y="492"/>
                    </a:lnTo>
                    <a:lnTo>
                      <a:pt x="443" y="496"/>
                    </a:lnTo>
                    <a:lnTo>
                      <a:pt x="438" y="499"/>
                    </a:lnTo>
                    <a:lnTo>
                      <a:pt x="435" y="502"/>
                    </a:lnTo>
                    <a:lnTo>
                      <a:pt x="429" y="505"/>
                    </a:lnTo>
                    <a:lnTo>
                      <a:pt x="425" y="508"/>
                    </a:lnTo>
                    <a:lnTo>
                      <a:pt x="421" y="508"/>
                    </a:lnTo>
                    <a:lnTo>
                      <a:pt x="418" y="511"/>
                    </a:lnTo>
                    <a:lnTo>
                      <a:pt x="414" y="512"/>
                    </a:lnTo>
                    <a:lnTo>
                      <a:pt x="409" y="513"/>
                    </a:lnTo>
                    <a:lnTo>
                      <a:pt x="406" y="515"/>
                    </a:lnTo>
                    <a:lnTo>
                      <a:pt x="401" y="515"/>
                    </a:lnTo>
                    <a:lnTo>
                      <a:pt x="398" y="513"/>
                    </a:lnTo>
                    <a:lnTo>
                      <a:pt x="394" y="513"/>
                    </a:lnTo>
                    <a:lnTo>
                      <a:pt x="389" y="511"/>
                    </a:lnTo>
                    <a:lnTo>
                      <a:pt x="387" y="509"/>
                    </a:lnTo>
                    <a:lnTo>
                      <a:pt x="382" y="506"/>
                    </a:lnTo>
                    <a:lnTo>
                      <a:pt x="378" y="505"/>
                    </a:lnTo>
                    <a:lnTo>
                      <a:pt x="374" y="501"/>
                    </a:lnTo>
                    <a:lnTo>
                      <a:pt x="369" y="498"/>
                    </a:lnTo>
                    <a:lnTo>
                      <a:pt x="367" y="495"/>
                    </a:lnTo>
                    <a:lnTo>
                      <a:pt x="364" y="492"/>
                    </a:lnTo>
                    <a:lnTo>
                      <a:pt x="362" y="489"/>
                    </a:lnTo>
                    <a:lnTo>
                      <a:pt x="360" y="486"/>
                    </a:lnTo>
                    <a:lnTo>
                      <a:pt x="357" y="484"/>
                    </a:lnTo>
                    <a:lnTo>
                      <a:pt x="354" y="479"/>
                    </a:lnTo>
                    <a:lnTo>
                      <a:pt x="351" y="477"/>
                    </a:lnTo>
                    <a:lnTo>
                      <a:pt x="348" y="475"/>
                    </a:lnTo>
                    <a:lnTo>
                      <a:pt x="345" y="471"/>
                    </a:lnTo>
                    <a:lnTo>
                      <a:pt x="342" y="468"/>
                    </a:lnTo>
                    <a:lnTo>
                      <a:pt x="340" y="464"/>
                    </a:lnTo>
                    <a:lnTo>
                      <a:pt x="335" y="461"/>
                    </a:lnTo>
                    <a:lnTo>
                      <a:pt x="333" y="457"/>
                    </a:lnTo>
                    <a:lnTo>
                      <a:pt x="330" y="454"/>
                    </a:lnTo>
                    <a:lnTo>
                      <a:pt x="327" y="451"/>
                    </a:lnTo>
                    <a:lnTo>
                      <a:pt x="324" y="448"/>
                    </a:lnTo>
                    <a:lnTo>
                      <a:pt x="318" y="444"/>
                    </a:lnTo>
                    <a:lnTo>
                      <a:pt x="315" y="440"/>
                    </a:lnTo>
                    <a:lnTo>
                      <a:pt x="311" y="437"/>
                    </a:lnTo>
                    <a:lnTo>
                      <a:pt x="308" y="432"/>
                    </a:lnTo>
                    <a:lnTo>
                      <a:pt x="304" y="428"/>
                    </a:lnTo>
                    <a:lnTo>
                      <a:pt x="300" y="424"/>
                    </a:lnTo>
                    <a:lnTo>
                      <a:pt x="296" y="421"/>
                    </a:lnTo>
                    <a:lnTo>
                      <a:pt x="291" y="418"/>
                    </a:lnTo>
                    <a:lnTo>
                      <a:pt x="287" y="414"/>
                    </a:lnTo>
                    <a:lnTo>
                      <a:pt x="283" y="411"/>
                    </a:lnTo>
                    <a:lnTo>
                      <a:pt x="279" y="408"/>
                    </a:lnTo>
                    <a:lnTo>
                      <a:pt x="276" y="404"/>
                    </a:lnTo>
                    <a:lnTo>
                      <a:pt x="270" y="401"/>
                    </a:lnTo>
                    <a:lnTo>
                      <a:pt x="266" y="397"/>
                    </a:lnTo>
                    <a:lnTo>
                      <a:pt x="261" y="394"/>
                    </a:lnTo>
                    <a:lnTo>
                      <a:pt x="257" y="391"/>
                    </a:lnTo>
                    <a:lnTo>
                      <a:pt x="252" y="387"/>
                    </a:lnTo>
                    <a:lnTo>
                      <a:pt x="247" y="384"/>
                    </a:lnTo>
                    <a:lnTo>
                      <a:pt x="242" y="381"/>
                    </a:lnTo>
                    <a:lnTo>
                      <a:pt x="237" y="380"/>
                    </a:lnTo>
                    <a:lnTo>
                      <a:pt x="232" y="376"/>
                    </a:lnTo>
                    <a:lnTo>
                      <a:pt x="227" y="373"/>
                    </a:lnTo>
                    <a:lnTo>
                      <a:pt x="223" y="371"/>
                    </a:lnTo>
                    <a:lnTo>
                      <a:pt x="217" y="370"/>
                    </a:lnTo>
                    <a:lnTo>
                      <a:pt x="212" y="367"/>
                    </a:lnTo>
                    <a:lnTo>
                      <a:pt x="207" y="364"/>
                    </a:lnTo>
                    <a:lnTo>
                      <a:pt x="202" y="364"/>
                    </a:lnTo>
                    <a:lnTo>
                      <a:pt x="196" y="361"/>
                    </a:lnTo>
                    <a:lnTo>
                      <a:pt x="192" y="361"/>
                    </a:lnTo>
                    <a:lnTo>
                      <a:pt x="185" y="358"/>
                    </a:lnTo>
                    <a:lnTo>
                      <a:pt x="179" y="358"/>
                    </a:lnTo>
                    <a:lnTo>
                      <a:pt x="175" y="357"/>
                    </a:lnTo>
                    <a:lnTo>
                      <a:pt x="168" y="356"/>
                    </a:lnTo>
                    <a:lnTo>
                      <a:pt x="163" y="356"/>
                    </a:lnTo>
                    <a:lnTo>
                      <a:pt x="156" y="356"/>
                    </a:lnTo>
                    <a:lnTo>
                      <a:pt x="151" y="356"/>
                    </a:lnTo>
                    <a:lnTo>
                      <a:pt x="145" y="356"/>
                    </a:lnTo>
                    <a:lnTo>
                      <a:pt x="139" y="356"/>
                    </a:lnTo>
                    <a:lnTo>
                      <a:pt x="134" y="356"/>
                    </a:lnTo>
                    <a:lnTo>
                      <a:pt x="128" y="358"/>
                    </a:lnTo>
                    <a:lnTo>
                      <a:pt x="121" y="358"/>
                    </a:lnTo>
                    <a:lnTo>
                      <a:pt x="117" y="360"/>
                    </a:lnTo>
                    <a:lnTo>
                      <a:pt x="109" y="361"/>
                    </a:lnTo>
                    <a:lnTo>
                      <a:pt x="104" y="364"/>
                    </a:lnTo>
                    <a:lnTo>
                      <a:pt x="98" y="366"/>
                    </a:lnTo>
                    <a:lnTo>
                      <a:pt x="91" y="370"/>
                    </a:lnTo>
                    <a:lnTo>
                      <a:pt x="85" y="371"/>
                    </a:lnTo>
                    <a:lnTo>
                      <a:pt x="80" y="376"/>
                    </a:lnTo>
                    <a:lnTo>
                      <a:pt x="71" y="380"/>
                    </a:lnTo>
                    <a:lnTo>
                      <a:pt x="67" y="383"/>
                    </a:lnTo>
                    <a:lnTo>
                      <a:pt x="61" y="385"/>
                    </a:lnTo>
                    <a:lnTo>
                      <a:pt x="55" y="390"/>
                    </a:lnTo>
                    <a:lnTo>
                      <a:pt x="50" y="394"/>
                    </a:lnTo>
                    <a:lnTo>
                      <a:pt x="46" y="398"/>
                    </a:lnTo>
                    <a:lnTo>
                      <a:pt x="41" y="404"/>
                    </a:lnTo>
                    <a:lnTo>
                      <a:pt x="37" y="410"/>
                    </a:lnTo>
                    <a:lnTo>
                      <a:pt x="33" y="414"/>
                    </a:lnTo>
                    <a:lnTo>
                      <a:pt x="30" y="418"/>
                    </a:lnTo>
                    <a:lnTo>
                      <a:pt x="26" y="424"/>
                    </a:lnTo>
                    <a:lnTo>
                      <a:pt x="23" y="430"/>
                    </a:lnTo>
                    <a:lnTo>
                      <a:pt x="20" y="435"/>
                    </a:lnTo>
                    <a:lnTo>
                      <a:pt x="17" y="441"/>
                    </a:lnTo>
                    <a:lnTo>
                      <a:pt x="14" y="448"/>
                    </a:lnTo>
                    <a:lnTo>
                      <a:pt x="13" y="452"/>
                    </a:lnTo>
                    <a:lnTo>
                      <a:pt x="11" y="458"/>
                    </a:lnTo>
                    <a:lnTo>
                      <a:pt x="9" y="465"/>
                    </a:lnTo>
                    <a:lnTo>
                      <a:pt x="7" y="471"/>
                    </a:lnTo>
                    <a:lnTo>
                      <a:pt x="6" y="478"/>
                    </a:lnTo>
                    <a:lnTo>
                      <a:pt x="4" y="484"/>
                    </a:lnTo>
                    <a:lnTo>
                      <a:pt x="3" y="491"/>
                    </a:lnTo>
                    <a:lnTo>
                      <a:pt x="3" y="498"/>
                    </a:lnTo>
                    <a:lnTo>
                      <a:pt x="3" y="504"/>
                    </a:lnTo>
                    <a:lnTo>
                      <a:pt x="1" y="509"/>
                    </a:lnTo>
                    <a:lnTo>
                      <a:pt x="0" y="516"/>
                    </a:lnTo>
                    <a:lnTo>
                      <a:pt x="0" y="523"/>
                    </a:lnTo>
                    <a:lnTo>
                      <a:pt x="0" y="529"/>
                    </a:lnTo>
                    <a:lnTo>
                      <a:pt x="0" y="535"/>
                    </a:lnTo>
                    <a:lnTo>
                      <a:pt x="0" y="542"/>
                    </a:lnTo>
                    <a:lnTo>
                      <a:pt x="1" y="549"/>
                    </a:lnTo>
                    <a:lnTo>
                      <a:pt x="1" y="555"/>
                    </a:lnTo>
                    <a:lnTo>
                      <a:pt x="1" y="560"/>
                    </a:lnTo>
                    <a:lnTo>
                      <a:pt x="3" y="568"/>
                    </a:lnTo>
                    <a:lnTo>
                      <a:pt x="3" y="573"/>
                    </a:lnTo>
                    <a:lnTo>
                      <a:pt x="4" y="580"/>
                    </a:lnTo>
                    <a:lnTo>
                      <a:pt x="4" y="585"/>
                    </a:lnTo>
                    <a:lnTo>
                      <a:pt x="6" y="590"/>
                    </a:lnTo>
                    <a:lnTo>
                      <a:pt x="6" y="596"/>
                    </a:lnTo>
                    <a:lnTo>
                      <a:pt x="7" y="603"/>
                    </a:lnTo>
                    <a:lnTo>
                      <a:pt x="9" y="607"/>
                    </a:lnTo>
                    <a:lnTo>
                      <a:pt x="9" y="613"/>
                    </a:lnTo>
                    <a:lnTo>
                      <a:pt x="10" y="617"/>
                    </a:lnTo>
                    <a:lnTo>
                      <a:pt x="11" y="624"/>
                    </a:lnTo>
                    <a:lnTo>
                      <a:pt x="13" y="629"/>
                    </a:lnTo>
                    <a:lnTo>
                      <a:pt x="14" y="633"/>
                    </a:lnTo>
                    <a:lnTo>
                      <a:pt x="14" y="637"/>
                    </a:lnTo>
                    <a:lnTo>
                      <a:pt x="16" y="643"/>
                    </a:lnTo>
                    <a:lnTo>
                      <a:pt x="17" y="646"/>
                    </a:lnTo>
                    <a:lnTo>
                      <a:pt x="19" y="651"/>
                    </a:lnTo>
                    <a:lnTo>
                      <a:pt x="19" y="654"/>
                    </a:lnTo>
                    <a:lnTo>
                      <a:pt x="20" y="659"/>
                    </a:lnTo>
                    <a:lnTo>
                      <a:pt x="20" y="661"/>
                    </a:lnTo>
                    <a:lnTo>
                      <a:pt x="23" y="664"/>
                    </a:lnTo>
                    <a:lnTo>
                      <a:pt x="23" y="667"/>
                    </a:lnTo>
                    <a:lnTo>
                      <a:pt x="24" y="670"/>
                    </a:lnTo>
                    <a:lnTo>
                      <a:pt x="26" y="673"/>
                    </a:lnTo>
                    <a:lnTo>
                      <a:pt x="27" y="677"/>
                    </a:lnTo>
                    <a:lnTo>
                      <a:pt x="27" y="680"/>
                    </a:lnTo>
                    <a:lnTo>
                      <a:pt x="28" y="680"/>
                    </a:lnTo>
                    <a:close/>
                  </a:path>
                </a:pathLst>
              </a:custGeom>
              <a:solidFill>
                <a:srgbClr val="2A40E2"/>
              </a:solidFill>
              <a:ln w="9525">
                <a:solidFill>
                  <a:schemeClr val="tx1"/>
                </a:solidFill>
                <a:round/>
                <a:headEnd/>
                <a:tailEnd/>
              </a:ln>
            </p:spPr>
            <p:txBody>
              <a:bodyPr/>
              <a:lstStyle/>
              <a:p>
                <a:endParaRPr lang="en-US"/>
              </a:p>
            </p:txBody>
          </p:sp>
          <p:sp>
            <p:nvSpPr>
              <p:cNvPr id="34826" name="Freeform 9"/>
              <p:cNvSpPr>
                <a:spLocks/>
              </p:cNvSpPr>
              <p:nvPr/>
            </p:nvSpPr>
            <p:spPr bwMode="auto">
              <a:xfrm>
                <a:off x="2044" y="1296"/>
                <a:ext cx="95" cy="137"/>
              </a:xfrm>
              <a:custGeom>
                <a:avLst/>
                <a:gdLst>
                  <a:gd name="T0" fmla="*/ 0 w 285"/>
                  <a:gd name="T1" fmla="*/ 0 h 411"/>
                  <a:gd name="T2" fmla="*/ 0 w 285"/>
                  <a:gd name="T3" fmla="*/ 0 h 411"/>
                  <a:gd name="T4" fmla="*/ 0 w 285"/>
                  <a:gd name="T5" fmla="*/ 0 h 411"/>
                  <a:gd name="T6" fmla="*/ 0 w 285"/>
                  <a:gd name="T7" fmla="*/ 0 h 411"/>
                  <a:gd name="T8" fmla="*/ 0 w 285"/>
                  <a:gd name="T9" fmla="*/ 0 h 411"/>
                  <a:gd name="T10" fmla="*/ 0 w 285"/>
                  <a:gd name="T11" fmla="*/ 0 h 411"/>
                  <a:gd name="T12" fmla="*/ 0 w 285"/>
                  <a:gd name="T13" fmla="*/ 0 h 411"/>
                  <a:gd name="T14" fmla="*/ 0 w 285"/>
                  <a:gd name="T15" fmla="*/ 0 h 411"/>
                  <a:gd name="T16" fmla="*/ 0 w 285"/>
                  <a:gd name="T17" fmla="*/ 0 h 411"/>
                  <a:gd name="T18" fmla="*/ 0 w 285"/>
                  <a:gd name="T19" fmla="*/ 0 h 411"/>
                  <a:gd name="T20" fmla="*/ 0 w 285"/>
                  <a:gd name="T21" fmla="*/ 0 h 411"/>
                  <a:gd name="T22" fmla="*/ 0 w 285"/>
                  <a:gd name="T23" fmla="*/ 0 h 411"/>
                  <a:gd name="T24" fmla="*/ 0 w 285"/>
                  <a:gd name="T25" fmla="*/ 0 h 411"/>
                  <a:gd name="T26" fmla="*/ 0 w 285"/>
                  <a:gd name="T27" fmla="*/ 0 h 411"/>
                  <a:gd name="T28" fmla="*/ 0 w 285"/>
                  <a:gd name="T29" fmla="*/ 0 h 411"/>
                  <a:gd name="T30" fmla="*/ 0 w 285"/>
                  <a:gd name="T31" fmla="*/ 0 h 411"/>
                  <a:gd name="T32" fmla="*/ 0 w 285"/>
                  <a:gd name="T33" fmla="*/ 0 h 411"/>
                  <a:gd name="T34" fmla="*/ 0 w 285"/>
                  <a:gd name="T35" fmla="*/ 0 h 411"/>
                  <a:gd name="T36" fmla="*/ 0 w 285"/>
                  <a:gd name="T37" fmla="*/ 0 h 411"/>
                  <a:gd name="T38" fmla="*/ 0 w 285"/>
                  <a:gd name="T39" fmla="*/ 0 h 411"/>
                  <a:gd name="T40" fmla="*/ 0 w 285"/>
                  <a:gd name="T41" fmla="*/ 0 h 411"/>
                  <a:gd name="T42" fmla="*/ 0 w 285"/>
                  <a:gd name="T43" fmla="*/ 0 h 411"/>
                  <a:gd name="T44" fmla="*/ 0 w 285"/>
                  <a:gd name="T45" fmla="*/ 0 h 411"/>
                  <a:gd name="T46" fmla="*/ 0 w 285"/>
                  <a:gd name="T47" fmla="*/ 0 h 411"/>
                  <a:gd name="T48" fmla="*/ 0 w 285"/>
                  <a:gd name="T49" fmla="*/ 0 h 411"/>
                  <a:gd name="T50" fmla="*/ 0 w 285"/>
                  <a:gd name="T51" fmla="*/ 0 h 411"/>
                  <a:gd name="T52" fmla="*/ 0 w 285"/>
                  <a:gd name="T53" fmla="*/ 0 h 411"/>
                  <a:gd name="T54" fmla="*/ 0 w 285"/>
                  <a:gd name="T55" fmla="*/ 0 h 411"/>
                  <a:gd name="T56" fmla="*/ 0 w 285"/>
                  <a:gd name="T57" fmla="*/ 0 h 411"/>
                  <a:gd name="T58" fmla="*/ 0 w 285"/>
                  <a:gd name="T59" fmla="*/ 0 h 411"/>
                  <a:gd name="T60" fmla="*/ 0 w 285"/>
                  <a:gd name="T61" fmla="*/ 0 h 411"/>
                  <a:gd name="T62" fmla="*/ 0 w 285"/>
                  <a:gd name="T63" fmla="*/ 0 h 411"/>
                  <a:gd name="T64" fmla="*/ 0 w 285"/>
                  <a:gd name="T65" fmla="*/ 0 h 411"/>
                  <a:gd name="T66" fmla="*/ 0 w 285"/>
                  <a:gd name="T67" fmla="*/ 0 h 411"/>
                  <a:gd name="T68" fmla="*/ 0 w 285"/>
                  <a:gd name="T69" fmla="*/ 0 h 411"/>
                  <a:gd name="T70" fmla="*/ 0 w 285"/>
                  <a:gd name="T71" fmla="*/ 0 h 411"/>
                  <a:gd name="T72" fmla="*/ 0 w 285"/>
                  <a:gd name="T73" fmla="*/ 0 h 411"/>
                  <a:gd name="T74" fmla="*/ 0 w 285"/>
                  <a:gd name="T75" fmla="*/ 0 h 411"/>
                  <a:gd name="T76" fmla="*/ 0 w 285"/>
                  <a:gd name="T77" fmla="*/ 0 h 411"/>
                  <a:gd name="T78" fmla="*/ 0 w 285"/>
                  <a:gd name="T79" fmla="*/ 0 h 411"/>
                  <a:gd name="T80" fmla="*/ 0 w 285"/>
                  <a:gd name="T81" fmla="*/ 0 h 411"/>
                  <a:gd name="T82" fmla="*/ 0 w 285"/>
                  <a:gd name="T83" fmla="*/ 0 h 411"/>
                  <a:gd name="T84" fmla="*/ 0 w 285"/>
                  <a:gd name="T85" fmla="*/ 0 h 411"/>
                  <a:gd name="T86" fmla="*/ 0 w 285"/>
                  <a:gd name="T87" fmla="*/ 0 h 411"/>
                  <a:gd name="T88" fmla="*/ 0 w 285"/>
                  <a:gd name="T89" fmla="*/ 0 h 411"/>
                  <a:gd name="T90" fmla="*/ 0 w 285"/>
                  <a:gd name="T91" fmla="*/ 0 h 411"/>
                  <a:gd name="T92" fmla="*/ 0 w 285"/>
                  <a:gd name="T93" fmla="*/ 0 h 411"/>
                  <a:gd name="T94" fmla="*/ 0 w 285"/>
                  <a:gd name="T95" fmla="*/ 0 h 411"/>
                  <a:gd name="T96" fmla="*/ 0 w 285"/>
                  <a:gd name="T97" fmla="*/ 0 h 411"/>
                  <a:gd name="T98" fmla="*/ 0 w 285"/>
                  <a:gd name="T99" fmla="*/ 0 h 411"/>
                  <a:gd name="T100" fmla="*/ 0 w 285"/>
                  <a:gd name="T101" fmla="*/ 0 h 411"/>
                  <a:gd name="T102" fmla="*/ 0 w 285"/>
                  <a:gd name="T103" fmla="*/ 0 h 411"/>
                  <a:gd name="T104" fmla="*/ 0 w 285"/>
                  <a:gd name="T105" fmla="*/ 0 h 411"/>
                  <a:gd name="T106" fmla="*/ 0 w 285"/>
                  <a:gd name="T107" fmla="*/ 0 h 411"/>
                  <a:gd name="T108" fmla="*/ 0 w 285"/>
                  <a:gd name="T109" fmla="*/ 0 h 41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85"/>
                  <a:gd name="T166" fmla="*/ 0 h 411"/>
                  <a:gd name="T167" fmla="*/ 285 w 285"/>
                  <a:gd name="T168" fmla="*/ 411 h 41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85" h="411">
                    <a:moveTo>
                      <a:pt x="284" y="330"/>
                    </a:moveTo>
                    <a:lnTo>
                      <a:pt x="283" y="326"/>
                    </a:lnTo>
                    <a:lnTo>
                      <a:pt x="283" y="323"/>
                    </a:lnTo>
                    <a:lnTo>
                      <a:pt x="281" y="319"/>
                    </a:lnTo>
                    <a:lnTo>
                      <a:pt x="280" y="316"/>
                    </a:lnTo>
                    <a:lnTo>
                      <a:pt x="278" y="312"/>
                    </a:lnTo>
                    <a:lnTo>
                      <a:pt x="277" y="307"/>
                    </a:lnTo>
                    <a:lnTo>
                      <a:pt x="275" y="303"/>
                    </a:lnTo>
                    <a:lnTo>
                      <a:pt x="274" y="300"/>
                    </a:lnTo>
                    <a:lnTo>
                      <a:pt x="270" y="294"/>
                    </a:lnTo>
                    <a:lnTo>
                      <a:pt x="268" y="290"/>
                    </a:lnTo>
                    <a:lnTo>
                      <a:pt x="266" y="286"/>
                    </a:lnTo>
                    <a:lnTo>
                      <a:pt x="264" y="282"/>
                    </a:lnTo>
                    <a:lnTo>
                      <a:pt x="261" y="277"/>
                    </a:lnTo>
                    <a:lnTo>
                      <a:pt x="258" y="272"/>
                    </a:lnTo>
                    <a:lnTo>
                      <a:pt x="256" y="267"/>
                    </a:lnTo>
                    <a:lnTo>
                      <a:pt x="254" y="263"/>
                    </a:lnTo>
                    <a:lnTo>
                      <a:pt x="251" y="257"/>
                    </a:lnTo>
                    <a:lnTo>
                      <a:pt x="248" y="253"/>
                    </a:lnTo>
                    <a:lnTo>
                      <a:pt x="246" y="248"/>
                    </a:lnTo>
                    <a:lnTo>
                      <a:pt x="243" y="243"/>
                    </a:lnTo>
                    <a:lnTo>
                      <a:pt x="240" y="239"/>
                    </a:lnTo>
                    <a:lnTo>
                      <a:pt x="239" y="235"/>
                    </a:lnTo>
                    <a:lnTo>
                      <a:pt x="236" y="230"/>
                    </a:lnTo>
                    <a:lnTo>
                      <a:pt x="233" y="226"/>
                    </a:lnTo>
                    <a:lnTo>
                      <a:pt x="231" y="222"/>
                    </a:lnTo>
                    <a:lnTo>
                      <a:pt x="230" y="219"/>
                    </a:lnTo>
                    <a:lnTo>
                      <a:pt x="229" y="213"/>
                    </a:lnTo>
                    <a:lnTo>
                      <a:pt x="227" y="212"/>
                    </a:lnTo>
                    <a:lnTo>
                      <a:pt x="224" y="206"/>
                    </a:lnTo>
                    <a:lnTo>
                      <a:pt x="224" y="203"/>
                    </a:lnTo>
                    <a:lnTo>
                      <a:pt x="224" y="201"/>
                    </a:lnTo>
                    <a:lnTo>
                      <a:pt x="224" y="199"/>
                    </a:lnTo>
                    <a:lnTo>
                      <a:pt x="223" y="196"/>
                    </a:lnTo>
                    <a:lnTo>
                      <a:pt x="223" y="193"/>
                    </a:lnTo>
                    <a:lnTo>
                      <a:pt x="223" y="191"/>
                    </a:lnTo>
                    <a:lnTo>
                      <a:pt x="223" y="188"/>
                    </a:lnTo>
                    <a:lnTo>
                      <a:pt x="223" y="184"/>
                    </a:lnTo>
                    <a:lnTo>
                      <a:pt x="224" y="181"/>
                    </a:lnTo>
                    <a:lnTo>
                      <a:pt x="224" y="175"/>
                    </a:lnTo>
                    <a:lnTo>
                      <a:pt x="226" y="172"/>
                    </a:lnTo>
                    <a:lnTo>
                      <a:pt x="226" y="168"/>
                    </a:lnTo>
                    <a:lnTo>
                      <a:pt x="227" y="164"/>
                    </a:lnTo>
                    <a:lnTo>
                      <a:pt x="229" y="159"/>
                    </a:lnTo>
                    <a:lnTo>
                      <a:pt x="230" y="154"/>
                    </a:lnTo>
                    <a:lnTo>
                      <a:pt x="230" y="148"/>
                    </a:lnTo>
                    <a:lnTo>
                      <a:pt x="230" y="144"/>
                    </a:lnTo>
                    <a:lnTo>
                      <a:pt x="231" y="138"/>
                    </a:lnTo>
                    <a:lnTo>
                      <a:pt x="233" y="134"/>
                    </a:lnTo>
                    <a:lnTo>
                      <a:pt x="233" y="131"/>
                    </a:lnTo>
                    <a:lnTo>
                      <a:pt x="233" y="127"/>
                    </a:lnTo>
                    <a:lnTo>
                      <a:pt x="233" y="124"/>
                    </a:lnTo>
                    <a:lnTo>
                      <a:pt x="233" y="121"/>
                    </a:lnTo>
                    <a:lnTo>
                      <a:pt x="233" y="118"/>
                    </a:lnTo>
                    <a:lnTo>
                      <a:pt x="233" y="115"/>
                    </a:lnTo>
                    <a:lnTo>
                      <a:pt x="233" y="112"/>
                    </a:lnTo>
                    <a:lnTo>
                      <a:pt x="233" y="111"/>
                    </a:lnTo>
                    <a:lnTo>
                      <a:pt x="233" y="107"/>
                    </a:lnTo>
                    <a:lnTo>
                      <a:pt x="233" y="104"/>
                    </a:lnTo>
                    <a:lnTo>
                      <a:pt x="233" y="101"/>
                    </a:lnTo>
                    <a:lnTo>
                      <a:pt x="233" y="98"/>
                    </a:lnTo>
                    <a:lnTo>
                      <a:pt x="233" y="95"/>
                    </a:lnTo>
                    <a:lnTo>
                      <a:pt x="233" y="92"/>
                    </a:lnTo>
                    <a:lnTo>
                      <a:pt x="231" y="90"/>
                    </a:lnTo>
                    <a:lnTo>
                      <a:pt x="231" y="87"/>
                    </a:lnTo>
                    <a:lnTo>
                      <a:pt x="230" y="84"/>
                    </a:lnTo>
                    <a:lnTo>
                      <a:pt x="230" y="81"/>
                    </a:lnTo>
                    <a:lnTo>
                      <a:pt x="230" y="78"/>
                    </a:lnTo>
                    <a:lnTo>
                      <a:pt x="229" y="75"/>
                    </a:lnTo>
                    <a:lnTo>
                      <a:pt x="227" y="71"/>
                    </a:lnTo>
                    <a:lnTo>
                      <a:pt x="226" y="68"/>
                    </a:lnTo>
                    <a:lnTo>
                      <a:pt x="224" y="65"/>
                    </a:lnTo>
                    <a:lnTo>
                      <a:pt x="224" y="63"/>
                    </a:lnTo>
                    <a:lnTo>
                      <a:pt x="223" y="60"/>
                    </a:lnTo>
                    <a:lnTo>
                      <a:pt x="221" y="57"/>
                    </a:lnTo>
                    <a:lnTo>
                      <a:pt x="220" y="54"/>
                    </a:lnTo>
                    <a:lnTo>
                      <a:pt x="219" y="51"/>
                    </a:lnTo>
                    <a:lnTo>
                      <a:pt x="214" y="47"/>
                    </a:lnTo>
                    <a:lnTo>
                      <a:pt x="210" y="40"/>
                    </a:lnTo>
                    <a:lnTo>
                      <a:pt x="207" y="37"/>
                    </a:lnTo>
                    <a:lnTo>
                      <a:pt x="206" y="34"/>
                    </a:lnTo>
                    <a:lnTo>
                      <a:pt x="203" y="31"/>
                    </a:lnTo>
                    <a:lnTo>
                      <a:pt x="202" y="30"/>
                    </a:lnTo>
                    <a:lnTo>
                      <a:pt x="196" y="26"/>
                    </a:lnTo>
                    <a:lnTo>
                      <a:pt x="190" y="21"/>
                    </a:lnTo>
                    <a:lnTo>
                      <a:pt x="186" y="19"/>
                    </a:lnTo>
                    <a:lnTo>
                      <a:pt x="183" y="16"/>
                    </a:lnTo>
                    <a:lnTo>
                      <a:pt x="180" y="16"/>
                    </a:lnTo>
                    <a:lnTo>
                      <a:pt x="177" y="13"/>
                    </a:lnTo>
                    <a:lnTo>
                      <a:pt x="175" y="11"/>
                    </a:lnTo>
                    <a:lnTo>
                      <a:pt x="173" y="10"/>
                    </a:lnTo>
                    <a:lnTo>
                      <a:pt x="170" y="9"/>
                    </a:lnTo>
                    <a:lnTo>
                      <a:pt x="167" y="7"/>
                    </a:lnTo>
                    <a:lnTo>
                      <a:pt x="163" y="7"/>
                    </a:lnTo>
                    <a:lnTo>
                      <a:pt x="160" y="6"/>
                    </a:lnTo>
                    <a:lnTo>
                      <a:pt x="158" y="4"/>
                    </a:lnTo>
                    <a:lnTo>
                      <a:pt x="155" y="4"/>
                    </a:lnTo>
                    <a:lnTo>
                      <a:pt x="150" y="3"/>
                    </a:lnTo>
                    <a:lnTo>
                      <a:pt x="148" y="3"/>
                    </a:lnTo>
                    <a:lnTo>
                      <a:pt x="143" y="1"/>
                    </a:lnTo>
                    <a:lnTo>
                      <a:pt x="140" y="1"/>
                    </a:lnTo>
                    <a:lnTo>
                      <a:pt x="138" y="1"/>
                    </a:lnTo>
                    <a:lnTo>
                      <a:pt x="133" y="0"/>
                    </a:lnTo>
                    <a:lnTo>
                      <a:pt x="131" y="0"/>
                    </a:lnTo>
                    <a:lnTo>
                      <a:pt x="128" y="0"/>
                    </a:lnTo>
                    <a:lnTo>
                      <a:pt x="123" y="0"/>
                    </a:lnTo>
                    <a:lnTo>
                      <a:pt x="121" y="0"/>
                    </a:lnTo>
                    <a:lnTo>
                      <a:pt x="118" y="0"/>
                    </a:lnTo>
                    <a:lnTo>
                      <a:pt x="115" y="1"/>
                    </a:lnTo>
                    <a:lnTo>
                      <a:pt x="111" y="1"/>
                    </a:lnTo>
                    <a:lnTo>
                      <a:pt x="108" y="1"/>
                    </a:lnTo>
                    <a:lnTo>
                      <a:pt x="104" y="1"/>
                    </a:lnTo>
                    <a:lnTo>
                      <a:pt x="101" y="3"/>
                    </a:lnTo>
                    <a:lnTo>
                      <a:pt x="96" y="3"/>
                    </a:lnTo>
                    <a:lnTo>
                      <a:pt x="94" y="3"/>
                    </a:lnTo>
                    <a:lnTo>
                      <a:pt x="91" y="4"/>
                    </a:lnTo>
                    <a:lnTo>
                      <a:pt x="88" y="4"/>
                    </a:lnTo>
                    <a:lnTo>
                      <a:pt x="84" y="6"/>
                    </a:lnTo>
                    <a:lnTo>
                      <a:pt x="81" y="7"/>
                    </a:lnTo>
                    <a:lnTo>
                      <a:pt x="77" y="7"/>
                    </a:lnTo>
                    <a:lnTo>
                      <a:pt x="74" y="9"/>
                    </a:lnTo>
                    <a:lnTo>
                      <a:pt x="71" y="10"/>
                    </a:lnTo>
                    <a:lnTo>
                      <a:pt x="68" y="11"/>
                    </a:lnTo>
                    <a:lnTo>
                      <a:pt x="65" y="13"/>
                    </a:lnTo>
                    <a:lnTo>
                      <a:pt x="62" y="16"/>
                    </a:lnTo>
                    <a:lnTo>
                      <a:pt x="59" y="16"/>
                    </a:lnTo>
                    <a:lnTo>
                      <a:pt x="57" y="19"/>
                    </a:lnTo>
                    <a:lnTo>
                      <a:pt x="52" y="20"/>
                    </a:lnTo>
                    <a:lnTo>
                      <a:pt x="50" y="23"/>
                    </a:lnTo>
                    <a:lnTo>
                      <a:pt x="45" y="26"/>
                    </a:lnTo>
                    <a:lnTo>
                      <a:pt x="40" y="30"/>
                    </a:lnTo>
                    <a:lnTo>
                      <a:pt x="34" y="34"/>
                    </a:lnTo>
                    <a:lnTo>
                      <a:pt x="30" y="38"/>
                    </a:lnTo>
                    <a:lnTo>
                      <a:pt x="25" y="44"/>
                    </a:lnTo>
                    <a:lnTo>
                      <a:pt x="21" y="50"/>
                    </a:lnTo>
                    <a:lnTo>
                      <a:pt x="17" y="54"/>
                    </a:lnTo>
                    <a:lnTo>
                      <a:pt x="14" y="60"/>
                    </a:lnTo>
                    <a:lnTo>
                      <a:pt x="11" y="64"/>
                    </a:lnTo>
                    <a:lnTo>
                      <a:pt x="8" y="70"/>
                    </a:lnTo>
                    <a:lnTo>
                      <a:pt x="7" y="73"/>
                    </a:lnTo>
                    <a:lnTo>
                      <a:pt x="5" y="75"/>
                    </a:lnTo>
                    <a:lnTo>
                      <a:pt x="5" y="78"/>
                    </a:lnTo>
                    <a:lnTo>
                      <a:pt x="5" y="81"/>
                    </a:lnTo>
                    <a:lnTo>
                      <a:pt x="3" y="84"/>
                    </a:lnTo>
                    <a:lnTo>
                      <a:pt x="3" y="85"/>
                    </a:lnTo>
                    <a:lnTo>
                      <a:pt x="3" y="90"/>
                    </a:lnTo>
                    <a:lnTo>
                      <a:pt x="3" y="92"/>
                    </a:lnTo>
                    <a:lnTo>
                      <a:pt x="0" y="97"/>
                    </a:lnTo>
                    <a:lnTo>
                      <a:pt x="0" y="104"/>
                    </a:lnTo>
                    <a:lnTo>
                      <a:pt x="0" y="107"/>
                    </a:lnTo>
                    <a:lnTo>
                      <a:pt x="0" y="110"/>
                    </a:lnTo>
                    <a:lnTo>
                      <a:pt x="0" y="112"/>
                    </a:lnTo>
                    <a:lnTo>
                      <a:pt x="0" y="115"/>
                    </a:lnTo>
                    <a:lnTo>
                      <a:pt x="0" y="120"/>
                    </a:lnTo>
                    <a:lnTo>
                      <a:pt x="1" y="125"/>
                    </a:lnTo>
                    <a:lnTo>
                      <a:pt x="3" y="131"/>
                    </a:lnTo>
                    <a:lnTo>
                      <a:pt x="4" y="135"/>
                    </a:lnTo>
                    <a:lnTo>
                      <a:pt x="5" y="141"/>
                    </a:lnTo>
                    <a:lnTo>
                      <a:pt x="7" y="145"/>
                    </a:lnTo>
                    <a:lnTo>
                      <a:pt x="8" y="149"/>
                    </a:lnTo>
                    <a:lnTo>
                      <a:pt x="11" y="154"/>
                    </a:lnTo>
                    <a:lnTo>
                      <a:pt x="13" y="159"/>
                    </a:lnTo>
                    <a:lnTo>
                      <a:pt x="14" y="165"/>
                    </a:lnTo>
                    <a:lnTo>
                      <a:pt x="17" y="168"/>
                    </a:lnTo>
                    <a:lnTo>
                      <a:pt x="21" y="172"/>
                    </a:lnTo>
                    <a:lnTo>
                      <a:pt x="23" y="176"/>
                    </a:lnTo>
                    <a:lnTo>
                      <a:pt x="27" y="181"/>
                    </a:lnTo>
                    <a:lnTo>
                      <a:pt x="30" y="185"/>
                    </a:lnTo>
                    <a:lnTo>
                      <a:pt x="34" y="188"/>
                    </a:lnTo>
                    <a:lnTo>
                      <a:pt x="37" y="191"/>
                    </a:lnTo>
                    <a:lnTo>
                      <a:pt x="40" y="193"/>
                    </a:lnTo>
                    <a:lnTo>
                      <a:pt x="44" y="196"/>
                    </a:lnTo>
                    <a:lnTo>
                      <a:pt x="47" y="199"/>
                    </a:lnTo>
                    <a:lnTo>
                      <a:pt x="50" y="201"/>
                    </a:lnTo>
                    <a:lnTo>
                      <a:pt x="55" y="203"/>
                    </a:lnTo>
                    <a:lnTo>
                      <a:pt x="58" y="205"/>
                    </a:lnTo>
                    <a:lnTo>
                      <a:pt x="59" y="206"/>
                    </a:lnTo>
                    <a:lnTo>
                      <a:pt x="62" y="209"/>
                    </a:lnTo>
                    <a:lnTo>
                      <a:pt x="65" y="212"/>
                    </a:lnTo>
                    <a:lnTo>
                      <a:pt x="68" y="212"/>
                    </a:lnTo>
                    <a:lnTo>
                      <a:pt x="71" y="213"/>
                    </a:lnTo>
                    <a:lnTo>
                      <a:pt x="75" y="216"/>
                    </a:lnTo>
                    <a:lnTo>
                      <a:pt x="79" y="219"/>
                    </a:lnTo>
                    <a:lnTo>
                      <a:pt x="84" y="220"/>
                    </a:lnTo>
                    <a:lnTo>
                      <a:pt x="86" y="222"/>
                    </a:lnTo>
                    <a:lnTo>
                      <a:pt x="89" y="225"/>
                    </a:lnTo>
                    <a:lnTo>
                      <a:pt x="92" y="228"/>
                    </a:lnTo>
                    <a:lnTo>
                      <a:pt x="95" y="230"/>
                    </a:lnTo>
                    <a:lnTo>
                      <a:pt x="98" y="233"/>
                    </a:lnTo>
                    <a:lnTo>
                      <a:pt x="99" y="238"/>
                    </a:lnTo>
                    <a:lnTo>
                      <a:pt x="102" y="243"/>
                    </a:lnTo>
                    <a:lnTo>
                      <a:pt x="104" y="246"/>
                    </a:lnTo>
                    <a:lnTo>
                      <a:pt x="105" y="249"/>
                    </a:lnTo>
                    <a:lnTo>
                      <a:pt x="105" y="252"/>
                    </a:lnTo>
                    <a:lnTo>
                      <a:pt x="108" y="256"/>
                    </a:lnTo>
                    <a:lnTo>
                      <a:pt x="109" y="259"/>
                    </a:lnTo>
                    <a:lnTo>
                      <a:pt x="109" y="265"/>
                    </a:lnTo>
                    <a:lnTo>
                      <a:pt x="111" y="269"/>
                    </a:lnTo>
                    <a:lnTo>
                      <a:pt x="113" y="275"/>
                    </a:lnTo>
                    <a:lnTo>
                      <a:pt x="115" y="279"/>
                    </a:lnTo>
                    <a:lnTo>
                      <a:pt x="116" y="283"/>
                    </a:lnTo>
                    <a:lnTo>
                      <a:pt x="118" y="286"/>
                    </a:lnTo>
                    <a:lnTo>
                      <a:pt x="118" y="289"/>
                    </a:lnTo>
                    <a:lnTo>
                      <a:pt x="119" y="293"/>
                    </a:lnTo>
                    <a:lnTo>
                      <a:pt x="121" y="296"/>
                    </a:lnTo>
                    <a:lnTo>
                      <a:pt x="122" y="297"/>
                    </a:lnTo>
                    <a:lnTo>
                      <a:pt x="123" y="302"/>
                    </a:lnTo>
                    <a:lnTo>
                      <a:pt x="123" y="304"/>
                    </a:lnTo>
                    <a:lnTo>
                      <a:pt x="125" y="307"/>
                    </a:lnTo>
                    <a:lnTo>
                      <a:pt x="126" y="310"/>
                    </a:lnTo>
                    <a:lnTo>
                      <a:pt x="128" y="313"/>
                    </a:lnTo>
                    <a:lnTo>
                      <a:pt x="129" y="317"/>
                    </a:lnTo>
                    <a:lnTo>
                      <a:pt x="131" y="320"/>
                    </a:lnTo>
                    <a:lnTo>
                      <a:pt x="131" y="324"/>
                    </a:lnTo>
                    <a:lnTo>
                      <a:pt x="133" y="327"/>
                    </a:lnTo>
                    <a:lnTo>
                      <a:pt x="136" y="330"/>
                    </a:lnTo>
                    <a:lnTo>
                      <a:pt x="136" y="331"/>
                    </a:lnTo>
                    <a:lnTo>
                      <a:pt x="139" y="334"/>
                    </a:lnTo>
                    <a:lnTo>
                      <a:pt x="140" y="337"/>
                    </a:lnTo>
                    <a:lnTo>
                      <a:pt x="140" y="341"/>
                    </a:lnTo>
                    <a:lnTo>
                      <a:pt x="143" y="344"/>
                    </a:lnTo>
                    <a:lnTo>
                      <a:pt x="145" y="347"/>
                    </a:lnTo>
                    <a:lnTo>
                      <a:pt x="146" y="350"/>
                    </a:lnTo>
                    <a:lnTo>
                      <a:pt x="148" y="354"/>
                    </a:lnTo>
                    <a:lnTo>
                      <a:pt x="150" y="357"/>
                    </a:lnTo>
                    <a:lnTo>
                      <a:pt x="152" y="358"/>
                    </a:lnTo>
                    <a:lnTo>
                      <a:pt x="153" y="363"/>
                    </a:lnTo>
                    <a:lnTo>
                      <a:pt x="155" y="364"/>
                    </a:lnTo>
                    <a:lnTo>
                      <a:pt x="158" y="367"/>
                    </a:lnTo>
                    <a:lnTo>
                      <a:pt x="160" y="374"/>
                    </a:lnTo>
                    <a:lnTo>
                      <a:pt x="166" y="378"/>
                    </a:lnTo>
                    <a:lnTo>
                      <a:pt x="170" y="384"/>
                    </a:lnTo>
                    <a:lnTo>
                      <a:pt x="175" y="388"/>
                    </a:lnTo>
                    <a:lnTo>
                      <a:pt x="179" y="393"/>
                    </a:lnTo>
                    <a:lnTo>
                      <a:pt x="183" y="395"/>
                    </a:lnTo>
                    <a:lnTo>
                      <a:pt x="187" y="400"/>
                    </a:lnTo>
                    <a:lnTo>
                      <a:pt x="193" y="403"/>
                    </a:lnTo>
                    <a:lnTo>
                      <a:pt x="199" y="405"/>
                    </a:lnTo>
                    <a:lnTo>
                      <a:pt x="204" y="408"/>
                    </a:lnTo>
                    <a:lnTo>
                      <a:pt x="207" y="408"/>
                    </a:lnTo>
                    <a:lnTo>
                      <a:pt x="209" y="410"/>
                    </a:lnTo>
                    <a:lnTo>
                      <a:pt x="212" y="411"/>
                    </a:lnTo>
                    <a:lnTo>
                      <a:pt x="214" y="411"/>
                    </a:lnTo>
                    <a:lnTo>
                      <a:pt x="220" y="411"/>
                    </a:lnTo>
                    <a:lnTo>
                      <a:pt x="224" y="411"/>
                    </a:lnTo>
                    <a:lnTo>
                      <a:pt x="230" y="411"/>
                    </a:lnTo>
                    <a:lnTo>
                      <a:pt x="234" y="411"/>
                    </a:lnTo>
                    <a:lnTo>
                      <a:pt x="239" y="410"/>
                    </a:lnTo>
                    <a:lnTo>
                      <a:pt x="244" y="408"/>
                    </a:lnTo>
                    <a:lnTo>
                      <a:pt x="248" y="408"/>
                    </a:lnTo>
                    <a:lnTo>
                      <a:pt x="251" y="407"/>
                    </a:lnTo>
                    <a:lnTo>
                      <a:pt x="254" y="404"/>
                    </a:lnTo>
                    <a:lnTo>
                      <a:pt x="257" y="403"/>
                    </a:lnTo>
                    <a:lnTo>
                      <a:pt x="261" y="398"/>
                    </a:lnTo>
                    <a:lnTo>
                      <a:pt x="264" y="395"/>
                    </a:lnTo>
                    <a:lnTo>
                      <a:pt x="267" y="393"/>
                    </a:lnTo>
                    <a:lnTo>
                      <a:pt x="268" y="390"/>
                    </a:lnTo>
                    <a:lnTo>
                      <a:pt x="271" y="387"/>
                    </a:lnTo>
                    <a:lnTo>
                      <a:pt x="274" y="384"/>
                    </a:lnTo>
                    <a:lnTo>
                      <a:pt x="275" y="381"/>
                    </a:lnTo>
                    <a:lnTo>
                      <a:pt x="277" y="377"/>
                    </a:lnTo>
                    <a:lnTo>
                      <a:pt x="278" y="374"/>
                    </a:lnTo>
                    <a:lnTo>
                      <a:pt x="280" y="370"/>
                    </a:lnTo>
                    <a:lnTo>
                      <a:pt x="280" y="366"/>
                    </a:lnTo>
                    <a:lnTo>
                      <a:pt x="281" y="363"/>
                    </a:lnTo>
                    <a:lnTo>
                      <a:pt x="283" y="358"/>
                    </a:lnTo>
                    <a:lnTo>
                      <a:pt x="284" y="356"/>
                    </a:lnTo>
                    <a:lnTo>
                      <a:pt x="284" y="351"/>
                    </a:lnTo>
                    <a:lnTo>
                      <a:pt x="284" y="348"/>
                    </a:lnTo>
                    <a:lnTo>
                      <a:pt x="284" y="344"/>
                    </a:lnTo>
                    <a:lnTo>
                      <a:pt x="285" y="341"/>
                    </a:lnTo>
                    <a:lnTo>
                      <a:pt x="284" y="337"/>
                    </a:lnTo>
                    <a:lnTo>
                      <a:pt x="284" y="334"/>
                    </a:lnTo>
                    <a:lnTo>
                      <a:pt x="284" y="331"/>
                    </a:lnTo>
                    <a:lnTo>
                      <a:pt x="284" y="330"/>
                    </a:lnTo>
                    <a:close/>
                  </a:path>
                </a:pathLst>
              </a:custGeom>
              <a:solidFill>
                <a:srgbClr val="FFFFFF"/>
              </a:solidFill>
              <a:ln w="9525">
                <a:solidFill>
                  <a:schemeClr val="tx1"/>
                </a:solidFill>
                <a:round/>
                <a:headEnd/>
                <a:tailEnd/>
              </a:ln>
            </p:spPr>
            <p:txBody>
              <a:bodyPr/>
              <a:lstStyle/>
              <a:p>
                <a:endParaRPr lang="en-US"/>
              </a:p>
            </p:txBody>
          </p:sp>
          <p:sp>
            <p:nvSpPr>
              <p:cNvPr id="34827" name="Freeform 10"/>
              <p:cNvSpPr>
                <a:spLocks/>
              </p:cNvSpPr>
              <p:nvPr/>
            </p:nvSpPr>
            <p:spPr bwMode="auto">
              <a:xfrm>
                <a:off x="1776" y="912"/>
                <a:ext cx="314" cy="278"/>
              </a:xfrm>
              <a:custGeom>
                <a:avLst/>
                <a:gdLst>
                  <a:gd name="T0" fmla="*/ 0 w 942"/>
                  <a:gd name="T1" fmla="*/ 0 h 833"/>
                  <a:gd name="T2" fmla="*/ 0 w 942"/>
                  <a:gd name="T3" fmla="*/ 0 h 833"/>
                  <a:gd name="T4" fmla="*/ 0 w 942"/>
                  <a:gd name="T5" fmla="*/ 0 h 833"/>
                  <a:gd name="T6" fmla="*/ 0 w 942"/>
                  <a:gd name="T7" fmla="*/ 0 h 833"/>
                  <a:gd name="T8" fmla="*/ 0 w 942"/>
                  <a:gd name="T9" fmla="*/ 0 h 833"/>
                  <a:gd name="T10" fmla="*/ 0 w 942"/>
                  <a:gd name="T11" fmla="*/ 0 h 833"/>
                  <a:gd name="T12" fmla="*/ 0 w 942"/>
                  <a:gd name="T13" fmla="*/ 0 h 833"/>
                  <a:gd name="T14" fmla="*/ 0 w 942"/>
                  <a:gd name="T15" fmla="*/ 0 h 833"/>
                  <a:gd name="T16" fmla="*/ 0 w 942"/>
                  <a:gd name="T17" fmla="*/ 0 h 833"/>
                  <a:gd name="T18" fmla="*/ 0 w 942"/>
                  <a:gd name="T19" fmla="*/ 0 h 833"/>
                  <a:gd name="T20" fmla="*/ 0 w 942"/>
                  <a:gd name="T21" fmla="*/ 0 h 833"/>
                  <a:gd name="T22" fmla="*/ 0 w 942"/>
                  <a:gd name="T23" fmla="*/ 0 h 833"/>
                  <a:gd name="T24" fmla="*/ 0 w 942"/>
                  <a:gd name="T25" fmla="*/ 0 h 833"/>
                  <a:gd name="T26" fmla="*/ 0 w 942"/>
                  <a:gd name="T27" fmla="*/ 0 h 833"/>
                  <a:gd name="T28" fmla="*/ 0 w 942"/>
                  <a:gd name="T29" fmla="*/ 0 h 833"/>
                  <a:gd name="T30" fmla="*/ 0 w 942"/>
                  <a:gd name="T31" fmla="*/ 0 h 833"/>
                  <a:gd name="T32" fmla="*/ 0 w 942"/>
                  <a:gd name="T33" fmla="*/ 0 h 833"/>
                  <a:gd name="T34" fmla="*/ 0 w 942"/>
                  <a:gd name="T35" fmla="*/ 0 h 833"/>
                  <a:gd name="T36" fmla="*/ 0 w 942"/>
                  <a:gd name="T37" fmla="*/ 0 h 833"/>
                  <a:gd name="T38" fmla="*/ 0 w 942"/>
                  <a:gd name="T39" fmla="*/ 0 h 833"/>
                  <a:gd name="T40" fmla="*/ 0 w 942"/>
                  <a:gd name="T41" fmla="*/ 0 h 833"/>
                  <a:gd name="T42" fmla="*/ 0 w 942"/>
                  <a:gd name="T43" fmla="*/ 0 h 833"/>
                  <a:gd name="T44" fmla="*/ 0 w 942"/>
                  <a:gd name="T45" fmla="*/ 0 h 833"/>
                  <a:gd name="T46" fmla="*/ 0 w 942"/>
                  <a:gd name="T47" fmla="*/ 0 h 833"/>
                  <a:gd name="T48" fmla="*/ 0 w 942"/>
                  <a:gd name="T49" fmla="*/ 0 h 833"/>
                  <a:gd name="T50" fmla="*/ 0 w 942"/>
                  <a:gd name="T51" fmla="*/ 0 h 833"/>
                  <a:gd name="T52" fmla="*/ 0 w 942"/>
                  <a:gd name="T53" fmla="*/ 0 h 833"/>
                  <a:gd name="T54" fmla="*/ 0 w 942"/>
                  <a:gd name="T55" fmla="*/ 0 h 833"/>
                  <a:gd name="T56" fmla="*/ 0 w 942"/>
                  <a:gd name="T57" fmla="*/ 0 h 833"/>
                  <a:gd name="T58" fmla="*/ 0 w 942"/>
                  <a:gd name="T59" fmla="*/ 0 h 833"/>
                  <a:gd name="T60" fmla="*/ 0 w 942"/>
                  <a:gd name="T61" fmla="*/ 0 h 833"/>
                  <a:gd name="T62" fmla="*/ 0 w 942"/>
                  <a:gd name="T63" fmla="*/ 0 h 833"/>
                  <a:gd name="T64" fmla="*/ 0 w 942"/>
                  <a:gd name="T65" fmla="*/ 0 h 833"/>
                  <a:gd name="T66" fmla="*/ 0 w 942"/>
                  <a:gd name="T67" fmla="*/ 0 h 833"/>
                  <a:gd name="T68" fmla="*/ 0 w 942"/>
                  <a:gd name="T69" fmla="*/ 0 h 833"/>
                  <a:gd name="T70" fmla="*/ 0 w 942"/>
                  <a:gd name="T71" fmla="*/ 0 h 833"/>
                  <a:gd name="T72" fmla="*/ 0 w 942"/>
                  <a:gd name="T73" fmla="*/ 0 h 833"/>
                  <a:gd name="T74" fmla="*/ 0 w 942"/>
                  <a:gd name="T75" fmla="*/ 0 h 833"/>
                  <a:gd name="T76" fmla="*/ 0 w 942"/>
                  <a:gd name="T77" fmla="*/ 0 h 833"/>
                  <a:gd name="T78" fmla="*/ 0 w 942"/>
                  <a:gd name="T79" fmla="*/ 0 h 833"/>
                  <a:gd name="T80" fmla="*/ 0 w 942"/>
                  <a:gd name="T81" fmla="*/ 0 h 833"/>
                  <a:gd name="T82" fmla="*/ 0 w 942"/>
                  <a:gd name="T83" fmla="*/ 0 h 833"/>
                  <a:gd name="T84" fmla="*/ 0 w 942"/>
                  <a:gd name="T85" fmla="*/ 0 h 833"/>
                  <a:gd name="T86" fmla="*/ 0 w 942"/>
                  <a:gd name="T87" fmla="*/ 0 h 833"/>
                  <a:gd name="T88" fmla="*/ 0 w 942"/>
                  <a:gd name="T89" fmla="*/ 0 h 833"/>
                  <a:gd name="T90" fmla="*/ 0 w 942"/>
                  <a:gd name="T91" fmla="*/ 0 h 833"/>
                  <a:gd name="T92" fmla="*/ 0 w 942"/>
                  <a:gd name="T93" fmla="*/ 0 h 833"/>
                  <a:gd name="T94" fmla="*/ 0 w 942"/>
                  <a:gd name="T95" fmla="*/ 0 h 833"/>
                  <a:gd name="T96" fmla="*/ 0 w 942"/>
                  <a:gd name="T97" fmla="*/ 0 h 833"/>
                  <a:gd name="T98" fmla="*/ 0 w 942"/>
                  <a:gd name="T99" fmla="*/ 0 h 833"/>
                  <a:gd name="T100" fmla="*/ 0 w 942"/>
                  <a:gd name="T101" fmla="*/ 0 h 833"/>
                  <a:gd name="T102" fmla="*/ 0 w 942"/>
                  <a:gd name="T103" fmla="*/ 0 h 833"/>
                  <a:gd name="T104" fmla="*/ 0 w 942"/>
                  <a:gd name="T105" fmla="*/ 0 h 833"/>
                  <a:gd name="T106" fmla="*/ 0 w 942"/>
                  <a:gd name="T107" fmla="*/ 0 h 833"/>
                  <a:gd name="T108" fmla="*/ 0 w 942"/>
                  <a:gd name="T109" fmla="*/ 0 h 833"/>
                  <a:gd name="T110" fmla="*/ 0 w 942"/>
                  <a:gd name="T111" fmla="*/ 0 h 833"/>
                  <a:gd name="T112" fmla="*/ 0 w 942"/>
                  <a:gd name="T113" fmla="*/ 0 h 833"/>
                  <a:gd name="T114" fmla="*/ 0 w 942"/>
                  <a:gd name="T115" fmla="*/ 0 h 83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42"/>
                  <a:gd name="T175" fmla="*/ 0 h 833"/>
                  <a:gd name="T176" fmla="*/ 942 w 942"/>
                  <a:gd name="T177" fmla="*/ 833 h 83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42" h="833">
                    <a:moveTo>
                      <a:pt x="44" y="304"/>
                    </a:moveTo>
                    <a:lnTo>
                      <a:pt x="47" y="294"/>
                    </a:lnTo>
                    <a:lnTo>
                      <a:pt x="53" y="284"/>
                    </a:lnTo>
                    <a:lnTo>
                      <a:pt x="57" y="274"/>
                    </a:lnTo>
                    <a:lnTo>
                      <a:pt x="61" y="265"/>
                    </a:lnTo>
                    <a:lnTo>
                      <a:pt x="67" y="255"/>
                    </a:lnTo>
                    <a:lnTo>
                      <a:pt x="72" y="246"/>
                    </a:lnTo>
                    <a:lnTo>
                      <a:pt x="77" y="238"/>
                    </a:lnTo>
                    <a:lnTo>
                      <a:pt x="84" y="229"/>
                    </a:lnTo>
                    <a:lnTo>
                      <a:pt x="88" y="220"/>
                    </a:lnTo>
                    <a:lnTo>
                      <a:pt x="94" y="212"/>
                    </a:lnTo>
                    <a:lnTo>
                      <a:pt x="99" y="202"/>
                    </a:lnTo>
                    <a:lnTo>
                      <a:pt x="107" y="195"/>
                    </a:lnTo>
                    <a:lnTo>
                      <a:pt x="112" y="188"/>
                    </a:lnTo>
                    <a:lnTo>
                      <a:pt x="118" y="181"/>
                    </a:lnTo>
                    <a:lnTo>
                      <a:pt x="125" y="172"/>
                    </a:lnTo>
                    <a:lnTo>
                      <a:pt x="131" y="165"/>
                    </a:lnTo>
                    <a:lnTo>
                      <a:pt x="136" y="158"/>
                    </a:lnTo>
                    <a:lnTo>
                      <a:pt x="144" y="152"/>
                    </a:lnTo>
                    <a:lnTo>
                      <a:pt x="149" y="145"/>
                    </a:lnTo>
                    <a:lnTo>
                      <a:pt x="158" y="138"/>
                    </a:lnTo>
                    <a:lnTo>
                      <a:pt x="162" y="132"/>
                    </a:lnTo>
                    <a:lnTo>
                      <a:pt x="171" y="127"/>
                    </a:lnTo>
                    <a:lnTo>
                      <a:pt x="178" y="119"/>
                    </a:lnTo>
                    <a:lnTo>
                      <a:pt x="185" y="114"/>
                    </a:lnTo>
                    <a:lnTo>
                      <a:pt x="192" y="108"/>
                    </a:lnTo>
                    <a:lnTo>
                      <a:pt x="198" y="104"/>
                    </a:lnTo>
                    <a:lnTo>
                      <a:pt x="206" y="98"/>
                    </a:lnTo>
                    <a:lnTo>
                      <a:pt x="212" y="92"/>
                    </a:lnTo>
                    <a:lnTo>
                      <a:pt x="220" y="87"/>
                    </a:lnTo>
                    <a:lnTo>
                      <a:pt x="226" y="82"/>
                    </a:lnTo>
                    <a:lnTo>
                      <a:pt x="234" y="78"/>
                    </a:lnTo>
                    <a:lnTo>
                      <a:pt x="242" y="74"/>
                    </a:lnTo>
                    <a:lnTo>
                      <a:pt x="249" y="70"/>
                    </a:lnTo>
                    <a:lnTo>
                      <a:pt x="256" y="65"/>
                    </a:lnTo>
                    <a:lnTo>
                      <a:pt x="264" y="61"/>
                    </a:lnTo>
                    <a:lnTo>
                      <a:pt x="271" y="57"/>
                    </a:lnTo>
                    <a:lnTo>
                      <a:pt x="278" y="53"/>
                    </a:lnTo>
                    <a:lnTo>
                      <a:pt x="287" y="50"/>
                    </a:lnTo>
                    <a:lnTo>
                      <a:pt x="294" y="47"/>
                    </a:lnTo>
                    <a:lnTo>
                      <a:pt x="301" y="44"/>
                    </a:lnTo>
                    <a:lnTo>
                      <a:pt x="310" y="40"/>
                    </a:lnTo>
                    <a:lnTo>
                      <a:pt x="317" y="37"/>
                    </a:lnTo>
                    <a:lnTo>
                      <a:pt x="324" y="34"/>
                    </a:lnTo>
                    <a:lnTo>
                      <a:pt x="332" y="31"/>
                    </a:lnTo>
                    <a:lnTo>
                      <a:pt x="340" y="28"/>
                    </a:lnTo>
                    <a:lnTo>
                      <a:pt x="348" y="27"/>
                    </a:lnTo>
                    <a:lnTo>
                      <a:pt x="355" y="24"/>
                    </a:lnTo>
                    <a:lnTo>
                      <a:pt x="362" y="21"/>
                    </a:lnTo>
                    <a:lnTo>
                      <a:pt x="371" y="20"/>
                    </a:lnTo>
                    <a:lnTo>
                      <a:pt x="378" y="17"/>
                    </a:lnTo>
                    <a:lnTo>
                      <a:pt x="385" y="16"/>
                    </a:lnTo>
                    <a:lnTo>
                      <a:pt x="394" y="14"/>
                    </a:lnTo>
                    <a:lnTo>
                      <a:pt x="401" y="11"/>
                    </a:lnTo>
                    <a:lnTo>
                      <a:pt x="408" y="10"/>
                    </a:lnTo>
                    <a:lnTo>
                      <a:pt x="415" y="9"/>
                    </a:lnTo>
                    <a:lnTo>
                      <a:pt x="423" y="9"/>
                    </a:lnTo>
                    <a:lnTo>
                      <a:pt x="429" y="6"/>
                    </a:lnTo>
                    <a:lnTo>
                      <a:pt x="438" y="6"/>
                    </a:lnTo>
                    <a:lnTo>
                      <a:pt x="445" y="4"/>
                    </a:lnTo>
                    <a:lnTo>
                      <a:pt x="452" y="4"/>
                    </a:lnTo>
                    <a:lnTo>
                      <a:pt x="459" y="3"/>
                    </a:lnTo>
                    <a:lnTo>
                      <a:pt x="466" y="3"/>
                    </a:lnTo>
                    <a:lnTo>
                      <a:pt x="473" y="1"/>
                    </a:lnTo>
                    <a:lnTo>
                      <a:pt x="482" y="1"/>
                    </a:lnTo>
                    <a:lnTo>
                      <a:pt x="487" y="1"/>
                    </a:lnTo>
                    <a:lnTo>
                      <a:pt x="492" y="0"/>
                    </a:lnTo>
                    <a:lnTo>
                      <a:pt x="497" y="0"/>
                    </a:lnTo>
                    <a:lnTo>
                      <a:pt x="503" y="0"/>
                    </a:lnTo>
                    <a:lnTo>
                      <a:pt x="507" y="0"/>
                    </a:lnTo>
                    <a:lnTo>
                      <a:pt x="514" y="0"/>
                    </a:lnTo>
                    <a:lnTo>
                      <a:pt x="519" y="0"/>
                    </a:lnTo>
                    <a:lnTo>
                      <a:pt x="526" y="0"/>
                    </a:lnTo>
                    <a:lnTo>
                      <a:pt x="531" y="0"/>
                    </a:lnTo>
                    <a:lnTo>
                      <a:pt x="536" y="0"/>
                    </a:lnTo>
                    <a:lnTo>
                      <a:pt x="541" y="1"/>
                    </a:lnTo>
                    <a:lnTo>
                      <a:pt x="547" y="1"/>
                    </a:lnTo>
                    <a:lnTo>
                      <a:pt x="551" y="1"/>
                    </a:lnTo>
                    <a:lnTo>
                      <a:pt x="557" y="3"/>
                    </a:lnTo>
                    <a:lnTo>
                      <a:pt x="563" y="3"/>
                    </a:lnTo>
                    <a:lnTo>
                      <a:pt x="568" y="4"/>
                    </a:lnTo>
                    <a:lnTo>
                      <a:pt x="573" y="4"/>
                    </a:lnTo>
                    <a:lnTo>
                      <a:pt x="578" y="6"/>
                    </a:lnTo>
                    <a:lnTo>
                      <a:pt x="583" y="6"/>
                    </a:lnTo>
                    <a:lnTo>
                      <a:pt x="588" y="6"/>
                    </a:lnTo>
                    <a:lnTo>
                      <a:pt x="594" y="7"/>
                    </a:lnTo>
                    <a:lnTo>
                      <a:pt x="598" y="9"/>
                    </a:lnTo>
                    <a:lnTo>
                      <a:pt x="604" y="9"/>
                    </a:lnTo>
                    <a:lnTo>
                      <a:pt x="608" y="9"/>
                    </a:lnTo>
                    <a:lnTo>
                      <a:pt x="614" y="10"/>
                    </a:lnTo>
                    <a:lnTo>
                      <a:pt x="618" y="11"/>
                    </a:lnTo>
                    <a:lnTo>
                      <a:pt x="622" y="11"/>
                    </a:lnTo>
                    <a:lnTo>
                      <a:pt x="628" y="14"/>
                    </a:lnTo>
                    <a:lnTo>
                      <a:pt x="632" y="16"/>
                    </a:lnTo>
                    <a:lnTo>
                      <a:pt x="637" y="16"/>
                    </a:lnTo>
                    <a:lnTo>
                      <a:pt x="642" y="17"/>
                    </a:lnTo>
                    <a:lnTo>
                      <a:pt x="647" y="18"/>
                    </a:lnTo>
                    <a:lnTo>
                      <a:pt x="651" y="20"/>
                    </a:lnTo>
                    <a:lnTo>
                      <a:pt x="654" y="21"/>
                    </a:lnTo>
                    <a:lnTo>
                      <a:pt x="658" y="21"/>
                    </a:lnTo>
                    <a:lnTo>
                      <a:pt x="662" y="23"/>
                    </a:lnTo>
                    <a:lnTo>
                      <a:pt x="666" y="24"/>
                    </a:lnTo>
                    <a:lnTo>
                      <a:pt x="671" y="24"/>
                    </a:lnTo>
                    <a:lnTo>
                      <a:pt x="675" y="27"/>
                    </a:lnTo>
                    <a:lnTo>
                      <a:pt x="678" y="28"/>
                    </a:lnTo>
                    <a:lnTo>
                      <a:pt x="681" y="30"/>
                    </a:lnTo>
                    <a:lnTo>
                      <a:pt x="685" y="30"/>
                    </a:lnTo>
                    <a:lnTo>
                      <a:pt x="688" y="31"/>
                    </a:lnTo>
                    <a:lnTo>
                      <a:pt x="691" y="33"/>
                    </a:lnTo>
                    <a:lnTo>
                      <a:pt x="695" y="34"/>
                    </a:lnTo>
                    <a:lnTo>
                      <a:pt x="698" y="36"/>
                    </a:lnTo>
                    <a:lnTo>
                      <a:pt x="701" y="37"/>
                    </a:lnTo>
                    <a:lnTo>
                      <a:pt x="703" y="38"/>
                    </a:lnTo>
                    <a:lnTo>
                      <a:pt x="709" y="40"/>
                    </a:lnTo>
                    <a:lnTo>
                      <a:pt x="715" y="44"/>
                    </a:lnTo>
                    <a:lnTo>
                      <a:pt x="718" y="47"/>
                    </a:lnTo>
                    <a:lnTo>
                      <a:pt x="722" y="50"/>
                    </a:lnTo>
                    <a:lnTo>
                      <a:pt x="725" y="51"/>
                    </a:lnTo>
                    <a:lnTo>
                      <a:pt x="729" y="54"/>
                    </a:lnTo>
                    <a:lnTo>
                      <a:pt x="730" y="57"/>
                    </a:lnTo>
                    <a:lnTo>
                      <a:pt x="732" y="58"/>
                    </a:lnTo>
                    <a:lnTo>
                      <a:pt x="732" y="61"/>
                    </a:lnTo>
                    <a:lnTo>
                      <a:pt x="733" y="64"/>
                    </a:lnTo>
                    <a:lnTo>
                      <a:pt x="735" y="67"/>
                    </a:lnTo>
                    <a:lnTo>
                      <a:pt x="736" y="71"/>
                    </a:lnTo>
                    <a:lnTo>
                      <a:pt x="737" y="74"/>
                    </a:lnTo>
                    <a:lnTo>
                      <a:pt x="739" y="78"/>
                    </a:lnTo>
                    <a:lnTo>
                      <a:pt x="740" y="81"/>
                    </a:lnTo>
                    <a:lnTo>
                      <a:pt x="745" y="87"/>
                    </a:lnTo>
                    <a:lnTo>
                      <a:pt x="746" y="90"/>
                    </a:lnTo>
                    <a:lnTo>
                      <a:pt x="750" y="95"/>
                    </a:lnTo>
                    <a:lnTo>
                      <a:pt x="753" y="100"/>
                    </a:lnTo>
                    <a:lnTo>
                      <a:pt x="759" y="104"/>
                    </a:lnTo>
                    <a:lnTo>
                      <a:pt x="762" y="107"/>
                    </a:lnTo>
                    <a:lnTo>
                      <a:pt x="767" y="111"/>
                    </a:lnTo>
                    <a:lnTo>
                      <a:pt x="769" y="112"/>
                    </a:lnTo>
                    <a:lnTo>
                      <a:pt x="772" y="114"/>
                    </a:lnTo>
                    <a:lnTo>
                      <a:pt x="777" y="115"/>
                    </a:lnTo>
                    <a:lnTo>
                      <a:pt x="779" y="117"/>
                    </a:lnTo>
                    <a:lnTo>
                      <a:pt x="784" y="118"/>
                    </a:lnTo>
                    <a:lnTo>
                      <a:pt x="790" y="118"/>
                    </a:lnTo>
                    <a:lnTo>
                      <a:pt x="793" y="118"/>
                    </a:lnTo>
                    <a:lnTo>
                      <a:pt x="796" y="118"/>
                    </a:lnTo>
                    <a:lnTo>
                      <a:pt x="799" y="118"/>
                    </a:lnTo>
                    <a:lnTo>
                      <a:pt x="803" y="117"/>
                    </a:lnTo>
                    <a:lnTo>
                      <a:pt x="806" y="115"/>
                    </a:lnTo>
                    <a:lnTo>
                      <a:pt x="808" y="114"/>
                    </a:lnTo>
                    <a:lnTo>
                      <a:pt x="813" y="114"/>
                    </a:lnTo>
                    <a:lnTo>
                      <a:pt x="816" y="112"/>
                    </a:lnTo>
                    <a:lnTo>
                      <a:pt x="818" y="111"/>
                    </a:lnTo>
                    <a:lnTo>
                      <a:pt x="821" y="110"/>
                    </a:lnTo>
                    <a:lnTo>
                      <a:pt x="824" y="108"/>
                    </a:lnTo>
                    <a:lnTo>
                      <a:pt x="828" y="107"/>
                    </a:lnTo>
                    <a:lnTo>
                      <a:pt x="831" y="105"/>
                    </a:lnTo>
                    <a:lnTo>
                      <a:pt x="834" y="104"/>
                    </a:lnTo>
                    <a:lnTo>
                      <a:pt x="838" y="102"/>
                    </a:lnTo>
                    <a:lnTo>
                      <a:pt x="841" y="100"/>
                    </a:lnTo>
                    <a:lnTo>
                      <a:pt x="845" y="100"/>
                    </a:lnTo>
                    <a:lnTo>
                      <a:pt x="848" y="98"/>
                    </a:lnTo>
                    <a:lnTo>
                      <a:pt x="850" y="97"/>
                    </a:lnTo>
                    <a:lnTo>
                      <a:pt x="854" y="97"/>
                    </a:lnTo>
                    <a:lnTo>
                      <a:pt x="855" y="94"/>
                    </a:lnTo>
                    <a:lnTo>
                      <a:pt x="861" y="92"/>
                    </a:lnTo>
                    <a:lnTo>
                      <a:pt x="862" y="92"/>
                    </a:lnTo>
                    <a:lnTo>
                      <a:pt x="865" y="92"/>
                    </a:lnTo>
                    <a:lnTo>
                      <a:pt x="871" y="92"/>
                    </a:lnTo>
                    <a:lnTo>
                      <a:pt x="875" y="92"/>
                    </a:lnTo>
                    <a:lnTo>
                      <a:pt x="880" y="95"/>
                    </a:lnTo>
                    <a:lnTo>
                      <a:pt x="887" y="97"/>
                    </a:lnTo>
                    <a:lnTo>
                      <a:pt x="892" y="98"/>
                    </a:lnTo>
                    <a:lnTo>
                      <a:pt x="897" y="101"/>
                    </a:lnTo>
                    <a:lnTo>
                      <a:pt x="901" y="102"/>
                    </a:lnTo>
                    <a:lnTo>
                      <a:pt x="905" y="105"/>
                    </a:lnTo>
                    <a:lnTo>
                      <a:pt x="909" y="108"/>
                    </a:lnTo>
                    <a:lnTo>
                      <a:pt x="914" y="111"/>
                    </a:lnTo>
                    <a:lnTo>
                      <a:pt x="916" y="114"/>
                    </a:lnTo>
                    <a:lnTo>
                      <a:pt x="921" y="117"/>
                    </a:lnTo>
                    <a:lnTo>
                      <a:pt x="924" y="119"/>
                    </a:lnTo>
                    <a:lnTo>
                      <a:pt x="926" y="124"/>
                    </a:lnTo>
                    <a:lnTo>
                      <a:pt x="928" y="128"/>
                    </a:lnTo>
                    <a:lnTo>
                      <a:pt x="931" y="131"/>
                    </a:lnTo>
                    <a:lnTo>
                      <a:pt x="932" y="135"/>
                    </a:lnTo>
                    <a:lnTo>
                      <a:pt x="935" y="139"/>
                    </a:lnTo>
                    <a:lnTo>
                      <a:pt x="936" y="144"/>
                    </a:lnTo>
                    <a:lnTo>
                      <a:pt x="939" y="148"/>
                    </a:lnTo>
                    <a:lnTo>
                      <a:pt x="939" y="154"/>
                    </a:lnTo>
                    <a:lnTo>
                      <a:pt x="939" y="158"/>
                    </a:lnTo>
                    <a:lnTo>
                      <a:pt x="941" y="164"/>
                    </a:lnTo>
                    <a:lnTo>
                      <a:pt x="941" y="168"/>
                    </a:lnTo>
                    <a:lnTo>
                      <a:pt x="941" y="171"/>
                    </a:lnTo>
                    <a:lnTo>
                      <a:pt x="941" y="174"/>
                    </a:lnTo>
                    <a:lnTo>
                      <a:pt x="941" y="176"/>
                    </a:lnTo>
                    <a:lnTo>
                      <a:pt x="942" y="181"/>
                    </a:lnTo>
                    <a:lnTo>
                      <a:pt x="941" y="183"/>
                    </a:lnTo>
                    <a:lnTo>
                      <a:pt x="941" y="186"/>
                    </a:lnTo>
                    <a:lnTo>
                      <a:pt x="941" y="189"/>
                    </a:lnTo>
                    <a:lnTo>
                      <a:pt x="941" y="192"/>
                    </a:lnTo>
                    <a:lnTo>
                      <a:pt x="939" y="195"/>
                    </a:lnTo>
                    <a:lnTo>
                      <a:pt x="939" y="198"/>
                    </a:lnTo>
                    <a:lnTo>
                      <a:pt x="939" y="201"/>
                    </a:lnTo>
                    <a:lnTo>
                      <a:pt x="939" y="205"/>
                    </a:lnTo>
                    <a:lnTo>
                      <a:pt x="936" y="208"/>
                    </a:lnTo>
                    <a:lnTo>
                      <a:pt x="936" y="210"/>
                    </a:lnTo>
                    <a:lnTo>
                      <a:pt x="936" y="215"/>
                    </a:lnTo>
                    <a:lnTo>
                      <a:pt x="935" y="218"/>
                    </a:lnTo>
                    <a:lnTo>
                      <a:pt x="934" y="220"/>
                    </a:lnTo>
                    <a:lnTo>
                      <a:pt x="934" y="225"/>
                    </a:lnTo>
                    <a:lnTo>
                      <a:pt x="934" y="228"/>
                    </a:lnTo>
                    <a:lnTo>
                      <a:pt x="934" y="233"/>
                    </a:lnTo>
                    <a:lnTo>
                      <a:pt x="932" y="235"/>
                    </a:lnTo>
                    <a:lnTo>
                      <a:pt x="931" y="238"/>
                    </a:lnTo>
                    <a:lnTo>
                      <a:pt x="931" y="240"/>
                    </a:lnTo>
                    <a:lnTo>
                      <a:pt x="929" y="243"/>
                    </a:lnTo>
                    <a:lnTo>
                      <a:pt x="928" y="246"/>
                    </a:lnTo>
                    <a:lnTo>
                      <a:pt x="926" y="249"/>
                    </a:lnTo>
                    <a:lnTo>
                      <a:pt x="926" y="252"/>
                    </a:lnTo>
                    <a:lnTo>
                      <a:pt x="925" y="255"/>
                    </a:lnTo>
                    <a:lnTo>
                      <a:pt x="924" y="259"/>
                    </a:lnTo>
                    <a:lnTo>
                      <a:pt x="921" y="265"/>
                    </a:lnTo>
                    <a:lnTo>
                      <a:pt x="918" y="270"/>
                    </a:lnTo>
                    <a:lnTo>
                      <a:pt x="915" y="274"/>
                    </a:lnTo>
                    <a:lnTo>
                      <a:pt x="911" y="279"/>
                    </a:lnTo>
                    <a:lnTo>
                      <a:pt x="908" y="283"/>
                    </a:lnTo>
                    <a:lnTo>
                      <a:pt x="904" y="289"/>
                    </a:lnTo>
                    <a:lnTo>
                      <a:pt x="901" y="292"/>
                    </a:lnTo>
                    <a:lnTo>
                      <a:pt x="897" y="296"/>
                    </a:lnTo>
                    <a:lnTo>
                      <a:pt x="892" y="299"/>
                    </a:lnTo>
                    <a:lnTo>
                      <a:pt x="889" y="302"/>
                    </a:lnTo>
                    <a:lnTo>
                      <a:pt x="885" y="306"/>
                    </a:lnTo>
                    <a:lnTo>
                      <a:pt x="880" y="309"/>
                    </a:lnTo>
                    <a:lnTo>
                      <a:pt x="877" y="310"/>
                    </a:lnTo>
                    <a:lnTo>
                      <a:pt x="871" y="313"/>
                    </a:lnTo>
                    <a:lnTo>
                      <a:pt x="867" y="316"/>
                    </a:lnTo>
                    <a:lnTo>
                      <a:pt x="862" y="317"/>
                    </a:lnTo>
                    <a:lnTo>
                      <a:pt x="858" y="319"/>
                    </a:lnTo>
                    <a:lnTo>
                      <a:pt x="853" y="320"/>
                    </a:lnTo>
                    <a:lnTo>
                      <a:pt x="848" y="321"/>
                    </a:lnTo>
                    <a:lnTo>
                      <a:pt x="843" y="321"/>
                    </a:lnTo>
                    <a:lnTo>
                      <a:pt x="837" y="323"/>
                    </a:lnTo>
                    <a:lnTo>
                      <a:pt x="831" y="323"/>
                    </a:lnTo>
                    <a:lnTo>
                      <a:pt x="827" y="323"/>
                    </a:lnTo>
                    <a:lnTo>
                      <a:pt x="821" y="321"/>
                    </a:lnTo>
                    <a:lnTo>
                      <a:pt x="816" y="320"/>
                    </a:lnTo>
                    <a:lnTo>
                      <a:pt x="811" y="320"/>
                    </a:lnTo>
                    <a:lnTo>
                      <a:pt x="807" y="319"/>
                    </a:lnTo>
                    <a:lnTo>
                      <a:pt x="803" y="317"/>
                    </a:lnTo>
                    <a:lnTo>
                      <a:pt x="799" y="313"/>
                    </a:lnTo>
                    <a:lnTo>
                      <a:pt x="794" y="311"/>
                    </a:lnTo>
                    <a:lnTo>
                      <a:pt x="791" y="310"/>
                    </a:lnTo>
                    <a:lnTo>
                      <a:pt x="787" y="304"/>
                    </a:lnTo>
                    <a:lnTo>
                      <a:pt x="784" y="300"/>
                    </a:lnTo>
                    <a:lnTo>
                      <a:pt x="783" y="296"/>
                    </a:lnTo>
                    <a:lnTo>
                      <a:pt x="781" y="293"/>
                    </a:lnTo>
                    <a:lnTo>
                      <a:pt x="780" y="290"/>
                    </a:lnTo>
                    <a:lnTo>
                      <a:pt x="779" y="287"/>
                    </a:lnTo>
                    <a:lnTo>
                      <a:pt x="779" y="283"/>
                    </a:lnTo>
                    <a:lnTo>
                      <a:pt x="779" y="280"/>
                    </a:lnTo>
                    <a:lnTo>
                      <a:pt x="779" y="277"/>
                    </a:lnTo>
                    <a:lnTo>
                      <a:pt x="779" y="274"/>
                    </a:lnTo>
                    <a:lnTo>
                      <a:pt x="779" y="270"/>
                    </a:lnTo>
                    <a:lnTo>
                      <a:pt x="777" y="267"/>
                    </a:lnTo>
                    <a:lnTo>
                      <a:pt x="777" y="265"/>
                    </a:lnTo>
                    <a:lnTo>
                      <a:pt x="777" y="260"/>
                    </a:lnTo>
                    <a:lnTo>
                      <a:pt x="776" y="257"/>
                    </a:lnTo>
                    <a:lnTo>
                      <a:pt x="774" y="255"/>
                    </a:lnTo>
                    <a:lnTo>
                      <a:pt x="773" y="252"/>
                    </a:lnTo>
                    <a:lnTo>
                      <a:pt x="772" y="249"/>
                    </a:lnTo>
                    <a:lnTo>
                      <a:pt x="769" y="243"/>
                    </a:lnTo>
                    <a:lnTo>
                      <a:pt x="766" y="239"/>
                    </a:lnTo>
                    <a:lnTo>
                      <a:pt x="762" y="236"/>
                    </a:lnTo>
                    <a:lnTo>
                      <a:pt x="759" y="235"/>
                    </a:lnTo>
                    <a:lnTo>
                      <a:pt x="756" y="233"/>
                    </a:lnTo>
                    <a:lnTo>
                      <a:pt x="753" y="233"/>
                    </a:lnTo>
                    <a:lnTo>
                      <a:pt x="749" y="230"/>
                    </a:lnTo>
                    <a:lnTo>
                      <a:pt x="746" y="229"/>
                    </a:lnTo>
                    <a:lnTo>
                      <a:pt x="743" y="229"/>
                    </a:lnTo>
                    <a:lnTo>
                      <a:pt x="739" y="229"/>
                    </a:lnTo>
                    <a:lnTo>
                      <a:pt x="735" y="226"/>
                    </a:lnTo>
                    <a:lnTo>
                      <a:pt x="730" y="226"/>
                    </a:lnTo>
                    <a:lnTo>
                      <a:pt x="725" y="226"/>
                    </a:lnTo>
                    <a:lnTo>
                      <a:pt x="722" y="228"/>
                    </a:lnTo>
                    <a:lnTo>
                      <a:pt x="716" y="229"/>
                    </a:lnTo>
                    <a:lnTo>
                      <a:pt x="713" y="229"/>
                    </a:lnTo>
                    <a:lnTo>
                      <a:pt x="709" y="232"/>
                    </a:lnTo>
                    <a:lnTo>
                      <a:pt x="705" y="233"/>
                    </a:lnTo>
                    <a:lnTo>
                      <a:pt x="701" y="235"/>
                    </a:lnTo>
                    <a:lnTo>
                      <a:pt x="696" y="238"/>
                    </a:lnTo>
                    <a:lnTo>
                      <a:pt x="691" y="239"/>
                    </a:lnTo>
                    <a:lnTo>
                      <a:pt x="685" y="242"/>
                    </a:lnTo>
                    <a:lnTo>
                      <a:pt x="683" y="243"/>
                    </a:lnTo>
                    <a:lnTo>
                      <a:pt x="681" y="245"/>
                    </a:lnTo>
                    <a:lnTo>
                      <a:pt x="678" y="246"/>
                    </a:lnTo>
                    <a:lnTo>
                      <a:pt x="675" y="247"/>
                    </a:lnTo>
                    <a:lnTo>
                      <a:pt x="672" y="246"/>
                    </a:lnTo>
                    <a:lnTo>
                      <a:pt x="669" y="246"/>
                    </a:lnTo>
                    <a:lnTo>
                      <a:pt x="666" y="246"/>
                    </a:lnTo>
                    <a:lnTo>
                      <a:pt x="662" y="245"/>
                    </a:lnTo>
                    <a:lnTo>
                      <a:pt x="656" y="243"/>
                    </a:lnTo>
                    <a:lnTo>
                      <a:pt x="651" y="242"/>
                    </a:lnTo>
                    <a:lnTo>
                      <a:pt x="649" y="240"/>
                    </a:lnTo>
                    <a:lnTo>
                      <a:pt x="647" y="239"/>
                    </a:lnTo>
                    <a:lnTo>
                      <a:pt x="644" y="238"/>
                    </a:lnTo>
                    <a:lnTo>
                      <a:pt x="641" y="236"/>
                    </a:lnTo>
                    <a:lnTo>
                      <a:pt x="637" y="236"/>
                    </a:lnTo>
                    <a:lnTo>
                      <a:pt x="632" y="233"/>
                    </a:lnTo>
                    <a:lnTo>
                      <a:pt x="628" y="233"/>
                    </a:lnTo>
                    <a:lnTo>
                      <a:pt x="625" y="230"/>
                    </a:lnTo>
                    <a:lnTo>
                      <a:pt x="621" y="229"/>
                    </a:lnTo>
                    <a:lnTo>
                      <a:pt x="617" y="228"/>
                    </a:lnTo>
                    <a:lnTo>
                      <a:pt x="614" y="226"/>
                    </a:lnTo>
                    <a:lnTo>
                      <a:pt x="610" y="225"/>
                    </a:lnTo>
                    <a:lnTo>
                      <a:pt x="604" y="223"/>
                    </a:lnTo>
                    <a:lnTo>
                      <a:pt x="600" y="220"/>
                    </a:lnTo>
                    <a:lnTo>
                      <a:pt x="597" y="220"/>
                    </a:lnTo>
                    <a:lnTo>
                      <a:pt x="591" y="218"/>
                    </a:lnTo>
                    <a:lnTo>
                      <a:pt x="585" y="218"/>
                    </a:lnTo>
                    <a:lnTo>
                      <a:pt x="581" y="216"/>
                    </a:lnTo>
                    <a:lnTo>
                      <a:pt x="575" y="215"/>
                    </a:lnTo>
                    <a:lnTo>
                      <a:pt x="571" y="213"/>
                    </a:lnTo>
                    <a:lnTo>
                      <a:pt x="566" y="212"/>
                    </a:lnTo>
                    <a:lnTo>
                      <a:pt x="560" y="210"/>
                    </a:lnTo>
                    <a:lnTo>
                      <a:pt x="554" y="210"/>
                    </a:lnTo>
                    <a:lnTo>
                      <a:pt x="550" y="210"/>
                    </a:lnTo>
                    <a:lnTo>
                      <a:pt x="543" y="208"/>
                    </a:lnTo>
                    <a:lnTo>
                      <a:pt x="537" y="208"/>
                    </a:lnTo>
                    <a:lnTo>
                      <a:pt x="531" y="208"/>
                    </a:lnTo>
                    <a:lnTo>
                      <a:pt x="526" y="208"/>
                    </a:lnTo>
                    <a:lnTo>
                      <a:pt x="519" y="206"/>
                    </a:lnTo>
                    <a:lnTo>
                      <a:pt x="513" y="206"/>
                    </a:lnTo>
                    <a:lnTo>
                      <a:pt x="507" y="206"/>
                    </a:lnTo>
                    <a:lnTo>
                      <a:pt x="500" y="206"/>
                    </a:lnTo>
                    <a:lnTo>
                      <a:pt x="494" y="206"/>
                    </a:lnTo>
                    <a:lnTo>
                      <a:pt x="487" y="206"/>
                    </a:lnTo>
                    <a:lnTo>
                      <a:pt x="482" y="208"/>
                    </a:lnTo>
                    <a:lnTo>
                      <a:pt x="475" y="209"/>
                    </a:lnTo>
                    <a:lnTo>
                      <a:pt x="467" y="209"/>
                    </a:lnTo>
                    <a:lnTo>
                      <a:pt x="460" y="210"/>
                    </a:lnTo>
                    <a:lnTo>
                      <a:pt x="453" y="212"/>
                    </a:lnTo>
                    <a:lnTo>
                      <a:pt x="446" y="212"/>
                    </a:lnTo>
                    <a:lnTo>
                      <a:pt x="439" y="215"/>
                    </a:lnTo>
                    <a:lnTo>
                      <a:pt x="432" y="216"/>
                    </a:lnTo>
                    <a:lnTo>
                      <a:pt x="425" y="218"/>
                    </a:lnTo>
                    <a:lnTo>
                      <a:pt x="418" y="220"/>
                    </a:lnTo>
                    <a:lnTo>
                      <a:pt x="411" y="223"/>
                    </a:lnTo>
                    <a:lnTo>
                      <a:pt x="404" y="226"/>
                    </a:lnTo>
                    <a:lnTo>
                      <a:pt x="395" y="229"/>
                    </a:lnTo>
                    <a:lnTo>
                      <a:pt x="388" y="233"/>
                    </a:lnTo>
                    <a:lnTo>
                      <a:pt x="379" y="236"/>
                    </a:lnTo>
                    <a:lnTo>
                      <a:pt x="372" y="242"/>
                    </a:lnTo>
                    <a:lnTo>
                      <a:pt x="364" y="245"/>
                    </a:lnTo>
                    <a:lnTo>
                      <a:pt x="357" y="249"/>
                    </a:lnTo>
                    <a:lnTo>
                      <a:pt x="351" y="252"/>
                    </a:lnTo>
                    <a:lnTo>
                      <a:pt x="344" y="257"/>
                    </a:lnTo>
                    <a:lnTo>
                      <a:pt x="340" y="260"/>
                    </a:lnTo>
                    <a:lnTo>
                      <a:pt x="332" y="265"/>
                    </a:lnTo>
                    <a:lnTo>
                      <a:pt x="327" y="269"/>
                    </a:lnTo>
                    <a:lnTo>
                      <a:pt x="323" y="273"/>
                    </a:lnTo>
                    <a:lnTo>
                      <a:pt x="318" y="277"/>
                    </a:lnTo>
                    <a:lnTo>
                      <a:pt x="314" y="282"/>
                    </a:lnTo>
                    <a:lnTo>
                      <a:pt x="308" y="286"/>
                    </a:lnTo>
                    <a:lnTo>
                      <a:pt x="304" y="292"/>
                    </a:lnTo>
                    <a:lnTo>
                      <a:pt x="300" y="296"/>
                    </a:lnTo>
                    <a:lnTo>
                      <a:pt x="296" y="300"/>
                    </a:lnTo>
                    <a:lnTo>
                      <a:pt x="290" y="304"/>
                    </a:lnTo>
                    <a:lnTo>
                      <a:pt x="288" y="310"/>
                    </a:lnTo>
                    <a:lnTo>
                      <a:pt x="284" y="314"/>
                    </a:lnTo>
                    <a:lnTo>
                      <a:pt x="280" y="320"/>
                    </a:lnTo>
                    <a:lnTo>
                      <a:pt x="277" y="324"/>
                    </a:lnTo>
                    <a:lnTo>
                      <a:pt x="273" y="330"/>
                    </a:lnTo>
                    <a:lnTo>
                      <a:pt x="270" y="334"/>
                    </a:lnTo>
                    <a:lnTo>
                      <a:pt x="269" y="338"/>
                    </a:lnTo>
                    <a:lnTo>
                      <a:pt x="264" y="346"/>
                    </a:lnTo>
                    <a:lnTo>
                      <a:pt x="263" y="350"/>
                    </a:lnTo>
                    <a:lnTo>
                      <a:pt x="260" y="356"/>
                    </a:lnTo>
                    <a:lnTo>
                      <a:pt x="259" y="361"/>
                    </a:lnTo>
                    <a:lnTo>
                      <a:pt x="254" y="366"/>
                    </a:lnTo>
                    <a:lnTo>
                      <a:pt x="253" y="373"/>
                    </a:lnTo>
                    <a:lnTo>
                      <a:pt x="250" y="377"/>
                    </a:lnTo>
                    <a:lnTo>
                      <a:pt x="249" y="383"/>
                    </a:lnTo>
                    <a:lnTo>
                      <a:pt x="247" y="387"/>
                    </a:lnTo>
                    <a:lnTo>
                      <a:pt x="246" y="393"/>
                    </a:lnTo>
                    <a:lnTo>
                      <a:pt x="243" y="398"/>
                    </a:lnTo>
                    <a:lnTo>
                      <a:pt x="243" y="404"/>
                    </a:lnTo>
                    <a:lnTo>
                      <a:pt x="242" y="408"/>
                    </a:lnTo>
                    <a:lnTo>
                      <a:pt x="240" y="414"/>
                    </a:lnTo>
                    <a:lnTo>
                      <a:pt x="239" y="420"/>
                    </a:lnTo>
                    <a:lnTo>
                      <a:pt x="239" y="425"/>
                    </a:lnTo>
                    <a:lnTo>
                      <a:pt x="237" y="431"/>
                    </a:lnTo>
                    <a:lnTo>
                      <a:pt x="236" y="437"/>
                    </a:lnTo>
                    <a:lnTo>
                      <a:pt x="236" y="441"/>
                    </a:lnTo>
                    <a:lnTo>
                      <a:pt x="234" y="447"/>
                    </a:lnTo>
                    <a:lnTo>
                      <a:pt x="233" y="454"/>
                    </a:lnTo>
                    <a:lnTo>
                      <a:pt x="233" y="458"/>
                    </a:lnTo>
                    <a:lnTo>
                      <a:pt x="233" y="464"/>
                    </a:lnTo>
                    <a:lnTo>
                      <a:pt x="233" y="469"/>
                    </a:lnTo>
                    <a:lnTo>
                      <a:pt x="232" y="474"/>
                    </a:lnTo>
                    <a:lnTo>
                      <a:pt x="232" y="479"/>
                    </a:lnTo>
                    <a:lnTo>
                      <a:pt x="232" y="485"/>
                    </a:lnTo>
                    <a:lnTo>
                      <a:pt x="232" y="491"/>
                    </a:lnTo>
                    <a:lnTo>
                      <a:pt x="230" y="495"/>
                    </a:lnTo>
                    <a:lnTo>
                      <a:pt x="230" y="499"/>
                    </a:lnTo>
                    <a:lnTo>
                      <a:pt x="230" y="505"/>
                    </a:lnTo>
                    <a:lnTo>
                      <a:pt x="230" y="511"/>
                    </a:lnTo>
                    <a:lnTo>
                      <a:pt x="230" y="515"/>
                    </a:lnTo>
                    <a:lnTo>
                      <a:pt x="230" y="519"/>
                    </a:lnTo>
                    <a:lnTo>
                      <a:pt x="230" y="525"/>
                    </a:lnTo>
                    <a:lnTo>
                      <a:pt x="232" y="529"/>
                    </a:lnTo>
                    <a:lnTo>
                      <a:pt x="232" y="535"/>
                    </a:lnTo>
                    <a:lnTo>
                      <a:pt x="232" y="539"/>
                    </a:lnTo>
                    <a:lnTo>
                      <a:pt x="232" y="543"/>
                    </a:lnTo>
                    <a:lnTo>
                      <a:pt x="232" y="548"/>
                    </a:lnTo>
                    <a:lnTo>
                      <a:pt x="232" y="552"/>
                    </a:lnTo>
                    <a:lnTo>
                      <a:pt x="233" y="556"/>
                    </a:lnTo>
                    <a:lnTo>
                      <a:pt x="233" y="560"/>
                    </a:lnTo>
                    <a:lnTo>
                      <a:pt x="233" y="566"/>
                    </a:lnTo>
                    <a:lnTo>
                      <a:pt x="233" y="569"/>
                    </a:lnTo>
                    <a:lnTo>
                      <a:pt x="233" y="573"/>
                    </a:lnTo>
                    <a:lnTo>
                      <a:pt x="233" y="576"/>
                    </a:lnTo>
                    <a:lnTo>
                      <a:pt x="234" y="580"/>
                    </a:lnTo>
                    <a:lnTo>
                      <a:pt x="234" y="585"/>
                    </a:lnTo>
                    <a:lnTo>
                      <a:pt x="236" y="589"/>
                    </a:lnTo>
                    <a:lnTo>
                      <a:pt x="236" y="592"/>
                    </a:lnTo>
                    <a:lnTo>
                      <a:pt x="237" y="596"/>
                    </a:lnTo>
                    <a:lnTo>
                      <a:pt x="239" y="599"/>
                    </a:lnTo>
                    <a:lnTo>
                      <a:pt x="239" y="603"/>
                    </a:lnTo>
                    <a:lnTo>
                      <a:pt x="239" y="606"/>
                    </a:lnTo>
                    <a:lnTo>
                      <a:pt x="240" y="610"/>
                    </a:lnTo>
                    <a:lnTo>
                      <a:pt x="242" y="613"/>
                    </a:lnTo>
                    <a:lnTo>
                      <a:pt x="242" y="616"/>
                    </a:lnTo>
                    <a:lnTo>
                      <a:pt x="243" y="620"/>
                    </a:lnTo>
                    <a:lnTo>
                      <a:pt x="244" y="623"/>
                    </a:lnTo>
                    <a:lnTo>
                      <a:pt x="246" y="626"/>
                    </a:lnTo>
                    <a:lnTo>
                      <a:pt x="246" y="629"/>
                    </a:lnTo>
                    <a:lnTo>
                      <a:pt x="247" y="631"/>
                    </a:lnTo>
                    <a:lnTo>
                      <a:pt x="249" y="634"/>
                    </a:lnTo>
                    <a:lnTo>
                      <a:pt x="250" y="637"/>
                    </a:lnTo>
                    <a:lnTo>
                      <a:pt x="251" y="640"/>
                    </a:lnTo>
                    <a:lnTo>
                      <a:pt x="253" y="643"/>
                    </a:lnTo>
                    <a:lnTo>
                      <a:pt x="254" y="646"/>
                    </a:lnTo>
                    <a:lnTo>
                      <a:pt x="257" y="651"/>
                    </a:lnTo>
                    <a:lnTo>
                      <a:pt x="259" y="656"/>
                    </a:lnTo>
                    <a:lnTo>
                      <a:pt x="261" y="660"/>
                    </a:lnTo>
                    <a:lnTo>
                      <a:pt x="264" y="666"/>
                    </a:lnTo>
                    <a:lnTo>
                      <a:pt x="267" y="670"/>
                    </a:lnTo>
                    <a:lnTo>
                      <a:pt x="269" y="674"/>
                    </a:lnTo>
                    <a:lnTo>
                      <a:pt x="270" y="678"/>
                    </a:lnTo>
                    <a:lnTo>
                      <a:pt x="273" y="681"/>
                    </a:lnTo>
                    <a:lnTo>
                      <a:pt x="273" y="684"/>
                    </a:lnTo>
                    <a:lnTo>
                      <a:pt x="276" y="688"/>
                    </a:lnTo>
                    <a:lnTo>
                      <a:pt x="276" y="691"/>
                    </a:lnTo>
                    <a:lnTo>
                      <a:pt x="277" y="694"/>
                    </a:lnTo>
                    <a:lnTo>
                      <a:pt x="277" y="700"/>
                    </a:lnTo>
                    <a:lnTo>
                      <a:pt x="277" y="704"/>
                    </a:lnTo>
                    <a:lnTo>
                      <a:pt x="276" y="707"/>
                    </a:lnTo>
                    <a:lnTo>
                      <a:pt x="271" y="711"/>
                    </a:lnTo>
                    <a:lnTo>
                      <a:pt x="266" y="713"/>
                    </a:lnTo>
                    <a:lnTo>
                      <a:pt x="261" y="714"/>
                    </a:lnTo>
                    <a:lnTo>
                      <a:pt x="257" y="714"/>
                    </a:lnTo>
                    <a:lnTo>
                      <a:pt x="251" y="715"/>
                    </a:lnTo>
                    <a:lnTo>
                      <a:pt x="247" y="715"/>
                    </a:lnTo>
                    <a:lnTo>
                      <a:pt x="242" y="715"/>
                    </a:lnTo>
                    <a:lnTo>
                      <a:pt x="239" y="715"/>
                    </a:lnTo>
                    <a:lnTo>
                      <a:pt x="237" y="715"/>
                    </a:lnTo>
                    <a:lnTo>
                      <a:pt x="233" y="715"/>
                    </a:lnTo>
                    <a:lnTo>
                      <a:pt x="232" y="717"/>
                    </a:lnTo>
                    <a:lnTo>
                      <a:pt x="227" y="717"/>
                    </a:lnTo>
                    <a:lnTo>
                      <a:pt x="223" y="718"/>
                    </a:lnTo>
                    <a:lnTo>
                      <a:pt x="220" y="718"/>
                    </a:lnTo>
                    <a:lnTo>
                      <a:pt x="216" y="720"/>
                    </a:lnTo>
                    <a:lnTo>
                      <a:pt x="212" y="721"/>
                    </a:lnTo>
                    <a:lnTo>
                      <a:pt x="207" y="722"/>
                    </a:lnTo>
                    <a:lnTo>
                      <a:pt x="203" y="725"/>
                    </a:lnTo>
                    <a:lnTo>
                      <a:pt x="199" y="727"/>
                    </a:lnTo>
                    <a:lnTo>
                      <a:pt x="193" y="728"/>
                    </a:lnTo>
                    <a:lnTo>
                      <a:pt x="188" y="731"/>
                    </a:lnTo>
                    <a:lnTo>
                      <a:pt x="185" y="734"/>
                    </a:lnTo>
                    <a:lnTo>
                      <a:pt x="182" y="734"/>
                    </a:lnTo>
                    <a:lnTo>
                      <a:pt x="179" y="735"/>
                    </a:lnTo>
                    <a:lnTo>
                      <a:pt x="176" y="738"/>
                    </a:lnTo>
                    <a:lnTo>
                      <a:pt x="172" y="740"/>
                    </a:lnTo>
                    <a:lnTo>
                      <a:pt x="169" y="741"/>
                    </a:lnTo>
                    <a:lnTo>
                      <a:pt x="165" y="742"/>
                    </a:lnTo>
                    <a:lnTo>
                      <a:pt x="162" y="745"/>
                    </a:lnTo>
                    <a:lnTo>
                      <a:pt x="159" y="747"/>
                    </a:lnTo>
                    <a:lnTo>
                      <a:pt x="155" y="750"/>
                    </a:lnTo>
                    <a:lnTo>
                      <a:pt x="152" y="752"/>
                    </a:lnTo>
                    <a:lnTo>
                      <a:pt x="149" y="757"/>
                    </a:lnTo>
                    <a:lnTo>
                      <a:pt x="144" y="758"/>
                    </a:lnTo>
                    <a:lnTo>
                      <a:pt x="139" y="761"/>
                    </a:lnTo>
                    <a:lnTo>
                      <a:pt x="136" y="762"/>
                    </a:lnTo>
                    <a:lnTo>
                      <a:pt x="134" y="765"/>
                    </a:lnTo>
                    <a:lnTo>
                      <a:pt x="131" y="768"/>
                    </a:lnTo>
                    <a:lnTo>
                      <a:pt x="126" y="771"/>
                    </a:lnTo>
                    <a:lnTo>
                      <a:pt x="125" y="772"/>
                    </a:lnTo>
                    <a:lnTo>
                      <a:pt x="122" y="775"/>
                    </a:lnTo>
                    <a:lnTo>
                      <a:pt x="117" y="779"/>
                    </a:lnTo>
                    <a:lnTo>
                      <a:pt x="114" y="784"/>
                    </a:lnTo>
                    <a:lnTo>
                      <a:pt x="108" y="788"/>
                    </a:lnTo>
                    <a:lnTo>
                      <a:pt x="105" y="792"/>
                    </a:lnTo>
                    <a:lnTo>
                      <a:pt x="102" y="796"/>
                    </a:lnTo>
                    <a:lnTo>
                      <a:pt x="99" y="799"/>
                    </a:lnTo>
                    <a:lnTo>
                      <a:pt x="98" y="802"/>
                    </a:lnTo>
                    <a:lnTo>
                      <a:pt x="97" y="808"/>
                    </a:lnTo>
                    <a:lnTo>
                      <a:pt x="94" y="809"/>
                    </a:lnTo>
                    <a:lnTo>
                      <a:pt x="94" y="812"/>
                    </a:lnTo>
                    <a:lnTo>
                      <a:pt x="92" y="816"/>
                    </a:lnTo>
                    <a:lnTo>
                      <a:pt x="92" y="819"/>
                    </a:lnTo>
                    <a:lnTo>
                      <a:pt x="90" y="822"/>
                    </a:lnTo>
                    <a:lnTo>
                      <a:pt x="90" y="826"/>
                    </a:lnTo>
                    <a:lnTo>
                      <a:pt x="87" y="831"/>
                    </a:lnTo>
                    <a:lnTo>
                      <a:pt x="85" y="832"/>
                    </a:lnTo>
                    <a:lnTo>
                      <a:pt x="82" y="833"/>
                    </a:lnTo>
                    <a:lnTo>
                      <a:pt x="78" y="833"/>
                    </a:lnTo>
                    <a:lnTo>
                      <a:pt x="77" y="833"/>
                    </a:lnTo>
                    <a:lnTo>
                      <a:pt x="74" y="833"/>
                    </a:lnTo>
                    <a:lnTo>
                      <a:pt x="71" y="832"/>
                    </a:lnTo>
                    <a:lnTo>
                      <a:pt x="68" y="832"/>
                    </a:lnTo>
                    <a:lnTo>
                      <a:pt x="64" y="829"/>
                    </a:lnTo>
                    <a:lnTo>
                      <a:pt x="60" y="825"/>
                    </a:lnTo>
                    <a:lnTo>
                      <a:pt x="57" y="822"/>
                    </a:lnTo>
                    <a:lnTo>
                      <a:pt x="55" y="819"/>
                    </a:lnTo>
                    <a:lnTo>
                      <a:pt x="53" y="818"/>
                    </a:lnTo>
                    <a:lnTo>
                      <a:pt x="51" y="815"/>
                    </a:lnTo>
                    <a:lnTo>
                      <a:pt x="48" y="809"/>
                    </a:lnTo>
                    <a:lnTo>
                      <a:pt x="47" y="805"/>
                    </a:lnTo>
                    <a:lnTo>
                      <a:pt x="44" y="799"/>
                    </a:lnTo>
                    <a:lnTo>
                      <a:pt x="43" y="795"/>
                    </a:lnTo>
                    <a:lnTo>
                      <a:pt x="40" y="789"/>
                    </a:lnTo>
                    <a:lnTo>
                      <a:pt x="40" y="785"/>
                    </a:lnTo>
                    <a:lnTo>
                      <a:pt x="36" y="779"/>
                    </a:lnTo>
                    <a:lnTo>
                      <a:pt x="34" y="772"/>
                    </a:lnTo>
                    <a:lnTo>
                      <a:pt x="31" y="765"/>
                    </a:lnTo>
                    <a:lnTo>
                      <a:pt x="30" y="759"/>
                    </a:lnTo>
                    <a:lnTo>
                      <a:pt x="28" y="751"/>
                    </a:lnTo>
                    <a:lnTo>
                      <a:pt x="27" y="744"/>
                    </a:lnTo>
                    <a:lnTo>
                      <a:pt x="24" y="735"/>
                    </a:lnTo>
                    <a:lnTo>
                      <a:pt x="21" y="728"/>
                    </a:lnTo>
                    <a:lnTo>
                      <a:pt x="20" y="721"/>
                    </a:lnTo>
                    <a:lnTo>
                      <a:pt x="18" y="713"/>
                    </a:lnTo>
                    <a:lnTo>
                      <a:pt x="16" y="704"/>
                    </a:lnTo>
                    <a:lnTo>
                      <a:pt x="16" y="694"/>
                    </a:lnTo>
                    <a:lnTo>
                      <a:pt x="13" y="686"/>
                    </a:lnTo>
                    <a:lnTo>
                      <a:pt x="13" y="677"/>
                    </a:lnTo>
                    <a:lnTo>
                      <a:pt x="10" y="667"/>
                    </a:lnTo>
                    <a:lnTo>
                      <a:pt x="9" y="657"/>
                    </a:lnTo>
                    <a:lnTo>
                      <a:pt x="7" y="649"/>
                    </a:lnTo>
                    <a:lnTo>
                      <a:pt x="6" y="639"/>
                    </a:lnTo>
                    <a:lnTo>
                      <a:pt x="6" y="629"/>
                    </a:lnTo>
                    <a:lnTo>
                      <a:pt x="4" y="619"/>
                    </a:lnTo>
                    <a:lnTo>
                      <a:pt x="3" y="607"/>
                    </a:lnTo>
                    <a:lnTo>
                      <a:pt x="3" y="599"/>
                    </a:lnTo>
                    <a:lnTo>
                      <a:pt x="1" y="589"/>
                    </a:lnTo>
                    <a:lnTo>
                      <a:pt x="0" y="577"/>
                    </a:lnTo>
                    <a:lnTo>
                      <a:pt x="0" y="567"/>
                    </a:lnTo>
                    <a:lnTo>
                      <a:pt x="0" y="556"/>
                    </a:lnTo>
                    <a:lnTo>
                      <a:pt x="0" y="545"/>
                    </a:lnTo>
                    <a:lnTo>
                      <a:pt x="0" y="535"/>
                    </a:lnTo>
                    <a:lnTo>
                      <a:pt x="0" y="525"/>
                    </a:lnTo>
                    <a:lnTo>
                      <a:pt x="0" y="513"/>
                    </a:lnTo>
                    <a:lnTo>
                      <a:pt x="0" y="502"/>
                    </a:lnTo>
                    <a:lnTo>
                      <a:pt x="0" y="492"/>
                    </a:lnTo>
                    <a:lnTo>
                      <a:pt x="1" y="482"/>
                    </a:lnTo>
                    <a:lnTo>
                      <a:pt x="3" y="469"/>
                    </a:lnTo>
                    <a:lnTo>
                      <a:pt x="3" y="459"/>
                    </a:lnTo>
                    <a:lnTo>
                      <a:pt x="4" y="448"/>
                    </a:lnTo>
                    <a:lnTo>
                      <a:pt x="6" y="438"/>
                    </a:lnTo>
                    <a:lnTo>
                      <a:pt x="9" y="427"/>
                    </a:lnTo>
                    <a:lnTo>
                      <a:pt x="9" y="415"/>
                    </a:lnTo>
                    <a:lnTo>
                      <a:pt x="11" y="405"/>
                    </a:lnTo>
                    <a:lnTo>
                      <a:pt x="13" y="394"/>
                    </a:lnTo>
                    <a:lnTo>
                      <a:pt x="16" y="384"/>
                    </a:lnTo>
                    <a:lnTo>
                      <a:pt x="18" y="374"/>
                    </a:lnTo>
                    <a:lnTo>
                      <a:pt x="21" y="363"/>
                    </a:lnTo>
                    <a:lnTo>
                      <a:pt x="24" y="354"/>
                    </a:lnTo>
                    <a:lnTo>
                      <a:pt x="27" y="343"/>
                    </a:lnTo>
                    <a:lnTo>
                      <a:pt x="30" y="333"/>
                    </a:lnTo>
                    <a:lnTo>
                      <a:pt x="34" y="324"/>
                    </a:lnTo>
                    <a:lnTo>
                      <a:pt x="40" y="313"/>
                    </a:lnTo>
                    <a:lnTo>
                      <a:pt x="44" y="304"/>
                    </a:lnTo>
                    <a:close/>
                  </a:path>
                </a:pathLst>
              </a:custGeom>
              <a:solidFill>
                <a:srgbClr val="2A40E2"/>
              </a:solidFill>
              <a:ln w="9525">
                <a:solidFill>
                  <a:schemeClr val="tx1"/>
                </a:solidFill>
                <a:round/>
                <a:headEnd/>
                <a:tailEnd/>
              </a:ln>
            </p:spPr>
            <p:txBody>
              <a:bodyPr/>
              <a:lstStyle/>
              <a:p>
                <a:endParaRPr lang="en-US"/>
              </a:p>
            </p:txBody>
          </p:sp>
          <p:sp>
            <p:nvSpPr>
              <p:cNvPr id="34828" name="Freeform 11"/>
              <p:cNvSpPr>
                <a:spLocks/>
              </p:cNvSpPr>
              <p:nvPr/>
            </p:nvSpPr>
            <p:spPr bwMode="auto">
              <a:xfrm>
                <a:off x="1923" y="937"/>
                <a:ext cx="81" cy="29"/>
              </a:xfrm>
              <a:custGeom>
                <a:avLst/>
                <a:gdLst>
                  <a:gd name="T0" fmla="*/ 0 w 243"/>
                  <a:gd name="T1" fmla="*/ 0 h 87"/>
                  <a:gd name="T2" fmla="*/ 0 w 243"/>
                  <a:gd name="T3" fmla="*/ 0 h 87"/>
                  <a:gd name="T4" fmla="*/ 0 w 243"/>
                  <a:gd name="T5" fmla="*/ 0 h 87"/>
                  <a:gd name="T6" fmla="*/ 0 w 243"/>
                  <a:gd name="T7" fmla="*/ 0 h 87"/>
                  <a:gd name="T8" fmla="*/ 0 w 243"/>
                  <a:gd name="T9" fmla="*/ 0 h 87"/>
                  <a:gd name="T10" fmla="*/ 0 w 243"/>
                  <a:gd name="T11" fmla="*/ 0 h 87"/>
                  <a:gd name="T12" fmla="*/ 0 w 243"/>
                  <a:gd name="T13" fmla="*/ 0 h 87"/>
                  <a:gd name="T14" fmla="*/ 0 w 243"/>
                  <a:gd name="T15" fmla="*/ 0 h 87"/>
                  <a:gd name="T16" fmla="*/ 0 w 243"/>
                  <a:gd name="T17" fmla="*/ 0 h 87"/>
                  <a:gd name="T18" fmla="*/ 0 w 243"/>
                  <a:gd name="T19" fmla="*/ 0 h 87"/>
                  <a:gd name="T20" fmla="*/ 0 w 243"/>
                  <a:gd name="T21" fmla="*/ 0 h 87"/>
                  <a:gd name="T22" fmla="*/ 0 w 243"/>
                  <a:gd name="T23" fmla="*/ 0 h 87"/>
                  <a:gd name="T24" fmla="*/ 0 w 243"/>
                  <a:gd name="T25" fmla="*/ 0 h 87"/>
                  <a:gd name="T26" fmla="*/ 0 w 243"/>
                  <a:gd name="T27" fmla="*/ 0 h 87"/>
                  <a:gd name="T28" fmla="*/ 0 w 243"/>
                  <a:gd name="T29" fmla="*/ 0 h 87"/>
                  <a:gd name="T30" fmla="*/ 0 w 243"/>
                  <a:gd name="T31" fmla="*/ 0 h 87"/>
                  <a:gd name="T32" fmla="*/ 0 w 243"/>
                  <a:gd name="T33" fmla="*/ 0 h 87"/>
                  <a:gd name="T34" fmla="*/ 0 w 243"/>
                  <a:gd name="T35" fmla="*/ 0 h 87"/>
                  <a:gd name="T36" fmla="*/ 0 w 243"/>
                  <a:gd name="T37" fmla="*/ 0 h 87"/>
                  <a:gd name="T38" fmla="*/ 0 w 243"/>
                  <a:gd name="T39" fmla="*/ 0 h 87"/>
                  <a:gd name="T40" fmla="*/ 0 w 243"/>
                  <a:gd name="T41" fmla="*/ 0 h 87"/>
                  <a:gd name="T42" fmla="*/ 0 w 243"/>
                  <a:gd name="T43" fmla="*/ 0 h 87"/>
                  <a:gd name="T44" fmla="*/ 0 w 243"/>
                  <a:gd name="T45" fmla="*/ 0 h 87"/>
                  <a:gd name="T46" fmla="*/ 0 w 243"/>
                  <a:gd name="T47" fmla="*/ 0 h 87"/>
                  <a:gd name="T48" fmla="*/ 0 w 243"/>
                  <a:gd name="T49" fmla="*/ 0 h 87"/>
                  <a:gd name="T50" fmla="*/ 0 w 243"/>
                  <a:gd name="T51" fmla="*/ 0 h 87"/>
                  <a:gd name="T52" fmla="*/ 0 w 243"/>
                  <a:gd name="T53" fmla="*/ 0 h 87"/>
                  <a:gd name="T54" fmla="*/ 0 w 243"/>
                  <a:gd name="T55" fmla="*/ 0 h 87"/>
                  <a:gd name="T56" fmla="*/ 0 w 243"/>
                  <a:gd name="T57" fmla="*/ 0 h 87"/>
                  <a:gd name="T58" fmla="*/ 0 w 243"/>
                  <a:gd name="T59" fmla="*/ 0 h 87"/>
                  <a:gd name="T60" fmla="*/ 0 w 243"/>
                  <a:gd name="T61" fmla="*/ 0 h 87"/>
                  <a:gd name="T62" fmla="*/ 0 w 243"/>
                  <a:gd name="T63" fmla="*/ 0 h 87"/>
                  <a:gd name="T64" fmla="*/ 0 w 243"/>
                  <a:gd name="T65" fmla="*/ 0 h 87"/>
                  <a:gd name="T66" fmla="*/ 0 w 243"/>
                  <a:gd name="T67" fmla="*/ 0 h 87"/>
                  <a:gd name="T68" fmla="*/ 0 w 243"/>
                  <a:gd name="T69" fmla="*/ 0 h 87"/>
                  <a:gd name="T70" fmla="*/ 0 w 243"/>
                  <a:gd name="T71" fmla="*/ 0 h 87"/>
                  <a:gd name="T72" fmla="*/ 0 w 243"/>
                  <a:gd name="T73" fmla="*/ 0 h 87"/>
                  <a:gd name="T74" fmla="*/ 0 w 243"/>
                  <a:gd name="T75" fmla="*/ 0 h 87"/>
                  <a:gd name="T76" fmla="*/ 0 w 243"/>
                  <a:gd name="T77" fmla="*/ 0 h 87"/>
                  <a:gd name="T78" fmla="*/ 0 w 243"/>
                  <a:gd name="T79" fmla="*/ 0 h 87"/>
                  <a:gd name="T80" fmla="*/ 0 w 243"/>
                  <a:gd name="T81" fmla="*/ 0 h 87"/>
                  <a:gd name="T82" fmla="*/ 0 w 243"/>
                  <a:gd name="T83" fmla="*/ 0 h 87"/>
                  <a:gd name="T84" fmla="*/ 0 w 243"/>
                  <a:gd name="T85" fmla="*/ 0 h 87"/>
                  <a:gd name="T86" fmla="*/ 0 w 243"/>
                  <a:gd name="T87" fmla="*/ 0 h 87"/>
                  <a:gd name="T88" fmla="*/ 0 w 243"/>
                  <a:gd name="T89" fmla="*/ 0 h 87"/>
                  <a:gd name="T90" fmla="*/ 0 w 243"/>
                  <a:gd name="T91" fmla="*/ 0 h 8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3"/>
                  <a:gd name="T139" fmla="*/ 0 h 87"/>
                  <a:gd name="T140" fmla="*/ 243 w 243"/>
                  <a:gd name="T141" fmla="*/ 87 h 8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3" h="87">
                    <a:moveTo>
                      <a:pt x="77" y="6"/>
                    </a:moveTo>
                    <a:lnTo>
                      <a:pt x="80" y="4"/>
                    </a:lnTo>
                    <a:lnTo>
                      <a:pt x="83" y="3"/>
                    </a:lnTo>
                    <a:lnTo>
                      <a:pt x="86" y="3"/>
                    </a:lnTo>
                    <a:lnTo>
                      <a:pt x="90" y="3"/>
                    </a:lnTo>
                    <a:lnTo>
                      <a:pt x="94" y="1"/>
                    </a:lnTo>
                    <a:lnTo>
                      <a:pt x="96" y="0"/>
                    </a:lnTo>
                    <a:lnTo>
                      <a:pt x="100" y="0"/>
                    </a:lnTo>
                    <a:lnTo>
                      <a:pt x="104" y="0"/>
                    </a:lnTo>
                    <a:lnTo>
                      <a:pt x="107" y="0"/>
                    </a:lnTo>
                    <a:lnTo>
                      <a:pt x="111" y="0"/>
                    </a:lnTo>
                    <a:lnTo>
                      <a:pt x="114" y="0"/>
                    </a:lnTo>
                    <a:lnTo>
                      <a:pt x="118" y="0"/>
                    </a:lnTo>
                    <a:lnTo>
                      <a:pt x="123" y="0"/>
                    </a:lnTo>
                    <a:lnTo>
                      <a:pt x="126" y="0"/>
                    </a:lnTo>
                    <a:lnTo>
                      <a:pt x="130" y="0"/>
                    </a:lnTo>
                    <a:lnTo>
                      <a:pt x="134" y="0"/>
                    </a:lnTo>
                    <a:lnTo>
                      <a:pt x="137" y="0"/>
                    </a:lnTo>
                    <a:lnTo>
                      <a:pt x="141" y="0"/>
                    </a:lnTo>
                    <a:lnTo>
                      <a:pt x="145" y="1"/>
                    </a:lnTo>
                    <a:lnTo>
                      <a:pt x="150" y="3"/>
                    </a:lnTo>
                    <a:lnTo>
                      <a:pt x="154" y="3"/>
                    </a:lnTo>
                    <a:lnTo>
                      <a:pt x="157" y="3"/>
                    </a:lnTo>
                    <a:lnTo>
                      <a:pt x="161" y="4"/>
                    </a:lnTo>
                    <a:lnTo>
                      <a:pt x="165" y="6"/>
                    </a:lnTo>
                    <a:lnTo>
                      <a:pt x="170" y="7"/>
                    </a:lnTo>
                    <a:lnTo>
                      <a:pt x="175" y="7"/>
                    </a:lnTo>
                    <a:lnTo>
                      <a:pt x="180" y="10"/>
                    </a:lnTo>
                    <a:lnTo>
                      <a:pt x="182" y="11"/>
                    </a:lnTo>
                    <a:lnTo>
                      <a:pt x="188" y="13"/>
                    </a:lnTo>
                    <a:lnTo>
                      <a:pt x="192" y="16"/>
                    </a:lnTo>
                    <a:lnTo>
                      <a:pt x="197" y="17"/>
                    </a:lnTo>
                    <a:lnTo>
                      <a:pt x="202" y="18"/>
                    </a:lnTo>
                    <a:lnTo>
                      <a:pt x="207" y="21"/>
                    </a:lnTo>
                    <a:lnTo>
                      <a:pt x="211" y="23"/>
                    </a:lnTo>
                    <a:lnTo>
                      <a:pt x="214" y="26"/>
                    </a:lnTo>
                    <a:lnTo>
                      <a:pt x="218" y="27"/>
                    </a:lnTo>
                    <a:lnTo>
                      <a:pt x="221" y="28"/>
                    </a:lnTo>
                    <a:lnTo>
                      <a:pt x="224" y="31"/>
                    </a:lnTo>
                    <a:lnTo>
                      <a:pt x="228" y="33"/>
                    </a:lnTo>
                    <a:lnTo>
                      <a:pt x="231" y="36"/>
                    </a:lnTo>
                    <a:lnTo>
                      <a:pt x="235" y="37"/>
                    </a:lnTo>
                    <a:lnTo>
                      <a:pt x="238" y="40"/>
                    </a:lnTo>
                    <a:lnTo>
                      <a:pt x="241" y="43"/>
                    </a:lnTo>
                    <a:lnTo>
                      <a:pt x="243" y="45"/>
                    </a:lnTo>
                    <a:lnTo>
                      <a:pt x="243" y="50"/>
                    </a:lnTo>
                    <a:lnTo>
                      <a:pt x="241" y="54"/>
                    </a:lnTo>
                    <a:lnTo>
                      <a:pt x="238" y="55"/>
                    </a:lnTo>
                    <a:lnTo>
                      <a:pt x="235" y="57"/>
                    </a:lnTo>
                    <a:lnTo>
                      <a:pt x="232" y="58"/>
                    </a:lnTo>
                    <a:lnTo>
                      <a:pt x="228" y="60"/>
                    </a:lnTo>
                    <a:lnTo>
                      <a:pt x="222" y="60"/>
                    </a:lnTo>
                    <a:lnTo>
                      <a:pt x="216" y="60"/>
                    </a:lnTo>
                    <a:lnTo>
                      <a:pt x="214" y="60"/>
                    </a:lnTo>
                    <a:lnTo>
                      <a:pt x="211" y="60"/>
                    </a:lnTo>
                    <a:lnTo>
                      <a:pt x="208" y="60"/>
                    </a:lnTo>
                    <a:lnTo>
                      <a:pt x="205" y="58"/>
                    </a:lnTo>
                    <a:lnTo>
                      <a:pt x="202" y="57"/>
                    </a:lnTo>
                    <a:lnTo>
                      <a:pt x="198" y="57"/>
                    </a:lnTo>
                    <a:lnTo>
                      <a:pt x="194" y="55"/>
                    </a:lnTo>
                    <a:lnTo>
                      <a:pt x="191" y="54"/>
                    </a:lnTo>
                    <a:lnTo>
                      <a:pt x="188" y="54"/>
                    </a:lnTo>
                    <a:lnTo>
                      <a:pt x="184" y="53"/>
                    </a:lnTo>
                    <a:lnTo>
                      <a:pt x="181" y="53"/>
                    </a:lnTo>
                    <a:lnTo>
                      <a:pt x="177" y="51"/>
                    </a:lnTo>
                    <a:lnTo>
                      <a:pt x="174" y="50"/>
                    </a:lnTo>
                    <a:lnTo>
                      <a:pt x="168" y="50"/>
                    </a:lnTo>
                    <a:lnTo>
                      <a:pt x="164" y="47"/>
                    </a:lnTo>
                    <a:lnTo>
                      <a:pt x="161" y="47"/>
                    </a:lnTo>
                    <a:lnTo>
                      <a:pt x="157" y="47"/>
                    </a:lnTo>
                    <a:lnTo>
                      <a:pt x="151" y="45"/>
                    </a:lnTo>
                    <a:lnTo>
                      <a:pt x="148" y="45"/>
                    </a:lnTo>
                    <a:lnTo>
                      <a:pt x="143" y="47"/>
                    </a:lnTo>
                    <a:lnTo>
                      <a:pt x="138" y="47"/>
                    </a:lnTo>
                    <a:lnTo>
                      <a:pt x="133" y="47"/>
                    </a:lnTo>
                    <a:lnTo>
                      <a:pt x="128" y="47"/>
                    </a:lnTo>
                    <a:lnTo>
                      <a:pt x="124" y="50"/>
                    </a:lnTo>
                    <a:lnTo>
                      <a:pt x="118" y="51"/>
                    </a:lnTo>
                    <a:lnTo>
                      <a:pt x="113" y="53"/>
                    </a:lnTo>
                    <a:lnTo>
                      <a:pt x="108" y="54"/>
                    </a:lnTo>
                    <a:lnTo>
                      <a:pt x="103" y="57"/>
                    </a:lnTo>
                    <a:lnTo>
                      <a:pt x="100" y="58"/>
                    </a:lnTo>
                    <a:lnTo>
                      <a:pt x="97" y="60"/>
                    </a:lnTo>
                    <a:lnTo>
                      <a:pt x="94" y="60"/>
                    </a:lnTo>
                    <a:lnTo>
                      <a:pt x="93" y="63"/>
                    </a:lnTo>
                    <a:lnTo>
                      <a:pt x="86" y="64"/>
                    </a:lnTo>
                    <a:lnTo>
                      <a:pt x="81" y="67"/>
                    </a:lnTo>
                    <a:lnTo>
                      <a:pt x="76" y="68"/>
                    </a:lnTo>
                    <a:lnTo>
                      <a:pt x="72" y="71"/>
                    </a:lnTo>
                    <a:lnTo>
                      <a:pt x="67" y="71"/>
                    </a:lnTo>
                    <a:lnTo>
                      <a:pt x="63" y="74"/>
                    </a:lnTo>
                    <a:lnTo>
                      <a:pt x="57" y="75"/>
                    </a:lnTo>
                    <a:lnTo>
                      <a:pt x="53" y="78"/>
                    </a:lnTo>
                    <a:lnTo>
                      <a:pt x="49" y="78"/>
                    </a:lnTo>
                    <a:lnTo>
                      <a:pt x="46" y="81"/>
                    </a:lnTo>
                    <a:lnTo>
                      <a:pt x="42" y="81"/>
                    </a:lnTo>
                    <a:lnTo>
                      <a:pt x="39" y="84"/>
                    </a:lnTo>
                    <a:lnTo>
                      <a:pt x="36" y="84"/>
                    </a:lnTo>
                    <a:lnTo>
                      <a:pt x="32" y="85"/>
                    </a:lnTo>
                    <a:lnTo>
                      <a:pt x="29" y="85"/>
                    </a:lnTo>
                    <a:lnTo>
                      <a:pt x="26" y="87"/>
                    </a:lnTo>
                    <a:lnTo>
                      <a:pt x="23" y="87"/>
                    </a:lnTo>
                    <a:lnTo>
                      <a:pt x="20" y="87"/>
                    </a:lnTo>
                    <a:lnTo>
                      <a:pt x="15" y="87"/>
                    </a:lnTo>
                    <a:lnTo>
                      <a:pt x="10" y="85"/>
                    </a:lnTo>
                    <a:lnTo>
                      <a:pt x="6" y="82"/>
                    </a:lnTo>
                    <a:lnTo>
                      <a:pt x="3" y="80"/>
                    </a:lnTo>
                    <a:lnTo>
                      <a:pt x="2" y="75"/>
                    </a:lnTo>
                    <a:lnTo>
                      <a:pt x="0" y="71"/>
                    </a:lnTo>
                    <a:lnTo>
                      <a:pt x="0" y="68"/>
                    </a:lnTo>
                    <a:lnTo>
                      <a:pt x="0" y="65"/>
                    </a:lnTo>
                    <a:lnTo>
                      <a:pt x="0" y="63"/>
                    </a:lnTo>
                    <a:lnTo>
                      <a:pt x="0" y="60"/>
                    </a:lnTo>
                    <a:lnTo>
                      <a:pt x="2" y="54"/>
                    </a:lnTo>
                    <a:lnTo>
                      <a:pt x="5" y="50"/>
                    </a:lnTo>
                    <a:lnTo>
                      <a:pt x="9" y="44"/>
                    </a:lnTo>
                    <a:lnTo>
                      <a:pt x="12" y="40"/>
                    </a:lnTo>
                    <a:lnTo>
                      <a:pt x="15" y="37"/>
                    </a:lnTo>
                    <a:lnTo>
                      <a:pt x="18" y="36"/>
                    </a:lnTo>
                    <a:lnTo>
                      <a:pt x="20" y="33"/>
                    </a:lnTo>
                    <a:lnTo>
                      <a:pt x="23" y="31"/>
                    </a:lnTo>
                    <a:lnTo>
                      <a:pt x="26" y="28"/>
                    </a:lnTo>
                    <a:lnTo>
                      <a:pt x="29" y="26"/>
                    </a:lnTo>
                    <a:lnTo>
                      <a:pt x="32" y="24"/>
                    </a:lnTo>
                    <a:lnTo>
                      <a:pt x="36" y="23"/>
                    </a:lnTo>
                    <a:lnTo>
                      <a:pt x="39" y="21"/>
                    </a:lnTo>
                    <a:lnTo>
                      <a:pt x="42" y="18"/>
                    </a:lnTo>
                    <a:lnTo>
                      <a:pt x="46" y="17"/>
                    </a:lnTo>
                    <a:lnTo>
                      <a:pt x="49" y="16"/>
                    </a:lnTo>
                    <a:lnTo>
                      <a:pt x="52" y="14"/>
                    </a:lnTo>
                    <a:lnTo>
                      <a:pt x="56" y="13"/>
                    </a:lnTo>
                    <a:lnTo>
                      <a:pt x="59" y="10"/>
                    </a:lnTo>
                    <a:lnTo>
                      <a:pt x="64" y="10"/>
                    </a:lnTo>
                    <a:lnTo>
                      <a:pt x="67" y="7"/>
                    </a:lnTo>
                    <a:lnTo>
                      <a:pt x="70" y="7"/>
                    </a:lnTo>
                    <a:lnTo>
                      <a:pt x="73" y="6"/>
                    </a:lnTo>
                    <a:lnTo>
                      <a:pt x="77" y="6"/>
                    </a:lnTo>
                    <a:close/>
                  </a:path>
                </a:pathLst>
              </a:custGeom>
              <a:solidFill>
                <a:srgbClr val="FFFFFF"/>
              </a:solidFill>
              <a:ln w="9525">
                <a:solidFill>
                  <a:schemeClr val="tx1"/>
                </a:solidFill>
                <a:round/>
                <a:headEnd/>
                <a:tailEnd/>
              </a:ln>
            </p:spPr>
            <p:txBody>
              <a:bodyPr/>
              <a:lstStyle/>
              <a:p>
                <a:endParaRPr lang="en-US"/>
              </a:p>
            </p:txBody>
          </p:sp>
          <p:sp>
            <p:nvSpPr>
              <p:cNvPr id="34829" name="Freeform 12"/>
              <p:cNvSpPr>
                <a:spLocks/>
              </p:cNvSpPr>
              <p:nvPr/>
            </p:nvSpPr>
            <p:spPr bwMode="auto">
              <a:xfrm>
                <a:off x="2190" y="1213"/>
                <a:ext cx="34" cy="110"/>
              </a:xfrm>
              <a:custGeom>
                <a:avLst/>
                <a:gdLst>
                  <a:gd name="T0" fmla="*/ 0 w 102"/>
                  <a:gd name="T1" fmla="*/ 0 h 330"/>
                  <a:gd name="T2" fmla="*/ 0 w 102"/>
                  <a:gd name="T3" fmla="*/ 0 h 330"/>
                  <a:gd name="T4" fmla="*/ 0 w 102"/>
                  <a:gd name="T5" fmla="*/ 0 h 330"/>
                  <a:gd name="T6" fmla="*/ 0 w 102"/>
                  <a:gd name="T7" fmla="*/ 0 h 330"/>
                  <a:gd name="T8" fmla="*/ 0 w 102"/>
                  <a:gd name="T9" fmla="*/ 0 h 330"/>
                  <a:gd name="T10" fmla="*/ 0 w 102"/>
                  <a:gd name="T11" fmla="*/ 0 h 330"/>
                  <a:gd name="T12" fmla="*/ 0 w 102"/>
                  <a:gd name="T13" fmla="*/ 0 h 330"/>
                  <a:gd name="T14" fmla="*/ 0 w 102"/>
                  <a:gd name="T15" fmla="*/ 0 h 330"/>
                  <a:gd name="T16" fmla="*/ 0 w 102"/>
                  <a:gd name="T17" fmla="*/ 0 h 330"/>
                  <a:gd name="T18" fmla="*/ 0 w 102"/>
                  <a:gd name="T19" fmla="*/ 0 h 330"/>
                  <a:gd name="T20" fmla="*/ 0 w 102"/>
                  <a:gd name="T21" fmla="*/ 0 h 330"/>
                  <a:gd name="T22" fmla="*/ 0 w 102"/>
                  <a:gd name="T23" fmla="*/ 0 h 330"/>
                  <a:gd name="T24" fmla="*/ 0 w 102"/>
                  <a:gd name="T25" fmla="*/ 0 h 330"/>
                  <a:gd name="T26" fmla="*/ 0 w 102"/>
                  <a:gd name="T27" fmla="*/ 0 h 330"/>
                  <a:gd name="T28" fmla="*/ 0 w 102"/>
                  <a:gd name="T29" fmla="*/ 0 h 330"/>
                  <a:gd name="T30" fmla="*/ 0 w 102"/>
                  <a:gd name="T31" fmla="*/ 0 h 330"/>
                  <a:gd name="T32" fmla="*/ 0 w 102"/>
                  <a:gd name="T33" fmla="*/ 0 h 330"/>
                  <a:gd name="T34" fmla="*/ 0 w 102"/>
                  <a:gd name="T35" fmla="*/ 0 h 330"/>
                  <a:gd name="T36" fmla="*/ 0 w 102"/>
                  <a:gd name="T37" fmla="*/ 0 h 330"/>
                  <a:gd name="T38" fmla="*/ 0 w 102"/>
                  <a:gd name="T39" fmla="*/ 0 h 330"/>
                  <a:gd name="T40" fmla="*/ 0 w 102"/>
                  <a:gd name="T41" fmla="*/ 0 h 330"/>
                  <a:gd name="T42" fmla="*/ 0 w 102"/>
                  <a:gd name="T43" fmla="*/ 0 h 330"/>
                  <a:gd name="T44" fmla="*/ 0 w 102"/>
                  <a:gd name="T45" fmla="*/ 0 h 330"/>
                  <a:gd name="T46" fmla="*/ 0 w 102"/>
                  <a:gd name="T47" fmla="*/ 0 h 330"/>
                  <a:gd name="T48" fmla="*/ 0 w 102"/>
                  <a:gd name="T49" fmla="*/ 0 h 330"/>
                  <a:gd name="T50" fmla="*/ 0 w 102"/>
                  <a:gd name="T51" fmla="*/ 0 h 330"/>
                  <a:gd name="T52" fmla="*/ 0 w 102"/>
                  <a:gd name="T53" fmla="*/ 0 h 330"/>
                  <a:gd name="T54" fmla="*/ 0 w 102"/>
                  <a:gd name="T55" fmla="*/ 0 h 330"/>
                  <a:gd name="T56" fmla="*/ 0 w 102"/>
                  <a:gd name="T57" fmla="*/ 0 h 330"/>
                  <a:gd name="T58" fmla="*/ 0 w 102"/>
                  <a:gd name="T59" fmla="*/ 0 h 330"/>
                  <a:gd name="T60" fmla="*/ 0 w 102"/>
                  <a:gd name="T61" fmla="*/ 0 h 330"/>
                  <a:gd name="T62" fmla="*/ 0 w 102"/>
                  <a:gd name="T63" fmla="*/ 0 h 330"/>
                  <a:gd name="T64" fmla="*/ 0 w 102"/>
                  <a:gd name="T65" fmla="*/ 0 h 330"/>
                  <a:gd name="T66" fmla="*/ 0 w 102"/>
                  <a:gd name="T67" fmla="*/ 0 h 330"/>
                  <a:gd name="T68" fmla="*/ 0 w 102"/>
                  <a:gd name="T69" fmla="*/ 0 h 330"/>
                  <a:gd name="T70" fmla="*/ 0 w 102"/>
                  <a:gd name="T71" fmla="*/ 0 h 330"/>
                  <a:gd name="T72" fmla="*/ 0 w 102"/>
                  <a:gd name="T73" fmla="*/ 0 h 330"/>
                  <a:gd name="T74" fmla="*/ 0 w 102"/>
                  <a:gd name="T75" fmla="*/ 0 h 330"/>
                  <a:gd name="T76" fmla="*/ 0 w 102"/>
                  <a:gd name="T77" fmla="*/ 0 h 330"/>
                  <a:gd name="T78" fmla="*/ 0 w 102"/>
                  <a:gd name="T79" fmla="*/ 0 h 330"/>
                  <a:gd name="T80" fmla="*/ 0 w 102"/>
                  <a:gd name="T81" fmla="*/ 0 h 330"/>
                  <a:gd name="T82" fmla="*/ 0 w 102"/>
                  <a:gd name="T83" fmla="*/ 0 h 330"/>
                  <a:gd name="T84" fmla="*/ 0 w 102"/>
                  <a:gd name="T85" fmla="*/ 0 h 330"/>
                  <a:gd name="T86" fmla="*/ 0 w 102"/>
                  <a:gd name="T87" fmla="*/ 0 h 330"/>
                  <a:gd name="T88" fmla="*/ 0 w 102"/>
                  <a:gd name="T89" fmla="*/ 0 h 330"/>
                  <a:gd name="T90" fmla="*/ 0 w 102"/>
                  <a:gd name="T91" fmla="*/ 0 h 330"/>
                  <a:gd name="T92" fmla="*/ 0 w 102"/>
                  <a:gd name="T93" fmla="*/ 0 h 330"/>
                  <a:gd name="T94" fmla="*/ 0 w 102"/>
                  <a:gd name="T95" fmla="*/ 0 h 330"/>
                  <a:gd name="T96" fmla="*/ 0 w 102"/>
                  <a:gd name="T97" fmla="*/ 0 h 330"/>
                  <a:gd name="T98" fmla="*/ 0 w 102"/>
                  <a:gd name="T99" fmla="*/ 0 h 330"/>
                  <a:gd name="T100" fmla="*/ 0 w 102"/>
                  <a:gd name="T101" fmla="*/ 0 h 330"/>
                  <a:gd name="T102" fmla="*/ 0 w 102"/>
                  <a:gd name="T103" fmla="*/ 0 h 330"/>
                  <a:gd name="T104" fmla="*/ 0 w 102"/>
                  <a:gd name="T105" fmla="*/ 0 h 330"/>
                  <a:gd name="T106" fmla="*/ 0 w 102"/>
                  <a:gd name="T107" fmla="*/ 0 h 330"/>
                  <a:gd name="T108" fmla="*/ 0 w 102"/>
                  <a:gd name="T109" fmla="*/ 0 h 330"/>
                  <a:gd name="T110" fmla="*/ 0 w 102"/>
                  <a:gd name="T111" fmla="*/ 0 h 330"/>
                  <a:gd name="T112" fmla="*/ 0 w 102"/>
                  <a:gd name="T113" fmla="*/ 0 h 330"/>
                  <a:gd name="T114" fmla="*/ 0 w 102"/>
                  <a:gd name="T115" fmla="*/ 0 h 33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02"/>
                  <a:gd name="T175" fmla="*/ 0 h 330"/>
                  <a:gd name="T176" fmla="*/ 102 w 102"/>
                  <a:gd name="T177" fmla="*/ 330 h 33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02" h="330">
                    <a:moveTo>
                      <a:pt x="18" y="99"/>
                    </a:moveTo>
                    <a:lnTo>
                      <a:pt x="18" y="102"/>
                    </a:lnTo>
                    <a:lnTo>
                      <a:pt x="18" y="105"/>
                    </a:lnTo>
                    <a:lnTo>
                      <a:pt x="18" y="109"/>
                    </a:lnTo>
                    <a:lnTo>
                      <a:pt x="20" y="112"/>
                    </a:lnTo>
                    <a:lnTo>
                      <a:pt x="20" y="116"/>
                    </a:lnTo>
                    <a:lnTo>
                      <a:pt x="21" y="119"/>
                    </a:lnTo>
                    <a:lnTo>
                      <a:pt x="21" y="125"/>
                    </a:lnTo>
                    <a:lnTo>
                      <a:pt x="21" y="129"/>
                    </a:lnTo>
                    <a:lnTo>
                      <a:pt x="21" y="132"/>
                    </a:lnTo>
                    <a:lnTo>
                      <a:pt x="21" y="136"/>
                    </a:lnTo>
                    <a:lnTo>
                      <a:pt x="21" y="140"/>
                    </a:lnTo>
                    <a:lnTo>
                      <a:pt x="21" y="145"/>
                    </a:lnTo>
                    <a:lnTo>
                      <a:pt x="21" y="150"/>
                    </a:lnTo>
                    <a:lnTo>
                      <a:pt x="21" y="155"/>
                    </a:lnTo>
                    <a:lnTo>
                      <a:pt x="21" y="159"/>
                    </a:lnTo>
                    <a:lnTo>
                      <a:pt x="23" y="163"/>
                    </a:lnTo>
                    <a:lnTo>
                      <a:pt x="21" y="168"/>
                    </a:lnTo>
                    <a:lnTo>
                      <a:pt x="21" y="172"/>
                    </a:lnTo>
                    <a:lnTo>
                      <a:pt x="21" y="177"/>
                    </a:lnTo>
                    <a:lnTo>
                      <a:pt x="21" y="182"/>
                    </a:lnTo>
                    <a:lnTo>
                      <a:pt x="20" y="187"/>
                    </a:lnTo>
                    <a:lnTo>
                      <a:pt x="20" y="190"/>
                    </a:lnTo>
                    <a:lnTo>
                      <a:pt x="20" y="196"/>
                    </a:lnTo>
                    <a:lnTo>
                      <a:pt x="20" y="200"/>
                    </a:lnTo>
                    <a:lnTo>
                      <a:pt x="18" y="206"/>
                    </a:lnTo>
                    <a:lnTo>
                      <a:pt x="18" y="210"/>
                    </a:lnTo>
                    <a:lnTo>
                      <a:pt x="18" y="214"/>
                    </a:lnTo>
                    <a:lnTo>
                      <a:pt x="18" y="219"/>
                    </a:lnTo>
                    <a:lnTo>
                      <a:pt x="18" y="224"/>
                    </a:lnTo>
                    <a:lnTo>
                      <a:pt x="18" y="227"/>
                    </a:lnTo>
                    <a:lnTo>
                      <a:pt x="18" y="233"/>
                    </a:lnTo>
                    <a:lnTo>
                      <a:pt x="18" y="239"/>
                    </a:lnTo>
                    <a:lnTo>
                      <a:pt x="17" y="243"/>
                    </a:lnTo>
                    <a:lnTo>
                      <a:pt x="17" y="246"/>
                    </a:lnTo>
                    <a:lnTo>
                      <a:pt x="15" y="250"/>
                    </a:lnTo>
                    <a:lnTo>
                      <a:pt x="15" y="254"/>
                    </a:lnTo>
                    <a:lnTo>
                      <a:pt x="15" y="259"/>
                    </a:lnTo>
                    <a:lnTo>
                      <a:pt x="15" y="263"/>
                    </a:lnTo>
                    <a:lnTo>
                      <a:pt x="15" y="267"/>
                    </a:lnTo>
                    <a:lnTo>
                      <a:pt x="17" y="271"/>
                    </a:lnTo>
                    <a:lnTo>
                      <a:pt x="17" y="274"/>
                    </a:lnTo>
                    <a:lnTo>
                      <a:pt x="17" y="278"/>
                    </a:lnTo>
                    <a:lnTo>
                      <a:pt x="17" y="281"/>
                    </a:lnTo>
                    <a:lnTo>
                      <a:pt x="17" y="287"/>
                    </a:lnTo>
                    <a:lnTo>
                      <a:pt x="17" y="290"/>
                    </a:lnTo>
                    <a:lnTo>
                      <a:pt x="18" y="293"/>
                    </a:lnTo>
                    <a:lnTo>
                      <a:pt x="18" y="296"/>
                    </a:lnTo>
                    <a:lnTo>
                      <a:pt x="18" y="300"/>
                    </a:lnTo>
                    <a:lnTo>
                      <a:pt x="18" y="303"/>
                    </a:lnTo>
                    <a:lnTo>
                      <a:pt x="20" y="305"/>
                    </a:lnTo>
                    <a:lnTo>
                      <a:pt x="21" y="308"/>
                    </a:lnTo>
                    <a:lnTo>
                      <a:pt x="23" y="310"/>
                    </a:lnTo>
                    <a:lnTo>
                      <a:pt x="25" y="315"/>
                    </a:lnTo>
                    <a:lnTo>
                      <a:pt x="28" y="320"/>
                    </a:lnTo>
                    <a:lnTo>
                      <a:pt x="31" y="323"/>
                    </a:lnTo>
                    <a:lnTo>
                      <a:pt x="34" y="325"/>
                    </a:lnTo>
                    <a:lnTo>
                      <a:pt x="40" y="327"/>
                    </a:lnTo>
                    <a:lnTo>
                      <a:pt x="44" y="328"/>
                    </a:lnTo>
                    <a:lnTo>
                      <a:pt x="48" y="328"/>
                    </a:lnTo>
                    <a:lnTo>
                      <a:pt x="54" y="330"/>
                    </a:lnTo>
                    <a:lnTo>
                      <a:pt x="58" y="328"/>
                    </a:lnTo>
                    <a:lnTo>
                      <a:pt x="62" y="328"/>
                    </a:lnTo>
                    <a:lnTo>
                      <a:pt x="65" y="327"/>
                    </a:lnTo>
                    <a:lnTo>
                      <a:pt x="69" y="325"/>
                    </a:lnTo>
                    <a:lnTo>
                      <a:pt x="72" y="324"/>
                    </a:lnTo>
                    <a:lnTo>
                      <a:pt x="77" y="323"/>
                    </a:lnTo>
                    <a:lnTo>
                      <a:pt x="79" y="320"/>
                    </a:lnTo>
                    <a:lnTo>
                      <a:pt x="82" y="317"/>
                    </a:lnTo>
                    <a:lnTo>
                      <a:pt x="85" y="314"/>
                    </a:lnTo>
                    <a:lnTo>
                      <a:pt x="87" y="311"/>
                    </a:lnTo>
                    <a:lnTo>
                      <a:pt x="89" y="308"/>
                    </a:lnTo>
                    <a:lnTo>
                      <a:pt x="91" y="304"/>
                    </a:lnTo>
                    <a:lnTo>
                      <a:pt x="92" y="300"/>
                    </a:lnTo>
                    <a:lnTo>
                      <a:pt x="95" y="297"/>
                    </a:lnTo>
                    <a:lnTo>
                      <a:pt x="95" y="293"/>
                    </a:lnTo>
                    <a:lnTo>
                      <a:pt x="96" y="288"/>
                    </a:lnTo>
                    <a:lnTo>
                      <a:pt x="98" y="283"/>
                    </a:lnTo>
                    <a:lnTo>
                      <a:pt x="99" y="278"/>
                    </a:lnTo>
                    <a:lnTo>
                      <a:pt x="99" y="274"/>
                    </a:lnTo>
                    <a:lnTo>
                      <a:pt x="99" y="270"/>
                    </a:lnTo>
                    <a:lnTo>
                      <a:pt x="101" y="266"/>
                    </a:lnTo>
                    <a:lnTo>
                      <a:pt x="102" y="260"/>
                    </a:lnTo>
                    <a:lnTo>
                      <a:pt x="102" y="256"/>
                    </a:lnTo>
                    <a:lnTo>
                      <a:pt x="102" y="250"/>
                    </a:lnTo>
                    <a:lnTo>
                      <a:pt x="102" y="244"/>
                    </a:lnTo>
                    <a:lnTo>
                      <a:pt x="102" y="240"/>
                    </a:lnTo>
                    <a:lnTo>
                      <a:pt x="102" y="236"/>
                    </a:lnTo>
                    <a:lnTo>
                      <a:pt x="102" y="230"/>
                    </a:lnTo>
                    <a:lnTo>
                      <a:pt x="101" y="226"/>
                    </a:lnTo>
                    <a:lnTo>
                      <a:pt x="101" y="222"/>
                    </a:lnTo>
                    <a:lnTo>
                      <a:pt x="99" y="219"/>
                    </a:lnTo>
                    <a:lnTo>
                      <a:pt x="99" y="216"/>
                    </a:lnTo>
                    <a:lnTo>
                      <a:pt x="99" y="213"/>
                    </a:lnTo>
                    <a:lnTo>
                      <a:pt x="99" y="210"/>
                    </a:lnTo>
                    <a:lnTo>
                      <a:pt x="98" y="207"/>
                    </a:lnTo>
                    <a:lnTo>
                      <a:pt x="96" y="204"/>
                    </a:lnTo>
                    <a:lnTo>
                      <a:pt x="96" y="200"/>
                    </a:lnTo>
                    <a:lnTo>
                      <a:pt x="96" y="197"/>
                    </a:lnTo>
                    <a:lnTo>
                      <a:pt x="95" y="193"/>
                    </a:lnTo>
                    <a:lnTo>
                      <a:pt x="95" y="189"/>
                    </a:lnTo>
                    <a:lnTo>
                      <a:pt x="94" y="185"/>
                    </a:lnTo>
                    <a:lnTo>
                      <a:pt x="94" y="182"/>
                    </a:lnTo>
                    <a:lnTo>
                      <a:pt x="92" y="176"/>
                    </a:lnTo>
                    <a:lnTo>
                      <a:pt x="91" y="172"/>
                    </a:lnTo>
                    <a:lnTo>
                      <a:pt x="89" y="168"/>
                    </a:lnTo>
                    <a:lnTo>
                      <a:pt x="89" y="163"/>
                    </a:lnTo>
                    <a:lnTo>
                      <a:pt x="88" y="159"/>
                    </a:lnTo>
                    <a:lnTo>
                      <a:pt x="87" y="153"/>
                    </a:lnTo>
                    <a:lnTo>
                      <a:pt x="85" y="149"/>
                    </a:lnTo>
                    <a:lnTo>
                      <a:pt x="84" y="143"/>
                    </a:lnTo>
                    <a:lnTo>
                      <a:pt x="82" y="139"/>
                    </a:lnTo>
                    <a:lnTo>
                      <a:pt x="81" y="135"/>
                    </a:lnTo>
                    <a:lnTo>
                      <a:pt x="79" y="129"/>
                    </a:lnTo>
                    <a:lnTo>
                      <a:pt x="78" y="125"/>
                    </a:lnTo>
                    <a:lnTo>
                      <a:pt x="77" y="119"/>
                    </a:lnTo>
                    <a:lnTo>
                      <a:pt x="74" y="113"/>
                    </a:lnTo>
                    <a:lnTo>
                      <a:pt x="74" y="109"/>
                    </a:lnTo>
                    <a:lnTo>
                      <a:pt x="71" y="104"/>
                    </a:lnTo>
                    <a:lnTo>
                      <a:pt x="71" y="99"/>
                    </a:lnTo>
                    <a:lnTo>
                      <a:pt x="68" y="94"/>
                    </a:lnTo>
                    <a:lnTo>
                      <a:pt x="67" y="89"/>
                    </a:lnTo>
                    <a:lnTo>
                      <a:pt x="65" y="85"/>
                    </a:lnTo>
                    <a:lnTo>
                      <a:pt x="64" y="79"/>
                    </a:lnTo>
                    <a:lnTo>
                      <a:pt x="62" y="75"/>
                    </a:lnTo>
                    <a:lnTo>
                      <a:pt x="61" y="69"/>
                    </a:lnTo>
                    <a:lnTo>
                      <a:pt x="58" y="65"/>
                    </a:lnTo>
                    <a:lnTo>
                      <a:pt x="57" y="61"/>
                    </a:lnTo>
                    <a:lnTo>
                      <a:pt x="55" y="57"/>
                    </a:lnTo>
                    <a:lnTo>
                      <a:pt x="54" y="52"/>
                    </a:lnTo>
                    <a:lnTo>
                      <a:pt x="52" y="48"/>
                    </a:lnTo>
                    <a:lnTo>
                      <a:pt x="50" y="44"/>
                    </a:lnTo>
                    <a:lnTo>
                      <a:pt x="48" y="38"/>
                    </a:lnTo>
                    <a:lnTo>
                      <a:pt x="45" y="35"/>
                    </a:lnTo>
                    <a:lnTo>
                      <a:pt x="44" y="31"/>
                    </a:lnTo>
                    <a:lnTo>
                      <a:pt x="42" y="28"/>
                    </a:lnTo>
                    <a:lnTo>
                      <a:pt x="41" y="25"/>
                    </a:lnTo>
                    <a:lnTo>
                      <a:pt x="40" y="22"/>
                    </a:lnTo>
                    <a:lnTo>
                      <a:pt x="38" y="20"/>
                    </a:lnTo>
                    <a:lnTo>
                      <a:pt x="37" y="17"/>
                    </a:lnTo>
                    <a:lnTo>
                      <a:pt x="34" y="14"/>
                    </a:lnTo>
                    <a:lnTo>
                      <a:pt x="34" y="10"/>
                    </a:lnTo>
                    <a:lnTo>
                      <a:pt x="31" y="8"/>
                    </a:lnTo>
                    <a:lnTo>
                      <a:pt x="28" y="4"/>
                    </a:lnTo>
                    <a:lnTo>
                      <a:pt x="27" y="3"/>
                    </a:lnTo>
                    <a:lnTo>
                      <a:pt x="20" y="0"/>
                    </a:lnTo>
                    <a:lnTo>
                      <a:pt x="15" y="3"/>
                    </a:lnTo>
                    <a:lnTo>
                      <a:pt x="11" y="5"/>
                    </a:lnTo>
                    <a:lnTo>
                      <a:pt x="8" y="10"/>
                    </a:lnTo>
                    <a:lnTo>
                      <a:pt x="4" y="14"/>
                    </a:lnTo>
                    <a:lnTo>
                      <a:pt x="3" y="17"/>
                    </a:lnTo>
                    <a:lnTo>
                      <a:pt x="0" y="20"/>
                    </a:lnTo>
                    <a:lnTo>
                      <a:pt x="0" y="22"/>
                    </a:lnTo>
                    <a:lnTo>
                      <a:pt x="0" y="28"/>
                    </a:lnTo>
                    <a:lnTo>
                      <a:pt x="0" y="31"/>
                    </a:lnTo>
                    <a:lnTo>
                      <a:pt x="0" y="34"/>
                    </a:lnTo>
                    <a:lnTo>
                      <a:pt x="0" y="35"/>
                    </a:lnTo>
                    <a:lnTo>
                      <a:pt x="0" y="38"/>
                    </a:lnTo>
                    <a:lnTo>
                      <a:pt x="1" y="42"/>
                    </a:lnTo>
                    <a:lnTo>
                      <a:pt x="3" y="45"/>
                    </a:lnTo>
                    <a:lnTo>
                      <a:pt x="3" y="48"/>
                    </a:lnTo>
                    <a:lnTo>
                      <a:pt x="4" y="51"/>
                    </a:lnTo>
                    <a:lnTo>
                      <a:pt x="6" y="57"/>
                    </a:lnTo>
                    <a:lnTo>
                      <a:pt x="7" y="59"/>
                    </a:lnTo>
                    <a:lnTo>
                      <a:pt x="8" y="65"/>
                    </a:lnTo>
                    <a:lnTo>
                      <a:pt x="10" y="69"/>
                    </a:lnTo>
                    <a:lnTo>
                      <a:pt x="11" y="75"/>
                    </a:lnTo>
                    <a:lnTo>
                      <a:pt x="11" y="78"/>
                    </a:lnTo>
                    <a:lnTo>
                      <a:pt x="13" y="79"/>
                    </a:lnTo>
                    <a:lnTo>
                      <a:pt x="13" y="82"/>
                    </a:lnTo>
                    <a:lnTo>
                      <a:pt x="14" y="85"/>
                    </a:lnTo>
                    <a:lnTo>
                      <a:pt x="14" y="88"/>
                    </a:lnTo>
                    <a:lnTo>
                      <a:pt x="15" y="91"/>
                    </a:lnTo>
                    <a:lnTo>
                      <a:pt x="15" y="95"/>
                    </a:lnTo>
                    <a:lnTo>
                      <a:pt x="18" y="99"/>
                    </a:lnTo>
                    <a:close/>
                  </a:path>
                </a:pathLst>
              </a:custGeom>
              <a:solidFill>
                <a:srgbClr val="FFFFFF"/>
              </a:solidFill>
              <a:ln w="9525">
                <a:solidFill>
                  <a:schemeClr val="tx1"/>
                </a:solidFill>
                <a:round/>
                <a:headEnd/>
                <a:tailEnd/>
              </a:ln>
            </p:spPr>
            <p:txBody>
              <a:bodyPr/>
              <a:lstStyle/>
              <a:p>
                <a:endParaRPr lang="en-US"/>
              </a:p>
            </p:txBody>
          </p:sp>
          <p:sp>
            <p:nvSpPr>
              <p:cNvPr id="34830" name="Freeform 13"/>
              <p:cNvSpPr>
                <a:spLocks/>
              </p:cNvSpPr>
              <p:nvPr/>
            </p:nvSpPr>
            <p:spPr bwMode="auto">
              <a:xfrm>
                <a:off x="1899" y="1341"/>
                <a:ext cx="50" cy="73"/>
              </a:xfrm>
              <a:custGeom>
                <a:avLst/>
                <a:gdLst>
                  <a:gd name="T0" fmla="*/ 0 w 151"/>
                  <a:gd name="T1" fmla="*/ 0 h 219"/>
                  <a:gd name="T2" fmla="*/ 0 w 151"/>
                  <a:gd name="T3" fmla="*/ 0 h 219"/>
                  <a:gd name="T4" fmla="*/ 0 w 151"/>
                  <a:gd name="T5" fmla="*/ 0 h 219"/>
                  <a:gd name="T6" fmla="*/ 0 w 151"/>
                  <a:gd name="T7" fmla="*/ 0 h 219"/>
                  <a:gd name="T8" fmla="*/ 0 w 151"/>
                  <a:gd name="T9" fmla="*/ 0 h 219"/>
                  <a:gd name="T10" fmla="*/ 0 w 151"/>
                  <a:gd name="T11" fmla="*/ 0 h 219"/>
                  <a:gd name="T12" fmla="*/ 0 w 151"/>
                  <a:gd name="T13" fmla="*/ 0 h 219"/>
                  <a:gd name="T14" fmla="*/ 0 w 151"/>
                  <a:gd name="T15" fmla="*/ 0 h 219"/>
                  <a:gd name="T16" fmla="*/ 0 w 151"/>
                  <a:gd name="T17" fmla="*/ 0 h 219"/>
                  <a:gd name="T18" fmla="*/ 0 w 151"/>
                  <a:gd name="T19" fmla="*/ 0 h 219"/>
                  <a:gd name="T20" fmla="*/ 0 w 151"/>
                  <a:gd name="T21" fmla="*/ 0 h 219"/>
                  <a:gd name="T22" fmla="*/ 0 w 151"/>
                  <a:gd name="T23" fmla="*/ 0 h 219"/>
                  <a:gd name="T24" fmla="*/ 0 w 151"/>
                  <a:gd name="T25" fmla="*/ 0 h 219"/>
                  <a:gd name="T26" fmla="*/ 0 w 151"/>
                  <a:gd name="T27" fmla="*/ 0 h 219"/>
                  <a:gd name="T28" fmla="*/ 0 w 151"/>
                  <a:gd name="T29" fmla="*/ 0 h 219"/>
                  <a:gd name="T30" fmla="*/ 0 w 151"/>
                  <a:gd name="T31" fmla="*/ 0 h 219"/>
                  <a:gd name="T32" fmla="*/ 0 w 151"/>
                  <a:gd name="T33" fmla="*/ 0 h 219"/>
                  <a:gd name="T34" fmla="*/ 0 w 151"/>
                  <a:gd name="T35" fmla="*/ 0 h 219"/>
                  <a:gd name="T36" fmla="*/ 0 w 151"/>
                  <a:gd name="T37" fmla="*/ 0 h 219"/>
                  <a:gd name="T38" fmla="*/ 0 w 151"/>
                  <a:gd name="T39" fmla="*/ 0 h 219"/>
                  <a:gd name="T40" fmla="*/ 0 w 151"/>
                  <a:gd name="T41" fmla="*/ 0 h 219"/>
                  <a:gd name="T42" fmla="*/ 0 w 151"/>
                  <a:gd name="T43" fmla="*/ 0 h 219"/>
                  <a:gd name="T44" fmla="*/ 0 w 151"/>
                  <a:gd name="T45" fmla="*/ 0 h 219"/>
                  <a:gd name="T46" fmla="*/ 0 w 151"/>
                  <a:gd name="T47" fmla="*/ 0 h 219"/>
                  <a:gd name="T48" fmla="*/ 0 w 151"/>
                  <a:gd name="T49" fmla="*/ 0 h 219"/>
                  <a:gd name="T50" fmla="*/ 0 w 151"/>
                  <a:gd name="T51" fmla="*/ 0 h 219"/>
                  <a:gd name="T52" fmla="*/ 0 w 151"/>
                  <a:gd name="T53" fmla="*/ 0 h 219"/>
                  <a:gd name="T54" fmla="*/ 0 w 151"/>
                  <a:gd name="T55" fmla="*/ 0 h 219"/>
                  <a:gd name="T56" fmla="*/ 0 w 151"/>
                  <a:gd name="T57" fmla="*/ 0 h 219"/>
                  <a:gd name="T58" fmla="*/ 0 w 151"/>
                  <a:gd name="T59" fmla="*/ 0 h 219"/>
                  <a:gd name="T60" fmla="*/ 0 w 151"/>
                  <a:gd name="T61" fmla="*/ 0 h 219"/>
                  <a:gd name="T62" fmla="*/ 0 w 151"/>
                  <a:gd name="T63" fmla="*/ 0 h 219"/>
                  <a:gd name="T64" fmla="*/ 0 w 151"/>
                  <a:gd name="T65" fmla="*/ 0 h 219"/>
                  <a:gd name="T66" fmla="*/ 0 w 151"/>
                  <a:gd name="T67" fmla="*/ 0 h 219"/>
                  <a:gd name="T68" fmla="*/ 0 w 151"/>
                  <a:gd name="T69" fmla="*/ 0 h 219"/>
                  <a:gd name="T70" fmla="*/ 0 w 151"/>
                  <a:gd name="T71" fmla="*/ 0 h 219"/>
                  <a:gd name="T72" fmla="*/ 0 w 151"/>
                  <a:gd name="T73" fmla="*/ 0 h 219"/>
                  <a:gd name="T74" fmla="*/ 0 w 151"/>
                  <a:gd name="T75" fmla="*/ 0 h 219"/>
                  <a:gd name="T76" fmla="*/ 0 w 151"/>
                  <a:gd name="T77" fmla="*/ 0 h 219"/>
                  <a:gd name="T78" fmla="*/ 0 w 151"/>
                  <a:gd name="T79" fmla="*/ 0 h 219"/>
                  <a:gd name="T80" fmla="*/ 0 w 151"/>
                  <a:gd name="T81" fmla="*/ 0 h 219"/>
                  <a:gd name="T82" fmla="*/ 0 w 151"/>
                  <a:gd name="T83" fmla="*/ 0 h 219"/>
                  <a:gd name="T84" fmla="*/ 0 w 151"/>
                  <a:gd name="T85" fmla="*/ 0 h 219"/>
                  <a:gd name="T86" fmla="*/ 0 w 151"/>
                  <a:gd name="T87" fmla="*/ 0 h 21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51"/>
                  <a:gd name="T133" fmla="*/ 0 h 219"/>
                  <a:gd name="T134" fmla="*/ 151 w 151"/>
                  <a:gd name="T135" fmla="*/ 219 h 21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51" h="219">
                    <a:moveTo>
                      <a:pt x="2" y="66"/>
                    </a:moveTo>
                    <a:lnTo>
                      <a:pt x="2" y="67"/>
                    </a:lnTo>
                    <a:lnTo>
                      <a:pt x="3" y="70"/>
                    </a:lnTo>
                    <a:lnTo>
                      <a:pt x="5" y="74"/>
                    </a:lnTo>
                    <a:lnTo>
                      <a:pt x="5" y="77"/>
                    </a:lnTo>
                    <a:lnTo>
                      <a:pt x="8" y="80"/>
                    </a:lnTo>
                    <a:lnTo>
                      <a:pt x="9" y="85"/>
                    </a:lnTo>
                    <a:lnTo>
                      <a:pt x="10" y="90"/>
                    </a:lnTo>
                    <a:lnTo>
                      <a:pt x="13" y="94"/>
                    </a:lnTo>
                    <a:lnTo>
                      <a:pt x="13" y="98"/>
                    </a:lnTo>
                    <a:lnTo>
                      <a:pt x="16" y="103"/>
                    </a:lnTo>
                    <a:lnTo>
                      <a:pt x="19" y="108"/>
                    </a:lnTo>
                    <a:lnTo>
                      <a:pt x="22" y="114"/>
                    </a:lnTo>
                    <a:lnTo>
                      <a:pt x="25" y="118"/>
                    </a:lnTo>
                    <a:lnTo>
                      <a:pt x="27" y="124"/>
                    </a:lnTo>
                    <a:lnTo>
                      <a:pt x="29" y="127"/>
                    </a:lnTo>
                    <a:lnTo>
                      <a:pt x="30" y="130"/>
                    </a:lnTo>
                    <a:lnTo>
                      <a:pt x="32" y="132"/>
                    </a:lnTo>
                    <a:lnTo>
                      <a:pt x="33" y="135"/>
                    </a:lnTo>
                    <a:lnTo>
                      <a:pt x="36" y="139"/>
                    </a:lnTo>
                    <a:lnTo>
                      <a:pt x="39" y="145"/>
                    </a:lnTo>
                    <a:lnTo>
                      <a:pt x="42" y="151"/>
                    </a:lnTo>
                    <a:lnTo>
                      <a:pt x="44" y="157"/>
                    </a:lnTo>
                    <a:lnTo>
                      <a:pt x="47" y="161"/>
                    </a:lnTo>
                    <a:lnTo>
                      <a:pt x="52" y="167"/>
                    </a:lnTo>
                    <a:lnTo>
                      <a:pt x="54" y="171"/>
                    </a:lnTo>
                    <a:lnTo>
                      <a:pt x="57" y="176"/>
                    </a:lnTo>
                    <a:lnTo>
                      <a:pt x="60" y="179"/>
                    </a:lnTo>
                    <a:lnTo>
                      <a:pt x="63" y="185"/>
                    </a:lnTo>
                    <a:lnTo>
                      <a:pt x="66" y="188"/>
                    </a:lnTo>
                    <a:lnTo>
                      <a:pt x="70" y="192"/>
                    </a:lnTo>
                    <a:lnTo>
                      <a:pt x="73" y="195"/>
                    </a:lnTo>
                    <a:lnTo>
                      <a:pt x="76" y="198"/>
                    </a:lnTo>
                    <a:lnTo>
                      <a:pt x="80" y="202"/>
                    </a:lnTo>
                    <a:lnTo>
                      <a:pt x="83" y="205"/>
                    </a:lnTo>
                    <a:lnTo>
                      <a:pt x="86" y="205"/>
                    </a:lnTo>
                    <a:lnTo>
                      <a:pt x="89" y="208"/>
                    </a:lnTo>
                    <a:lnTo>
                      <a:pt x="91" y="209"/>
                    </a:lnTo>
                    <a:lnTo>
                      <a:pt x="96" y="211"/>
                    </a:lnTo>
                    <a:lnTo>
                      <a:pt x="98" y="212"/>
                    </a:lnTo>
                    <a:lnTo>
                      <a:pt x="103" y="213"/>
                    </a:lnTo>
                    <a:lnTo>
                      <a:pt x="106" y="215"/>
                    </a:lnTo>
                    <a:lnTo>
                      <a:pt x="110" y="216"/>
                    </a:lnTo>
                    <a:lnTo>
                      <a:pt x="113" y="216"/>
                    </a:lnTo>
                    <a:lnTo>
                      <a:pt x="117" y="218"/>
                    </a:lnTo>
                    <a:lnTo>
                      <a:pt x="120" y="218"/>
                    </a:lnTo>
                    <a:lnTo>
                      <a:pt x="123" y="219"/>
                    </a:lnTo>
                    <a:lnTo>
                      <a:pt x="125" y="219"/>
                    </a:lnTo>
                    <a:lnTo>
                      <a:pt x="128" y="219"/>
                    </a:lnTo>
                    <a:lnTo>
                      <a:pt x="133" y="219"/>
                    </a:lnTo>
                    <a:lnTo>
                      <a:pt x="135" y="219"/>
                    </a:lnTo>
                    <a:lnTo>
                      <a:pt x="141" y="218"/>
                    </a:lnTo>
                    <a:lnTo>
                      <a:pt x="145" y="216"/>
                    </a:lnTo>
                    <a:lnTo>
                      <a:pt x="148" y="213"/>
                    </a:lnTo>
                    <a:lnTo>
                      <a:pt x="150" y="211"/>
                    </a:lnTo>
                    <a:lnTo>
                      <a:pt x="151" y="205"/>
                    </a:lnTo>
                    <a:lnTo>
                      <a:pt x="150" y="202"/>
                    </a:lnTo>
                    <a:lnTo>
                      <a:pt x="150" y="198"/>
                    </a:lnTo>
                    <a:lnTo>
                      <a:pt x="147" y="195"/>
                    </a:lnTo>
                    <a:lnTo>
                      <a:pt x="145" y="192"/>
                    </a:lnTo>
                    <a:lnTo>
                      <a:pt x="144" y="189"/>
                    </a:lnTo>
                    <a:lnTo>
                      <a:pt x="141" y="185"/>
                    </a:lnTo>
                    <a:lnTo>
                      <a:pt x="137" y="181"/>
                    </a:lnTo>
                    <a:lnTo>
                      <a:pt x="135" y="178"/>
                    </a:lnTo>
                    <a:lnTo>
                      <a:pt x="134" y="175"/>
                    </a:lnTo>
                    <a:lnTo>
                      <a:pt x="133" y="172"/>
                    </a:lnTo>
                    <a:lnTo>
                      <a:pt x="131" y="169"/>
                    </a:lnTo>
                    <a:lnTo>
                      <a:pt x="128" y="167"/>
                    </a:lnTo>
                    <a:lnTo>
                      <a:pt x="127" y="164"/>
                    </a:lnTo>
                    <a:lnTo>
                      <a:pt x="125" y="159"/>
                    </a:lnTo>
                    <a:lnTo>
                      <a:pt x="123" y="157"/>
                    </a:lnTo>
                    <a:lnTo>
                      <a:pt x="121" y="152"/>
                    </a:lnTo>
                    <a:lnTo>
                      <a:pt x="120" y="149"/>
                    </a:lnTo>
                    <a:lnTo>
                      <a:pt x="118" y="145"/>
                    </a:lnTo>
                    <a:lnTo>
                      <a:pt x="117" y="141"/>
                    </a:lnTo>
                    <a:lnTo>
                      <a:pt x="114" y="138"/>
                    </a:lnTo>
                    <a:lnTo>
                      <a:pt x="113" y="134"/>
                    </a:lnTo>
                    <a:lnTo>
                      <a:pt x="110" y="130"/>
                    </a:lnTo>
                    <a:lnTo>
                      <a:pt x="108" y="125"/>
                    </a:lnTo>
                    <a:lnTo>
                      <a:pt x="106" y="121"/>
                    </a:lnTo>
                    <a:lnTo>
                      <a:pt x="104" y="117"/>
                    </a:lnTo>
                    <a:lnTo>
                      <a:pt x="101" y="112"/>
                    </a:lnTo>
                    <a:lnTo>
                      <a:pt x="100" y="108"/>
                    </a:lnTo>
                    <a:lnTo>
                      <a:pt x="97" y="104"/>
                    </a:lnTo>
                    <a:lnTo>
                      <a:pt x="96" y="101"/>
                    </a:lnTo>
                    <a:lnTo>
                      <a:pt x="94" y="95"/>
                    </a:lnTo>
                    <a:lnTo>
                      <a:pt x="91" y="93"/>
                    </a:lnTo>
                    <a:lnTo>
                      <a:pt x="89" y="87"/>
                    </a:lnTo>
                    <a:lnTo>
                      <a:pt x="89" y="83"/>
                    </a:lnTo>
                    <a:lnTo>
                      <a:pt x="86" y="78"/>
                    </a:lnTo>
                    <a:lnTo>
                      <a:pt x="83" y="75"/>
                    </a:lnTo>
                    <a:lnTo>
                      <a:pt x="81" y="71"/>
                    </a:lnTo>
                    <a:lnTo>
                      <a:pt x="80" y="67"/>
                    </a:lnTo>
                    <a:lnTo>
                      <a:pt x="76" y="61"/>
                    </a:lnTo>
                    <a:lnTo>
                      <a:pt x="74" y="58"/>
                    </a:lnTo>
                    <a:lnTo>
                      <a:pt x="73" y="54"/>
                    </a:lnTo>
                    <a:lnTo>
                      <a:pt x="71" y="51"/>
                    </a:lnTo>
                    <a:lnTo>
                      <a:pt x="69" y="47"/>
                    </a:lnTo>
                    <a:lnTo>
                      <a:pt x="67" y="44"/>
                    </a:lnTo>
                    <a:lnTo>
                      <a:pt x="64" y="40"/>
                    </a:lnTo>
                    <a:lnTo>
                      <a:pt x="63" y="36"/>
                    </a:lnTo>
                    <a:lnTo>
                      <a:pt x="60" y="33"/>
                    </a:lnTo>
                    <a:lnTo>
                      <a:pt x="59" y="30"/>
                    </a:lnTo>
                    <a:lnTo>
                      <a:pt x="57" y="27"/>
                    </a:lnTo>
                    <a:lnTo>
                      <a:pt x="54" y="24"/>
                    </a:lnTo>
                    <a:lnTo>
                      <a:pt x="53" y="21"/>
                    </a:lnTo>
                    <a:lnTo>
                      <a:pt x="52" y="20"/>
                    </a:lnTo>
                    <a:lnTo>
                      <a:pt x="47" y="14"/>
                    </a:lnTo>
                    <a:lnTo>
                      <a:pt x="44" y="9"/>
                    </a:lnTo>
                    <a:lnTo>
                      <a:pt x="42" y="6"/>
                    </a:lnTo>
                    <a:lnTo>
                      <a:pt x="39" y="3"/>
                    </a:lnTo>
                    <a:lnTo>
                      <a:pt x="36" y="2"/>
                    </a:lnTo>
                    <a:lnTo>
                      <a:pt x="33" y="0"/>
                    </a:lnTo>
                    <a:lnTo>
                      <a:pt x="30" y="0"/>
                    </a:lnTo>
                    <a:lnTo>
                      <a:pt x="29" y="2"/>
                    </a:lnTo>
                    <a:lnTo>
                      <a:pt x="25" y="4"/>
                    </a:lnTo>
                    <a:lnTo>
                      <a:pt x="19" y="7"/>
                    </a:lnTo>
                    <a:lnTo>
                      <a:pt x="16" y="9"/>
                    </a:lnTo>
                    <a:lnTo>
                      <a:pt x="13" y="14"/>
                    </a:lnTo>
                    <a:lnTo>
                      <a:pt x="10" y="17"/>
                    </a:lnTo>
                    <a:lnTo>
                      <a:pt x="8" y="20"/>
                    </a:lnTo>
                    <a:lnTo>
                      <a:pt x="5" y="24"/>
                    </a:lnTo>
                    <a:lnTo>
                      <a:pt x="5" y="29"/>
                    </a:lnTo>
                    <a:lnTo>
                      <a:pt x="2" y="33"/>
                    </a:lnTo>
                    <a:lnTo>
                      <a:pt x="2" y="36"/>
                    </a:lnTo>
                    <a:lnTo>
                      <a:pt x="0" y="41"/>
                    </a:lnTo>
                    <a:lnTo>
                      <a:pt x="0" y="46"/>
                    </a:lnTo>
                    <a:lnTo>
                      <a:pt x="0" y="51"/>
                    </a:lnTo>
                    <a:lnTo>
                      <a:pt x="0" y="54"/>
                    </a:lnTo>
                    <a:lnTo>
                      <a:pt x="2" y="60"/>
                    </a:lnTo>
                    <a:lnTo>
                      <a:pt x="2" y="66"/>
                    </a:lnTo>
                    <a:close/>
                  </a:path>
                </a:pathLst>
              </a:custGeom>
              <a:solidFill>
                <a:srgbClr val="FFFFFF"/>
              </a:solidFill>
              <a:ln w="9525">
                <a:solidFill>
                  <a:schemeClr val="tx1"/>
                </a:solidFill>
                <a:round/>
                <a:headEnd/>
                <a:tailEnd/>
              </a:ln>
            </p:spPr>
            <p:txBody>
              <a:bodyPr/>
              <a:lstStyle/>
              <a:p>
                <a:endParaRPr lang="en-US"/>
              </a:p>
            </p:txBody>
          </p:sp>
        </p:grpSp>
      </p:gr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42</a:t>
            </a:fld>
            <a:endParaRPr lang="en-US" dirty="0">
              <a:solidFill>
                <a:srgbClr val="FFFFFF"/>
              </a:solidFill>
            </a:endParaRPr>
          </a:p>
        </p:txBody>
      </p:sp>
    </p:spTree>
    <p:extLst>
      <p:ext uri="{BB962C8B-B14F-4D97-AF65-F5344CB8AC3E}">
        <p14:creationId xmlns:p14="http://schemas.microsoft.com/office/powerpoint/2010/main" val="3139370968"/>
      </p:ext>
    </p:extLst>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78296" y="400867"/>
            <a:ext cx="8839200" cy="533400"/>
          </a:xfrm>
        </p:spPr>
        <p:txBody>
          <a:bodyPr>
            <a:normAutofit fontScale="90000"/>
          </a:bodyPr>
          <a:lstStyle/>
          <a:p>
            <a:r>
              <a:rPr lang="en-US" altLang="ko-KR" dirty="0" smtClean="0">
                <a:latin typeface="Helvetica" panose="020B0604020202020204" pitchFamily="34" charset="0"/>
                <a:ea typeface="Gulim" panose="020B0600000101010101" pitchFamily="34" charset="-127"/>
              </a:rPr>
              <a:t>Locks using </a:t>
            </a:r>
            <a:r>
              <a:rPr lang="en-US" altLang="ko-KR" dirty="0" err="1" smtClean="0">
                <a:latin typeface="Helvetica" panose="020B0604020202020204" pitchFamily="34" charset="0"/>
                <a:ea typeface="Gulim" panose="020B0600000101010101" pitchFamily="34" charset="-127"/>
              </a:rPr>
              <a:t>test&amp;set</a:t>
            </a:r>
            <a:r>
              <a:rPr lang="en-US" altLang="ko-KR" dirty="0" smtClean="0">
                <a:latin typeface="Helvetica" panose="020B0604020202020204" pitchFamily="34" charset="0"/>
                <a:ea typeface="Gulim" panose="020B0600000101010101" pitchFamily="34" charset="-127"/>
              </a:rPr>
              <a:t> vs. Interrupts</a:t>
            </a:r>
          </a:p>
        </p:txBody>
      </p:sp>
      <p:sp>
        <p:nvSpPr>
          <p:cNvPr id="36867" name="Rectangle 3"/>
          <p:cNvSpPr>
            <a:spLocks noGrp="1" noChangeArrowheads="1"/>
          </p:cNvSpPr>
          <p:nvPr>
            <p:ph type="body" idx="1"/>
          </p:nvPr>
        </p:nvSpPr>
        <p:spPr>
          <a:xfrm>
            <a:off x="228600" y="1509713"/>
            <a:ext cx="8610600" cy="5500687"/>
          </a:xfrm>
        </p:spPr>
        <p:txBody>
          <a:bodyPr>
            <a:normAutofit fontScale="92500" lnSpcReduction="10000"/>
          </a:bodyPr>
          <a:lstStyle/>
          <a:p>
            <a:pPr>
              <a:lnSpc>
                <a:spcPct val="80000"/>
              </a:lnSpc>
              <a:spcBef>
                <a:spcPct val="25000"/>
              </a:spcBef>
              <a:tabLst>
                <a:tab pos="801688" algn="l"/>
                <a:tab pos="1139825" algn="l"/>
                <a:tab pos="1490663" algn="l"/>
                <a:tab pos="1828800" algn="l"/>
              </a:tabLst>
            </a:pPr>
            <a:r>
              <a:rPr lang="en-US" altLang="ko-KR" dirty="0" smtClean="0">
                <a:latin typeface="Helvetica" panose="020B0604020202020204" pitchFamily="34" charset="0"/>
                <a:ea typeface="Gulim" panose="020B0600000101010101" pitchFamily="34" charset="-127"/>
              </a:rPr>
              <a:t>Compare to “disable interrupt” solution</a:t>
            </a:r>
          </a:p>
          <a:p>
            <a:pPr>
              <a:lnSpc>
                <a:spcPct val="80000"/>
              </a:lnSpc>
              <a:spcBef>
                <a:spcPct val="25000"/>
              </a:spcBef>
              <a:tabLst>
                <a:tab pos="801688" algn="l"/>
                <a:tab pos="1139825" algn="l"/>
                <a:tab pos="1490663" algn="l"/>
                <a:tab pos="1828800" algn="l"/>
              </a:tabLst>
            </a:pPr>
            <a:endParaRPr lang="en-US" altLang="ko-KR" sz="2200" dirty="0" smtClean="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smtClean="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smtClean="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smtClean="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smtClean="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smtClean="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smtClean="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smtClean="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smtClean="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smtClean="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smtClean="0">
              <a:latin typeface="Helvetica" panose="020B0604020202020204" pitchFamily="34" charset="0"/>
              <a:ea typeface="Gulim" panose="020B0600000101010101" pitchFamily="34" charset="-127"/>
            </a:endParaRPr>
          </a:p>
          <a:p>
            <a:pPr marL="594360" lvl="2" indent="0">
              <a:lnSpc>
                <a:spcPct val="80000"/>
              </a:lnSpc>
              <a:spcBef>
                <a:spcPct val="25000"/>
              </a:spcBef>
              <a:buNone/>
              <a:tabLst>
                <a:tab pos="801688" algn="l"/>
                <a:tab pos="1139825" algn="l"/>
                <a:tab pos="1490663" algn="l"/>
                <a:tab pos="1828800" algn="l"/>
              </a:tabLst>
            </a:pPr>
            <a:r>
              <a:rPr lang="en-US" altLang="ko-KR" sz="1600" dirty="0" smtClean="0">
                <a:latin typeface="Helvetica" panose="020B0604020202020204" pitchFamily="34" charset="0"/>
                <a:ea typeface="Gulim" panose="020B0600000101010101" pitchFamily="34" charset="-127"/>
              </a:rPr>
              <a:t>}</a:t>
            </a:r>
          </a:p>
          <a:p>
            <a:pPr>
              <a:lnSpc>
                <a:spcPct val="80000"/>
              </a:lnSpc>
              <a:spcBef>
                <a:spcPct val="25000"/>
              </a:spcBef>
              <a:tabLst>
                <a:tab pos="801688" algn="l"/>
                <a:tab pos="1139825" algn="l"/>
                <a:tab pos="1490663" algn="l"/>
                <a:tab pos="1828800" algn="l"/>
              </a:tabLst>
            </a:pPr>
            <a:r>
              <a:rPr lang="en-US" altLang="ko-KR" sz="2200" dirty="0" smtClean="0">
                <a:latin typeface="Helvetica" panose="020B0604020202020204" pitchFamily="34" charset="0"/>
                <a:ea typeface="Gulim" panose="020B0600000101010101" pitchFamily="34" charset="-127"/>
              </a:rPr>
              <a:t>Basically replace </a:t>
            </a:r>
          </a:p>
          <a:p>
            <a:pPr lvl="1">
              <a:lnSpc>
                <a:spcPct val="80000"/>
              </a:lnSpc>
              <a:spcBef>
                <a:spcPct val="25000"/>
              </a:spcBef>
              <a:tabLst>
                <a:tab pos="801688" algn="l"/>
                <a:tab pos="1139825" algn="l"/>
                <a:tab pos="1490663" algn="l"/>
                <a:tab pos="1828800" algn="l"/>
              </a:tabLst>
            </a:pPr>
            <a:r>
              <a:rPr lang="en-US" b="1" dirty="0" smtClean="0">
                <a:latin typeface="Courier New" panose="02070309020205020404" pitchFamily="49" charset="0"/>
              </a:rPr>
              <a:t>disable interrupts </a:t>
            </a:r>
            <a:r>
              <a:rPr lang="en-US" b="1" dirty="0" smtClean="0">
                <a:latin typeface="Courier New" panose="02070309020205020404" pitchFamily="49" charset="0"/>
                <a:sym typeface="Wingdings" panose="05000000000000000000" pitchFamily="2" charset="2"/>
              </a:rPr>
              <a:t> </a:t>
            </a:r>
            <a:r>
              <a:rPr lang="en-US" b="1" dirty="0" smtClean="0">
                <a:latin typeface="Courier New" panose="02070309020205020404" pitchFamily="49" charset="0"/>
              </a:rPr>
              <a:t>while (</a:t>
            </a:r>
            <a:r>
              <a:rPr lang="en-US" b="1" dirty="0" err="1" smtClean="0">
                <a:latin typeface="Courier New" panose="02070309020205020404" pitchFamily="49" charset="0"/>
              </a:rPr>
              <a:t>test&amp;set</a:t>
            </a:r>
            <a:r>
              <a:rPr lang="en-US" b="1" dirty="0" smtClean="0">
                <a:latin typeface="Courier New" panose="02070309020205020404" pitchFamily="49" charset="0"/>
              </a:rPr>
              <a:t>(guard))</a:t>
            </a:r>
            <a:r>
              <a:rPr lang="en-US" dirty="0" smtClean="0">
                <a:latin typeface="Courier New" panose="02070309020205020404" pitchFamily="49" charset="0"/>
              </a:rPr>
              <a:t>;</a:t>
            </a:r>
          </a:p>
          <a:p>
            <a:pPr lvl="1">
              <a:lnSpc>
                <a:spcPct val="80000"/>
              </a:lnSpc>
              <a:spcBef>
                <a:spcPct val="25000"/>
              </a:spcBef>
              <a:tabLst>
                <a:tab pos="801688" algn="l"/>
                <a:tab pos="1139825" algn="l"/>
                <a:tab pos="1490663" algn="l"/>
                <a:tab pos="1828800" algn="l"/>
              </a:tabLst>
            </a:pPr>
            <a:r>
              <a:rPr lang="en-US" altLang="ko-KR" b="1" dirty="0" smtClean="0">
                <a:latin typeface="Courier New" panose="02070309020205020404" pitchFamily="49" charset="0"/>
                <a:ea typeface="Gulim" panose="020B0600000101010101" pitchFamily="34" charset="-127"/>
              </a:rPr>
              <a:t>enable interrupts </a:t>
            </a:r>
            <a:r>
              <a:rPr lang="en-US" altLang="ko-KR" b="1" dirty="0" smtClean="0">
                <a:latin typeface="Courier New" panose="02070309020205020404" pitchFamily="49" charset="0"/>
                <a:ea typeface="Gulim" panose="020B0600000101010101" pitchFamily="34" charset="-127"/>
                <a:sym typeface="Wingdings" panose="05000000000000000000" pitchFamily="2" charset="2"/>
              </a:rPr>
              <a:t> guard = 0;</a:t>
            </a:r>
            <a:endParaRPr lang="en-US" altLang="ko-KR" b="1" dirty="0" smtClean="0">
              <a:latin typeface="Helvetica" panose="020B0604020202020204" pitchFamily="34" charset="0"/>
              <a:ea typeface="Gulim" panose="020B0600000101010101" pitchFamily="34" charset="-127"/>
            </a:endParaRPr>
          </a:p>
          <a:p>
            <a:pPr lvl="1">
              <a:lnSpc>
                <a:spcPct val="80000"/>
              </a:lnSpc>
              <a:spcBef>
                <a:spcPct val="25000"/>
              </a:spcBef>
              <a:tabLst>
                <a:tab pos="801688" algn="l"/>
                <a:tab pos="1139825" algn="l"/>
                <a:tab pos="1490663" algn="l"/>
                <a:tab pos="1828800" algn="l"/>
              </a:tabLst>
            </a:pPr>
            <a:endParaRPr lang="en-US" altLang="ko-KR" dirty="0" smtClean="0">
              <a:latin typeface="Courier New" panose="02070309020205020404" pitchFamily="49" charset="0"/>
              <a:ea typeface="Gulim" panose="020B0600000101010101" pitchFamily="34" charset="-127"/>
            </a:endParaRPr>
          </a:p>
        </p:txBody>
      </p:sp>
      <p:sp>
        <p:nvSpPr>
          <p:cNvPr id="36868" name="Text Box 5"/>
          <p:cNvSpPr txBox="1">
            <a:spLocks noChangeArrowheads="1"/>
          </p:cNvSpPr>
          <p:nvPr/>
        </p:nvSpPr>
        <p:spPr bwMode="auto">
          <a:xfrm>
            <a:off x="676275" y="1820862"/>
            <a:ext cx="4581525" cy="330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spcBef>
                <a:spcPct val="0"/>
              </a:spcBef>
              <a:buFontTx/>
              <a:buNone/>
            </a:pPr>
            <a:r>
              <a:rPr lang="en-US" sz="1900" b="1" dirty="0" err="1">
                <a:latin typeface="Courier New" panose="02070309020205020404" pitchFamily="49" charset="0"/>
              </a:rPr>
              <a:t>int</a:t>
            </a:r>
            <a:r>
              <a:rPr lang="en-US" sz="1900" b="1" dirty="0">
                <a:latin typeface="Courier New" panose="02070309020205020404" pitchFamily="49" charset="0"/>
              </a:rPr>
              <a:t> value = FREE</a:t>
            </a:r>
            <a:r>
              <a:rPr lang="en-US" sz="1900" b="1" dirty="0" smtClean="0">
                <a:latin typeface="Courier New" panose="02070309020205020404" pitchFamily="49" charset="0"/>
              </a:rPr>
              <a:t>;</a:t>
            </a:r>
            <a:endParaRPr lang="en-US" sz="1900" b="1" dirty="0">
              <a:latin typeface="Courier New" panose="02070309020205020404" pitchFamily="49" charset="0"/>
            </a:endParaRPr>
          </a:p>
          <a:p>
            <a:pPr>
              <a:spcBef>
                <a:spcPct val="0"/>
              </a:spcBef>
              <a:buFontTx/>
              <a:buNone/>
            </a:pPr>
            <a:r>
              <a:rPr lang="en-US" sz="1900" b="1" dirty="0">
                <a:latin typeface="Courier New" panose="02070309020205020404" pitchFamily="49" charset="0"/>
              </a:rPr>
              <a:t>Acquire() {</a:t>
            </a:r>
            <a:br>
              <a:rPr lang="en-US" sz="1900" b="1" dirty="0">
                <a:latin typeface="Courier New" panose="02070309020205020404" pitchFamily="49" charset="0"/>
              </a:rPr>
            </a:br>
            <a:r>
              <a:rPr lang="en-US" sz="1900" b="1" dirty="0">
                <a:latin typeface="Courier New" panose="02070309020205020404" pitchFamily="49" charset="0"/>
              </a:rPr>
              <a:t>	disable interrupts;</a:t>
            </a:r>
            <a:br>
              <a:rPr lang="en-US" sz="1900" b="1" dirty="0">
                <a:latin typeface="Courier New" panose="02070309020205020404" pitchFamily="49" charset="0"/>
              </a:rPr>
            </a:br>
            <a:r>
              <a:rPr lang="en-US" sz="1900" b="1" dirty="0">
                <a:latin typeface="Courier New" panose="02070309020205020404" pitchFamily="49" charset="0"/>
              </a:rPr>
              <a:t>	if (value == BUSY) {</a:t>
            </a:r>
            <a:br>
              <a:rPr lang="en-US" sz="1900" b="1" dirty="0">
                <a:latin typeface="Courier New" panose="02070309020205020404" pitchFamily="49" charset="0"/>
              </a:rPr>
            </a:br>
            <a:r>
              <a:rPr lang="en-US" sz="1900" b="1" dirty="0">
                <a:latin typeface="Courier New" panose="02070309020205020404" pitchFamily="49" charset="0"/>
              </a:rPr>
              <a:t>		put thread on wait queue;</a:t>
            </a:r>
            <a:br>
              <a:rPr lang="en-US" sz="1900" b="1" dirty="0">
                <a:latin typeface="Courier New" panose="02070309020205020404" pitchFamily="49" charset="0"/>
              </a:rPr>
            </a:br>
            <a:r>
              <a:rPr lang="en-US" sz="1900" b="1" dirty="0">
                <a:latin typeface="Courier New" panose="02070309020205020404" pitchFamily="49" charset="0"/>
              </a:rPr>
              <a:t>		Go to sleep();</a:t>
            </a:r>
            <a:br>
              <a:rPr lang="en-US" sz="1900" b="1" dirty="0">
                <a:latin typeface="Courier New" panose="02070309020205020404" pitchFamily="49" charset="0"/>
              </a:rPr>
            </a:br>
            <a:r>
              <a:rPr lang="en-US" sz="1900" b="1" dirty="0">
                <a:latin typeface="Courier New" panose="02070309020205020404" pitchFamily="49" charset="0"/>
              </a:rPr>
              <a:t>		// Enable interrupts?</a:t>
            </a:r>
            <a:br>
              <a:rPr lang="en-US" sz="1900" b="1" dirty="0">
                <a:latin typeface="Courier New" panose="02070309020205020404" pitchFamily="49" charset="0"/>
              </a:rPr>
            </a:br>
            <a:r>
              <a:rPr lang="en-US" sz="1900" b="1" dirty="0">
                <a:latin typeface="Courier New" panose="02070309020205020404" pitchFamily="49" charset="0"/>
              </a:rPr>
              <a:t>	} else {</a:t>
            </a:r>
            <a:br>
              <a:rPr lang="en-US" sz="1900" b="1" dirty="0">
                <a:latin typeface="Courier New" panose="02070309020205020404" pitchFamily="49" charset="0"/>
              </a:rPr>
            </a:br>
            <a:r>
              <a:rPr lang="en-US" sz="1900" b="1" dirty="0">
                <a:latin typeface="Courier New" panose="02070309020205020404" pitchFamily="49" charset="0"/>
              </a:rPr>
              <a:t>		value = BUSY;</a:t>
            </a:r>
            <a:br>
              <a:rPr lang="en-US" sz="1900" b="1" dirty="0">
                <a:latin typeface="Courier New" panose="02070309020205020404" pitchFamily="49" charset="0"/>
              </a:rPr>
            </a:br>
            <a:r>
              <a:rPr lang="en-US" sz="1900" b="1" dirty="0">
                <a:latin typeface="Courier New" panose="02070309020205020404" pitchFamily="49" charset="0"/>
              </a:rPr>
              <a:t>	}</a:t>
            </a:r>
            <a:br>
              <a:rPr lang="en-US" sz="1900" b="1" dirty="0">
                <a:latin typeface="Courier New" panose="02070309020205020404" pitchFamily="49" charset="0"/>
              </a:rPr>
            </a:br>
            <a:r>
              <a:rPr lang="en-US" sz="1900" b="1" dirty="0">
                <a:latin typeface="Courier New" panose="02070309020205020404" pitchFamily="49" charset="0"/>
              </a:rPr>
              <a:t>	enable interrupts</a:t>
            </a:r>
            <a:r>
              <a:rPr lang="en-US" sz="1900" b="1" dirty="0" smtClean="0">
                <a:latin typeface="Courier New" panose="02070309020205020404" pitchFamily="49" charset="0"/>
              </a:rPr>
              <a:t>;</a:t>
            </a:r>
            <a:endParaRPr lang="en-US" sz="1900" b="1" dirty="0">
              <a:latin typeface="Courier New" panose="02070309020205020404" pitchFamily="49" charset="0"/>
            </a:endParaRPr>
          </a:p>
        </p:txBody>
      </p:sp>
      <p:sp>
        <p:nvSpPr>
          <p:cNvPr id="36869" name="Text Box 6"/>
          <p:cNvSpPr txBox="1">
            <a:spLocks noChangeArrowheads="1"/>
          </p:cNvSpPr>
          <p:nvPr/>
        </p:nvSpPr>
        <p:spPr bwMode="auto">
          <a:xfrm>
            <a:off x="4495800" y="1600200"/>
            <a:ext cx="4648200" cy="383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10000"/>
              </a:spcBef>
              <a:buFontTx/>
              <a:buNone/>
            </a:pPr>
            <a:endParaRPr lang="en-US" sz="1900" b="1" dirty="0">
              <a:latin typeface="Courier New" panose="02070309020205020404" pitchFamily="49" charset="0"/>
            </a:endParaRPr>
          </a:p>
          <a:p>
            <a:pPr>
              <a:lnSpc>
                <a:spcPct val="90000"/>
              </a:lnSpc>
              <a:spcBef>
                <a:spcPct val="10000"/>
              </a:spcBef>
              <a:buFontTx/>
              <a:buNone/>
            </a:pPr>
            <a:endParaRPr lang="en-US" sz="1900" b="1" dirty="0">
              <a:latin typeface="Courier New" panose="02070309020205020404" pitchFamily="49" charset="0"/>
            </a:endParaRPr>
          </a:p>
          <a:p>
            <a:pPr>
              <a:lnSpc>
                <a:spcPct val="90000"/>
              </a:lnSpc>
              <a:spcBef>
                <a:spcPct val="10000"/>
              </a:spcBef>
              <a:buFontTx/>
              <a:buNone/>
            </a:pPr>
            <a:r>
              <a:rPr lang="en-US" sz="1900" b="1" dirty="0">
                <a:latin typeface="Courier New" panose="02070309020205020404" pitchFamily="49" charset="0"/>
              </a:rPr>
              <a:t>Release() {</a:t>
            </a:r>
            <a:br>
              <a:rPr lang="en-US" sz="1900" b="1" dirty="0">
                <a:latin typeface="Courier New" panose="02070309020205020404" pitchFamily="49" charset="0"/>
              </a:rPr>
            </a:br>
            <a:r>
              <a:rPr lang="en-US" sz="1900" b="1" dirty="0">
                <a:latin typeface="Courier New" panose="02070309020205020404" pitchFamily="49" charset="0"/>
              </a:rPr>
              <a:t>	disable interrupts;</a:t>
            </a:r>
            <a:br>
              <a:rPr lang="en-US" sz="1900" b="1" dirty="0">
                <a:latin typeface="Courier New" panose="02070309020205020404" pitchFamily="49" charset="0"/>
              </a:rPr>
            </a:br>
            <a:r>
              <a:rPr lang="en-US" sz="1900" b="1" dirty="0">
                <a:latin typeface="Courier New" panose="02070309020205020404" pitchFamily="49" charset="0"/>
              </a:rPr>
              <a:t>	if (anyone on wait queue) {</a:t>
            </a:r>
            <a:br>
              <a:rPr lang="en-US" sz="1900" b="1" dirty="0">
                <a:latin typeface="Courier New" panose="02070309020205020404" pitchFamily="49" charset="0"/>
              </a:rPr>
            </a:br>
            <a:r>
              <a:rPr lang="en-US" sz="1900" b="1" dirty="0">
                <a:latin typeface="Courier New" panose="02070309020205020404" pitchFamily="49" charset="0"/>
              </a:rPr>
              <a:t>		take thread off wait queue</a:t>
            </a:r>
            <a:br>
              <a:rPr lang="en-US" sz="1900" b="1" dirty="0">
                <a:latin typeface="Courier New" panose="02070309020205020404" pitchFamily="49" charset="0"/>
              </a:rPr>
            </a:br>
            <a:r>
              <a:rPr lang="en-US" sz="1900" b="1" dirty="0">
                <a:latin typeface="Courier New" panose="02070309020205020404" pitchFamily="49" charset="0"/>
              </a:rPr>
              <a:t>		Place on ready queue;</a:t>
            </a:r>
            <a:br>
              <a:rPr lang="en-US" sz="1900" b="1" dirty="0">
                <a:latin typeface="Courier New" panose="02070309020205020404" pitchFamily="49" charset="0"/>
              </a:rPr>
            </a:br>
            <a:r>
              <a:rPr lang="en-US" sz="1900" b="1" dirty="0">
                <a:latin typeface="Courier New" panose="02070309020205020404" pitchFamily="49" charset="0"/>
              </a:rPr>
              <a:t>	} else {</a:t>
            </a:r>
            <a:br>
              <a:rPr lang="en-US" sz="1900" b="1" dirty="0">
                <a:latin typeface="Courier New" panose="02070309020205020404" pitchFamily="49" charset="0"/>
              </a:rPr>
            </a:br>
            <a:r>
              <a:rPr lang="en-US" sz="1900" b="1" dirty="0">
                <a:latin typeface="Courier New" panose="02070309020205020404" pitchFamily="49" charset="0"/>
              </a:rPr>
              <a:t>		value = FREE;</a:t>
            </a:r>
            <a:br>
              <a:rPr lang="en-US" sz="1900" b="1" dirty="0">
                <a:latin typeface="Courier New" panose="02070309020205020404" pitchFamily="49" charset="0"/>
              </a:rPr>
            </a:br>
            <a:r>
              <a:rPr lang="en-US" sz="1900" b="1" dirty="0">
                <a:latin typeface="Courier New" panose="02070309020205020404" pitchFamily="49" charset="0"/>
              </a:rPr>
              <a:t>	}</a:t>
            </a:r>
            <a:br>
              <a:rPr lang="en-US" sz="1900" b="1" dirty="0">
                <a:latin typeface="Courier New" panose="02070309020205020404" pitchFamily="49" charset="0"/>
              </a:rPr>
            </a:br>
            <a:r>
              <a:rPr lang="en-US" sz="1900" b="1" dirty="0">
                <a:latin typeface="Courier New" panose="02070309020205020404" pitchFamily="49" charset="0"/>
              </a:rPr>
              <a:t>	enable interrupts;</a:t>
            </a:r>
            <a:br>
              <a:rPr lang="en-US" sz="1900" b="1" dirty="0">
                <a:latin typeface="Courier New" panose="02070309020205020404" pitchFamily="49" charset="0"/>
              </a:rPr>
            </a:br>
            <a:r>
              <a:rPr lang="en-US" sz="1900" b="1" dirty="0">
                <a:latin typeface="Courier New" panose="02070309020205020404" pitchFamily="49" charset="0"/>
              </a:rPr>
              <a:t>}</a:t>
            </a:r>
            <a:br>
              <a:rPr lang="en-US" sz="1900" b="1" dirty="0">
                <a:latin typeface="Courier New" panose="02070309020205020404" pitchFamily="49" charset="0"/>
              </a:rPr>
            </a:br>
            <a:r>
              <a:rPr lang="en-US" sz="1900" b="1" dirty="0">
                <a:latin typeface="Courier New" panose="02070309020205020404" pitchFamily="49" charset="0"/>
              </a:rPr>
              <a:t/>
            </a:r>
            <a:br>
              <a:rPr lang="en-US" sz="1900" b="1" dirty="0">
                <a:latin typeface="Courier New" panose="02070309020205020404" pitchFamily="49" charset="0"/>
              </a:rPr>
            </a:br>
            <a:endParaRPr lang="en-US" sz="1900" b="1" dirty="0">
              <a:latin typeface="Courier New" panose="02070309020205020404" pitchFamily="49" charset="0"/>
            </a:endParaRPr>
          </a:p>
        </p:txBody>
      </p:sp>
      <p:grpSp>
        <p:nvGrpSpPr>
          <p:cNvPr id="36870" name="Group 19"/>
          <p:cNvGrpSpPr>
            <a:grpSpLocks/>
          </p:cNvGrpSpPr>
          <p:nvPr/>
        </p:nvGrpSpPr>
        <p:grpSpPr bwMode="auto">
          <a:xfrm>
            <a:off x="7429500" y="1676400"/>
            <a:ext cx="609600" cy="685800"/>
            <a:chOff x="1776" y="912"/>
            <a:chExt cx="476" cy="576"/>
          </a:xfrm>
        </p:grpSpPr>
        <p:sp>
          <p:nvSpPr>
            <p:cNvPr id="36871" name="AutoShape 8"/>
            <p:cNvSpPr>
              <a:spLocks noChangeAspect="1" noChangeArrowheads="1" noTextEdit="1"/>
            </p:cNvSpPr>
            <p:nvPr/>
          </p:nvSpPr>
          <p:spPr bwMode="auto">
            <a:xfrm>
              <a:off x="1776" y="912"/>
              <a:ext cx="47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872" name="Freeform 10"/>
            <p:cNvSpPr>
              <a:spLocks/>
            </p:cNvSpPr>
            <p:nvPr/>
          </p:nvSpPr>
          <p:spPr bwMode="auto">
            <a:xfrm>
              <a:off x="1818" y="1046"/>
              <a:ext cx="434" cy="442"/>
            </a:xfrm>
            <a:custGeom>
              <a:avLst/>
              <a:gdLst>
                <a:gd name="T0" fmla="*/ 0 w 1303"/>
                <a:gd name="T1" fmla="*/ 0 h 1327"/>
                <a:gd name="T2" fmla="*/ 0 w 1303"/>
                <a:gd name="T3" fmla="*/ 0 h 1327"/>
                <a:gd name="T4" fmla="*/ 0 w 1303"/>
                <a:gd name="T5" fmla="*/ 0 h 1327"/>
                <a:gd name="T6" fmla="*/ 0 w 1303"/>
                <a:gd name="T7" fmla="*/ 0 h 1327"/>
                <a:gd name="T8" fmla="*/ 0 w 1303"/>
                <a:gd name="T9" fmla="*/ 0 h 1327"/>
                <a:gd name="T10" fmla="*/ 0 w 1303"/>
                <a:gd name="T11" fmla="*/ 0 h 1327"/>
                <a:gd name="T12" fmla="*/ 0 w 1303"/>
                <a:gd name="T13" fmla="*/ 0 h 1327"/>
                <a:gd name="T14" fmla="*/ 0 w 1303"/>
                <a:gd name="T15" fmla="*/ 0 h 1327"/>
                <a:gd name="T16" fmla="*/ 0 w 1303"/>
                <a:gd name="T17" fmla="*/ 0 h 1327"/>
                <a:gd name="T18" fmla="*/ 0 w 1303"/>
                <a:gd name="T19" fmla="*/ 0 h 1327"/>
                <a:gd name="T20" fmla="*/ 0 w 1303"/>
                <a:gd name="T21" fmla="*/ 0 h 1327"/>
                <a:gd name="T22" fmla="*/ 0 w 1303"/>
                <a:gd name="T23" fmla="*/ 0 h 1327"/>
                <a:gd name="T24" fmla="*/ 0 w 1303"/>
                <a:gd name="T25" fmla="*/ 0 h 1327"/>
                <a:gd name="T26" fmla="*/ 0 w 1303"/>
                <a:gd name="T27" fmla="*/ 0 h 1327"/>
                <a:gd name="T28" fmla="*/ 0 w 1303"/>
                <a:gd name="T29" fmla="*/ 0 h 1327"/>
                <a:gd name="T30" fmla="*/ 0 w 1303"/>
                <a:gd name="T31" fmla="*/ 0 h 1327"/>
                <a:gd name="T32" fmla="*/ 0 w 1303"/>
                <a:gd name="T33" fmla="*/ 0 h 1327"/>
                <a:gd name="T34" fmla="*/ 0 w 1303"/>
                <a:gd name="T35" fmla="*/ 0 h 1327"/>
                <a:gd name="T36" fmla="*/ 0 w 1303"/>
                <a:gd name="T37" fmla="*/ 0 h 1327"/>
                <a:gd name="T38" fmla="*/ 0 w 1303"/>
                <a:gd name="T39" fmla="*/ 0 h 1327"/>
                <a:gd name="T40" fmla="*/ 0 w 1303"/>
                <a:gd name="T41" fmla="*/ 0 h 1327"/>
                <a:gd name="T42" fmla="*/ 0 w 1303"/>
                <a:gd name="T43" fmla="*/ 0 h 1327"/>
                <a:gd name="T44" fmla="*/ 0 w 1303"/>
                <a:gd name="T45" fmla="*/ 0 h 1327"/>
                <a:gd name="T46" fmla="*/ 0 w 1303"/>
                <a:gd name="T47" fmla="*/ 0 h 1327"/>
                <a:gd name="T48" fmla="*/ 0 w 1303"/>
                <a:gd name="T49" fmla="*/ 0 h 1327"/>
                <a:gd name="T50" fmla="*/ 0 w 1303"/>
                <a:gd name="T51" fmla="*/ 0 h 1327"/>
                <a:gd name="T52" fmla="*/ 0 w 1303"/>
                <a:gd name="T53" fmla="*/ 0 h 1327"/>
                <a:gd name="T54" fmla="*/ 0 w 1303"/>
                <a:gd name="T55" fmla="*/ 0 h 1327"/>
                <a:gd name="T56" fmla="*/ 0 w 1303"/>
                <a:gd name="T57" fmla="*/ 0 h 1327"/>
                <a:gd name="T58" fmla="*/ 0 w 1303"/>
                <a:gd name="T59" fmla="*/ 0 h 1327"/>
                <a:gd name="T60" fmla="*/ 0 w 1303"/>
                <a:gd name="T61" fmla="*/ 0 h 1327"/>
                <a:gd name="T62" fmla="*/ 0 w 1303"/>
                <a:gd name="T63" fmla="*/ 0 h 1327"/>
                <a:gd name="T64" fmla="*/ 0 w 1303"/>
                <a:gd name="T65" fmla="*/ 0 h 1327"/>
                <a:gd name="T66" fmla="*/ 0 w 1303"/>
                <a:gd name="T67" fmla="*/ 0 h 1327"/>
                <a:gd name="T68" fmla="*/ 0 w 1303"/>
                <a:gd name="T69" fmla="*/ 0 h 1327"/>
                <a:gd name="T70" fmla="*/ 0 w 1303"/>
                <a:gd name="T71" fmla="*/ 0 h 1327"/>
                <a:gd name="T72" fmla="*/ 0 w 1303"/>
                <a:gd name="T73" fmla="*/ 0 h 1327"/>
                <a:gd name="T74" fmla="*/ 0 w 1303"/>
                <a:gd name="T75" fmla="*/ 0 h 1327"/>
                <a:gd name="T76" fmla="*/ 0 w 1303"/>
                <a:gd name="T77" fmla="*/ 0 h 1327"/>
                <a:gd name="T78" fmla="*/ 0 w 1303"/>
                <a:gd name="T79" fmla="*/ 0 h 1327"/>
                <a:gd name="T80" fmla="*/ 0 w 1303"/>
                <a:gd name="T81" fmla="*/ 0 h 1327"/>
                <a:gd name="T82" fmla="*/ 0 w 1303"/>
                <a:gd name="T83" fmla="*/ 0 h 1327"/>
                <a:gd name="T84" fmla="*/ 0 w 1303"/>
                <a:gd name="T85" fmla="*/ 0 h 1327"/>
                <a:gd name="T86" fmla="*/ 0 w 1303"/>
                <a:gd name="T87" fmla="*/ 0 h 1327"/>
                <a:gd name="T88" fmla="*/ 0 w 1303"/>
                <a:gd name="T89" fmla="*/ 0 h 1327"/>
                <a:gd name="T90" fmla="*/ 0 w 1303"/>
                <a:gd name="T91" fmla="*/ 0 h 1327"/>
                <a:gd name="T92" fmla="*/ 0 w 1303"/>
                <a:gd name="T93" fmla="*/ 0 h 1327"/>
                <a:gd name="T94" fmla="*/ 0 w 1303"/>
                <a:gd name="T95" fmla="*/ 0 h 1327"/>
                <a:gd name="T96" fmla="*/ 0 w 1303"/>
                <a:gd name="T97" fmla="*/ 0 h 1327"/>
                <a:gd name="T98" fmla="*/ 0 w 1303"/>
                <a:gd name="T99" fmla="*/ 0 h 1327"/>
                <a:gd name="T100" fmla="*/ 0 w 1303"/>
                <a:gd name="T101" fmla="*/ 0 h 1327"/>
                <a:gd name="T102" fmla="*/ 0 w 1303"/>
                <a:gd name="T103" fmla="*/ 0 h 1327"/>
                <a:gd name="T104" fmla="*/ 0 w 1303"/>
                <a:gd name="T105" fmla="*/ 0 h 1327"/>
                <a:gd name="T106" fmla="*/ 0 w 1303"/>
                <a:gd name="T107" fmla="*/ 0 h 1327"/>
                <a:gd name="T108" fmla="*/ 0 w 1303"/>
                <a:gd name="T109" fmla="*/ 0 h 1327"/>
                <a:gd name="T110" fmla="*/ 0 w 1303"/>
                <a:gd name="T111" fmla="*/ 0 h 1327"/>
                <a:gd name="T112" fmla="*/ 0 w 1303"/>
                <a:gd name="T113" fmla="*/ 0 h 1327"/>
                <a:gd name="T114" fmla="*/ 0 w 1303"/>
                <a:gd name="T115" fmla="*/ 0 h 1327"/>
                <a:gd name="T116" fmla="*/ 0 w 1303"/>
                <a:gd name="T117" fmla="*/ 0 h 132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03"/>
                <a:gd name="T178" fmla="*/ 0 h 1327"/>
                <a:gd name="T179" fmla="*/ 1303 w 1303"/>
                <a:gd name="T180" fmla="*/ 1327 h 132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03" h="1327">
                  <a:moveTo>
                    <a:pt x="28" y="680"/>
                  </a:moveTo>
                  <a:lnTo>
                    <a:pt x="28" y="681"/>
                  </a:lnTo>
                  <a:lnTo>
                    <a:pt x="30" y="684"/>
                  </a:lnTo>
                  <a:lnTo>
                    <a:pt x="30" y="686"/>
                  </a:lnTo>
                  <a:lnTo>
                    <a:pt x="30" y="688"/>
                  </a:lnTo>
                  <a:lnTo>
                    <a:pt x="33" y="691"/>
                  </a:lnTo>
                  <a:lnTo>
                    <a:pt x="34" y="697"/>
                  </a:lnTo>
                  <a:lnTo>
                    <a:pt x="36" y="698"/>
                  </a:lnTo>
                  <a:lnTo>
                    <a:pt x="36" y="704"/>
                  </a:lnTo>
                  <a:lnTo>
                    <a:pt x="37" y="708"/>
                  </a:lnTo>
                  <a:lnTo>
                    <a:pt x="40" y="714"/>
                  </a:lnTo>
                  <a:lnTo>
                    <a:pt x="43" y="720"/>
                  </a:lnTo>
                  <a:lnTo>
                    <a:pt x="44" y="725"/>
                  </a:lnTo>
                  <a:lnTo>
                    <a:pt x="47" y="733"/>
                  </a:lnTo>
                  <a:lnTo>
                    <a:pt x="51" y="740"/>
                  </a:lnTo>
                  <a:lnTo>
                    <a:pt x="53" y="745"/>
                  </a:lnTo>
                  <a:lnTo>
                    <a:pt x="55" y="752"/>
                  </a:lnTo>
                  <a:lnTo>
                    <a:pt x="60" y="761"/>
                  </a:lnTo>
                  <a:lnTo>
                    <a:pt x="64" y="769"/>
                  </a:lnTo>
                  <a:lnTo>
                    <a:pt x="67" y="778"/>
                  </a:lnTo>
                  <a:lnTo>
                    <a:pt x="70" y="785"/>
                  </a:lnTo>
                  <a:lnTo>
                    <a:pt x="74" y="795"/>
                  </a:lnTo>
                  <a:lnTo>
                    <a:pt x="80" y="804"/>
                  </a:lnTo>
                  <a:lnTo>
                    <a:pt x="84" y="812"/>
                  </a:lnTo>
                  <a:lnTo>
                    <a:pt x="87" y="822"/>
                  </a:lnTo>
                  <a:lnTo>
                    <a:pt x="92" y="832"/>
                  </a:lnTo>
                  <a:lnTo>
                    <a:pt x="98" y="842"/>
                  </a:lnTo>
                  <a:lnTo>
                    <a:pt x="101" y="852"/>
                  </a:lnTo>
                  <a:lnTo>
                    <a:pt x="108" y="861"/>
                  </a:lnTo>
                  <a:lnTo>
                    <a:pt x="114" y="872"/>
                  </a:lnTo>
                  <a:lnTo>
                    <a:pt x="118" y="883"/>
                  </a:lnTo>
                  <a:lnTo>
                    <a:pt x="124" y="893"/>
                  </a:lnTo>
                  <a:lnTo>
                    <a:pt x="129" y="903"/>
                  </a:lnTo>
                  <a:lnTo>
                    <a:pt x="136" y="915"/>
                  </a:lnTo>
                  <a:lnTo>
                    <a:pt x="142" y="926"/>
                  </a:lnTo>
                  <a:lnTo>
                    <a:pt x="148" y="936"/>
                  </a:lnTo>
                  <a:lnTo>
                    <a:pt x="153" y="947"/>
                  </a:lnTo>
                  <a:lnTo>
                    <a:pt x="161" y="959"/>
                  </a:lnTo>
                  <a:lnTo>
                    <a:pt x="168" y="969"/>
                  </a:lnTo>
                  <a:lnTo>
                    <a:pt x="173" y="980"/>
                  </a:lnTo>
                  <a:lnTo>
                    <a:pt x="180" y="991"/>
                  </a:lnTo>
                  <a:lnTo>
                    <a:pt x="189" y="1003"/>
                  </a:lnTo>
                  <a:lnTo>
                    <a:pt x="196" y="1014"/>
                  </a:lnTo>
                  <a:lnTo>
                    <a:pt x="202" y="1024"/>
                  </a:lnTo>
                  <a:lnTo>
                    <a:pt x="210" y="1035"/>
                  </a:lnTo>
                  <a:lnTo>
                    <a:pt x="219" y="1047"/>
                  </a:lnTo>
                  <a:lnTo>
                    <a:pt x="226" y="1058"/>
                  </a:lnTo>
                  <a:lnTo>
                    <a:pt x="233" y="1068"/>
                  </a:lnTo>
                  <a:lnTo>
                    <a:pt x="243" y="1078"/>
                  </a:lnTo>
                  <a:lnTo>
                    <a:pt x="250" y="1091"/>
                  </a:lnTo>
                  <a:lnTo>
                    <a:pt x="260" y="1101"/>
                  </a:lnTo>
                  <a:lnTo>
                    <a:pt x="269" y="1111"/>
                  </a:lnTo>
                  <a:lnTo>
                    <a:pt x="277" y="1122"/>
                  </a:lnTo>
                  <a:lnTo>
                    <a:pt x="286" y="1131"/>
                  </a:lnTo>
                  <a:lnTo>
                    <a:pt x="296" y="1141"/>
                  </a:lnTo>
                  <a:lnTo>
                    <a:pt x="304" y="1152"/>
                  </a:lnTo>
                  <a:lnTo>
                    <a:pt x="314" y="1161"/>
                  </a:lnTo>
                  <a:lnTo>
                    <a:pt x="324" y="1171"/>
                  </a:lnTo>
                  <a:lnTo>
                    <a:pt x="333" y="1181"/>
                  </a:lnTo>
                  <a:lnTo>
                    <a:pt x="342" y="1188"/>
                  </a:lnTo>
                  <a:lnTo>
                    <a:pt x="352" y="1199"/>
                  </a:lnTo>
                  <a:lnTo>
                    <a:pt x="362" y="1206"/>
                  </a:lnTo>
                  <a:lnTo>
                    <a:pt x="372" y="1215"/>
                  </a:lnTo>
                  <a:lnTo>
                    <a:pt x="382" y="1222"/>
                  </a:lnTo>
                  <a:lnTo>
                    <a:pt x="394" y="1230"/>
                  </a:lnTo>
                  <a:lnTo>
                    <a:pt x="405" y="1237"/>
                  </a:lnTo>
                  <a:lnTo>
                    <a:pt x="415" y="1245"/>
                  </a:lnTo>
                  <a:lnTo>
                    <a:pt x="425" y="1252"/>
                  </a:lnTo>
                  <a:lnTo>
                    <a:pt x="436" y="1259"/>
                  </a:lnTo>
                  <a:lnTo>
                    <a:pt x="448" y="1264"/>
                  </a:lnTo>
                  <a:lnTo>
                    <a:pt x="459" y="1270"/>
                  </a:lnTo>
                  <a:lnTo>
                    <a:pt x="469" y="1274"/>
                  </a:lnTo>
                  <a:lnTo>
                    <a:pt x="480" y="1281"/>
                  </a:lnTo>
                  <a:lnTo>
                    <a:pt x="492" y="1286"/>
                  </a:lnTo>
                  <a:lnTo>
                    <a:pt x="504" y="1290"/>
                  </a:lnTo>
                  <a:lnTo>
                    <a:pt x="516" y="1294"/>
                  </a:lnTo>
                  <a:lnTo>
                    <a:pt x="527" y="1299"/>
                  </a:lnTo>
                  <a:lnTo>
                    <a:pt x="539" y="1301"/>
                  </a:lnTo>
                  <a:lnTo>
                    <a:pt x="551" y="1307"/>
                  </a:lnTo>
                  <a:lnTo>
                    <a:pt x="563" y="1310"/>
                  </a:lnTo>
                  <a:lnTo>
                    <a:pt x="576" y="1313"/>
                  </a:lnTo>
                  <a:lnTo>
                    <a:pt x="587" y="1316"/>
                  </a:lnTo>
                  <a:lnTo>
                    <a:pt x="600" y="1317"/>
                  </a:lnTo>
                  <a:lnTo>
                    <a:pt x="611" y="1318"/>
                  </a:lnTo>
                  <a:lnTo>
                    <a:pt x="624" y="1321"/>
                  </a:lnTo>
                  <a:lnTo>
                    <a:pt x="637" y="1323"/>
                  </a:lnTo>
                  <a:lnTo>
                    <a:pt x="648" y="1324"/>
                  </a:lnTo>
                  <a:lnTo>
                    <a:pt x="661" y="1324"/>
                  </a:lnTo>
                  <a:lnTo>
                    <a:pt x="674" y="1326"/>
                  </a:lnTo>
                  <a:lnTo>
                    <a:pt x="686" y="1327"/>
                  </a:lnTo>
                  <a:lnTo>
                    <a:pt x="698" y="1327"/>
                  </a:lnTo>
                  <a:lnTo>
                    <a:pt x="710" y="1327"/>
                  </a:lnTo>
                  <a:lnTo>
                    <a:pt x="723" y="1327"/>
                  </a:lnTo>
                  <a:lnTo>
                    <a:pt x="736" y="1326"/>
                  </a:lnTo>
                  <a:lnTo>
                    <a:pt x="749" y="1326"/>
                  </a:lnTo>
                  <a:lnTo>
                    <a:pt x="762" y="1324"/>
                  </a:lnTo>
                  <a:lnTo>
                    <a:pt x="772" y="1323"/>
                  </a:lnTo>
                  <a:lnTo>
                    <a:pt x="786" y="1321"/>
                  </a:lnTo>
                  <a:lnTo>
                    <a:pt x="799" y="1318"/>
                  </a:lnTo>
                  <a:lnTo>
                    <a:pt x="810" y="1317"/>
                  </a:lnTo>
                  <a:lnTo>
                    <a:pt x="823" y="1314"/>
                  </a:lnTo>
                  <a:lnTo>
                    <a:pt x="836" y="1311"/>
                  </a:lnTo>
                  <a:lnTo>
                    <a:pt x="848" y="1310"/>
                  </a:lnTo>
                  <a:lnTo>
                    <a:pt x="860" y="1306"/>
                  </a:lnTo>
                  <a:lnTo>
                    <a:pt x="872" y="1301"/>
                  </a:lnTo>
                  <a:lnTo>
                    <a:pt x="885" y="1299"/>
                  </a:lnTo>
                  <a:lnTo>
                    <a:pt x="897" y="1296"/>
                  </a:lnTo>
                  <a:lnTo>
                    <a:pt x="908" y="1290"/>
                  </a:lnTo>
                  <a:lnTo>
                    <a:pt x="921" y="1287"/>
                  </a:lnTo>
                  <a:lnTo>
                    <a:pt x="934" y="1281"/>
                  </a:lnTo>
                  <a:lnTo>
                    <a:pt x="945" y="1277"/>
                  </a:lnTo>
                  <a:lnTo>
                    <a:pt x="958" y="1272"/>
                  </a:lnTo>
                  <a:lnTo>
                    <a:pt x="969" y="1266"/>
                  </a:lnTo>
                  <a:lnTo>
                    <a:pt x="980" y="1262"/>
                  </a:lnTo>
                  <a:lnTo>
                    <a:pt x="992" y="1256"/>
                  </a:lnTo>
                  <a:lnTo>
                    <a:pt x="1003" y="1249"/>
                  </a:lnTo>
                  <a:lnTo>
                    <a:pt x="1016" y="1242"/>
                  </a:lnTo>
                  <a:lnTo>
                    <a:pt x="1026" y="1235"/>
                  </a:lnTo>
                  <a:lnTo>
                    <a:pt x="1039" y="1230"/>
                  </a:lnTo>
                  <a:lnTo>
                    <a:pt x="1049" y="1222"/>
                  </a:lnTo>
                  <a:lnTo>
                    <a:pt x="1060" y="1215"/>
                  </a:lnTo>
                  <a:lnTo>
                    <a:pt x="1070" y="1206"/>
                  </a:lnTo>
                  <a:lnTo>
                    <a:pt x="1081" y="1200"/>
                  </a:lnTo>
                  <a:lnTo>
                    <a:pt x="1093" y="1190"/>
                  </a:lnTo>
                  <a:lnTo>
                    <a:pt x="1103" y="1183"/>
                  </a:lnTo>
                  <a:lnTo>
                    <a:pt x="1114" y="1175"/>
                  </a:lnTo>
                  <a:lnTo>
                    <a:pt x="1125" y="1168"/>
                  </a:lnTo>
                  <a:lnTo>
                    <a:pt x="1134" y="1158"/>
                  </a:lnTo>
                  <a:lnTo>
                    <a:pt x="1144" y="1149"/>
                  </a:lnTo>
                  <a:lnTo>
                    <a:pt x="1152" y="1139"/>
                  </a:lnTo>
                  <a:lnTo>
                    <a:pt x="1162" y="1131"/>
                  </a:lnTo>
                  <a:lnTo>
                    <a:pt x="1171" y="1122"/>
                  </a:lnTo>
                  <a:lnTo>
                    <a:pt x="1179" y="1112"/>
                  </a:lnTo>
                  <a:lnTo>
                    <a:pt x="1186" y="1104"/>
                  </a:lnTo>
                  <a:lnTo>
                    <a:pt x="1195" y="1095"/>
                  </a:lnTo>
                  <a:lnTo>
                    <a:pt x="1202" y="1084"/>
                  </a:lnTo>
                  <a:lnTo>
                    <a:pt x="1209" y="1075"/>
                  </a:lnTo>
                  <a:lnTo>
                    <a:pt x="1215" y="1067"/>
                  </a:lnTo>
                  <a:lnTo>
                    <a:pt x="1223" y="1057"/>
                  </a:lnTo>
                  <a:lnTo>
                    <a:pt x="1229" y="1047"/>
                  </a:lnTo>
                  <a:lnTo>
                    <a:pt x="1235" y="1038"/>
                  </a:lnTo>
                  <a:lnTo>
                    <a:pt x="1240" y="1028"/>
                  </a:lnTo>
                  <a:lnTo>
                    <a:pt x="1246" y="1018"/>
                  </a:lnTo>
                  <a:lnTo>
                    <a:pt x="1252" y="1008"/>
                  </a:lnTo>
                  <a:lnTo>
                    <a:pt x="1256" y="998"/>
                  </a:lnTo>
                  <a:lnTo>
                    <a:pt x="1260" y="989"/>
                  </a:lnTo>
                  <a:lnTo>
                    <a:pt x="1266" y="979"/>
                  </a:lnTo>
                  <a:lnTo>
                    <a:pt x="1269" y="969"/>
                  </a:lnTo>
                  <a:lnTo>
                    <a:pt x="1273" y="960"/>
                  </a:lnTo>
                  <a:lnTo>
                    <a:pt x="1276" y="949"/>
                  </a:lnTo>
                  <a:lnTo>
                    <a:pt x="1282" y="940"/>
                  </a:lnTo>
                  <a:lnTo>
                    <a:pt x="1283" y="929"/>
                  </a:lnTo>
                  <a:lnTo>
                    <a:pt x="1286" y="919"/>
                  </a:lnTo>
                  <a:lnTo>
                    <a:pt x="1289" y="907"/>
                  </a:lnTo>
                  <a:lnTo>
                    <a:pt x="1292" y="899"/>
                  </a:lnTo>
                  <a:lnTo>
                    <a:pt x="1293" y="888"/>
                  </a:lnTo>
                  <a:lnTo>
                    <a:pt x="1296" y="879"/>
                  </a:lnTo>
                  <a:lnTo>
                    <a:pt x="1297" y="868"/>
                  </a:lnTo>
                  <a:lnTo>
                    <a:pt x="1299" y="858"/>
                  </a:lnTo>
                  <a:lnTo>
                    <a:pt x="1300" y="848"/>
                  </a:lnTo>
                  <a:lnTo>
                    <a:pt x="1300" y="836"/>
                  </a:lnTo>
                  <a:lnTo>
                    <a:pt x="1302" y="826"/>
                  </a:lnTo>
                  <a:lnTo>
                    <a:pt x="1303" y="816"/>
                  </a:lnTo>
                  <a:lnTo>
                    <a:pt x="1303" y="805"/>
                  </a:lnTo>
                  <a:lnTo>
                    <a:pt x="1303" y="795"/>
                  </a:lnTo>
                  <a:lnTo>
                    <a:pt x="1303" y="784"/>
                  </a:lnTo>
                  <a:lnTo>
                    <a:pt x="1303" y="774"/>
                  </a:lnTo>
                  <a:lnTo>
                    <a:pt x="1303" y="764"/>
                  </a:lnTo>
                  <a:lnTo>
                    <a:pt x="1303" y="752"/>
                  </a:lnTo>
                  <a:lnTo>
                    <a:pt x="1302" y="742"/>
                  </a:lnTo>
                  <a:lnTo>
                    <a:pt x="1302" y="733"/>
                  </a:lnTo>
                  <a:lnTo>
                    <a:pt x="1300" y="721"/>
                  </a:lnTo>
                  <a:lnTo>
                    <a:pt x="1300" y="711"/>
                  </a:lnTo>
                  <a:lnTo>
                    <a:pt x="1299" y="701"/>
                  </a:lnTo>
                  <a:lnTo>
                    <a:pt x="1297" y="691"/>
                  </a:lnTo>
                  <a:lnTo>
                    <a:pt x="1296" y="680"/>
                  </a:lnTo>
                  <a:lnTo>
                    <a:pt x="1294" y="669"/>
                  </a:lnTo>
                  <a:lnTo>
                    <a:pt x="1293" y="659"/>
                  </a:lnTo>
                  <a:lnTo>
                    <a:pt x="1290" y="649"/>
                  </a:lnTo>
                  <a:lnTo>
                    <a:pt x="1289" y="637"/>
                  </a:lnTo>
                  <a:lnTo>
                    <a:pt x="1287" y="627"/>
                  </a:lnTo>
                  <a:lnTo>
                    <a:pt x="1285" y="616"/>
                  </a:lnTo>
                  <a:lnTo>
                    <a:pt x="1283" y="607"/>
                  </a:lnTo>
                  <a:lnTo>
                    <a:pt x="1280" y="596"/>
                  </a:lnTo>
                  <a:lnTo>
                    <a:pt x="1277" y="586"/>
                  </a:lnTo>
                  <a:lnTo>
                    <a:pt x="1275" y="576"/>
                  </a:lnTo>
                  <a:lnTo>
                    <a:pt x="1272" y="566"/>
                  </a:lnTo>
                  <a:lnTo>
                    <a:pt x="1269" y="555"/>
                  </a:lnTo>
                  <a:lnTo>
                    <a:pt x="1266" y="545"/>
                  </a:lnTo>
                  <a:lnTo>
                    <a:pt x="1263" y="533"/>
                  </a:lnTo>
                  <a:lnTo>
                    <a:pt x="1260" y="525"/>
                  </a:lnTo>
                  <a:lnTo>
                    <a:pt x="1256" y="515"/>
                  </a:lnTo>
                  <a:lnTo>
                    <a:pt x="1253" y="504"/>
                  </a:lnTo>
                  <a:lnTo>
                    <a:pt x="1250" y="494"/>
                  </a:lnTo>
                  <a:lnTo>
                    <a:pt x="1246" y="484"/>
                  </a:lnTo>
                  <a:lnTo>
                    <a:pt x="1243" y="474"/>
                  </a:lnTo>
                  <a:lnTo>
                    <a:pt x="1239" y="464"/>
                  </a:lnTo>
                  <a:lnTo>
                    <a:pt x="1236" y="452"/>
                  </a:lnTo>
                  <a:lnTo>
                    <a:pt x="1233" y="442"/>
                  </a:lnTo>
                  <a:lnTo>
                    <a:pt x="1229" y="432"/>
                  </a:lnTo>
                  <a:lnTo>
                    <a:pt x="1226" y="422"/>
                  </a:lnTo>
                  <a:lnTo>
                    <a:pt x="1222" y="413"/>
                  </a:lnTo>
                  <a:lnTo>
                    <a:pt x="1219" y="403"/>
                  </a:lnTo>
                  <a:lnTo>
                    <a:pt x="1213" y="393"/>
                  </a:lnTo>
                  <a:lnTo>
                    <a:pt x="1212" y="383"/>
                  </a:lnTo>
                  <a:lnTo>
                    <a:pt x="1208" y="373"/>
                  </a:lnTo>
                  <a:lnTo>
                    <a:pt x="1205" y="364"/>
                  </a:lnTo>
                  <a:lnTo>
                    <a:pt x="1201" y="354"/>
                  </a:lnTo>
                  <a:lnTo>
                    <a:pt x="1196" y="343"/>
                  </a:lnTo>
                  <a:lnTo>
                    <a:pt x="1192" y="334"/>
                  </a:lnTo>
                  <a:lnTo>
                    <a:pt x="1188" y="326"/>
                  </a:lnTo>
                  <a:lnTo>
                    <a:pt x="1185" y="316"/>
                  </a:lnTo>
                  <a:lnTo>
                    <a:pt x="1181" y="306"/>
                  </a:lnTo>
                  <a:lnTo>
                    <a:pt x="1178" y="297"/>
                  </a:lnTo>
                  <a:lnTo>
                    <a:pt x="1174" y="287"/>
                  </a:lnTo>
                  <a:lnTo>
                    <a:pt x="1169" y="279"/>
                  </a:lnTo>
                  <a:lnTo>
                    <a:pt x="1165" y="270"/>
                  </a:lnTo>
                  <a:lnTo>
                    <a:pt x="1161" y="260"/>
                  </a:lnTo>
                  <a:lnTo>
                    <a:pt x="1157" y="252"/>
                  </a:lnTo>
                  <a:lnTo>
                    <a:pt x="1152" y="243"/>
                  </a:lnTo>
                  <a:lnTo>
                    <a:pt x="1148" y="235"/>
                  </a:lnTo>
                  <a:lnTo>
                    <a:pt x="1144" y="226"/>
                  </a:lnTo>
                  <a:lnTo>
                    <a:pt x="1140" y="219"/>
                  </a:lnTo>
                  <a:lnTo>
                    <a:pt x="1135" y="209"/>
                  </a:lnTo>
                  <a:lnTo>
                    <a:pt x="1131" y="202"/>
                  </a:lnTo>
                  <a:lnTo>
                    <a:pt x="1127" y="193"/>
                  </a:lnTo>
                  <a:lnTo>
                    <a:pt x="1123" y="185"/>
                  </a:lnTo>
                  <a:lnTo>
                    <a:pt x="1117" y="178"/>
                  </a:lnTo>
                  <a:lnTo>
                    <a:pt x="1113" y="171"/>
                  </a:lnTo>
                  <a:lnTo>
                    <a:pt x="1107" y="162"/>
                  </a:lnTo>
                  <a:lnTo>
                    <a:pt x="1103" y="155"/>
                  </a:lnTo>
                  <a:lnTo>
                    <a:pt x="1098" y="148"/>
                  </a:lnTo>
                  <a:lnTo>
                    <a:pt x="1094" y="141"/>
                  </a:lnTo>
                  <a:lnTo>
                    <a:pt x="1088" y="134"/>
                  </a:lnTo>
                  <a:lnTo>
                    <a:pt x="1083" y="127"/>
                  </a:lnTo>
                  <a:lnTo>
                    <a:pt x="1078" y="120"/>
                  </a:lnTo>
                  <a:lnTo>
                    <a:pt x="1073" y="114"/>
                  </a:lnTo>
                  <a:lnTo>
                    <a:pt x="1067" y="107"/>
                  </a:lnTo>
                  <a:lnTo>
                    <a:pt x="1064" y="101"/>
                  </a:lnTo>
                  <a:lnTo>
                    <a:pt x="1057" y="95"/>
                  </a:lnTo>
                  <a:lnTo>
                    <a:pt x="1052" y="90"/>
                  </a:lnTo>
                  <a:lnTo>
                    <a:pt x="1047" y="84"/>
                  </a:lnTo>
                  <a:lnTo>
                    <a:pt x="1042" y="78"/>
                  </a:lnTo>
                  <a:lnTo>
                    <a:pt x="1036" y="73"/>
                  </a:lnTo>
                  <a:lnTo>
                    <a:pt x="1030" y="67"/>
                  </a:lnTo>
                  <a:lnTo>
                    <a:pt x="1025" y="63"/>
                  </a:lnTo>
                  <a:lnTo>
                    <a:pt x="1019" y="57"/>
                  </a:lnTo>
                  <a:lnTo>
                    <a:pt x="1013" y="53"/>
                  </a:lnTo>
                  <a:lnTo>
                    <a:pt x="1007" y="47"/>
                  </a:lnTo>
                  <a:lnTo>
                    <a:pt x="1000" y="44"/>
                  </a:lnTo>
                  <a:lnTo>
                    <a:pt x="995" y="40"/>
                  </a:lnTo>
                  <a:lnTo>
                    <a:pt x="989" y="37"/>
                  </a:lnTo>
                  <a:lnTo>
                    <a:pt x="983" y="33"/>
                  </a:lnTo>
                  <a:lnTo>
                    <a:pt x="978" y="30"/>
                  </a:lnTo>
                  <a:lnTo>
                    <a:pt x="971" y="27"/>
                  </a:lnTo>
                  <a:lnTo>
                    <a:pt x="963" y="23"/>
                  </a:lnTo>
                  <a:lnTo>
                    <a:pt x="958" y="20"/>
                  </a:lnTo>
                  <a:lnTo>
                    <a:pt x="952" y="17"/>
                  </a:lnTo>
                  <a:lnTo>
                    <a:pt x="945" y="14"/>
                  </a:lnTo>
                  <a:lnTo>
                    <a:pt x="939" y="13"/>
                  </a:lnTo>
                  <a:lnTo>
                    <a:pt x="932" y="10"/>
                  </a:lnTo>
                  <a:lnTo>
                    <a:pt x="926" y="9"/>
                  </a:lnTo>
                  <a:lnTo>
                    <a:pt x="922" y="7"/>
                  </a:lnTo>
                  <a:lnTo>
                    <a:pt x="915" y="6"/>
                  </a:lnTo>
                  <a:lnTo>
                    <a:pt x="909" y="4"/>
                  </a:lnTo>
                  <a:lnTo>
                    <a:pt x="904" y="3"/>
                  </a:lnTo>
                  <a:lnTo>
                    <a:pt x="899" y="3"/>
                  </a:lnTo>
                  <a:lnTo>
                    <a:pt x="892" y="0"/>
                  </a:lnTo>
                  <a:lnTo>
                    <a:pt x="887" y="0"/>
                  </a:lnTo>
                  <a:lnTo>
                    <a:pt x="882" y="0"/>
                  </a:lnTo>
                  <a:lnTo>
                    <a:pt x="878" y="0"/>
                  </a:lnTo>
                  <a:lnTo>
                    <a:pt x="872" y="0"/>
                  </a:lnTo>
                  <a:lnTo>
                    <a:pt x="867" y="0"/>
                  </a:lnTo>
                  <a:lnTo>
                    <a:pt x="863" y="0"/>
                  </a:lnTo>
                  <a:lnTo>
                    <a:pt x="858" y="0"/>
                  </a:lnTo>
                  <a:lnTo>
                    <a:pt x="853" y="0"/>
                  </a:lnTo>
                  <a:lnTo>
                    <a:pt x="848" y="1"/>
                  </a:lnTo>
                  <a:lnTo>
                    <a:pt x="845" y="3"/>
                  </a:lnTo>
                  <a:lnTo>
                    <a:pt x="841" y="4"/>
                  </a:lnTo>
                  <a:lnTo>
                    <a:pt x="836" y="4"/>
                  </a:lnTo>
                  <a:lnTo>
                    <a:pt x="831" y="6"/>
                  </a:lnTo>
                  <a:lnTo>
                    <a:pt x="827" y="7"/>
                  </a:lnTo>
                  <a:lnTo>
                    <a:pt x="824" y="9"/>
                  </a:lnTo>
                  <a:lnTo>
                    <a:pt x="818" y="10"/>
                  </a:lnTo>
                  <a:lnTo>
                    <a:pt x="817" y="11"/>
                  </a:lnTo>
                  <a:lnTo>
                    <a:pt x="811" y="13"/>
                  </a:lnTo>
                  <a:lnTo>
                    <a:pt x="809" y="16"/>
                  </a:lnTo>
                  <a:lnTo>
                    <a:pt x="806" y="17"/>
                  </a:lnTo>
                  <a:lnTo>
                    <a:pt x="801" y="20"/>
                  </a:lnTo>
                  <a:lnTo>
                    <a:pt x="799" y="23"/>
                  </a:lnTo>
                  <a:lnTo>
                    <a:pt x="796" y="26"/>
                  </a:lnTo>
                  <a:lnTo>
                    <a:pt x="793" y="29"/>
                  </a:lnTo>
                  <a:lnTo>
                    <a:pt x="789" y="31"/>
                  </a:lnTo>
                  <a:lnTo>
                    <a:pt x="786" y="34"/>
                  </a:lnTo>
                  <a:lnTo>
                    <a:pt x="783" y="37"/>
                  </a:lnTo>
                  <a:lnTo>
                    <a:pt x="780" y="40"/>
                  </a:lnTo>
                  <a:lnTo>
                    <a:pt x="777" y="43"/>
                  </a:lnTo>
                  <a:lnTo>
                    <a:pt x="774" y="46"/>
                  </a:lnTo>
                  <a:lnTo>
                    <a:pt x="773" y="50"/>
                  </a:lnTo>
                  <a:lnTo>
                    <a:pt x="770" y="53"/>
                  </a:lnTo>
                  <a:lnTo>
                    <a:pt x="769" y="57"/>
                  </a:lnTo>
                  <a:lnTo>
                    <a:pt x="767" y="60"/>
                  </a:lnTo>
                  <a:lnTo>
                    <a:pt x="764" y="64"/>
                  </a:lnTo>
                  <a:lnTo>
                    <a:pt x="763" y="68"/>
                  </a:lnTo>
                  <a:lnTo>
                    <a:pt x="762" y="71"/>
                  </a:lnTo>
                  <a:lnTo>
                    <a:pt x="759" y="75"/>
                  </a:lnTo>
                  <a:lnTo>
                    <a:pt x="757" y="80"/>
                  </a:lnTo>
                  <a:lnTo>
                    <a:pt x="756" y="84"/>
                  </a:lnTo>
                  <a:lnTo>
                    <a:pt x="755" y="88"/>
                  </a:lnTo>
                  <a:lnTo>
                    <a:pt x="753" y="91"/>
                  </a:lnTo>
                  <a:lnTo>
                    <a:pt x="753" y="97"/>
                  </a:lnTo>
                  <a:lnTo>
                    <a:pt x="752" y="101"/>
                  </a:lnTo>
                  <a:lnTo>
                    <a:pt x="750" y="107"/>
                  </a:lnTo>
                  <a:lnTo>
                    <a:pt x="749" y="111"/>
                  </a:lnTo>
                  <a:lnTo>
                    <a:pt x="749" y="115"/>
                  </a:lnTo>
                  <a:lnTo>
                    <a:pt x="749" y="120"/>
                  </a:lnTo>
                  <a:lnTo>
                    <a:pt x="749" y="124"/>
                  </a:lnTo>
                  <a:lnTo>
                    <a:pt x="749" y="128"/>
                  </a:lnTo>
                  <a:lnTo>
                    <a:pt x="749" y="135"/>
                  </a:lnTo>
                  <a:lnTo>
                    <a:pt x="747" y="138"/>
                  </a:lnTo>
                  <a:lnTo>
                    <a:pt x="747" y="144"/>
                  </a:lnTo>
                  <a:lnTo>
                    <a:pt x="747" y="148"/>
                  </a:lnTo>
                  <a:lnTo>
                    <a:pt x="747" y="152"/>
                  </a:lnTo>
                  <a:lnTo>
                    <a:pt x="747" y="157"/>
                  </a:lnTo>
                  <a:lnTo>
                    <a:pt x="747" y="162"/>
                  </a:lnTo>
                  <a:lnTo>
                    <a:pt x="747" y="166"/>
                  </a:lnTo>
                  <a:lnTo>
                    <a:pt x="747" y="171"/>
                  </a:lnTo>
                  <a:lnTo>
                    <a:pt x="747" y="175"/>
                  </a:lnTo>
                  <a:lnTo>
                    <a:pt x="747" y="178"/>
                  </a:lnTo>
                  <a:lnTo>
                    <a:pt x="749" y="182"/>
                  </a:lnTo>
                  <a:lnTo>
                    <a:pt x="749" y="188"/>
                  </a:lnTo>
                  <a:lnTo>
                    <a:pt x="749" y="191"/>
                  </a:lnTo>
                  <a:lnTo>
                    <a:pt x="749" y="195"/>
                  </a:lnTo>
                  <a:lnTo>
                    <a:pt x="750" y="199"/>
                  </a:lnTo>
                  <a:lnTo>
                    <a:pt x="750" y="203"/>
                  </a:lnTo>
                  <a:lnTo>
                    <a:pt x="750" y="206"/>
                  </a:lnTo>
                  <a:lnTo>
                    <a:pt x="752" y="209"/>
                  </a:lnTo>
                  <a:lnTo>
                    <a:pt x="752" y="215"/>
                  </a:lnTo>
                  <a:lnTo>
                    <a:pt x="752" y="218"/>
                  </a:lnTo>
                  <a:lnTo>
                    <a:pt x="752" y="221"/>
                  </a:lnTo>
                  <a:lnTo>
                    <a:pt x="752" y="225"/>
                  </a:lnTo>
                  <a:lnTo>
                    <a:pt x="753" y="228"/>
                  </a:lnTo>
                  <a:lnTo>
                    <a:pt x="755" y="232"/>
                  </a:lnTo>
                  <a:lnTo>
                    <a:pt x="755" y="235"/>
                  </a:lnTo>
                  <a:lnTo>
                    <a:pt x="755" y="239"/>
                  </a:lnTo>
                  <a:lnTo>
                    <a:pt x="755" y="243"/>
                  </a:lnTo>
                  <a:lnTo>
                    <a:pt x="756" y="246"/>
                  </a:lnTo>
                  <a:lnTo>
                    <a:pt x="756" y="249"/>
                  </a:lnTo>
                  <a:lnTo>
                    <a:pt x="757" y="252"/>
                  </a:lnTo>
                  <a:lnTo>
                    <a:pt x="757" y="255"/>
                  </a:lnTo>
                  <a:lnTo>
                    <a:pt x="759" y="259"/>
                  </a:lnTo>
                  <a:lnTo>
                    <a:pt x="759" y="260"/>
                  </a:lnTo>
                  <a:lnTo>
                    <a:pt x="760" y="265"/>
                  </a:lnTo>
                  <a:lnTo>
                    <a:pt x="760" y="266"/>
                  </a:lnTo>
                  <a:lnTo>
                    <a:pt x="762" y="270"/>
                  </a:lnTo>
                  <a:lnTo>
                    <a:pt x="762" y="272"/>
                  </a:lnTo>
                  <a:lnTo>
                    <a:pt x="762" y="275"/>
                  </a:lnTo>
                  <a:lnTo>
                    <a:pt x="762" y="277"/>
                  </a:lnTo>
                  <a:lnTo>
                    <a:pt x="763" y="280"/>
                  </a:lnTo>
                  <a:lnTo>
                    <a:pt x="764" y="286"/>
                  </a:lnTo>
                  <a:lnTo>
                    <a:pt x="764" y="290"/>
                  </a:lnTo>
                  <a:lnTo>
                    <a:pt x="766" y="296"/>
                  </a:lnTo>
                  <a:lnTo>
                    <a:pt x="767" y="300"/>
                  </a:lnTo>
                  <a:lnTo>
                    <a:pt x="767" y="304"/>
                  </a:lnTo>
                  <a:lnTo>
                    <a:pt x="767" y="309"/>
                  </a:lnTo>
                  <a:lnTo>
                    <a:pt x="769" y="313"/>
                  </a:lnTo>
                  <a:lnTo>
                    <a:pt x="769" y="317"/>
                  </a:lnTo>
                  <a:lnTo>
                    <a:pt x="769" y="320"/>
                  </a:lnTo>
                  <a:lnTo>
                    <a:pt x="769" y="324"/>
                  </a:lnTo>
                  <a:lnTo>
                    <a:pt x="769" y="327"/>
                  </a:lnTo>
                  <a:lnTo>
                    <a:pt x="770" y="331"/>
                  </a:lnTo>
                  <a:lnTo>
                    <a:pt x="767" y="333"/>
                  </a:lnTo>
                  <a:lnTo>
                    <a:pt x="767" y="337"/>
                  </a:lnTo>
                  <a:lnTo>
                    <a:pt x="764" y="339"/>
                  </a:lnTo>
                  <a:lnTo>
                    <a:pt x="762" y="341"/>
                  </a:lnTo>
                  <a:lnTo>
                    <a:pt x="757" y="344"/>
                  </a:lnTo>
                  <a:lnTo>
                    <a:pt x="753" y="347"/>
                  </a:lnTo>
                  <a:lnTo>
                    <a:pt x="749" y="350"/>
                  </a:lnTo>
                  <a:lnTo>
                    <a:pt x="743" y="354"/>
                  </a:lnTo>
                  <a:lnTo>
                    <a:pt x="740" y="356"/>
                  </a:lnTo>
                  <a:lnTo>
                    <a:pt x="737" y="356"/>
                  </a:lnTo>
                  <a:lnTo>
                    <a:pt x="735" y="358"/>
                  </a:lnTo>
                  <a:lnTo>
                    <a:pt x="730" y="360"/>
                  </a:lnTo>
                  <a:lnTo>
                    <a:pt x="728" y="361"/>
                  </a:lnTo>
                  <a:lnTo>
                    <a:pt x="723" y="363"/>
                  </a:lnTo>
                  <a:lnTo>
                    <a:pt x="720" y="364"/>
                  </a:lnTo>
                  <a:lnTo>
                    <a:pt x="716" y="366"/>
                  </a:lnTo>
                  <a:lnTo>
                    <a:pt x="712" y="367"/>
                  </a:lnTo>
                  <a:lnTo>
                    <a:pt x="709" y="368"/>
                  </a:lnTo>
                  <a:lnTo>
                    <a:pt x="705" y="370"/>
                  </a:lnTo>
                  <a:lnTo>
                    <a:pt x="701" y="371"/>
                  </a:lnTo>
                  <a:lnTo>
                    <a:pt x="696" y="373"/>
                  </a:lnTo>
                  <a:lnTo>
                    <a:pt x="692" y="374"/>
                  </a:lnTo>
                  <a:lnTo>
                    <a:pt x="689" y="376"/>
                  </a:lnTo>
                  <a:lnTo>
                    <a:pt x="683" y="378"/>
                  </a:lnTo>
                  <a:lnTo>
                    <a:pt x="679" y="380"/>
                  </a:lnTo>
                  <a:lnTo>
                    <a:pt x="674" y="381"/>
                  </a:lnTo>
                  <a:lnTo>
                    <a:pt x="669" y="383"/>
                  </a:lnTo>
                  <a:lnTo>
                    <a:pt x="665" y="384"/>
                  </a:lnTo>
                  <a:lnTo>
                    <a:pt x="659" y="385"/>
                  </a:lnTo>
                  <a:lnTo>
                    <a:pt x="655" y="387"/>
                  </a:lnTo>
                  <a:lnTo>
                    <a:pt x="652" y="388"/>
                  </a:lnTo>
                  <a:lnTo>
                    <a:pt x="647" y="390"/>
                  </a:lnTo>
                  <a:lnTo>
                    <a:pt x="642" y="391"/>
                  </a:lnTo>
                  <a:lnTo>
                    <a:pt x="637" y="393"/>
                  </a:lnTo>
                  <a:lnTo>
                    <a:pt x="631" y="394"/>
                  </a:lnTo>
                  <a:lnTo>
                    <a:pt x="628" y="395"/>
                  </a:lnTo>
                  <a:lnTo>
                    <a:pt x="621" y="398"/>
                  </a:lnTo>
                  <a:lnTo>
                    <a:pt x="617" y="400"/>
                  </a:lnTo>
                  <a:lnTo>
                    <a:pt x="612" y="401"/>
                  </a:lnTo>
                  <a:lnTo>
                    <a:pt x="607" y="404"/>
                  </a:lnTo>
                  <a:lnTo>
                    <a:pt x="602" y="405"/>
                  </a:lnTo>
                  <a:lnTo>
                    <a:pt x="598" y="408"/>
                  </a:lnTo>
                  <a:lnTo>
                    <a:pt x="593" y="410"/>
                  </a:lnTo>
                  <a:lnTo>
                    <a:pt x="588" y="411"/>
                  </a:lnTo>
                  <a:lnTo>
                    <a:pt x="583" y="414"/>
                  </a:lnTo>
                  <a:lnTo>
                    <a:pt x="578" y="415"/>
                  </a:lnTo>
                  <a:lnTo>
                    <a:pt x="573" y="417"/>
                  </a:lnTo>
                  <a:lnTo>
                    <a:pt x="568" y="418"/>
                  </a:lnTo>
                  <a:lnTo>
                    <a:pt x="563" y="421"/>
                  </a:lnTo>
                  <a:lnTo>
                    <a:pt x="558" y="422"/>
                  </a:lnTo>
                  <a:lnTo>
                    <a:pt x="554" y="424"/>
                  </a:lnTo>
                  <a:lnTo>
                    <a:pt x="550" y="427"/>
                  </a:lnTo>
                  <a:lnTo>
                    <a:pt x="546" y="430"/>
                  </a:lnTo>
                  <a:lnTo>
                    <a:pt x="541" y="432"/>
                  </a:lnTo>
                  <a:lnTo>
                    <a:pt x="537" y="434"/>
                  </a:lnTo>
                  <a:lnTo>
                    <a:pt x="533" y="437"/>
                  </a:lnTo>
                  <a:lnTo>
                    <a:pt x="529" y="438"/>
                  </a:lnTo>
                  <a:lnTo>
                    <a:pt x="524" y="441"/>
                  </a:lnTo>
                  <a:lnTo>
                    <a:pt x="520" y="442"/>
                  </a:lnTo>
                  <a:lnTo>
                    <a:pt x="516" y="445"/>
                  </a:lnTo>
                  <a:lnTo>
                    <a:pt x="512" y="448"/>
                  </a:lnTo>
                  <a:lnTo>
                    <a:pt x="507" y="449"/>
                  </a:lnTo>
                  <a:lnTo>
                    <a:pt x="503" y="452"/>
                  </a:lnTo>
                  <a:lnTo>
                    <a:pt x="500" y="454"/>
                  </a:lnTo>
                  <a:lnTo>
                    <a:pt x="496" y="455"/>
                  </a:lnTo>
                  <a:lnTo>
                    <a:pt x="492" y="458"/>
                  </a:lnTo>
                  <a:lnTo>
                    <a:pt x="490" y="461"/>
                  </a:lnTo>
                  <a:lnTo>
                    <a:pt x="487" y="464"/>
                  </a:lnTo>
                  <a:lnTo>
                    <a:pt x="482" y="465"/>
                  </a:lnTo>
                  <a:lnTo>
                    <a:pt x="479" y="468"/>
                  </a:lnTo>
                  <a:lnTo>
                    <a:pt x="477" y="471"/>
                  </a:lnTo>
                  <a:lnTo>
                    <a:pt x="475" y="474"/>
                  </a:lnTo>
                  <a:lnTo>
                    <a:pt x="472" y="474"/>
                  </a:lnTo>
                  <a:lnTo>
                    <a:pt x="469" y="477"/>
                  </a:lnTo>
                  <a:lnTo>
                    <a:pt x="466" y="478"/>
                  </a:lnTo>
                  <a:lnTo>
                    <a:pt x="463" y="481"/>
                  </a:lnTo>
                  <a:lnTo>
                    <a:pt x="456" y="485"/>
                  </a:lnTo>
                  <a:lnTo>
                    <a:pt x="452" y="489"/>
                  </a:lnTo>
                  <a:lnTo>
                    <a:pt x="448" y="492"/>
                  </a:lnTo>
                  <a:lnTo>
                    <a:pt x="443" y="496"/>
                  </a:lnTo>
                  <a:lnTo>
                    <a:pt x="438" y="499"/>
                  </a:lnTo>
                  <a:lnTo>
                    <a:pt x="435" y="502"/>
                  </a:lnTo>
                  <a:lnTo>
                    <a:pt x="429" y="505"/>
                  </a:lnTo>
                  <a:lnTo>
                    <a:pt x="425" y="508"/>
                  </a:lnTo>
                  <a:lnTo>
                    <a:pt x="421" y="508"/>
                  </a:lnTo>
                  <a:lnTo>
                    <a:pt x="418" y="511"/>
                  </a:lnTo>
                  <a:lnTo>
                    <a:pt x="414" y="512"/>
                  </a:lnTo>
                  <a:lnTo>
                    <a:pt x="409" y="513"/>
                  </a:lnTo>
                  <a:lnTo>
                    <a:pt x="406" y="515"/>
                  </a:lnTo>
                  <a:lnTo>
                    <a:pt x="401" y="515"/>
                  </a:lnTo>
                  <a:lnTo>
                    <a:pt x="398" y="513"/>
                  </a:lnTo>
                  <a:lnTo>
                    <a:pt x="394" y="513"/>
                  </a:lnTo>
                  <a:lnTo>
                    <a:pt x="389" y="511"/>
                  </a:lnTo>
                  <a:lnTo>
                    <a:pt x="387" y="509"/>
                  </a:lnTo>
                  <a:lnTo>
                    <a:pt x="382" y="506"/>
                  </a:lnTo>
                  <a:lnTo>
                    <a:pt x="378" y="505"/>
                  </a:lnTo>
                  <a:lnTo>
                    <a:pt x="374" y="501"/>
                  </a:lnTo>
                  <a:lnTo>
                    <a:pt x="369" y="498"/>
                  </a:lnTo>
                  <a:lnTo>
                    <a:pt x="367" y="495"/>
                  </a:lnTo>
                  <a:lnTo>
                    <a:pt x="364" y="492"/>
                  </a:lnTo>
                  <a:lnTo>
                    <a:pt x="362" y="489"/>
                  </a:lnTo>
                  <a:lnTo>
                    <a:pt x="360" y="486"/>
                  </a:lnTo>
                  <a:lnTo>
                    <a:pt x="357" y="484"/>
                  </a:lnTo>
                  <a:lnTo>
                    <a:pt x="354" y="479"/>
                  </a:lnTo>
                  <a:lnTo>
                    <a:pt x="351" y="477"/>
                  </a:lnTo>
                  <a:lnTo>
                    <a:pt x="348" y="475"/>
                  </a:lnTo>
                  <a:lnTo>
                    <a:pt x="345" y="471"/>
                  </a:lnTo>
                  <a:lnTo>
                    <a:pt x="342" y="468"/>
                  </a:lnTo>
                  <a:lnTo>
                    <a:pt x="340" y="464"/>
                  </a:lnTo>
                  <a:lnTo>
                    <a:pt x="335" y="461"/>
                  </a:lnTo>
                  <a:lnTo>
                    <a:pt x="333" y="457"/>
                  </a:lnTo>
                  <a:lnTo>
                    <a:pt x="330" y="454"/>
                  </a:lnTo>
                  <a:lnTo>
                    <a:pt x="327" y="451"/>
                  </a:lnTo>
                  <a:lnTo>
                    <a:pt x="324" y="448"/>
                  </a:lnTo>
                  <a:lnTo>
                    <a:pt x="318" y="444"/>
                  </a:lnTo>
                  <a:lnTo>
                    <a:pt x="315" y="440"/>
                  </a:lnTo>
                  <a:lnTo>
                    <a:pt x="311" y="437"/>
                  </a:lnTo>
                  <a:lnTo>
                    <a:pt x="308" y="432"/>
                  </a:lnTo>
                  <a:lnTo>
                    <a:pt x="304" y="428"/>
                  </a:lnTo>
                  <a:lnTo>
                    <a:pt x="300" y="424"/>
                  </a:lnTo>
                  <a:lnTo>
                    <a:pt x="296" y="421"/>
                  </a:lnTo>
                  <a:lnTo>
                    <a:pt x="291" y="418"/>
                  </a:lnTo>
                  <a:lnTo>
                    <a:pt x="287" y="414"/>
                  </a:lnTo>
                  <a:lnTo>
                    <a:pt x="283" y="411"/>
                  </a:lnTo>
                  <a:lnTo>
                    <a:pt x="279" y="408"/>
                  </a:lnTo>
                  <a:lnTo>
                    <a:pt x="276" y="404"/>
                  </a:lnTo>
                  <a:lnTo>
                    <a:pt x="270" y="401"/>
                  </a:lnTo>
                  <a:lnTo>
                    <a:pt x="266" y="397"/>
                  </a:lnTo>
                  <a:lnTo>
                    <a:pt x="261" y="394"/>
                  </a:lnTo>
                  <a:lnTo>
                    <a:pt x="257" y="391"/>
                  </a:lnTo>
                  <a:lnTo>
                    <a:pt x="252" y="387"/>
                  </a:lnTo>
                  <a:lnTo>
                    <a:pt x="247" y="384"/>
                  </a:lnTo>
                  <a:lnTo>
                    <a:pt x="242" y="381"/>
                  </a:lnTo>
                  <a:lnTo>
                    <a:pt x="237" y="380"/>
                  </a:lnTo>
                  <a:lnTo>
                    <a:pt x="232" y="376"/>
                  </a:lnTo>
                  <a:lnTo>
                    <a:pt x="227" y="373"/>
                  </a:lnTo>
                  <a:lnTo>
                    <a:pt x="223" y="371"/>
                  </a:lnTo>
                  <a:lnTo>
                    <a:pt x="217" y="370"/>
                  </a:lnTo>
                  <a:lnTo>
                    <a:pt x="212" y="367"/>
                  </a:lnTo>
                  <a:lnTo>
                    <a:pt x="207" y="364"/>
                  </a:lnTo>
                  <a:lnTo>
                    <a:pt x="202" y="364"/>
                  </a:lnTo>
                  <a:lnTo>
                    <a:pt x="196" y="361"/>
                  </a:lnTo>
                  <a:lnTo>
                    <a:pt x="192" y="361"/>
                  </a:lnTo>
                  <a:lnTo>
                    <a:pt x="185" y="358"/>
                  </a:lnTo>
                  <a:lnTo>
                    <a:pt x="179" y="358"/>
                  </a:lnTo>
                  <a:lnTo>
                    <a:pt x="175" y="357"/>
                  </a:lnTo>
                  <a:lnTo>
                    <a:pt x="168" y="356"/>
                  </a:lnTo>
                  <a:lnTo>
                    <a:pt x="163" y="356"/>
                  </a:lnTo>
                  <a:lnTo>
                    <a:pt x="156" y="356"/>
                  </a:lnTo>
                  <a:lnTo>
                    <a:pt x="151" y="356"/>
                  </a:lnTo>
                  <a:lnTo>
                    <a:pt x="145" y="356"/>
                  </a:lnTo>
                  <a:lnTo>
                    <a:pt x="139" y="356"/>
                  </a:lnTo>
                  <a:lnTo>
                    <a:pt x="134" y="356"/>
                  </a:lnTo>
                  <a:lnTo>
                    <a:pt x="128" y="358"/>
                  </a:lnTo>
                  <a:lnTo>
                    <a:pt x="121" y="358"/>
                  </a:lnTo>
                  <a:lnTo>
                    <a:pt x="117" y="360"/>
                  </a:lnTo>
                  <a:lnTo>
                    <a:pt x="109" y="361"/>
                  </a:lnTo>
                  <a:lnTo>
                    <a:pt x="104" y="364"/>
                  </a:lnTo>
                  <a:lnTo>
                    <a:pt x="98" y="366"/>
                  </a:lnTo>
                  <a:lnTo>
                    <a:pt x="91" y="370"/>
                  </a:lnTo>
                  <a:lnTo>
                    <a:pt x="85" y="371"/>
                  </a:lnTo>
                  <a:lnTo>
                    <a:pt x="80" y="376"/>
                  </a:lnTo>
                  <a:lnTo>
                    <a:pt x="71" y="380"/>
                  </a:lnTo>
                  <a:lnTo>
                    <a:pt x="67" y="383"/>
                  </a:lnTo>
                  <a:lnTo>
                    <a:pt x="61" y="385"/>
                  </a:lnTo>
                  <a:lnTo>
                    <a:pt x="55" y="390"/>
                  </a:lnTo>
                  <a:lnTo>
                    <a:pt x="50" y="394"/>
                  </a:lnTo>
                  <a:lnTo>
                    <a:pt x="46" y="398"/>
                  </a:lnTo>
                  <a:lnTo>
                    <a:pt x="41" y="404"/>
                  </a:lnTo>
                  <a:lnTo>
                    <a:pt x="37" y="410"/>
                  </a:lnTo>
                  <a:lnTo>
                    <a:pt x="33" y="414"/>
                  </a:lnTo>
                  <a:lnTo>
                    <a:pt x="30" y="418"/>
                  </a:lnTo>
                  <a:lnTo>
                    <a:pt x="26" y="424"/>
                  </a:lnTo>
                  <a:lnTo>
                    <a:pt x="23" y="430"/>
                  </a:lnTo>
                  <a:lnTo>
                    <a:pt x="20" y="435"/>
                  </a:lnTo>
                  <a:lnTo>
                    <a:pt x="17" y="441"/>
                  </a:lnTo>
                  <a:lnTo>
                    <a:pt x="14" y="448"/>
                  </a:lnTo>
                  <a:lnTo>
                    <a:pt x="13" y="452"/>
                  </a:lnTo>
                  <a:lnTo>
                    <a:pt x="11" y="458"/>
                  </a:lnTo>
                  <a:lnTo>
                    <a:pt x="9" y="465"/>
                  </a:lnTo>
                  <a:lnTo>
                    <a:pt x="7" y="471"/>
                  </a:lnTo>
                  <a:lnTo>
                    <a:pt x="6" y="478"/>
                  </a:lnTo>
                  <a:lnTo>
                    <a:pt x="4" y="484"/>
                  </a:lnTo>
                  <a:lnTo>
                    <a:pt x="3" y="491"/>
                  </a:lnTo>
                  <a:lnTo>
                    <a:pt x="3" y="498"/>
                  </a:lnTo>
                  <a:lnTo>
                    <a:pt x="3" y="504"/>
                  </a:lnTo>
                  <a:lnTo>
                    <a:pt x="1" y="509"/>
                  </a:lnTo>
                  <a:lnTo>
                    <a:pt x="0" y="516"/>
                  </a:lnTo>
                  <a:lnTo>
                    <a:pt x="0" y="523"/>
                  </a:lnTo>
                  <a:lnTo>
                    <a:pt x="0" y="529"/>
                  </a:lnTo>
                  <a:lnTo>
                    <a:pt x="0" y="535"/>
                  </a:lnTo>
                  <a:lnTo>
                    <a:pt x="0" y="542"/>
                  </a:lnTo>
                  <a:lnTo>
                    <a:pt x="1" y="549"/>
                  </a:lnTo>
                  <a:lnTo>
                    <a:pt x="1" y="555"/>
                  </a:lnTo>
                  <a:lnTo>
                    <a:pt x="1" y="560"/>
                  </a:lnTo>
                  <a:lnTo>
                    <a:pt x="3" y="568"/>
                  </a:lnTo>
                  <a:lnTo>
                    <a:pt x="3" y="573"/>
                  </a:lnTo>
                  <a:lnTo>
                    <a:pt x="4" y="580"/>
                  </a:lnTo>
                  <a:lnTo>
                    <a:pt x="4" y="585"/>
                  </a:lnTo>
                  <a:lnTo>
                    <a:pt x="6" y="590"/>
                  </a:lnTo>
                  <a:lnTo>
                    <a:pt x="6" y="596"/>
                  </a:lnTo>
                  <a:lnTo>
                    <a:pt x="7" y="603"/>
                  </a:lnTo>
                  <a:lnTo>
                    <a:pt x="9" y="607"/>
                  </a:lnTo>
                  <a:lnTo>
                    <a:pt x="9" y="613"/>
                  </a:lnTo>
                  <a:lnTo>
                    <a:pt x="10" y="617"/>
                  </a:lnTo>
                  <a:lnTo>
                    <a:pt x="11" y="624"/>
                  </a:lnTo>
                  <a:lnTo>
                    <a:pt x="13" y="629"/>
                  </a:lnTo>
                  <a:lnTo>
                    <a:pt x="14" y="633"/>
                  </a:lnTo>
                  <a:lnTo>
                    <a:pt x="14" y="637"/>
                  </a:lnTo>
                  <a:lnTo>
                    <a:pt x="16" y="643"/>
                  </a:lnTo>
                  <a:lnTo>
                    <a:pt x="17" y="646"/>
                  </a:lnTo>
                  <a:lnTo>
                    <a:pt x="19" y="651"/>
                  </a:lnTo>
                  <a:lnTo>
                    <a:pt x="19" y="654"/>
                  </a:lnTo>
                  <a:lnTo>
                    <a:pt x="20" y="659"/>
                  </a:lnTo>
                  <a:lnTo>
                    <a:pt x="20" y="661"/>
                  </a:lnTo>
                  <a:lnTo>
                    <a:pt x="23" y="664"/>
                  </a:lnTo>
                  <a:lnTo>
                    <a:pt x="23" y="667"/>
                  </a:lnTo>
                  <a:lnTo>
                    <a:pt x="24" y="670"/>
                  </a:lnTo>
                  <a:lnTo>
                    <a:pt x="26" y="673"/>
                  </a:lnTo>
                  <a:lnTo>
                    <a:pt x="27" y="677"/>
                  </a:lnTo>
                  <a:lnTo>
                    <a:pt x="27" y="680"/>
                  </a:lnTo>
                  <a:lnTo>
                    <a:pt x="28" y="680"/>
                  </a:lnTo>
                  <a:close/>
                </a:path>
              </a:pathLst>
            </a:custGeom>
            <a:solidFill>
              <a:srgbClr val="2A40E2"/>
            </a:solidFill>
            <a:ln w="9525">
              <a:solidFill>
                <a:schemeClr val="tx1"/>
              </a:solidFill>
              <a:round/>
              <a:headEnd/>
              <a:tailEnd/>
            </a:ln>
          </p:spPr>
          <p:txBody>
            <a:bodyPr/>
            <a:lstStyle/>
            <a:p>
              <a:endParaRPr lang="en-US"/>
            </a:p>
          </p:txBody>
        </p:sp>
        <p:sp>
          <p:nvSpPr>
            <p:cNvPr id="36873" name="Freeform 11"/>
            <p:cNvSpPr>
              <a:spLocks/>
            </p:cNvSpPr>
            <p:nvPr/>
          </p:nvSpPr>
          <p:spPr bwMode="auto">
            <a:xfrm>
              <a:off x="2044" y="1293"/>
              <a:ext cx="95" cy="137"/>
            </a:xfrm>
            <a:custGeom>
              <a:avLst/>
              <a:gdLst>
                <a:gd name="T0" fmla="*/ 0 w 285"/>
                <a:gd name="T1" fmla="*/ 0 h 411"/>
                <a:gd name="T2" fmla="*/ 0 w 285"/>
                <a:gd name="T3" fmla="*/ 0 h 411"/>
                <a:gd name="T4" fmla="*/ 0 w 285"/>
                <a:gd name="T5" fmla="*/ 0 h 411"/>
                <a:gd name="T6" fmla="*/ 0 w 285"/>
                <a:gd name="T7" fmla="*/ 0 h 411"/>
                <a:gd name="T8" fmla="*/ 0 w 285"/>
                <a:gd name="T9" fmla="*/ 0 h 411"/>
                <a:gd name="T10" fmla="*/ 0 w 285"/>
                <a:gd name="T11" fmla="*/ 0 h 411"/>
                <a:gd name="T12" fmla="*/ 0 w 285"/>
                <a:gd name="T13" fmla="*/ 0 h 411"/>
                <a:gd name="T14" fmla="*/ 0 w 285"/>
                <a:gd name="T15" fmla="*/ 0 h 411"/>
                <a:gd name="T16" fmla="*/ 0 w 285"/>
                <a:gd name="T17" fmla="*/ 0 h 411"/>
                <a:gd name="T18" fmla="*/ 0 w 285"/>
                <a:gd name="T19" fmla="*/ 0 h 411"/>
                <a:gd name="T20" fmla="*/ 0 w 285"/>
                <a:gd name="T21" fmla="*/ 0 h 411"/>
                <a:gd name="T22" fmla="*/ 0 w 285"/>
                <a:gd name="T23" fmla="*/ 0 h 411"/>
                <a:gd name="T24" fmla="*/ 0 w 285"/>
                <a:gd name="T25" fmla="*/ 0 h 411"/>
                <a:gd name="T26" fmla="*/ 0 w 285"/>
                <a:gd name="T27" fmla="*/ 0 h 411"/>
                <a:gd name="T28" fmla="*/ 0 w 285"/>
                <a:gd name="T29" fmla="*/ 0 h 411"/>
                <a:gd name="T30" fmla="*/ 0 w 285"/>
                <a:gd name="T31" fmla="*/ 0 h 411"/>
                <a:gd name="T32" fmla="*/ 0 w 285"/>
                <a:gd name="T33" fmla="*/ 0 h 411"/>
                <a:gd name="T34" fmla="*/ 0 w 285"/>
                <a:gd name="T35" fmla="*/ 0 h 411"/>
                <a:gd name="T36" fmla="*/ 0 w 285"/>
                <a:gd name="T37" fmla="*/ 0 h 411"/>
                <a:gd name="T38" fmla="*/ 0 w 285"/>
                <a:gd name="T39" fmla="*/ 0 h 411"/>
                <a:gd name="T40" fmla="*/ 0 w 285"/>
                <a:gd name="T41" fmla="*/ 0 h 411"/>
                <a:gd name="T42" fmla="*/ 0 w 285"/>
                <a:gd name="T43" fmla="*/ 0 h 411"/>
                <a:gd name="T44" fmla="*/ 0 w 285"/>
                <a:gd name="T45" fmla="*/ 0 h 411"/>
                <a:gd name="T46" fmla="*/ 0 w 285"/>
                <a:gd name="T47" fmla="*/ 0 h 411"/>
                <a:gd name="T48" fmla="*/ 0 w 285"/>
                <a:gd name="T49" fmla="*/ 0 h 411"/>
                <a:gd name="T50" fmla="*/ 0 w 285"/>
                <a:gd name="T51" fmla="*/ 0 h 411"/>
                <a:gd name="T52" fmla="*/ 0 w 285"/>
                <a:gd name="T53" fmla="*/ 0 h 411"/>
                <a:gd name="T54" fmla="*/ 0 w 285"/>
                <a:gd name="T55" fmla="*/ 0 h 411"/>
                <a:gd name="T56" fmla="*/ 0 w 285"/>
                <a:gd name="T57" fmla="*/ 0 h 411"/>
                <a:gd name="T58" fmla="*/ 0 w 285"/>
                <a:gd name="T59" fmla="*/ 0 h 411"/>
                <a:gd name="T60" fmla="*/ 0 w 285"/>
                <a:gd name="T61" fmla="*/ 0 h 411"/>
                <a:gd name="T62" fmla="*/ 0 w 285"/>
                <a:gd name="T63" fmla="*/ 0 h 411"/>
                <a:gd name="T64" fmla="*/ 0 w 285"/>
                <a:gd name="T65" fmla="*/ 0 h 411"/>
                <a:gd name="T66" fmla="*/ 0 w 285"/>
                <a:gd name="T67" fmla="*/ 0 h 411"/>
                <a:gd name="T68" fmla="*/ 0 w 285"/>
                <a:gd name="T69" fmla="*/ 0 h 411"/>
                <a:gd name="T70" fmla="*/ 0 w 285"/>
                <a:gd name="T71" fmla="*/ 0 h 411"/>
                <a:gd name="T72" fmla="*/ 0 w 285"/>
                <a:gd name="T73" fmla="*/ 0 h 411"/>
                <a:gd name="T74" fmla="*/ 0 w 285"/>
                <a:gd name="T75" fmla="*/ 0 h 411"/>
                <a:gd name="T76" fmla="*/ 0 w 285"/>
                <a:gd name="T77" fmla="*/ 0 h 411"/>
                <a:gd name="T78" fmla="*/ 0 w 285"/>
                <a:gd name="T79" fmla="*/ 0 h 411"/>
                <a:gd name="T80" fmla="*/ 0 w 285"/>
                <a:gd name="T81" fmla="*/ 0 h 411"/>
                <a:gd name="T82" fmla="*/ 0 w 285"/>
                <a:gd name="T83" fmla="*/ 0 h 411"/>
                <a:gd name="T84" fmla="*/ 0 w 285"/>
                <a:gd name="T85" fmla="*/ 0 h 411"/>
                <a:gd name="T86" fmla="*/ 0 w 285"/>
                <a:gd name="T87" fmla="*/ 0 h 411"/>
                <a:gd name="T88" fmla="*/ 0 w 285"/>
                <a:gd name="T89" fmla="*/ 0 h 411"/>
                <a:gd name="T90" fmla="*/ 0 w 285"/>
                <a:gd name="T91" fmla="*/ 0 h 411"/>
                <a:gd name="T92" fmla="*/ 0 w 285"/>
                <a:gd name="T93" fmla="*/ 0 h 411"/>
                <a:gd name="T94" fmla="*/ 0 w 285"/>
                <a:gd name="T95" fmla="*/ 0 h 411"/>
                <a:gd name="T96" fmla="*/ 0 w 285"/>
                <a:gd name="T97" fmla="*/ 0 h 411"/>
                <a:gd name="T98" fmla="*/ 0 w 285"/>
                <a:gd name="T99" fmla="*/ 0 h 411"/>
                <a:gd name="T100" fmla="*/ 0 w 285"/>
                <a:gd name="T101" fmla="*/ 0 h 411"/>
                <a:gd name="T102" fmla="*/ 0 w 285"/>
                <a:gd name="T103" fmla="*/ 0 h 411"/>
                <a:gd name="T104" fmla="*/ 0 w 285"/>
                <a:gd name="T105" fmla="*/ 0 h 411"/>
                <a:gd name="T106" fmla="*/ 0 w 285"/>
                <a:gd name="T107" fmla="*/ 0 h 411"/>
                <a:gd name="T108" fmla="*/ 0 w 285"/>
                <a:gd name="T109" fmla="*/ 0 h 41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85"/>
                <a:gd name="T166" fmla="*/ 0 h 411"/>
                <a:gd name="T167" fmla="*/ 285 w 285"/>
                <a:gd name="T168" fmla="*/ 411 h 41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85" h="411">
                  <a:moveTo>
                    <a:pt x="284" y="330"/>
                  </a:moveTo>
                  <a:lnTo>
                    <a:pt x="283" y="326"/>
                  </a:lnTo>
                  <a:lnTo>
                    <a:pt x="283" y="323"/>
                  </a:lnTo>
                  <a:lnTo>
                    <a:pt x="281" y="319"/>
                  </a:lnTo>
                  <a:lnTo>
                    <a:pt x="280" y="316"/>
                  </a:lnTo>
                  <a:lnTo>
                    <a:pt x="278" y="312"/>
                  </a:lnTo>
                  <a:lnTo>
                    <a:pt x="277" y="307"/>
                  </a:lnTo>
                  <a:lnTo>
                    <a:pt x="275" y="303"/>
                  </a:lnTo>
                  <a:lnTo>
                    <a:pt x="274" y="300"/>
                  </a:lnTo>
                  <a:lnTo>
                    <a:pt x="270" y="294"/>
                  </a:lnTo>
                  <a:lnTo>
                    <a:pt x="268" y="290"/>
                  </a:lnTo>
                  <a:lnTo>
                    <a:pt x="266" y="286"/>
                  </a:lnTo>
                  <a:lnTo>
                    <a:pt x="264" y="282"/>
                  </a:lnTo>
                  <a:lnTo>
                    <a:pt x="261" y="277"/>
                  </a:lnTo>
                  <a:lnTo>
                    <a:pt x="258" y="272"/>
                  </a:lnTo>
                  <a:lnTo>
                    <a:pt x="256" y="267"/>
                  </a:lnTo>
                  <a:lnTo>
                    <a:pt x="254" y="263"/>
                  </a:lnTo>
                  <a:lnTo>
                    <a:pt x="251" y="257"/>
                  </a:lnTo>
                  <a:lnTo>
                    <a:pt x="248" y="253"/>
                  </a:lnTo>
                  <a:lnTo>
                    <a:pt x="246" y="248"/>
                  </a:lnTo>
                  <a:lnTo>
                    <a:pt x="243" y="243"/>
                  </a:lnTo>
                  <a:lnTo>
                    <a:pt x="240" y="239"/>
                  </a:lnTo>
                  <a:lnTo>
                    <a:pt x="239" y="235"/>
                  </a:lnTo>
                  <a:lnTo>
                    <a:pt x="236" y="230"/>
                  </a:lnTo>
                  <a:lnTo>
                    <a:pt x="233" y="226"/>
                  </a:lnTo>
                  <a:lnTo>
                    <a:pt x="231" y="222"/>
                  </a:lnTo>
                  <a:lnTo>
                    <a:pt x="230" y="219"/>
                  </a:lnTo>
                  <a:lnTo>
                    <a:pt x="229" y="213"/>
                  </a:lnTo>
                  <a:lnTo>
                    <a:pt x="227" y="212"/>
                  </a:lnTo>
                  <a:lnTo>
                    <a:pt x="224" y="206"/>
                  </a:lnTo>
                  <a:lnTo>
                    <a:pt x="224" y="203"/>
                  </a:lnTo>
                  <a:lnTo>
                    <a:pt x="224" y="201"/>
                  </a:lnTo>
                  <a:lnTo>
                    <a:pt x="224" y="199"/>
                  </a:lnTo>
                  <a:lnTo>
                    <a:pt x="223" y="196"/>
                  </a:lnTo>
                  <a:lnTo>
                    <a:pt x="223" y="193"/>
                  </a:lnTo>
                  <a:lnTo>
                    <a:pt x="223" y="191"/>
                  </a:lnTo>
                  <a:lnTo>
                    <a:pt x="223" y="188"/>
                  </a:lnTo>
                  <a:lnTo>
                    <a:pt x="223" y="184"/>
                  </a:lnTo>
                  <a:lnTo>
                    <a:pt x="224" y="181"/>
                  </a:lnTo>
                  <a:lnTo>
                    <a:pt x="224" y="175"/>
                  </a:lnTo>
                  <a:lnTo>
                    <a:pt x="226" y="172"/>
                  </a:lnTo>
                  <a:lnTo>
                    <a:pt x="226" y="168"/>
                  </a:lnTo>
                  <a:lnTo>
                    <a:pt x="227" y="164"/>
                  </a:lnTo>
                  <a:lnTo>
                    <a:pt x="229" y="159"/>
                  </a:lnTo>
                  <a:lnTo>
                    <a:pt x="230" y="154"/>
                  </a:lnTo>
                  <a:lnTo>
                    <a:pt x="230" y="148"/>
                  </a:lnTo>
                  <a:lnTo>
                    <a:pt x="230" y="144"/>
                  </a:lnTo>
                  <a:lnTo>
                    <a:pt x="231" y="138"/>
                  </a:lnTo>
                  <a:lnTo>
                    <a:pt x="233" y="134"/>
                  </a:lnTo>
                  <a:lnTo>
                    <a:pt x="233" y="131"/>
                  </a:lnTo>
                  <a:lnTo>
                    <a:pt x="233" y="127"/>
                  </a:lnTo>
                  <a:lnTo>
                    <a:pt x="233" y="124"/>
                  </a:lnTo>
                  <a:lnTo>
                    <a:pt x="233" y="121"/>
                  </a:lnTo>
                  <a:lnTo>
                    <a:pt x="233" y="118"/>
                  </a:lnTo>
                  <a:lnTo>
                    <a:pt x="233" y="115"/>
                  </a:lnTo>
                  <a:lnTo>
                    <a:pt x="233" y="112"/>
                  </a:lnTo>
                  <a:lnTo>
                    <a:pt x="233" y="111"/>
                  </a:lnTo>
                  <a:lnTo>
                    <a:pt x="233" y="107"/>
                  </a:lnTo>
                  <a:lnTo>
                    <a:pt x="233" y="104"/>
                  </a:lnTo>
                  <a:lnTo>
                    <a:pt x="233" y="101"/>
                  </a:lnTo>
                  <a:lnTo>
                    <a:pt x="233" y="98"/>
                  </a:lnTo>
                  <a:lnTo>
                    <a:pt x="233" y="95"/>
                  </a:lnTo>
                  <a:lnTo>
                    <a:pt x="233" y="92"/>
                  </a:lnTo>
                  <a:lnTo>
                    <a:pt x="231" y="90"/>
                  </a:lnTo>
                  <a:lnTo>
                    <a:pt x="231" y="87"/>
                  </a:lnTo>
                  <a:lnTo>
                    <a:pt x="230" y="84"/>
                  </a:lnTo>
                  <a:lnTo>
                    <a:pt x="230" y="81"/>
                  </a:lnTo>
                  <a:lnTo>
                    <a:pt x="230" y="78"/>
                  </a:lnTo>
                  <a:lnTo>
                    <a:pt x="229" y="75"/>
                  </a:lnTo>
                  <a:lnTo>
                    <a:pt x="227" y="71"/>
                  </a:lnTo>
                  <a:lnTo>
                    <a:pt x="226" y="68"/>
                  </a:lnTo>
                  <a:lnTo>
                    <a:pt x="224" y="65"/>
                  </a:lnTo>
                  <a:lnTo>
                    <a:pt x="224" y="63"/>
                  </a:lnTo>
                  <a:lnTo>
                    <a:pt x="223" y="60"/>
                  </a:lnTo>
                  <a:lnTo>
                    <a:pt x="221" y="57"/>
                  </a:lnTo>
                  <a:lnTo>
                    <a:pt x="220" y="54"/>
                  </a:lnTo>
                  <a:lnTo>
                    <a:pt x="219" y="51"/>
                  </a:lnTo>
                  <a:lnTo>
                    <a:pt x="214" y="47"/>
                  </a:lnTo>
                  <a:lnTo>
                    <a:pt x="210" y="40"/>
                  </a:lnTo>
                  <a:lnTo>
                    <a:pt x="207" y="37"/>
                  </a:lnTo>
                  <a:lnTo>
                    <a:pt x="206" y="34"/>
                  </a:lnTo>
                  <a:lnTo>
                    <a:pt x="203" y="31"/>
                  </a:lnTo>
                  <a:lnTo>
                    <a:pt x="202" y="30"/>
                  </a:lnTo>
                  <a:lnTo>
                    <a:pt x="196" y="26"/>
                  </a:lnTo>
                  <a:lnTo>
                    <a:pt x="190" y="21"/>
                  </a:lnTo>
                  <a:lnTo>
                    <a:pt x="186" y="19"/>
                  </a:lnTo>
                  <a:lnTo>
                    <a:pt x="183" y="16"/>
                  </a:lnTo>
                  <a:lnTo>
                    <a:pt x="180" y="16"/>
                  </a:lnTo>
                  <a:lnTo>
                    <a:pt x="177" y="13"/>
                  </a:lnTo>
                  <a:lnTo>
                    <a:pt x="175" y="11"/>
                  </a:lnTo>
                  <a:lnTo>
                    <a:pt x="173" y="10"/>
                  </a:lnTo>
                  <a:lnTo>
                    <a:pt x="170" y="9"/>
                  </a:lnTo>
                  <a:lnTo>
                    <a:pt x="167" y="7"/>
                  </a:lnTo>
                  <a:lnTo>
                    <a:pt x="163" y="7"/>
                  </a:lnTo>
                  <a:lnTo>
                    <a:pt x="160" y="6"/>
                  </a:lnTo>
                  <a:lnTo>
                    <a:pt x="158" y="4"/>
                  </a:lnTo>
                  <a:lnTo>
                    <a:pt x="155" y="4"/>
                  </a:lnTo>
                  <a:lnTo>
                    <a:pt x="150" y="3"/>
                  </a:lnTo>
                  <a:lnTo>
                    <a:pt x="148" y="3"/>
                  </a:lnTo>
                  <a:lnTo>
                    <a:pt x="143" y="1"/>
                  </a:lnTo>
                  <a:lnTo>
                    <a:pt x="140" y="1"/>
                  </a:lnTo>
                  <a:lnTo>
                    <a:pt x="138" y="1"/>
                  </a:lnTo>
                  <a:lnTo>
                    <a:pt x="133" y="0"/>
                  </a:lnTo>
                  <a:lnTo>
                    <a:pt x="131" y="0"/>
                  </a:lnTo>
                  <a:lnTo>
                    <a:pt x="128" y="0"/>
                  </a:lnTo>
                  <a:lnTo>
                    <a:pt x="123" y="0"/>
                  </a:lnTo>
                  <a:lnTo>
                    <a:pt x="121" y="0"/>
                  </a:lnTo>
                  <a:lnTo>
                    <a:pt x="118" y="0"/>
                  </a:lnTo>
                  <a:lnTo>
                    <a:pt x="115" y="1"/>
                  </a:lnTo>
                  <a:lnTo>
                    <a:pt x="111" y="1"/>
                  </a:lnTo>
                  <a:lnTo>
                    <a:pt x="108" y="1"/>
                  </a:lnTo>
                  <a:lnTo>
                    <a:pt x="104" y="1"/>
                  </a:lnTo>
                  <a:lnTo>
                    <a:pt x="101" y="3"/>
                  </a:lnTo>
                  <a:lnTo>
                    <a:pt x="96" y="3"/>
                  </a:lnTo>
                  <a:lnTo>
                    <a:pt x="94" y="3"/>
                  </a:lnTo>
                  <a:lnTo>
                    <a:pt x="91" y="4"/>
                  </a:lnTo>
                  <a:lnTo>
                    <a:pt x="88" y="4"/>
                  </a:lnTo>
                  <a:lnTo>
                    <a:pt x="84" y="6"/>
                  </a:lnTo>
                  <a:lnTo>
                    <a:pt x="81" y="7"/>
                  </a:lnTo>
                  <a:lnTo>
                    <a:pt x="77" y="7"/>
                  </a:lnTo>
                  <a:lnTo>
                    <a:pt x="74" y="9"/>
                  </a:lnTo>
                  <a:lnTo>
                    <a:pt x="71" y="10"/>
                  </a:lnTo>
                  <a:lnTo>
                    <a:pt x="68" y="11"/>
                  </a:lnTo>
                  <a:lnTo>
                    <a:pt x="65" y="13"/>
                  </a:lnTo>
                  <a:lnTo>
                    <a:pt x="62" y="16"/>
                  </a:lnTo>
                  <a:lnTo>
                    <a:pt x="59" y="16"/>
                  </a:lnTo>
                  <a:lnTo>
                    <a:pt x="57" y="19"/>
                  </a:lnTo>
                  <a:lnTo>
                    <a:pt x="52" y="20"/>
                  </a:lnTo>
                  <a:lnTo>
                    <a:pt x="50" y="23"/>
                  </a:lnTo>
                  <a:lnTo>
                    <a:pt x="45" y="26"/>
                  </a:lnTo>
                  <a:lnTo>
                    <a:pt x="40" y="30"/>
                  </a:lnTo>
                  <a:lnTo>
                    <a:pt x="34" y="34"/>
                  </a:lnTo>
                  <a:lnTo>
                    <a:pt x="30" y="38"/>
                  </a:lnTo>
                  <a:lnTo>
                    <a:pt x="25" y="44"/>
                  </a:lnTo>
                  <a:lnTo>
                    <a:pt x="21" y="50"/>
                  </a:lnTo>
                  <a:lnTo>
                    <a:pt x="17" y="54"/>
                  </a:lnTo>
                  <a:lnTo>
                    <a:pt x="14" y="60"/>
                  </a:lnTo>
                  <a:lnTo>
                    <a:pt x="11" y="64"/>
                  </a:lnTo>
                  <a:lnTo>
                    <a:pt x="8" y="70"/>
                  </a:lnTo>
                  <a:lnTo>
                    <a:pt x="7" y="73"/>
                  </a:lnTo>
                  <a:lnTo>
                    <a:pt x="5" y="75"/>
                  </a:lnTo>
                  <a:lnTo>
                    <a:pt x="5" y="78"/>
                  </a:lnTo>
                  <a:lnTo>
                    <a:pt x="5" y="81"/>
                  </a:lnTo>
                  <a:lnTo>
                    <a:pt x="3" y="84"/>
                  </a:lnTo>
                  <a:lnTo>
                    <a:pt x="3" y="85"/>
                  </a:lnTo>
                  <a:lnTo>
                    <a:pt x="3" y="90"/>
                  </a:lnTo>
                  <a:lnTo>
                    <a:pt x="3" y="92"/>
                  </a:lnTo>
                  <a:lnTo>
                    <a:pt x="0" y="97"/>
                  </a:lnTo>
                  <a:lnTo>
                    <a:pt x="0" y="104"/>
                  </a:lnTo>
                  <a:lnTo>
                    <a:pt x="0" y="107"/>
                  </a:lnTo>
                  <a:lnTo>
                    <a:pt x="0" y="110"/>
                  </a:lnTo>
                  <a:lnTo>
                    <a:pt x="0" y="112"/>
                  </a:lnTo>
                  <a:lnTo>
                    <a:pt x="0" y="115"/>
                  </a:lnTo>
                  <a:lnTo>
                    <a:pt x="0" y="120"/>
                  </a:lnTo>
                  <a:lnTo>
                    <a:pt x="1" y="125"/>
                  </a:lnTo>
                  <a:lnTo>
                    <a:pt x="3" y="131"/>
                  </a:lnTo>
                  <a:lnTo>
                    <a:pt x="4" y="135"/>
                  </a:lnTo>
                  <a:lnTo>
                    <a:pt x="5" y="141"/>
                  </a:lnTo>
                  <a:lnTo>
                    <a:pt x="7" y="145"/>
                  </a:lnTo>
                  <a:lnTo>
                    <a:pt x="8" y="149"/>
                  </a:lnTo>
                  <a:lnTo>
                    <a:pt x="11" y="154"/>
                  </a:lnTo>
                  <a:lnTo>
                    <a:pt x="13" y="159"/>
                  </a:lnTo>
                  <a:lnTo>
                    <a:pt x="14" y="165"/>
                  </a:lnTo>
                  <a:lnTo>
                    <a:pt x="17" y="168"/>
                  </a:lnTo>
                  <a:lnTo>
                    <a:pt x="21" y="172"/>
                  </a:lnTo>
                  <a:lnTo>
                    <a:pt x="23" y="176"/>
                  </a:lnTo>
                  <a:lnTo>
                    <a:pt x="27" y="181"/>
                  </a:lnTo>
                  <a:lnTo>
                    <a:pt x="30" y="185"/>
                  </a:lnTo>
                  <a:lnTo>
                    <a:pt x="34" y="188"/>
                  </a:lnTo>
                  <a:lnTo>
                    <a:pt x="37" y="191"/>
                  </a:lnTo>
                  <a:lnTo>
                    <a:pt x="40" y="193"/>
                  </a:lnTo>
                  <a:lnTo>
                    <a:pt x="44" y="196"/>
                  </a:lnTo>
                  <a:lnTo>
                    <a:pt x="47" y="199"/>
                  </a:lnTo>
                  <a:lnTo>
                    <a:pt x="50" y="201"/>
                  </a:lnTo>
                  <a:lnTo>
                    <a:pt x="55" y="203"/>
                  </a:lnTo>
                  <a:lnTo>
                    <a:pt x="58" y="205"/>
                  </a:lnTo>
                  <a:lnTo>
                    <a:pt x="59" y="206"/>
                  </a:lnTo>
                  <a:lnTo>
                    <a:pt x="62" y="209"/>
                  </a:lnTo>
                  <a:lnTo>
                    <a:pt x="65" y="212"/>
                  </a:lnTo>
                  <a:lnTo>
                    <a:pt x="68" y="212"/>
                  </a:lnTo>
                  <a:lnTo>
                    <a:pt x="71" y="213"/>
                  </a:lnTo>
                  <a:lnTo>
                    <a:pt x="75" y="216"/>
                  </a:lnTo>
                  <a:lnTo>
                    <a:pt x="79" y="219"/>
                  </a:lnTo>
                  <a:lnTo>
                    <a:pt x="84" y="220"/>
                  </a:lnTo>
                  <a:lnTo>
                    <a:pt x="86" y="222"/>
                  </a:lnTo>
                  <a:lnTo>
                    <a:pt x="89" y="225"/>
                  </a:lnTo>
                  <a:lnTo>
                    <a:pt x="92" y="228"/>
                  </a:lnTo>
                  <a:lnTo>
                    <a:pt x="95" y="230"/>
                  </a:lnTo>
                  <a:lnTo>
                    <a:pt x="98" y="233"/>
                  </a:lnTo>
                  <a:lnTo>
                    <a:pt x="99" y="238"/>
                  </a:lnTo>
                  <a:lnTo>
                    <a:pt x="102" y="243"/>
                  </a:lnTo>
                  <a:lnTo>
                    <a:pt x="104" y="246"/>
                  </a:lnTo>
                  <a:lnTo>
                    <a:pt x="105" y="249"/>
                  </a:lnTo>
                  <a:lnTo>
                    <a:pt x="105" y="252"/>
                  </a:lnTo>
                  <a:lnTo>
                    <a:pt x="108" y="256"/>
                  </a:lnTo>
                  <a:lnTo>
                    <a:pt x="109" y="259"/>
                  </a:lnTo>
                  <a:lnTo>
                    <a:pt x="109" y="265"/>
                  </a:lnTo>
                  <a:lnTo>
                    <a:pt x="111" y="269"/>
                  </a:lnTo>
                  <a:lnTo>
                    <a:pt x="113" y="275"/>
                  </a:lnTo>
                  <a:lnTo>
                    <a:pt x="115" y="279"/>
                  </a:lnTo>
                  <a:lnTo>
                    <a:pt x="116" y="283"/>
                  </a:lnTo>
                  <a:lnTo>
                    <a:pt x="118" y="286"/>
                  </a:lnTo>
                  <a:lnTo>
                    <a:pt x="118" y="289"/>
                  </a:lnTo>
                  <a:lnTo>
                    <a:pt x="119" y="293"/>
                  </a:lnTo>
                  <a:lnTo>
                    <a:pt x="121" y="296"/>
                  </a:lnTo>
                  <a:lnTo>
                    <a:pt x="122" y="297"/>
                  </a:lnTo>
                  <a:lnTo>
                    <a:pt x="123" y="302"/>
                  </a:lnTo>
                  <a:lnTo>
                    <a:pt x="123" y="304"/>
                  </a:lnTo>
                  <a:lnTo>
                    <a:pt x="125" y="307"/>
                  </a:lnTo>
                  <a:lnTo>
                    <a:pt x="126" y="310"/>
                  </a:lnTo>
                  <a:lnTo>
                    <a:pt x="128" y="313"/>
                  </a:lnTo>
                  <a:lnTo>
                    <a:pt x="129" y="317"/>
                  </a:lnTo>
                  <a:lnTo>
                    <a:pt x="131" y="320"/>
                  </a:lnTo>
                  <a:lnTo>
                    <a:pt x="131" y="324"/>
                  </a:lnTo>
                  <a:lnTo>
                    <a:pt x="133" y="327"/>
                  </a:lnTo>
                  <a:lnTo>
                    <a:pt x="136" y="330"/>
                  </a:lnTo>
                  <a:lnTo>
                    <a:pt x="136" y="331"/>
                  </a:lnTo>
                  <a:lnTo>
                    <a:pt x="139" y="334"/>
                  </a:lnTo>
                  <a:lnTo>
                    <a:pt x="140" y="337"/>
                  </a:lnTo>
                  <a:lnTo>
                    <a:pt x="140" y="341"/>
                  </a:lnTo>
                  <a:lnTo>
                    <a:pt x="143" y="344"/>
                  </a:lnTo>
                  <a:lnTo>
                    <a:pt x="145" y="347"/>
                  </a:lnTo>
                  <a:lnTo>
                    <a:pt x="146" y="350"/>
                  </a:lnTo>
                  <a:lnTo>
                    <a:pt x="148" y="354"/>
                  </a:lnTo>
                  <a:lnTo>
                    <a:pt x="150" y="357"/>
                  </a:lnTo>
                  <a:lnTo>
                    <a:pt x="152" y="358"/>
                  </a:lnTo>
                  <a:lnTo>
                    <a:pt x="153" y="363"/>
                  </a:lnTo>
                  <a:lnTo>
                    <a:pt x="155" y="364"/>
                  </a:lnTo>
                  <a:lnTo>
                    <a:pt x="158" y="367"/>
                  </a:lnTo>
                  <a:lnTo>
                    <a:pt x="160" y="374"/>
                  </a:lnTo>
                  <a:lnTo>
                    <a:pt x="166" y="378"/>
                  </a:lnTo>
                  <a:lnTo>
                    <a:pt x="170" y="384"/>
                  </a:lnTo>
                  <a:lnTo>
                    <a:pt x="175" y="388"/>
                  </a:lnTo>
                  <a:lnTo>
                    <a:pt x="179" y="393"/>
                  </a:lnTo>
                  <a:lnTo>
                    <a:pt x="183" y="395"/>
                  </a:lnTo>
                  <a:lnTo>
                    <a:pt x="187" y="400"/>
                  </a:lnTo>
                  <a:lnTo>
                    <a:pt x="193" y="403"/>
                  </a:lnTo>
                  <a:lnTo>
                    <a:pt x="199" y="405"/>
                  </a:lnTo>
                  <a:lnTo>
                    <a:pt x="204" y="408"/>
                  </a:lnTo>
                  <a:lnTo>
                    <a:pt x="207" y="408"/>
                  </a:lnTo>
                  <a:lnTo>
                    <a:pt x="209" y="410"/>
                  </a:lnTo>
                  <a:lnTo>
                    <a:pt x="212" y="411"/>
                  </a:lnTo>
                  <a:lnTo>
                    <a:pt x="214" y="411"/>
                  </a:lnTo>
                  <a:lnTo>
                    <a:pt x="220" y="411"/>
                  </a:lnTo>
                  <a:lnTo>
                    <a:pt x="224" y="411"/>
                  </a:lnTo>
                  <a:lnTo>
                    <a:pt x="230" y="411"/>
                  </a:lnTo>
                  <a:lnTo>
                    <a:pt x="234" y="411"/>
                  </a:lnTo>
                  <a:lnTo>
                    <a:pt x="239" y="410"/>
                  </a:lnTo>
                  <a:lnTo>
                    <a:pt x="244" y="408"/>
                  </a:lnTo>
                  <a:lnTo>
                    <a:pt x="248" y="408"/>
                  </a:lnTo>
                  <a:lnTo>
                    <a:pt x="251" y="407"/>
                  </a:lnTo>
                  <a:lnTo>
                    <a:pt x="254" y="404"/>
                  </a:lnTo>
                  <a:lnTo>
                    <a:pt x="257" y="403"/>
                  </a:lnTo>
                  <a:lnTo>
                    <a:pt x="261" y="398"/>
                  </a:lnTo>
                  <a:lnTo>
                    <a:pt x="264" y="395"/>
                  </a:lnTo>
                  <a:lnTo>
                    <a:pt x="267" y="393"/>
                  </a:lnTo>
                  <a:lnTo>
                    <a:pt x="268" y="390"/>
                  </a:lnTo>
                  <a:lnTo>
                    <a:pt x="271" y="387"/>
                  </a:lnTo>
                  <a:lnTo>
                    <a:pt x="274" y="384"/>
                  </a:lnTo>
                  <a:lnTo>
                    <a:pt x="275" y="381"/>
                  </a:lnTo>
                  <a:lnTo>
                    <a:pt x="277" y="377"/>
                  </a:lnTo>
                  <a:lnTo>
                    <a:pt x="278" y="374"/>
                  </a:lnTo>
                  <a:lnTo>
                    <a:pt x="280" y="370"/>
                  </a:lnTo>
                  <a:lnTo>
                    <a:pt x="280" y="366"/>
                  </a:lnTo>
                  <a:lnTo>
                    <a:pt x="281" y="363"/>
                  </a:lnTo>
                  <a:lnTo>
                    <a:pt x="283" y="358"/>
                  </a:lnTo>
                  <a:lnTo>
                    <a:pt x="284" y="356"/>
                  </a:lnTo>
                  <a:lnTo>
                    <a:pt x="284" y="351"/>
                  </a:lnTo>
                  <a:lnTo>
                    <a:pt x="284" y="348"/>
                  </a:lnTo>
                  <a:lnTo>
                    <a:pt x="284" y="344"/>
                  </a:lnTo>
                  <a:lnTo>
                    <a:pt x="285" y="341"/>
                  </a:lnTo>
                  <a:lnTo>
                    <a:pt x="284" y="337"/>
                  </a:lnTo>
                  <a:lnTo>
                    <a:pt x="284" y="334"/>
                  </a:lnTo>
                  <a:lnTo>
                    <a:pt x="284" y="331"/>
                  </a:lnTo>
                  <a:lnTo>
                    <a:pt x="284" y="330"/>
                  </a:lnTo>
                  <a:close/>
                </a:path>
              </a:pathLst>
            </a:custGeom>
            <a:solidFill>
              <a:srgbClr val="FFFFFF"/>
            </a:solidFill>
            <a:ln w="9525">
              <a:solidFill>
                <a:schemeClr val="tx1"/>
              </a:solidFill>
              <a:round/>
              <a:headEnd/>
              <a:tailEnd/>
            </a:ln>
          </p:spPr>
          <p:txBody>
            <a:bodyPr/>
            <a:lstStyle/>
            <a:p>
              <a:endParaRPr lang="en-US"/>
            </a:p>
          </p:txBody>
        </p:sp>
        <p:sp>
          <p:nvSpPr>
            <p:cNvPr id="36874" name="Freeform 12"/>
            <p:cNvSpPr>
              <a:spLocks/>
            </p:cNvSpPr>
            <p:nvPr/>
          </p:nvSpPr>
          <p:spPr bwMode="auto">
            <a:xfrm>
              <a:off x="1776" y="912"/>
              <a:ext cx="314" cy="278"/>
            </a:xfrm>
            <a:custGeom>
              <a:avLst/>
              <a:gdLst>
                <a:gd name="T0" fmla="*/ 0 w 942"/>
                <a:gd name="T1" fmla="*/ 0 h 833"/>
                <a:gd name="T2" fmla="*/ 0 w 942"/>
                <a:gd name="T3" fmla="*/ 0 h 833"/>
                <a:gd name="T4" fmla="*/ 0 w 942"/>
                <a:gd name="T5" fmla="*/ 0 h 833"/>
                <a:gd name="T6" fmla="*/ 0 w 942"/>
                <a:gd name="T7" fmla="*/ 0 h 833"/>
                <a:gd name="T8" fmla="*/ 0 w 942"/>
                <a:gd name="T9" fmla="*/ 0 h 833"/>
                <a:gd name="T10" fmla="*/ 0 w 942"/>
                <a:gd name="T11" fmla="*/ 0 h 833"/>
                <a:gd name="T12" fmla="*/ 0 w 942"/>
                <a:gd name="T13" fmla="*/ 0 h 833"/>
                <a:gd name="T14" fmla="*/ 0 w 942"/>
                <a:gd name="T15" fmla="*/ 0 h 833"/>
                <a:gd name="T16" fmla="*/ 0 w 942"/>
                <a:gd name="T17" fmla="*/ 0 h 833"/>
                <a:gd name="T18" fmla="*/ 0 w 942"/>
                <a:gd name="T19" fmla="*/ 0 h 833"/>
                <a:gd name="T20" fmla="*/ 0 w 942"/>
                <a:gd name="T21" fmla="*/ 0 h 833"/>
                <a:gd name="T22" fmla="*/ 0 w 942"/>
                <a:gd name="T23" fmla="*/ 0 h 833"/>
                <a:gd name="T24" fmla="*/ 0 w 942"/>
                <a:gd name="T25" fmla="*/ 0 h 833"/>
                <a:gd name="T26" fmla="*/ 0 w 942"/>
                <a:gd name="T27" fmla="*/ 0 h 833"/>
                <a:gd name="T28" fmla="*/ 0 w 942"/>
                <a:gd name="T29" fmla="*/ 0 h 833"/>
                <a:gd name="T30" fmla="*/ 0 w 942"/>
                <a:gd name="T31" fmla="*/ 0 h 833"/>
                <a:gd name="T32" fmla="*/ 0 w 942"/>
                <a:gd name="T33" fmla="*/ 0 h 833"/>
                <a:gd name="T34" fmla="*/ 0 w 942"/>
                <a:gd name="T35" fmla="*/ 0 h 833"/>
                <a:gd name="T36" fmla="*/ 0 w 942"/>
                <a:gd name="T37" fmla="*/ 0 h 833"/>
                <a:gd name="T38" fmla="*/ 0 w 942"/>
                <a:gd name="T39" fmla="*/ 0 h 833"/>
                <a:gd name="T40" fmla="*/ 0 w 942"/>
                <a:gd name="T41" fmla="*/ 0 h 833"/>
                <a:gd name="T42" fmla="*/ 0 w 942"/>
                <a:gd name="T43" fmla="*/ 0 h 833"/>
                <a:gd name="T44" fmla="*/ 0 w 942"/>
                <a:gd name="T45" fmla="*/ 0 h 833"/>
                <a:gd name="T46" fmla="*/ 0 w 942"/>
                <a:gd name="T47" fmla="*/ 0 h 833"/>
                <a:gd name="T48" fmla="*/ 0 w 942"/>
                <a:gd name="T49" fmla="*/ 0 h 833"/>
                <a:gd name="T50" fmla="*/ 0 w 942"/>
                <a:gd name="T51" fmla="*/ 0 h 833"/>
                <a:gd name="T52" fmla="*/ 0 w 942"/>
                <a:gd name="T53" fmla="*/ 0 h 833"/>
                <a:gd name="T54" fmla="*/ 0 w 942"/>
                <a:gd name="T55" fmla="*/ 0 h 833"/>
                <a:gd name="T56" fmla="*/ 0 w 942"/>
                <a:gd name="T57" fmla="*/ 0 h 833"/>
                <a:gd name="T58" fmla="*/ 0 w 942"/>
                <a:gd name="T59" fmla="*/ 0 h 833"/>
                <a:gd name="T60" fmla="*/ 0 w 942"/>
                <a:gd name="T61" fmla="*/ 0 h 833"/>
                <a:gd name="T62" fmla="*/ 0 w 942"/>
                <a:gd name="T63" fmla="*/ 0 h 833"/>
                <a:gd name="T64" fmla="*/ 0 w 942"/>
                <a:gd name="T65" fmla="*/ 0 h 833"/>
                <a:gd name="T66" fmla="*/ 0 w 942"/>
                <a:gd name="T67" fmla="*/ 0 h 833"/>
                <a:gd name="T68" fmla="*/ 0 w 942"/>
                <a:gd name="T69" fmla="*/ 0 h 833"/>
                <a:gd name="T70" fmla="*/ 0 w 942"/>
                <a:gd name="T71" fmla="*/ 0 h 833"/>
                <a:gd name="T72" fmla="*/ 0 w 942"/>
                <a:gd name="T73" fmla="*/ 0 h 833"/>
                <a:gd name="T74" fmla="*/ 0 w 942"/>
                <a:gd name="T75" fmla="*/ 0 h 833"/>
                <a:gd name="T76" fmla="*/ 0 w 942"/>
                <a:gd name="T77" fmla="*/ 0 h 833"/>
                <a:gd name="T78" fmla="*/ 0 w 942"/>
                <a:gd name="T79" fmla="*/ 0 h 833"/>
                <a:gd name="T80" fmla="*/ 0 w 942"/>
                <a:gd name="T81" fmla="*/ 0 h 833"/>
                <a:gd name="T82" fmla="*/ 0 w 942"/>
                <a:gd name="T83" fmla="*/ 0 h 833"/>
                <a:gd name="T84" fmla="*/ 0 w 942"/>
                <a:gd name="T85" fmla="*/ 0 h 833"/>
                <a:gd name="T86" fmla="*/ 0 w 942"/>
                <a:gd name="T87" fmla="*/ 0 h 833"/>
                <a:gd name="T88" fmla="*/ 0 w 942"/>
                <a:gd name="T89" fmla="*/ 0 h 833"/>
                <a:gd name="T90" fmla="*/ 0 w 942"/>
                <a:gd name="T91" fmla="*/ 0 h 833"/>
                <a:gd name="T92" fmla="*/ 0 w 942"/>
                <a:gd name="T93" fmla="*/ 0 h 833"/>
                <a:gd name="T94" fmla="*/ 0 w 942"/>
                <a:gd name="T95" fmla="*/ 0 h 833"/>
                <a:gd name="T96" fmla="*/ 0 w 942"/>
                <a:gd name="T97" fmla="*/ 0 h 833"/>
                <a:gd name="T98" fmla="*/ 0 w 942"/>
                <a:gd name="T99" fmla="*/ 0 h 833"/>
                <a:gd name="T100" fmla="*/ 0 w 942"/>
                <a:gd name="T101" fmla="*/ 0 h 833"/>
                <a:gd name="T102" fmla="*/ 0 w 942"/>
                <a:gd name="T103" fmla="*/ 0 h 833"/>
                <a:gd name="T104" fmla="*/ 0 w 942"/>
                <a:gd name="T105" fmla="*/ 0 h 833"/>
                <a:gd name="T106" fmla="*/ 0 w 942"/>
                <a:gd name="T107" fmla="*/ 0 h 833"/>
                <a:gd name="T108" fmla="*/ 0 w 942"/>
                <a:gd name="T109" fmla="*/ 0 h 833"/>
                <a:gd name="T110" fmla="*/ 0 w 942"/>
                <a:gd name="T111" fmla="*/ 0 h 833"/>
                <a:gd name="T112" fmla="*/ 0 w 942"/>
                <a:gd name="T113" fmla="*/ 0 h 833"/>
                <a:gd name="T114" fmla="*/ 0 w 942"/>
                <a:gd name="T115" fmla="*/ 0 h 83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42"/>
                <a:gd name="T175" fmla="*/ 0 h 833"/>
                <a:gd name="T176" fmla="*/ 942 w 942"/>
                <a:gd name="T177" fmla="*/ 833 h 83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42" h="833">
                  <a:moveTo>
                    <a:pt x="44" y="304"/>
                  </a:moveTo>
                  <a:lnTo>
                    <a:pt x="47" y="294"/>
                  </a:lnTo>
                  <a:lnTo>
                    <a:pt x="53" y="284"/>
                  </a:lnTo>
                  <a:lnTo>
                    <a:pt x="57" y="274"/>
                  </a:lnTo>
                  <a:lnTo>
                    <a:pt x="61" y="265"/>
                  </a:lnTo>
                  <a:lnTo>
                    <a:pt x="67" y="255"/>
                  </a:lnTo>
                  <a:lnTo>
                    <a:pt x="72" y="246"/>
                  </a:lnTo>
                  <a:lnTo>
                    <a:pt x="77" y="238"/>
                  </a:lnTo>
                  <a:lnTo>
                    <a:pt x="84" y="229"/>
                  </a:lnTo>
                  <a:lnTo>
                    <a:pt x="88" y="220"/>
                  </a:lnTo>
                  <a:lnTo>
                    <a:pt x="94" y="212"/>
                  </a:lnTo>
                  <a:lnTo>
                    <a:pt x="99" y="202"/>
                  </a:lnTo>
                  <a:lnTo>
                    <a:pt x="107" y="195"/>
                  </a:lnTo>
                  <a:lnTo>
                    <a:pt x="112" y="188"/>
                  </a:lnTo>
                  <a:lnTo>
                    <a:pt x="118" y="181"/>
                  </a:lnTo>
                  <a:lnTo>
                    <a:pt x="125" y="172"/>
                  </a:lnTo>
                  <a:lnTo>
                    <a:pt x="131" y="165"/>
                  </a:lnTo>
                  <a:lnTo>
                    <a:pt x="136" y="158"/>
                  </a:lnTo>
                  <a:lnTo>
                    <a:pt x="144" y="152"/>
                  </a:lnTo>
                  <a:lnTo>
                    <a:pt x="149" y="145"/>
                  </a:lnTo>
                  <a:lnTo>
                    <a:pt x="158" y="138"/>
                  </a:lnTo>
                  <a:lnTo>
                    <a:pt x="162" y="132"/>
                  </a:lnTo>
                  <a:lnTo>
                    <a:pt x="171" y="127"/>
                  </a:lnTo>
                  <a:lnTo>
                    <a:pt x="178" y="119"/>
                  </a:lnTo>
                  <a:lnTo>
                    <a:pt x="185" y="114"/>
                  </a:lnTo>
                  <a:lnTo>
                    <a:pt x="192" y="108"/>
                  </a:lnTo>
                  <a:lnTo>
                    <a:pt x="198" y="104"/>
                  </a:lnTo>
                  <a:lnTo>
                    <a:pt x="206" y="98"/>
                  </a:lnTo>
                  <a:lnTo>
                    <a:pt x="212" y="92"/>
                  </a:lnTo>
                  <a:lnTo>
                    <a:pt x="220" y="87"/>
                  </a:lnTo>
                  <a:lnTo>
                    <a:pt x="226" y="82"/>
                  </a:lnTo>
                  <a:lnTo>
                    <a:pt x="234" y="78"/>
                  </a:lnTo>
                  <a:lnTo>
                    <a:pt x="242" y="74"/>
                  </a:lnTo>
                  <a:lnTo>
                    <a:pt x="249" y="70"/>
                  </a:lnTo>
                  <a:lnTo>
                    <a:pt x="256" y="65"/>
                  </a:lnTo>
                  <a:lnTo>
                    <a:pt x="264" y="61"/>
                  </a:lnTo>
                  <a:lnTo>
                    <a:pt x="271" y="57"/>
                  </a:lnTo>
                  <a:lnTo>
                    <a:pt x="278" y="53"/>
                  </a:lnTo>
                  <a:lnTo>
                    <a:pt x="287" y="50"/>
                  </a:lnTo>
                  <a:lnTo>
                    <a:pt x="294" y="47"/>
                  </a:lnTo>
                  <a:lnTo>
                    <a:pt x="301" y="44"/>
                  </a:lnTo>
                  <a:lnTo>
                    <a:pt x="310" y="40"/>
                  </a:lnTo>
                  <a:lnTo>
                    <a:pt x="317" y="37"/>
                  </a:lnTo>
                  <a:lnTo>
                    <a:pt x="324" y="34"/>
                  </a:lnTo>
                  <a:lnTo>
                    <a:pt x="332" y="31"/>
                  </a:lnTo>
                  <a:lnTo>
                    <a:pt x="340" y="28"/>
                  </a:lnTo>
                  <a:lnTo>
                    <a:pt x="348" y="27"/>
                  </a:lnTo>
                  <a:lnTo>
                    <a:pt x="355" y="24"/>
                  </a:lnTo>
                  <a:lnTo>
                    <a:pt x="362" y="21"/>
                  </a:lnTo>
                  <a:lnTo>
                    <a:pt x="371" y="20"/>
                  </a:lnTo>
                  <a:lnTo>
                    <a:pt x="378" y="17"/>
                  </a:lnTo>
                  <a:lnTo>
                    <a:pt x="385" y="16"/>
                  </a:lnTo>
                  <a:lnTo>
                    <a:pt x="394" y="14"/>
                  </a:lnTo>
                  <a:lnTo>
                    <a:pt x="401" y="11"/>
                  </a:lnTo>
                  <a:lnTo>
                    <a:pt x="408" y="10"/>
                  </a:lnTo>
                  <a:lnTo>
                    <a:pt x="415" y="9"/>
                  </a:lnTo>
                  <a:lnTo>
                    <a:pt x="423" y="9"/>
                  </a:lnTo>
                  <a:lnTo>
                    <a:pt x="429" y="6"/>
                  </a:lnTo>
                  <a:lnTo>
                    <a:pt x="438" y="6"/>
                  </a:lnTo>
                  <a:lnTo>
                    <a:pt x="445" y="4"/>
                  </a:lnTo>
                  <a:lnTo>
                    <a:pt x="452" y="4"/>
                  </a:lnTo>
                  <a:lnTo>
                    <a:pt x="459" y="3"/>
                  </a:lnTo>
                  <a:lnTo>
                    <a:pt x="466" y="3"/>
                  </a:lnTo>
                  <a:lnTo>
                    <a:pt x="473" y="1"/>
                  </a:lnTo>
                  <a:lnTo>
                    <a:pt x="482" y="1"/>
                  </a:lnTo>
                  <a:lnTo>
                    <a:pt x="487" y="1"/>
                  </a:lnTo>
                  <a:lnTo>
                    <a:pt x="492" y="0"/>
                  </a:lnTo>
                  <a:lnTo>
                    <a:pt x="497" y="0"/>
                  </a:lnTo>
                  <a:lnTo>
                    <a:pt x="503" y="0"/>
                  </a:lnTo>
                  <a:lnTo>
                    <a:pt x="507" y="0"/>
                  </a:lnTo>
                  <a:lnTo>
                    <a:pt x="514" y="0"/>
                  </a:lnTo>
                  <a:lnTo>
                    <a:pt x="519" y="0"/>
                  </a:lnTo>
                  <a:lnTo>
                    <a:pt x="526" y="0"/>
                  </a:lnTo>
                  <a:lnTo>
                    <a:pt x="531" y="0"/>
                  </a:lnTo>
                  <a:lnTo>
                    <a:pt x="536" y="0"/>
                  </a:lnTo>
                  <a:lnTo>
                    <a:pt x="541" y="1"/>
                  </a:lnTo>
                  <a:lnTo>
                    <a:pt x="547" y="1"/>
                  </a:lnTo>
                  <a:lnTo>
                    <a:pt x="551" y="1"/>
                  </a:lnTo>
                  <a:lnTo>
                    <a:pt x="557" y="3"/>
                  </a:lnTo>
                  <a:lnTo>
                    <a:pt x="563" y="3"/>
                  </a:lnTo>
                  <a:lnTo>
                    <a:pt x="568" y="4"/>
                  </a:lnTo>
                  <a:lnTo>
                    <a:pt x="573" y="4"/>
                  </a:lnTo>
                  <a:lnTo>
                    <a:pt x="578" y="6"/>
                  </a:lnTo>
                  <a:lnTo>
                    <a:pt x="583" y="6"/>
                  </a:lnTo>
                  <a:lnTo>
                    <a:pt x="588" y="6"/>
                  </a:lnTo>
                  <a:lnTo>
                    <a:pt x="594" y="7"/>
                  </a:lnTo>
                  <a:lnTo>
                    <a:pt x="598" y="9"/>
                  </a:lnTo>
                  <a:lnTo>
                    <a:pt x="604" y="9"/>
                  </a:lnTo>
                  <a:lnTo>
                    <a:pt x="608" y="9"/>
                  </a:lnTo>
                  <a:lnTo>
                    <a:pt x="614" y="10"/>
                  </a:lnTo>
                  <a:lnTo>
                    <a:pt x="618" y="11"/>
                  </a:lnTo>
                  <a:lnTo>
                    <a:pt x="622" y="11"/>
                  </a:lnTo>
                  <a:lnTo>
                    <a:pt x="628" y="14"/>
                  </a:lnTo>
                  <a:lnTo>
                    <a:pt x="632" y="16"/>
                  </a:lnTo>
                  <a:lnTo>
                    <a:pt x="637" y="16"/>
                  </a:lnTo>
                  <a:lnTo>
                    <a:pt x="642" y="17"/>
                  </a:lnTo>
                  <a:lnTo>
                    <a:pt x="647" y="18"/>
                  </a:lnTo>
                  <a:lnTo>
                    <a:pt x="651" y="20"/>
                  </a:lnTo>
                  <a:lnTo>
                    <a:pt x="654" y="21"/>
                  </a:lnTo>
                  <a:lnTo>
                    <a:pt x="658" y="21"/>
                  </a:lnTo>
                  <a:lnTo>
                    <a:pt x="662" y="23"/>
                  </a:lnTo>
                  <a:lnTo>
                    <a:pt x="666" y="24"/>
                  </a:lnTo>
                  <a:lnTo>
                    <a:pt x="671" y="24"/>
                  </a:lnTo>
                  <a:lnTo>
                    <a:pt x="675" y="27"/>
                  </a:lnTo>
                  <a:lnTo>
                    <a:pt x="678" y="28"/>
                  </a:lnTo>
                  <a:lnTo>
                    <a:pt x="681" y="30"/>
                  </a:lnTo>
                  <a:lnTo>
                    <a:pt x="685" y="30"/>
                  </a:lnTo>
                  <a:lnTo>
                    <a:pt x="688" y="31"/>
                  </a:lnTo>
                  <a:lnTo>
                    <a:pt x="691" y="33"/>
                  </a:lnTo>
                  <a:lnTo>
                    <a:pt x="695" y="34"/>
                  </a:lnTo>
                  <a:lnTo>
                    <a:pt x="698" y="36"/>
                  </a:lnTo>
                  <a:lnTo>
                    <a:pt x="701" y="37"/>
                  </a:lnTo>
                  <a:lnTo>
                    <a:pt x="703" y="38"/>
                  </a:lnTo>
                  <a:lnTo>
                    <a:pt x="709" y="40"/>
                  </a:lnTo>
                  <a:lnTo>
                    <a:pt x="715" y="44"/>
                  </a:lnTo>
                  <a:lnTo>
                    <a:pt x="718" y="47"/>
                  </a:lnTo>
                  <a:lnTo>
                    <a:pt x="722" y="50"/>
                  </a:lnTo>
                  <a:lnTo>
                    <a:pt x="725" y="51"/>
                  </a:lnTo>
                  <a:lnTo>
                    <a:pt x="729" y="54"/>
                  </a:lnTo>
                  <a:lnTo>
                    <a:pt x="730" y="57"/>
                  </a:lnTo>
                  <a:lnTo>
                    <a:pt x="732" y="58"/>
                  </a:lnTo>
                  <a:lnTo>
                    <a:pt x="732" y="61"/>
                  </a:lnTo>
                  <a:lnTo>
                    <a:pt x="733" y="64"/>
                  </a:lnTo>
                  <a:lnTo>
                    <a:pt x="735" y="67"/>
                  </a:lnTo>
                  <a:lnTo>
                    <a:pt x="736" y="71"/>
                  </a:lnTo>
                  <a:lnTo>
                    <a:pt x="737" y="74"/>
                  </a:lnTo>
                  <a:lnTo>
                    <a:pt x="739" y="78"/>
                  </a:lnTo>
                  <a:lnTo>
                    <a:pt x="740" y="81"/>
                  </a:lnTo>
                  <a:lnTo>
                    <a:pt x="745" y="87"/>
                  </a:lnTo>
                  <a:lnTo>
                    <a:pt x="746" y="90"/>
                  </a:lnTo>
                  <a:lnTo>
                    <a:pt x="750" y="95"/>
                  </a:lnTo>
                  <a:lnTo>
                    <a:pt x="753" y="100"/>
                  </a:lnTo>
                  <a:lnTo>
                    <a:pt x="759" y="104"/>
                  </a:lnTo>
                  <a:lnTo>
                    <a:pt x="762" y="107"/>
                  </a:lnTo>
                  <a:lnTo>
                    <a:pt x="767" y="111"/>
                  </a:lnTo>
                  <a:lnTo>
                    <a:pt x="769" y="112"/>
                  </a:lnTo>
                  <a:lnTo>
                    <a:pt x="772" y="114"/>
                  </a:lnTo>
                  <a:lnTo>
                    <a:pt x="777" y="115"/>
                  </a:lnTo>
                  <a:lnTo>
                    <a:pt x="779" y="117"/>
                  </a:lnTo>
                  <a:lnTo>
                    <a:pt x="784" y="118"/>
                  </a:lnTo>
                  <a:lnTo>
                    <a:pt x="790" y="118"/>
                  </a:lnTo>
                  <a:lnTo>
                    <a:pt x="793" y="118"/>
                  </a:lnTo>
                  <a:lnTo>
                    <a:pt x="796" y="118"/>
                  </a:lnTo>
                  <a:lnTo>
                    <a:pt x="799" y="118"/>
                  </a:lnTo>
                  <a:lnTo>
                    <a:pt x="803" y="117"/>
                  </a:lnTo>
                  <a:lnTo>
                    <a:pt x="806" y="115"/>
                  </a:lnTo>
                  <a:lnTo>
                    <a:pt x="808" y="114"/>
                  </a:lnTo>
                  <a:lnTo>
                    <a:pt x="813" y="114"/>
                  </a:lnTo>
                  <a:lnTo>
                    <a:pt x="816" y="112"/>
                  </a:lnTo>
                  <a:lnTo>
                    <a:pt x="818" y="111"/>
                  </a:lnTo>
                  <a:lnTo>
                    <a:pt x="821" y="110"/>
                  </a:lnTo>
                  <a:lnTo>
                    <a:pt x="824" y="108"/>
                  </a:lnTo>
                  <a:lnTo>
                    <a:pt x="828" y="107"/>
                  </a:lnTo>
                  <a:lnTo>
                    <a:pt x="831" y="105"/>
                  </a:lnTo>
                  <a:lnTo>
                    <a:pt x="834" y="104"/>
                  </a:lnTo>
                  <a:lnTo>
                    <a:pt x="838" y="102"/>
                  </a:lnTo>
                  <a:lnTo>
                    <a:pt x="841" y="100"/>
                  </a:lnTo>
                  <a:lnTo>
                    <a:pt x="845" y="100"/>
                  </a:lnTo>
                  <a:lnTo>
                    <a:pt x="848" y="98"/>
                  </a:lnTo>
                  <a:lnTo>
                    <a:pt x="850" y="97"/>
                  </a:lnTo>
                  <a:lnTo>
                    <a:pt x="854" y="97"/>
                  </a:lnTo>
                  <a:lnTo>
                    <a:pt x="855" y="94"/>
                  </a:lnTo>
                  <a:lnTo>
                    <a:pt x="861" y="92"/>
                  </a:lnTo>
                  <a:lnTo>
                    <a:pt x="862" y="92"/>
                  </a:lnTo>
                  <a:lnTo>
                    <a:pt x="865" y="92"/>
                  </a:lnTo>
                  <a:lnTo>
                    <a:pt x="871" y="92"/>
                  </a:lnTo>
                  <a:lnTo>
                    <a:pt x="875" y="92"/>
                  </a:lnTo>
                  <a:lnTo>
                    <a:pt x="880" y="95"/>
                  </a:lnTo>
                  <a:lnTo>
                    <a:pt x="887" y="97"/>
                  </a:lnTo>
                  <a:lnTo>
                    <a:pt x="892" y="98"/>
                  </a:lnTo>
                  <a:lnTo>
                    <a:pt x="897" y="101"/>
                  </a:lnTo>
                  <a:lnTo>
                    <a:pt x="901" y="102"/>
                  </a:lnTo>
                  <a:lnTo>
                    <a:pt x="905" y="105"/>
                  </a:lnTo>
                  <a:lnTo>
                    <a:pt x="909" y="108"/>
                  </a:lnTo>
                  <a:lnTo>
                    <a:pt x="914" y="111"/>
                  </a:lnTo>
                  <a:lnTo>
                    <a:pt x="916" y="114"/>
                  </a:lnTo>
                  <a:lnTo>
                    <a:pt x="921" y="117"/>
                  </a:lnTo>
                  <a:lnTo>
                    <a:pt x="924" y="119"/>
                  </a:lnTo>
                  <a:lnTo>
                    <a:pt x="926" y="124"/>
                  </a:lnTo>
                  <a:lnTo>
                    <a:pt x="928" y="128"/>
                  </a:lnTo>
                  <a:lnTo>
                    <a:pt x="931" y="131"/>
                  </a:lnTo>
                  <a:lnTo>
                    <a:pt x="932" y="135"/>
                  </a:lnTo>
                  <a:lnTo>
                    <a:pt x="935" y="139"/>
                  </a:lnTo>
                  <a:lnTo>
                    <a:pt x="936" y="144"/>
                  </a:lnTo>
                  <a:lnTo>
                    <a:pt x="939" y="148"/>
                  </a:lnTo>
                  <a:lnTo>
                    <a:pt x="939" y="154"/>
                  </a:lnTo>
                  <a:lnTo>
                    <a:pt x="939" y="158"/>
                  </a:lnTo>
                  <a:lnTo>
                    <a:pt x="941" y="164"/>
                  </a:lnTo>
                  <a:lnTo>
                    <a:pt x="941" y="168"/>
                  </a:lnTo>
                  <a:lnTo>
                    <a:pt x="941" y="171"/>
                  </a:lnTo>
                  <a:lnTo>
                    <a:pt x="941" y="174"/>
                  </a:lnTo>
                  <a:lnTo>
                    <a:pt x="941" y="176"/>
                  </a:lnTo>
                  <a:lnTo>
                    <a:pt x="942" y="181"/>
                  </a:lnTo>
                  <a:lnTo>
                    <a:pt x="941" y="183"/>
                  </a:lnTo>
                  <a:lnTo>
                    <a:pt x="941" y="186"/>
                  </a:lnTo>
                  <a:lnTo>
                    <a:pt x="941" y="189"/>
                  </a:lnTo>
                  <a:lnTo>
                    <a:pt x="941" y="192"/>
                  </a:lnTo>
                  <a:lnTo>
                    <a:pt x="939" y="195"/>
                  </a:lnTo>
                  <a:lnTo>
                    <a:pt x="939" y="198"/>
                  </a:lnTo>
                  <a:lnTo>
                    <a:pt x="939" y="201"/>
                  </a:lnTo>
                  <a:lnTo>
                    <a:pt x="939" y="205"/>
                  </a:lnTo>
                  <a:lnTo>
                    <a:pt x="936" y="208"/>
                  </a:lnTo>
                  <a:lnTo>
                    <a:pt x="936" y="210"/>
                  </a:lnTo>
                  <a:lnTo>
                    <a:pt x="936" y="215"/>
                  </a:lnTo>
                  <a:lnTo>
                    <a:pt x="935" y="218"/>
                  </a:lnTo>
                  <a:lnTo>
                    <a:pt x="934" y="220"/>
                  </a:lnTo>
                  <a:lnTo>
                    <a:pt x="934" y="225"/>
                  </a:lnTo>
                  <a:lnTo>
                    <a:pt x="934" y="228"/>
                  </a:lnTo>
                  <a:lnTo>
                    <a:pt x="934" y="233"/>
                  </a:lnTo>
                  <a:lnTo>
                    <a:pt x="932" y="235"/>
                  </a:lnTo>
                  <a:lnTo>
                    <a:pt x="931" y="238"/>
                  </a:lnTo>
                  <a:lnTo>
                    <a:pt x="931" y="240"/>
                  </a:lnTo>
                  <a:lnTo>
                    <a:pt x="929" y="243"/>
                  </a:lnTo>
                  <a:lnTo>
                    <a:pt x="928" y="246"/>
                  </a:lnTo>
                  <a:lnTo>
                    <a:pt x="926" y="249"/>
                  </a:lnTo>
                  <a:lnTo>
                    <a:pt x="926" y="252"/>
                  </a:lnTo>
                  <a:lnTo>
                    <a:pt x="925" y="255"/>
                  </a:lnTo>
                  <a:lnTo>
                    <a:pt x="924" y="259"/>
                  </a:lnTo>
                  <a:lnTo>
                    <a:pt x="921" y="265"/>
                  </a:lnTo>
                  <a:lnTo>
                    <a:pt x="918" y="270"/>
                  </a:lnTo>
                  <a:lnTo>
                    <a:pt x="915" y="274"/>
                  </a:lnTo>
                  <a:lnTo>
                    <a:pt x="911" y="279"/>
                  </a:lnTo>
                  <a:lnTo>
                    <a:pt x="908" y="283"/>
                  </a:lnTo>
                  <a:lnTo>
                    <a:pt x="904" y="289"/>
                  </a:lnTo>
                  <a:lnTo>
                    <a:pt x="901" y="292"/>
                  </a:lnTo>
                  <a:lnTo>
                    <a:pt x="897" y="296"/>
                  </a:lnTo>
                  <a:lnTo>
                    <a:pt x="892" y="299"/>
                  </a:lnTo>
                  <a:lnTo>
                    <a:pt x="889" y="302"/>
                  </a:lnTo>
                  <a:lnTo>
                    <a:pt x="885" y="306"/>
                  </a:lnTo>
                  <a:lnTo>
                    <a:pt x="880" y="309"/>
                  </a:lnTo>
                  <a:lnTo>
                    <a:pt x="877" y="310"/>
                  </a:lnTo>
                  <a:lnTo>
                    <a:pt x="871" y="313"/>
                  </a:lnTo>
                  <a:lnTo>
                    <a:pt x="867" y="316"/>
                  </a:lnTo>
                  <a:lnTo>
                    <a:pt x="862" y="317"/>
                  </a:lnTo>
                  <a:lnTo>
                    <a:pt x="858" y="319"/>
                  </a:lnTo>
                  <a:lnTo>
                    <a:pt x="853" y="320"/>
                  </a:lnTo>
                  <a:lnTo>
                    <a:pt x="848" y="321"/>
                  </a:lnTo>
                  <a:lnTo>
                    <a:pt x="843" y="321"/>
                  </a:lnTo>
                  <a:lnTo>
                    <a:pt x="837" y="323"/>
                  </a:lnTo>
                  <a:lnTo>
                    <a:pt x="831" y="323"/>
                  </a:lnTo>
                  <a:lnTo>
                    <a:pt x="827" y="323"/>
                  </a:lnTo>
                  <a:lnTo>
                    <a:pt x="821" y="321"/>
                  </a:lnTo>
                  <a:lnTo>
                    <a:pt x="816" y="320"/>
                  </a:lnTo>
                  <a:lnTo>
                    <a:pt x="811" y="320"/>
                  </a:lnTo>
                  <a:lnTo>
                    <a:pt x="807" y="319"/>
                  </a:lnTo>
                  <a:lnTo>
                    <a:pt x="803" y="317"/>
                  </a:lnTo>
                  <a:lnTo>
                    <a:pt x="799" y="313"/>
                  </a:lnTo>
                  <a:lnTo>
                    <a:pt x="794" y="311"/>
                  </a:lnTo>
                  <a:lnTo>
                    <a:pt x="791" y="310"/>
                  </a:lnTo>
                  <a:lnTo>
                    <a:pt x="787" y="304"/>
                  </a:lnTo>
                  <a:lnTo>
                    <a:pt x="784" y="300"/>
                  </a:lnTo>
                  <a:lnTo>
                    <a:pt x="783" y="296"/>
                  </a:lnTo>
                  <a:lnTo>
                    <a:pt x="781" y="293"/>
                  </a:lnTo>
                  <a:lnTo>
                    <a:pt x="780" y="290"/>
                  </a:lnTo>
                  <a:lnTo>
                    <a:pt x="779" y="287"/>
                  </a:lnTo>
                  <a:lnTo>
                    <a:pt x="779" y="283"/>
                  </a:lnTo>
                  <a:lnTo>
                    <a:pt x="779" y="280"/>
                  </a:lnTo>
                  <a:lnTo>
                    <a:pt x="779" y="277"/>
                  </a:lnTo>
                  <a:lnTo>
                    <a:pt x="779" y="274"/>
                  </a:lnTo>
                  <a:lnTo>
                    <a:pt x="779" y="270"/>
                  </a:lnTo>
                  <a:lnTo>
                    <a:pt x="777" y="267"/>
                  </a:lnTo>
                  <a:lnTo>
                    <a:pt x="777" y="265"/>
                  </a:lnTo>
                  <a:lnTo>
                    <a:pt x="777" y="260"/>
                  </a:lnTo>
                  <a:lnTo>
                    <a:pt x="776" y="257"/>
                  </a:lnTo>
                  <a:lnTo>
                    <a:pt x="774" y="255"/>
                  </a:lnTo>
                  <a:lnTo>
                    <a:pt x="773" y="252"/>
                  </a:lnTo>
                  <a:lnTo>
                    <a:pt x="772" y="249"/>
                  </a:lnTo>
                  <a:lnTo>
                    <a:pt x="769" y="243"/>
                  </a:lnTo>
                  <a:lnTo>
                    <a:pt x="766" y="239"/>
                  </a:lnTo>
                  <a:lnTo>
                    <a:pt x="762" y="236"/>
                  </a:lnTo>
                  <a:lnTo>
                    <a:pt x="759" y="235"/>
                  </a:lnTo>
                  <a:lnTo>
                    <a:pt x="756" y="233"/>
                  </a:lnTo>
                  <a:lnTo>
                    <a:pt x="753" y="233"/>
                  </a:lnTo>
                  <a:lnTo>
                    <a:pt x="749" y="230"/>
                  </a:lnTo>
                  <a:lnTo>
                    <a:pt x="746" y="229"/>
                  </a:lnTo>
                  <a:lnTo>
                    <a:pt x="743" y="229"/>
                  </a:lnTo>
                  <a:lnTo>
                    <a:pt x="739" y="229"/>
                  </a:lnTo>
                  <a:lnTo>
                    <a:pt x="735" y="226"/>
                  </a:lnTo>
                  <a:lnTo>
                    <a:pt x="730" y="226"/>
                  </a:lnTo>
                  <a:lnTo>
                    <a:pt x="725" y="226"/>
                  </a:lnTo>
                  <a:lnTo>
                    <a:pt x="722" y="228"/>
                  </a:lnTo>
                  <a:lnTo>
                    <a:pt x="716" y="229"/>
                  </a:lnTo>
                  <a:lnTo>
                    <a:pt x="713" y="229"/>
                  </a:lnTo>
                  <a:lnTo>
                    <a:pt x="709" y="232"/>
                  </a:lnTo>
                  <a:lnTo>
                    <a:pt x="705" y="233"/>
                  </a:lnTo>
                  <a:lnTo>
                    <a:pt x="701" y="235"/>
                  </a:lnTo>
                  <a:lnTo>
                    <a:pt x="696" y="238"/>
                  </a:lnTo>
                  <a:lnTo>
                    <a:pt x="691" y="239"/>
                  </a:lnTo>
                  <a:lnTo>
                    <a:pt x="685" y="242"/>
                  </a:lnTo>
                  <a:lnTo>
                    <a:pt x="683" y="243"/>
                  </a:lnTo>
                  <a:lnTo>
                    <a:pt x="681" y="245"/>
                  </a:lnTo>
                  <a:lnTo>
                    <a:pt x="678" y="246"/>
                  </a:lnTo>
                  <a:lnTo>
                    <a:pt x="675" y="247"/>
                  </a:lnTo>
                  <a:lnTo>
                    <a:pt x="672" y="246"/>
                  </a:lnTo>
                  <a:lnTo>
                    <a:pt x="669" y="246"/>
                  </a:lnTo>
                  <a:lnTo>
                    <a:pt x="666" y="246"/>
                  </a:lnTo>
                  <a:lnTo>
                    <a:pt x="662" y="245"/>
                  </a:lnTo>
                  <a:lnTo>
                    <a:pt x="656" y="243"/>
                  </a:lnTo>
                  <a:lnTo>
                    <a:pt x="651" y="242"/>
                  </a:lnTo>
                  <a:lnTo>
                    <a:pt x="649" y="240"/>
                  </a:lnTo>
                  <a:lnTo>
                    <a:pt x="647" y="239"/>
                  </a:lnTo>
                  <a:lnTo>
                    <a:pt x="644" y="238"/>
                  </a:lnTo>
                  <a:lnTo>
                    <a:pt x="641" y="236"/>
                  </a:lnTo>
                  <a:lnTo>
                    <a:pt x="637" y="236"/>
                  </a:lnTo>
                  <a:lnTo>
                    <a:pt x="632" y="233"/>
                  </a:lnTo>
                  <a:lnTo>
                    <a:pt x="628" y="233"/>
                  </a:lnTo>
                  <a:lnTo>
                    <a:pt x="625" y="230"/>
                  </a:lnTo>
                  <a:lnTo>
                    <a:pt x="621" y="229"/>
                  </a:lnTo>
                  <a:lnTo>
                    <a:pt x="617" y="228"/>
                  </a:lnTo>
                  <a:lnTo>
                    <a:pt x="614" y="226"/>
                  </a:lnTo>
                  <a:lnTo>
                    <a:pt x="610" y="225"/>
                  </a:lnTo>
                  <a:lnTo>
                    <a:pt x="604" y="223"/>
                  </a:lnTo>
                  <a:lnTo>
                    <a:pt x="600" y="220"/>
                  </a:lnTo>
                  <a:lnTo>
                    <a:pt x="597" y="220"/>
                  </a:lnTo>
                  <a:lnTo>
                    <a:pt x="591" y="218"/>
                  </a:lnTo>
                  <a:lnTo>
                    <a:pt x="585" y="218"/>
                  </a:lnTo>
                  <a:lnTo>
                    <a:pt x="581" y="216"/>
                  </a:lnTo>
                  <a:lnTo>
                    <a:pt x="575" y="215"/>
                  </a:lnTo>
                  <a:lnTo>
                    <a:pt x="571" y="213"/>
                  </a:lnTo>
                  <a:lnTo>
                    <a:pt x="566" y="212"/>
                  </a:lnTo>
                  <a:lnTo>
                    <a:pt x="560" y="210"/>
                  </a:lnTo>
                  <a:lnTo>
                    <a:pt x="554" y="210"/>
                  </a:lnTo>
                  <a:lnTo>
                    <a:pt x="550" y="210"/>
                  </a:lnTo>
                  <a:lnTo>
                    <a:pt x="543" y="208"/>
                  </a:lnTo>
                  <a:lnTo>
                    <a:pt x="537" y="208"/>
                  </a:lnTo>
                  <a:lnTo>
                    <a:pt x="531" y="208"/>
                  </a:lnTo>
                  <a:lnTo>
                    <a:pt x="526" y="208"/>
                  </a:lnTo>
                  <a:lnTo>
                    <a:pt x="519" y="206"/>
                  </a:lnTo>
                  <a:lnTo>
                    <a:pt x="513" y="206"/>
                  </a:lnTo>
                  <a:lnTo>
                    <a:pt x="507" y="206"/>
                  </a:lnTo>
                  <a:lnTo>
                    <a:pt x="500" y="206"/>
                  </a:lnTo>
                  <a:lnTo>
                    <a:pt x="494" y="206"/>
                  </a:lnTo>
                  <a:lnTo>
                    <a:pt x="487" y="206"/>
                  </a:lnTo>
                  <a:lnTo>
                    <a:pt x="482" y="208"/>
                  </a:lnTo>
                  <a:lnTo>
                    <a:pt x="475" y="209"/>
                  </a:lnTo>
                  <a:lnTo>
                    <a:pt x="467" y="209"/>
                  </a:lnTo>
                  <a:lnTo>
                    <a:pt x="460" y="210"/>
                  </a:lnTo>
                  <a:lnTo>
                    <a:pt x="453" y="212"/>
                  </a:lnTo>
                  <a:lnTo>
                    <a:pt x="446" y="212"/>
                  </a:lnTo>
                  <a:lnTo>
                    <a:pt x="439" y="215"/>
                  </a:lnTo>
                  <a:lnTo>
                    <a:pt x="432" y="216"/>
                  </a:lnTo>
                  <a:lnTo>
                    <a:pt x="425" y="218"/>
                  </a:lnTo>
                  <a:lnTo>
                    <a:pt x="418" y="220"/>
                  </a:lnTo>
                  <a:lnTo>
                    <a:pt x="411" y="223"/>
                  </a:lnTo>
                  <a:lnTo>
                    <a:pt x="404" y="226"/>
                  </a:lnTo>
                  <a:lnTo>
                    <a:pt x="395" y="229"/>
                  </a:lnTo>
                  <a:lnTo>
                    <a:pt x="388" y="233"/>
                  </a:lnTo>
                  <a:lnTo>
                    <a:pt x="379" y="236"/>
                  </a:lnTo>
                  <a:lnTo>
                    <a:pt x="372" y="242"/>
                  </a:lnTo>
                  <a:lnTo>
                    <a:pt x="364" y="245"/>
                  </a:lnTo>
                  <a:lnTo>
                    <a:pt x="357" y="249"/>
                  </a:lnTo>
                  <a:lnTo>
                    <a:pt x="351" y="252"/>
                  </a:lnTo>
                  <a:lnTo>
                    <a:pt x="344" y="257"/>
                  </a:lnTo>
                  <a:lnTo>
                    <a:pt x="340" y="260"/>
                  </a:lnTo>
                  <a:lnTo>
                    <a:pt x="332" y="265"/>
                  </a:lnTo>
                  <a:lnTo>
                    <a:pt x="327" y="269"/>
                  </a:lnTo>
                  <a:lnTo>
                    <a:pt x="323" y="273"/>
                  </a:lnTo>
                  <a:lnTo>
                    <a:pt x="318" y="277"/>
                  </a:lnTo>
                  <a:lnTo>
                    <a:pt x="314" y="282"/>
                  </a:lnTo>
                  <a:lnTo>
                    <a:pt x="308" y="286"/>
                  </a:lnTo>
                  <a:lnTo>
                    <a:pt x="304" y="292"/>
                  </a:lnTo>
                  <a:lnTo>
                    <a:pt x="300" y="296"/>
                  </a:lnTo>
                  <a:lnTo>
                    <a:pt x="296" y="300"/>
                  </a:lnTo>
                  <a:lnTo>
                    <a:pt x="290" y="304"/>
                  </a:lnTo>
                  <a:lnTo>
                    <a:pt x="288" y="310"/>
                  </a:lnTo>
                  <a:lnTo>
                    <a:pt x="284" y="314"/>
                  </a:lnTo>
                  <a:lnTo>
                    <a:pt x="280" y="320"/>
                  </a:lnTo>
                  <a:lnTo>
                    <a:pt x="277" y="324"/>
                  </a:lnTo>
                  <a:lnTo>
                    <a:pt x="273" y="330"/>
                  </a:lnTo>
                  <a:lnTo>
                    <a:pt x="270" y="334"/>
                  </a:lnTo>
                  <a:lnTo>
                    <a:pt x="269" y="338"/>
                  </a:lnTo>
                  <a:lnTo>
                    <a:pt x="264" y="346"/>
                  </a:lnTo>
                  <a:lnTo>
                    <a:pt x="263" y="350"/>
                  </a:lnTo>
                  <a:lnTo>
                    <a:pt x="260" y="356"/>
                  </a:lnTo>
                  <a:lnTo>
                    <a:pt x="259" y="361"/>
                  </a:lnTo>
                  <a:lnTo>
                    <a:pt x="254" y="366"/>
                  </a:lnTo>
                  <a:lnTo>
                    <a:pt x="253" y="373"/>
                  </a:lnTo>
                  <a:lnTo>
                    <a:pt x="250" y="377"/>
                  </a:lnTo>
                  <a:lnTo>
                    <a:pt x="249" y="383"/>
                  </a:lnTo>
                  <a:lnTo>
                    <a:pt x="247" y="387"/>
                  </a:lnTo>
                  <a:lnTo>
                    <a:pt x="246" y="393"/>
                  </a:lnTo>
                  <a:lnTo>
                    <a:pt x="243" y="398"/>
                  </a:lnTo>
                  <a:lnTo>
                    <a:pt x="243" y="404"/>
                  </a:lnTo>
                  <a:lnTo>
                    <a:pt x="242" y="408"/>
                  </a:lnTo>
                  <a:lnTo>
                    <a:pt x="240" y="414"/>
                  </a:lnTo>
                  <a:lnTo>
                    <a:pt x="239" y="420"/>
                  </a:lnTo>
                  <a:lnTo>
                    <a:pt x="239" y="425"/>
                  </a:lnTo>
                  <a:lnTo>
                    <a:pt x="237" y="431"/>
                  </a:lnTo>
                  <a:lnTo>
                    <a:pt x="236" y="437"/>
                  </a:lnTo>
                  <a:lnTo>
                    <a:pt x="236" y="441"/>
                  </a:lnTo>
                  <a:lnTo>
                    <a:pt x="234" y="447"/>
                  </a:lnTo>
                  <a:lnTo>
                    <a:pt x="233" y="454"/>
                  </a:lnTo>
                  <a:lnTo>
                    <a:pt x="233" y="458"/>
                  </a:lnTo>
                  <a:lnTo>
                    <a:pt x="233" y="464"/>
                  </a:lnTo>
                  <a:lnTo>
                    <a:pt x="233" y="469"/>
                  </a:lnTo>
                  <a:lnTo>
                    <a:pt x="232" y="474"/>
                  </a:lnTo>
                  <a:lnTo>
                    <a:pt x="232" y="479"/>
                  </a:lnTo>
                  <a:lnTo>
                    <a:pt x="232" y="485"/>
                  </a:lnTo>
                  <a:lnTo>
                    <a:pt x="232" y="491"/>
                  </a:lnTo>
                  <a:lnTo>
                    <a:pt x="230" y="495"/>
                  </a:lnTo>
                  <a:lnTo>
                    <a:pt x="230" y="499"/>
                  </a:lnTo>
                  <a:lnTo>
                    <a:pt x="230" y="505"/>
                  </a:lnTo>
                  <a:lnTo>
                    <a:pt x="230" y="511"/>
                  </a:lnTo>
                  <a:lnTo>
                    <a:pt x="230" y="515"/>
                  </a:lnTo>
                  <a:lnTo>
                    <a:pt x="230" y="519"/>
                  </a:lnTo>
                  <a:lnTo>
                    <a:pt x="230" y="525"/>
                  </a:lnTo>
                  <a:lnTo>
                    <a:pt x="232" y="529"/>
                  </a:lnTo>
                  <a:lnTo>
                    <a:pt x="232" y="535"/>
                  </a:lnTo>
                  <a:lnTo>
                    <a:pt x="232" y="539"/>
                  </a:lnTo>
                  <a:lnTo>
                    <a:pt x="232" y="543"/>
                  </a:lnTo>
                  <a:lnTo>
                    <a:pt x="232" y="548"/>
                  </a:lnTo>
                  <a:lnTo>
                    <a:pt x="232" y="552"/>
                  </a:lnTo>
                  <a:lnTo>
                    <a:pt x="233" y="556"/>
                  </a:lnTo>
                  <a:lnTo>
                    <a:pt x="233" y="560"/>
                  </a:lnTo>
                  <a:lnTo>
                    <a:pt x="233" y="566"/>
                  </a:lnTo>
                  <a:lnTo>
                    <a:pt x="233" y="569"/>
                  </a:lnTo>
                  <a:lnTo>
                    <a:pt x="233" y="573"/>
                  </a:lnTo>
                  <a:lnTo>
                    <a:pt x="233" y="576"/>
                  </a:lnTo>
                  <a:lnTo>
                    <a:pt x="234" y="580"/>
                  </a:lnTo>
                  <a:lnTo>
                    <a:pt x="234" y="585"/>
                  </a:lnTo>
                  <a:lnTo>
                    <a:pt x="236" y="589"/>
                  </a:lnTo>
                  <a:lnTo>
                    <a:pt x="236" y="592"/>
                  </a:lnTo>
                  <a:lnTo>
                    <a:pt x="237" y="596"/>
                  </a:lnTo>
                  <a:lnTo>
                    <a:pt x="239" y="599"/>
                  </a:lnTo>
                  <a:lnTo>
                    <a:pt x="239" y="603"/>
                  </a:lnTo>
                  <a:lnTo>
                    <a:pt x="239" y="606"/>
                  </a:lnTo>
                  <a:lnTo>
                    <a:pt x="240" y="610"/>
                  </a:lnTo>
                  <a:lnTo>
                    <a:pt x="242" y="613"/>
                  </a:lnTo>
                  <a:lnTo>
                    <a:pt x="242" y="616"/>
                  </a:lnTo>
                  <a:lnTo>
                    <a:pt x="243" y="620"/>
                  </a:lnTo>
                  <a:lnTo>
                    <a:pt x="244" y="623"/>
                  </a:lnTo>
                  <a:lnTo>
                    <a:pt x="246" y="626"/>
                  </a:lnTo>
                  <a:lnTo>
                    <a:pt x="246" y="629"/>
                  </a:lnTo>
                  <a:lnTo>
                    <a:pt x="247" y="631"/>
                  </a:lnTo>
                  <a:lnTo>
                    <a:pt x="249" y="634"/>
                  </a:lnTo>
                  <a:lnTo>
                    <a:pt x="250" y="637"/>
                  </a:lnTo>
                  <a:lnTo>
                    <a:pt x="251" y="640"/>
                  </a:lnTo>
                  <a:lnTo>
                    <a:pt x="253" y="643"/>
                  </a:lnTo>
                  <a:lnTo>
                    <a:pt x="254" y="646"/>
                  </a:lnTo>
                  <a:lnTo>
                    <a:pt x="257" y="651"/>
                  </a:lnTo>
                  <a:lnTo>
                    <a:pt x="259" y="656"/>
                  </a:lnTo>
                  <a:lnTo>
                    <a:pt x="261" y="660"/>
                  </a:lnTo>
                  <a:lnTo>
                    <a:pt x="264" y="666"/>
                  </a:lnTo>
                  <a:lnTo>
                    <a:pt x="267" y="670"/>
                  </a:lnTo>
                  <a:lnTo>
                    <a:pt x="269" y="674"/>
                  </a:lnTo>
                  <a:lnTo>
                    <a:pt x="270" y="678"/>
                  </a:lnTo>
                  <a:lnTo>
                    <a:pt x="273" y="681"/>
                  </a:lnTo>
                  <a:lnTo>
                    <a:pt x="273" y="684"/>
                  </a:lnTo>
                  <a:lnTo>
                    <a:pt x="276" y="688"/>
                  </a:lnTo>
                  <a:lnTo>
                    <a:pt x="276" y="691"/>
                  </a:lnTo>
                  <a:lnTo>
                    <a:pt x="277" y="694"/>
                  </a:lnTo>
                  <a:lnTo>
                    <a:pt x="277" y="700"/>
                  </a:lnTo>
                  <a:lnTo>
                    <a:pt x="277" y="704"/>
                  </a:lnTo>
                  <a:lnTo>
                    <a:pt x="276" y="707"/>
                  </a:lnTo>
                  <a:lnTo>
                    <a:pt x="271" y="711"/>
                  </a:lnTo>
                  <a:lnTo>
                    <a:pt x="266" y="713"/>
                  </a:lnTo>
                  <a:lnTo>
                    <a:pt x="261" y="714"/>
                  </a:lnTo>
                  <a:lnTo>
                    <a:pt x="257" y="714"/>
                  </a:lnTo>
                  <a:lnTo>
                    <a:pt x="251" y="715"/>
                  </a:lnTo>
                  <a:lnTo>
                    <a:pt x="247" y="715"/>
                  </a:lnTo>
                  <a:lnTo>
                    <a:pt x="242" y="715"/>
                  </a:lnTo>
                  <a:lnTo>
                    <a:pt x="239" y="715"/>
                  </a:lnTo>
                  <a:lnTo>
                    <a:pt x="237" y="715"/>
                  </a:lnTo>
                  <a:lnTo>
                    <a:pt x="233" y="715"/>
                  </a:lnTo>
                  <a:lnTo>
                    <a:pt x="232" y="717"/>
                  </a:lnTo>
                  <a:lnTo>
                    <a:pt x="227" y="717"/>
                  </a:lnTo>
                  <a:lnTo>
                    <a:pt x="223" y="718"/>
                  </a:lnTo>
                  <a:lnTo>
                    <a:pt x="220" y="718"/>
                  </a:lnTo>
                  <a:lnTo>
                    <a:pt x="216" y="720"/>
                  </a:lnTo>
                  <a:lnTo>
                    <a:pt x="212" y="721"/>
                  </a:lnTo>
                  <a:lnTo>
                    <a:pt x="207" y="722"/>
                  </a:lnTo>
                  <a:lnTo>
                    <a:pt x="203" y="725"/>
                  </a:lnTo>
                  <a:lnTo>
                    <a:pt x="199" y="727"/>
                  </a:lnTo>
                  <a:lnTo>
                    <a:pt x="193" y="728"/>
                  </a:lnTo>
                  <a:lnTo>
                    <a:pt x="188" y="731"/>
                  </a:lnTo>
                  <a:lnTo>
                    <a:pt x="185" y="734"/>
                  </a:lnTo>
                  <a:lnTo>
                    <a:pt x="182" y="734"/>
                  </a:lnTo>
                  <a:lnTo>
                    <a:pt x="179" y="735"/>
                  </a:lnTo>
                  <a:lnTo>
                    <a:pt x="176" y="738"/>
                  </a:lnTo>
                  <a:lnTo>
                    <a:pt x="172" y="740"/>
                  </a:lnTo>
                  <a:lnTo>
                    <a:pt x="169" y="741"/>
                  </a:lnTo>
                  <a:lnTo>
                    <a:pt x="165" y="742"/>
                  </a:lnTo>
                  <a:lnTo>
                    <a:pt x="162" y="745"/>
                  </a:lnTo>
                  <a:lnTo>
                    <a:pt x="159" y="747"/>
                  </a:lnTo>
                  <a:lnTo>
                    <a:pt x="155" y="750"/>
                  </a:lnTo>
                  <a:lnTo>
                    <a:pt x="152" y="752"/>
                  </a:lnTo>
                  <a:lnTo>
                    <a:pt x="149" y="757"/>
                  </a:lnTo>
                  <a:lnTo>
                    <a:pt x="144" y="758"/>
                  </a:lnTo>
                  <a:lnTo>
                    <a:pt x="139" y="761"/>
                  </a:lnTo>
                  <a:lnTo>
                    <a:pt x="136" y="762"/>
                  </a:lnTo>
                  <a:lnTo>
                    <a:pt x="134" y="765"/>
                  </a:lnTo>
                  <a:lnTo>
                    <a:pt x="131" y="768"/>
                  </a:lnTo>
                  <a:lnTo>
                    <a:pt x="126" y="771"/>
                  </a:lnTo>
                  <a:lnTo>
                    <a:pt x="125" y="772"/>
                  </a:lnTo>
                  <a:lnTo>
                    <a:pt x="122" y="775"/>
                  </a:lnTo>
                  <a:lnTo>
                    <a:pt x="117" y="779"/>
                  </a:lnTo>
                  <a:lnTo>
                    <a:pt x="114" y="784"/>
                  </a:lnTo>
                  <a:lnTo>
                    <a:pt x="108" y="788"/>
                  </a:lnTo>
                  <a:lnTo>
                    <a:pt x="105" y="792"/>
                  </a:lnTo>
                  <a:lnTo>
                    <a:pt x="102" y="796"/>
                  </a:lnTo>
                  <a:lnTo>
                    <a:pt x="99" y="799"/>
                  </a:lnTo>
                  <a:lnTo>
                    <a:pt x="98" y="802"/>
                  </a:lnTo>
                  <a:lnTo>
                    <a:pt x="97" y="808"/>
                  </a:lnTo>
                  <a:lnTo>
                    <a:pt x="94" y="809"/>
                  </a:lnTo>
                  <a:lnTo>
                    <a:pt x="94" y="812"/>
                  </a:lnTo>
                  <a:lnTo>
                    <a:pt x="92" y="816"/>
                  </a:lnTo>
                  <a:lnTo>
                    <a:pt x="92" y="819"/>
                  </a:lnTo>
                  <a:lnTo>
                    <a:pt x="90" y="822"/>
                  </a:lnTo>
                  <a:lnTo>
                    <a:pt x="90" y="826"/>
                  </a:lnTo>
                  <a:lnTo>
                    <a:pt x="87" y="831"/>
                  </a:lnTo>
                  <a:lnTo>
                    <a:pt x="85" y="832"/>
                  </a:lnTo>
                  <a:lnTo>
                    <a:pt x="82" y="833"/>
                  </a:lnTo>
                  <a:lnTo>
                    <a:pt x="78" y="833"/>
                  </a:lnTo>
                  <a:lnTo>
                    <a:pt x="77" y="833"/>
                  </a:lnTo>
                  <a:lnTo>
                    <a:pt x="74" y="833"/>
                  </a:lnTo>
                  <a:lnTo>
                    <a:pt x="71" y="832"/>
                  </a:lnTo>
                  <a:lnTo>
                    <a:pt x="68" y="832"/>
                  </a:lnTo>
                  <a:lnTo>
                    <a:pt x="64" y="829"/>
                  </a:lnTo>
                  <a:lnTo>
                    <a:pt x="60" y="825"/>
                  </a:lnTo>
                  <a:lnTo>
                    <a:pt x="57" y="822"/>
                  </a:lnTo>
                  <a:lnTo>
                    <a:pt x="55" y="819"/>
                  </a:lnTo>
                  <a:lnTo>
                    <a:pt x="53" y="818"/>
                  </a:lnTo>
                  <a:lnTo>
                    <a:pt x="51" y="815"/>
                  </a:lnTo>
                  <a:lnTo>
                    <a:pt x="48" y="809"/>
                  </a:lnTo>
                  <a:lnTo>
                    <a:pt x="47" y="805"/>
                  </a:lnTo>
                  <a:lnTo>
                    <a:pt x="44" y="799"/>
                  </a:lnTo>
                  <a:lnTo>
                    <a:pt x="43" y="795"/>
                  </a:lnTo>
                  <a:lnTo>
                    <a:pt x="40" y="789"/>
                  </a:lnTo>
                  <a:lnTo>
                    <a:pt x="40" y="785"/>
                  </a:lnTo>
                  <a:lnTo>
                    <a:pt x="36" y="779"/>
                  </a:lnTo>
                  <a:lnTo>
                    <a:pt x="34" y="772"/>
                  </a:lnTo>
                  <a:lnTo>
                    <a:pt x="31" y="765"/>
                  </a:lnTo>
                  <a:lnTo>
                    <a:pt x="30" y="759"/>
                  </a:lnTo>
                  <a:lnTo>
                    <a:pt x="28" y="751"/>
                  </a:lnTo>
                  <a:lnTo>
                    <a:pt x="27" y="744"/>
                  </a:lnTo>
                  <a:lnTo>
                    <a:pt x="24" y="735"/>
                  </a:lnTo>
                  <a:lnTo>
                    <a:pt x="21" y="728"/>
                  </a:lnTo>
                  <a:lnTo>
                    <a:pt x="20" y="721"/>
                  </a:lnTo>
                  <a:lnTo>
                    <a:pt x="18" y="713"/>
                  </a:lnTo>
                  <a:lnTo>
                    <a:pt x="16" y="704"/>
                  </a:lnTo>
                  <a:lnTo>
                    <a:pt x="16" y="694"/>
                  </a:lnTo>
                  <a:lnTo>
                    <a:pt x="13" y="686"/>
                  </a:lnTo>
                  <a:lnTo>
                    <a:pt x="13" y="677"/>
                  </a:lnTo>
                  <a:lnTo>
                    <a:pt x="10" y="667"/>
                  </a:lnTo>
                  <a:lnTo>
                    <a:pt x="9" y="657"/>
                  </a:lnTo>
                  <a:lnTo>
                    <a:pt x="7" y="649"/>
                  </a:lnTo>
                  <a:lnTo>
                    <a:pt x="6" y="639"/>
                  </a:lnTo>
                  <a:lnTo>
                    <a:pt x="6" y="629"/>
                  </a:lnTo>
                  <a:lnTo>
                    <a:pt x="4" y="619"/>
                  </a:lnTo>
                  <a:lnTo>
                    <a:pt x="3" y="607"/>
                  </a:lnTo>
                  <a:lnTo>
                    <a:pt x="3" y="599"/>
                  </a:lnTo>
                  <a:lnTo>
                    <a:pt x="1" y="589"/>
                  </a:lnTo>
                  <a:lnTo>
                    <a:pt x="0" y="577"/>
                  </a:lnTo>
                  <a:lnTo>
                    <a:pt x="0" y="567"/>
                  </a:lnTo>
                  <a:lnTo>
                    <a:pt x="0" y="556"/>
                  </a:lnTo>
                  <a:lnTo>
                    <a:pt x="0" y="545"/>
                  </a:lnTo>
                  <a:lnTo>
                    <a:pt x="0" y="535"/>
                  </a:lnTo>
                  <a:lnTo>
                    <a:pt x="0" y="525"/>
                  </a:lnTo>
                  <a:lnTo>
                    <a:pt x="0" y="513"/>
                  </a:lnTo>
                  <a:lnTo>
                    <a:pt x="0" y="502"/>
                  </a:lnTo>
                  <a:lnTo>
                    <a:pt x="0" y="492"/>
                  </a:lnTo>
                  <a:lnTo>
                    <a:pt x="1" y="482"/>
                  </a:lnTo>
                  <a:lnTo>
                    <a:pt x="3" y="469"/>
                  </a:lnTo>
                  <a:lnTo>
                    <a:pt x="3" y="459"/>
                  </a:lnTo>
                  <a:lnTo>
                    <a:pt x="4" y="448"/>
                  </a:lnTo>
                  <a:lnTo>
                    <a:pt x="6" y="438"/>
                  </a:lnTo>
                  <a:lnTo>
                    <a:pt x="9" y="427"/>
                  </a:lnTo>
                  <a:lnTo>
                    <a:pt x="9" y="415"/>
                  </a:lnTo>
                  <a:lnTo>
                    <a:pt x="11" y="405"/>
                  </a:lnTo>
                  <a:lnTo>
                    <a:pt x="13" y="394"/>
                  </a:lnTo>
                  <a:lnTo>
                    <a:pt x="16" y="384"/>
                  </a:lnTo>
                  <a:lnTo>
                    <a:pt x="18" y="374"/>
                  </a:lnTo>
                  <a:lnTo>
                    <a:pt x="21" y="363"/>
                  </a:lnTo>
                  <a:lnTo>
                    <a:pt x="24" y="354"/>
                  </a:lnTo>
                  <a:lnTo>
                    <a:pt x="27" y="343"/>
                  </a:lnTo>
                  <a:lnTo>
                    <a:pt x="30" y="333"/>
                  </a:lnTo>
                  <a:lnTo>
                    <a:pt x="34" y="324"/>
                  </a:lnTo>
                  <a:lnTo>
                    <a:pt x="40" y="313"/>
                  </a:lnTo>
                  <a:lnTo>
                    <a:pt x="44" y="304"/>
                  </a:lnTo>
                  <a:close/>
                </a:path>
              </a:pathLst>
            </a:custGeom>
            <a:solidFill>
              <a:srgbClr val="2A40E2"/>
            </a:solidFill>
            <a:ln w="9525">
              <a:solidFill>
                <a:schemeClr val="tx1"/>
              </a:solidFill>
              <a:round/>
              <a:headEnd/>
              <a:tailEnd/>
            </a:ln>
          </p:spPr>
          <p:txBody>
            <a:bodyPr/>
            <a:lstStyle/>
            <a:p>
              <a:endParaRPr lang="en-US"/>
            </a:p>
          </p:txBody>
        </p:sp>
        <p:sp>
          <p:nvSpPr>
            <p:cNvPr id="36875" name="Freeform 13"/>
            <p:cNvSpPr>
              <a:spLocks/>
            </p:cNvSpPr>
            <p:nvPr/>
          </p:nvSpPr>
          <p:spPr bwMode="auto">
            <a:xfrm>
              <a:off x="1923" y="937"/>
              <a:ext cx="81" cy="29"/>
            </a:xfrm>
            <a:custGeom>
              <a:avLst/>
              <a:gdLst>
                <a:gd name="T0" fmla="*/ 0 w 243"/>
                <a:gd name="T1" fmla="*/ 0 h 87"/>
                <a:gd name="T2" fmla="*/ 0 w 243"/>
                <a:gd name="T3" fmla="*/ 0 h 87"/>
                <a:gd name="T4" fmla="*/ 0 w 243"/>
                <a:gd name="T5" fmla="*/ 0 h 87"/>
                <a:gd name="T6" fmla="*/ 0 w 243"/>
                <a:gd name="T7" fmla="*/ 0 h 87"/>
                <a:gd name="T8" fmla="*/ 0 w 243"/>
                <a:gd name="T9" fmla="*/ 0 h 87"/>
                <a:gd name="T10" fmla="*/ 0 w 243"/>
                <a:gd name="T11" fmla="*/ 0 h 87"/>
                <a:gd name="T12" fmla="*/ 0 w 243"/>
                <a:gd name="T13" fmla="*/ 0 h 87"/>
                <a:gd name="T14" fmla="*/ 0 w 243"/>
                <a:gd name="T15" fmla="*/ 0 h 87"/>
                <a:gd name="T16" fmla="*/ 0 w 243"/>
                <a:gd name="T17" fmla="*/ 0 h 87"/>
                <a:gd name="T18" fmla="*/ 0 w 243"/>
                <a:gd name="T19" fmla="*/ 0 h 87"/>
                <a:gd name="T20" fmla="*/ 0 w 243"/>
                <a:gd name="T21" fmla="*/ 0 h 87"/>
                <a:gd name="T22" fmla="*/ 0 w 243"/>
                <a:gd name="T23" fmla="*/ 0 h 87"/>
                <a:gd name="T24" fmla="*/ 0 w 243"/>
                <a:gd name="T25" fmla="*/ 0 h 87"/>
                <a:gd name="T26" fmla="*/ 0 w 243"/>
                <a:gd name="T27" fmla="*/ 0 h 87"/>
                <a:gd name="T28" fmla="*/ 0 w 243"/>
                <a:gd name="T29" fmla="*/ 0 h 87"/>
                <a:gd name="T30" fmla="*/ 0 w 243"/>
                <a:gd name="T31" fmla="*/ 0 h 87"/>
                <a:gd name="T32" fmla="*/ 0 w 243"/>
                <a:gd name="T33" fmla="*/ 0 h 87"/>
                <a:gd name="T34" fmla="*/ 0 w 243"/>
                <a:gd name="T35" fmla="*/ 0 h 87"/>
                <a:gd name="T36" fmla="*/ 0 w 243"/>
                <a:gd name="T37" fmla="*/ 0 h 87"/>
                <a:gd name="T38" fmla="*/ 0 w 243"/>
                <a:gd name="T39" fmla="*/ 0 h 87"/>
                <a:gd name="T40" fmla="*/ 0 w 243"/>
                <a:gd name="T41" fmla="*/ 0 h 87"/>
                <a:gd name="T42" fmla="*/ 0 w 243"/>
                <a:gd name="T43" fmla="*/ 0 h 87"/>
                <a:gd name="T44" fmla="*/ 0 w 243"/>
                <a:gd name="T45" fmla="*/ 0 h 87"/>
                <a:gd name="T46" fmla="*/ 0 w 243"/>
                <a:gd name="T47" fmla="*/ 0 h 87"/>
                <a:gd name="T48" fmla="*/ 0 w 243"/>
                <a:gd name="T49" fmla="*/ 0 h 87"/>
                <a:gd name="T50" fmla="*/ 0 w 243"/>
                <a:gd name="T51" fmla="*/ 0 h 87"/>
                <a:gd name="T52" fmla="*/ 0 w 243"/>
                <a:gd name="T53" fmla="*/ 0 h 87"/>
                <a:gd name="T54" fmla="*/ 0 w 243"/>
                <a:gd name="T55" fmla="*/ 0 h 87"/>
                <a:gd name="T56" fmla="*/ 0 w 243"/>
                <a:gd name="T57" fmla="*/ 0 h 87"/>
                <a:gd name="T58" fmla="*/ 0 w 243"/>
                <a:gd name="T59" fmla="*/ 0 h 87"/>
                <a:gd name="T60" fmla="*/ 0 w 243"/>
                <a:gd name="T61" fmla="*/ 0 h 87"/>
                <a:gd name="T62" fmla="*/ 0 w 243"/>
                <a:gd name="T63" fmla="*/ 0 h 87"/>
                <a:gd name="T64" fmla="*/ 0 w 243"/>
                <a:gd name="T65" fmla="*/ 0 h 87"/>
                <a:gd name="T66" fmla="*/ 0 w 243"/>
                <a:gd name="T67" fmla="*/ 0 h 87"/>
                <a:gd name="T68" fmla="*/ 0 w 243"/>
                <a:gd name="T69" fmla="*/ 0 h 87"/>
                <a:gd name="T70" fmla="*/ 0 w 243"/>
                <a:gd name="T71" fmla="*/ 0 h 87"/>
                <a:gd name="T72" fmla="*/ 0 w 243"/>
                <a:gd name="T73" fmla="*/ 0 h 87"/>
                <a:gd name="T74" fmla="*/ 0 w 243"/>
                <a:gd name="T75" fmla="*/ 0 h 87"/>
                <a:gd name="T76" fmla="*/ 0 w 243"/>
                <a:gd name="T77" fmla="*/ 0 h 87"/>
                <a:gd name="T78" fmla="*/ 0 w 243"/>
                <a:gd name="T79" fmla="*/ 0 h 87"/>
                <a:gd name="T80" fmla="*/ 0 w 243"/>
                <a:gd name="T81" fmla="*/ 0 h 87"/>
                <a:gd name="T82" fmla="*/ 0 w 243"/>
                <a:gd name="T83" fmla="*/ 0 h 87"/>
                <a:gd name="T84" fmla="*/ 0 w 243"/>
                <a:gd name="T85" fmla="*/ 0 h 87"/>
                <a:gd name="T86" fmla="*/ 0 w 243"/>
                <a:gd name="T87" fmla="*/ 0 h 87"/>
                <a:gd name="T88" fmla="*/ 0 w 243"/>
                <a:gd name="T89" fmla="*/ 0 h 87"/>
                <a:gd name="T90" fmla="*/ 0 w 243"/>
                <a:gd name="T91" fmla="*/ 0 h 8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3"/>
                <a:gd name="T139" fmla="*/ 0 h 87"/>
                <a:gd name="T140" fmla="*/ 243 w 243"/>
                <a:gd name="T141" fmla="*/ 87 h 8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3" h="87">
                  <a:moveTo>
                    <a:pt x="77" y="6"/>
                  </a:moveTo>
                  <a:lnTo>
                    <a:pt x="80" y="4"/>
                  </a:lnTo>
                  <a:lnTo>
                    <a:pt x="83" y="3"/>
                  </a:lnTo>
                  <a:lnTo>
                    <a:pt x="86" y="3"/>
                  </a:lnTo>
                  <a:lnTo>
                    <a:pt x="90" y="3"/>
                  </a:lnTo>
                  <a:lnTo>
                    <a:pt x="94" y="1"/>
                  </a:lnTo>
                  <a:lnTo>
                    <a:pt x="96" y="0"/>
                  </a:lnTo>
                  <a:lnTo>
                    <a:pt x="100" y="0"/>
                  </a:lnTo>
                  <a:lnTo>
                    <a:pt x="104" y="0"/>
                  </a:lnTo>
                  <a:lnTo>
                    <a:pt x="107" y="0"/>
                  </a:lnTo>
                  <a:lnTo>
                    <a:pt x="111" y="0"/>
                  </a:lnTo>
                  <a:lnTo>
                    <a:pt x="114" y="0"/>
                  </a:lnTo>
                  <a:lnTo>
                    <a:pt x="118" y="0"/>
                  </a:lnTo>
                  <a:lnTo>
                    <a:pt x="123" y="0"/>
                  </a:lnTo>
                  <a:lnTo>
                    <a:pt x="126" y="0"/>
                  </a:lnTo>
                  <a:lnTo>
                    <a:pt x="130" y="0"/>
                  </a:lnTo>
                  <a:lnTo>
                    <a:pt x="134" y="0"/>
                  </a:lnTo>
                  <a:lnTo>
                    <a:pt x="137" y="0"/>
                  </a:lnTo>
                  <a:lnTo>
                    <a:pt x="141" y="0"/>
                  </a:lnTo>
                  <a:lnTo>
                    <a:pt x="145" y="1"/>
                  </a:lnTo>
                  <a:lnTo>
                    <a:pt x="150" y="3"/>
                  </a:lnTo>
                  <a:lnTo>
                    <a:pt x="154" y="3"/>
                  </a:lnTo>
                  <a:lnTo>
                    <a:pt x="157" y="3"/>
                  </a:lnTo>
                  <a:lnTo>
                    <a:pt x="161" y="4"/>
                  </a:lnTo>
                  <a:lnTo>
                    <a:pt x="165" y="6"/>
                  </a:lnTo>
                  <a:lnTo>
                    <a:pt x="170" y="7"/>
                  </a:lnTo>
                  <a:lnTo>
                    <a:pt x="175" y="7"/>
                  </a:lnTo>
                  <a:lnTo>
                    <a:pt x="180" y="10"/>
                  </a:lnTo>
                  <a:lnTo>
                    <a:pt x="182" y="11"/>
                  </a:lnTo>
                  <a:lnTo>
                    <a:pt x="188" y="13"/>
                  </a:lnTo>
                  <a:lnTo>
                    <a:pt x="192" y="16"/>
                  </a:lnTo>
                  <a:lnTo>
                    <a:pt x="197" y="17"/>
                  </a:lnTo>
                  <a:lnTo>
                    <a:pt x="202" y="18"/>
                  </a:lnTo>
                  <a:lnTo>
                    <a:pt x="207" y="21"/>
                  </a:lnTo>
                  <a:lnTo>
                    <a:pt x="211" y="23"/>
                  </a:lnTo>
                  <a:lnTo>
                    <a:pt x="214" y="26"/>
                  </a:lnTo>
                  <a:lnTo>
                    <a:pt x="218" y="27"/>
                  </a:lnTo>
                  <a:lnTo>
                    <a:pt x="221" y="28"/>
                  </a:lnTo>
                  <a:lnTo>
                    <a:pt x="224" y="31"/>
                  </a:lnTo>
                  <a:lnTo>
                    <a:pt x="228" y="33"/>
                  </a:lnTo>
                  <a:lnTo>
                    <a:pt x="231" y="36"/>
                  </a:lnTo>
                  <a:lnTo>
                    <a:pt x="235" y="37"/>
                  </a:lnTo>
                  <a:lnTo>
                    <a:pt x="238" y="40"/>
                  </a:lnTo>
                  <a:lnTo>
                    <a:pt x="241" y="43"/>
                  </a:lnTo>
                  <a:lnTo>
                    <a:pt x="243" y="45"/>
                  </a:lnTo>
                  <a:lnTo>
                    <a:pt x="243" y="50"/>
                  </a:lnTo>
                  <a:lnTo>
                    <a:pt x="241" y="54"/>
                  </a:lnTo>
                  <a:lnTo>
                    <a:pt x="238" y="55"/>
                  </a:lnTo>
                  <a:lnTo>
                    <a:pt x="235" y="57"/>
                  </a:lnTo>
                  <a:lnTo>
                    <a:pt x="232" y="58"/>
                  </a:lnTo>
                  <a:lnTo>
                    <a:pt x="228" y="60"/>
                  </a:lnTo>
                  <a:lnTo>
                    <a:pt x="222" y="60"/>
                  </a:lnTo>
                  <a:lnTo>
                    <a:pt x="216" y="60"/>
                  </a:lnTo>
                  <a:lnTo>
                    <a:pt x="214" y="60"/>
                  </a:lnTo>
                  <a:lnTo>
                    <a:pt x="211" y="60"/>
                  </a:lnTo>
                  <a:lnTo>
                    <a:pt x="208" y="60"/>
                  </a:lnTo>
                  <a:lnTo>
                    <a:pt x="205" y="58"/>
                  </a:lnTo>
                  <a:lnTo>
                    <a:pt x="202" y="57"/>
                  </a:lnTo>
                  <a:lnTo>
                    <a:pt x="198" y="57"/>
                  </a:lnTo>
                  <a:lnTo>
                    <a:pt x="194" y="55"/>
                  </a:lnTo>
                  <a:lnTo>
                    <a:pt x="191" y="54"/>
                  </a:lnTo>
                  <a:lnTo>
                    <a:pt x="188" y="54"/>
                  </a:lnTo>
                  <a:lnTo>
                    <a:pt x="184" y="53"/>
                  </a:lnTo>
                  <a:lnTo>
                    <a:pt x="181" y="53"/>
                  </a:lnTo>
                  <a:lnTo>
                    <a:pt x="177" y="51"/>
                  </a:lnTo>
                  <a:lnTo>
                    <a:pt x="174" y="50"/>
                  </a:lnTo>
                  <a:lnTo>
                    <a:pt x="168" y="50"/>
                  </a:lnTo>
                  <a:lnTo>
                    <a:pt x="164" y="47"/>
                  </a:lnTo>
                  <a:lnTo>
                    <a:pt x="161" y="47"/>
                  </a:lnTo>
                  <a:lnTo>
                    <a:pt x="157" y="47"/>
                  </a:lnTo>
                  <a:lnTo>
                    <a:pt x="151" y="45"/>
                  </a:lnTo>
                  <a:lnTo>
                    <a:pt x="148" y="45"/>
                  </a:lnTo>
                  <a:lnTo>
                    <a:pt x="143" y="47"/>
                  </a:lnTo>
                  <a:lnTo>
                    <a:pt x="138" y="47"/>
                  </a:lnTo>
                  <a:lnTo>
                    <a:pt x="133" y="47"/>
                  </a:lnTo>
                  <a:lnTo>
                    <a:pt x="128" y="47"/>
                  </a:lnTo>
                  <a:lnTo>
                    <a:pt x="124" y="50"/>
                  </a:lnTo>
                  <a:lnTo>
                    <a:pt x="118" y="51"/>
                  </a:lnTo>
                  <a:lnTo>
                    <a:pt x="113" y="53"/>
                  </a:lnTo>
                  <a:lnTo>
                    <a:pt x="108" y="54"/>
                  </a:lnTo>
                  <a:lnTo>
                    <a:pt x="103" y="57"/>
                  </a:lnTo>
                  <a:lnTo>
                    <a:pt x="100" y="58"/>
                  </a:lnTo>
                  <a:lnTo>
                    <a:pt x="97" y="60"/>
                  </a:lnTo>
                  <a:lnTo>
                    <a:pt x="94" y="60"/>
                  </a:lnTo>
                  <a:lnTo>
                    <a:pt x="93" y="63"/>
                  </a:lnTo>
                  <a:lnTo>
                    <a:pt x="86" y="64"/>
                  </a:lnTo>
                  <a:lnTo>
                    <a:pt x="81" y="67"/>
                  </a:lnTo>
                  <a:lnTo>
                    <a:pt x="76" y="68"/>
                  </a:lnTo>
                  <a:lnTo>
                    <a:pt x="72" y="71"/>
                  </a:lnTo>
                  <a:lnTo>
                    <a:pt x="67" y="71"/>
                  </a:lnTo>
                  <a:lnTo>
                    <a:pt x="63" y="74"/>
                  </a:lnTo>
                  <a:lnTo>
                    <a:pt x="57" y="75"/>
                  </a:lnTo>
                  <a:lnTo>
                    <a:pt x="53" y="78"/>
                  </a:lnTo>
                  <a:lnTo>
                    <a:pt x="49" y="78"/>
                  </a:lnTo>
                  <a:lnTo>
                    <a:pt x="46" y="81"/>
                  </a:lnTo>
                  <a:lnTo>
                    <a:pt x="42" y="81"/>
                  </a:lnTo>
                  <a:lnTo>
                    <a:pt x="39" y="84"/>
                  </a:lnTo>
                  <a:lnTo>
                    <a:pt x="36" y="84"/>
                  </a:lnTo>
                  <a:lnTo>
                    <a:pt x="32" y="85"/>
                  </a:lnTo>
                  <a:lnTo>
                    <a:pt x="29" y="85"/>
                  </a:lnTo>
                  <a:lnTo>
                    <a:pt x="26" y="87"/>
                  </a:lnTo>
                  <a:lnTo>
                    <a:pt x="23" y="87"/>
                  </a:lnTo>
                  <a:lnTo>
                    <a:pt x="20" y="87"/>
                  </a:lnTo>
                  <a:lnTo>
                    <a:pt x="15" y="87"/>
                  </a:lnTo>
                  <a:lnTo>
                    <a:pt x="10" y="85"/>
                  </a:lnTo>
                  <a:lnTo>
                    <a:pt x="6" y="82"/>
                  </a:lnTo>
                  <a:lnTo>
                    <a:pt x="3" y="80"/>
                  </a:lnTo>
                  <a:lnTo>
                    <a:pt x="2" y="75"/>
                  </a:lnTo>
                  <a:lnTo>
                    <a:pt x="0" y="71"/>
                  </a:lnTo>
                  <a:lnTo>
                    <a:pt x="0" y="68"/>
                  </a:lnTo>
                  <a:lnTo>
                    <a:pt x="0" y="65"/>
                  </a:lnTo>
                  <a:lnTo>
                    <a:pt x="0" y="63"/>
                  </a:lnTo>
                  <a:lnTo>
                    <a:pt x="0" y="60"/>
                  </a:lnTo>
                  <a:lnTo>
                    <a:pt x="2" y="54"/>
                  </a:lnTo>
                  <a:lnTo>
                    <a:pt x="5" y="50"/>
                  </a:lnTo>
                  <a:lnTo>
                    <a:pt x="9" y="44"/>
                  </a:lnTo>
                  <a:lnTo>
                    <a:pt x="12" y="40"/>
                  </a:lnTo>
                  <a:lnTo>
                    <a:pt x="15" y="37"/>
                  </a:lnTo>
                  <a:lnTo>
                    <a:pt x="18" y="36"/>
                  </a:lnTo>
                  <a:lnTo>
                    <a:pt x="20" y="33"/>
                  </a:lnTo>
                  <a:lnTo>
                    <a:pt x="23" y="31"/>
                  </a:lnTo>
                  <a:lnTo>
                    <a:pt x="26" y="28"/>
                  </a:lnTo>
                  <a:lnTo>
                    <a:pt x="29" y="26"/>
                  </a:lnTo>
                  <a:lnTo>
                    <a:pt x="32" y="24"/>
                  </a:lnTo>
                  <a:lnTo>
                    <a:pt x="36" y="23"/>
                  </a:lnTo>
                  <a:lnTo>
                    <a:pt x="39" y="21"/>
                  </a:lnTo>
                  <a:lnTo>
                    <a:pt x="42" y="18"/>
                  </a:lnTo>
                  <a:lnTo>
                    <a:pt x="46" y="17"/>
                  </a:lnTo>
                  <a:lnTo>
                    <a:pt x="49" y="16"/>
                  </a:lnTo>
                  <a:lnTo>
                    <a:pt x="52" y="14"/>
                  </a:lnTo>
                  <a:lnTo>
                    <a:pt x="56" y="13"/>
                  </a:lnTo>
                  <a:lnTo>
                    <a:pt x="59" y="10"/>
                  </a:lnTo>
                  <a:lnTo>
                    <a:pt x="64" y="10"/>
                  </a:lnTo>
                  <a:lnTo>
                    <a:pt x="67" y="7"/>
                  </a:lnTo>
                  <a:lnTo>
                    <a:pt x="70" y="7"/>
                  </a:lnTo>
                  <a:lnTo>
                    <a:pt x="73" y="6"/>
                  </a:lnTo>
                  <a:lnTo>
                    <a:pt x="77" y="6"/>
                  </a:lnTo>
                  <a:close/>
                </a:path>
              </a:pathLst>
            </a:custGeom>
            <a:solidFill>
              <a:srgbClr val="FFFFFF"/>
            </a:solidFill>
            <a:ln w="9525">
              <a:solidFill>
                <a:schemeClr val="tx1"/>
              </a:solidFill>
              <a:round/>
              <a:headEnd/>
              <a:tailEnd/>
            </a:ln>
          </p:spPr>
          <p:txBody>
            <a:bodyPr/>
            <a:lstStyle/>
            <a:p>
              <a:endParaRPr lang="en-US"/>
            </a:p>
          </p:txBody>
        </p:sp>
        <p:sp>
          <p:nvSpPr>
            <p:cNvPr id="36876" name="Freeform 14"/>
            <p:cNvSpPr>
              <a:spLocks/>
            </p:cNvSpPr>
            <p:nvPr/>
          </p:nvSpPr>
          <p:spPr bwMode="auto">
            <a:xfrm>
              <a:off x="2190" y="1213"/>
              <a:ext cx="34" cy="110"/>
            </a:xfrm>
            <a:custGeom>
              <a:avLst/>
              <a:gdLst>
                <a:gd name="T0" fmla="*/ 0 w 102"/>
                <a:gd name="T1" fmla="*/ 0 h 330"/>
                <a:gd name="T2" fmla="*/ 0 w 102"/>
                <a:gd name="T3" fmla="*/ 0 h 330"/>
                <a:gd name="T4" fmla="*/ 0 w 102"/>
                <a:gd name="T5" fmla="*/ 0 h 330"/>
                <a:gd name="T6" fmla="*/ 0 w 102"/>
                <a:gd name="T7" fmla="*/ 0 h 330"/>
                <a:gd name="T8" fmla="*/ 0 w 102"/>
                <a:gd name="T9" fmla="*/ 0 h 330"/>
                <a:gd name="T10" fmla="*/ 0 w 102"/>
                <a:gd name="T11" fmla="*/ 0 h 330"/>
                <a:gd name="T12" fmla="*/ 0 w 102"/>
                <a:gd name="T13" fmla="*/ 0 h 330"/>
                <a:gd name="T14" fmla="*/ 0 w 102"/>
                <a:gd name="T15" fmla="*/ 0 h 330"/>
                <a:gd name="T16" fmla="*/ 0 w 102"/>
                <a:gd name="T17" fmla="*/ 0 h 330"/>
                <a:gd name="T18" fmla="*/ 0 w 102"/>
                <a:gd name="T19" fmla="*/ 0 h 330"/>
                <a:gd name="T20" fmla="*/ 0 w 102"/>
                <a:gd name="T21" fmla="*/ 0 h 330"/>
                <a:gd name="T22" fmla="*/ 0 w 102"/>
                <a:gd name="T23" fmla="*/ 0 h 330"/>
                <a:gd name="T24" fmla="*/ 0 w 102"/>
                <a:gd name="T25" fmla="*/ 0 h 330"/>
                <a:gd name="T26" fmla="*/ 0 w 102"/>
                <a:gd name="T27" fmla="*/ 0 h 330"/>
                <a:gd name="T28" fmla="*/ 0 w 102"/>
                <a:gd name="T29" fmla="*/ 0 h 330"/>
                <a:gd name="T30" fmla="*/ 0 w 102"/>
                <a:gd name="T31" fmla="*/ 0 h 330"/>
                <a:gd name="T32" fmla="*/ 0 w 102"/>
                <a:gd name="T33" fmla="*/ 0 h 330"/>
                <a:gd name="T34" fmla="*/ 0 w 102"/>
                <a:gd name="T35" fmla="*/ 0 h 330"/>
                <a:gd name="T36" fmla="*/ 0 w 102"/>
                <a:gd name="T37" fmla="*/ 0 h 330"/>
                <a:gd name="T38" fmla="*/ 0 w 102"/>
                <a:gd name="T39" fmla="*/ 0 h 330"/>
                <a:gd name="T40" fmla="*/ 0 w 102"/>
                <a:gd name="T41" fmla="*/ 0 h 330"/>
                <a:gd name="T42" fmla="*/ 0 w 102"/>
                <a:gd name="T43" fmla="*/ 0 h 330"/>
                <a:gd name="T44" fmla="*/ 0 w 102"/>
                <a:gd name="T45" fmla="*/ 0 h 330"/>
                <a:gd name="T46" fmla="*/ 0 w 102"/>
                <a:gd name="T47" fmla="*/ 0 h 330"/>
                <a:gd name="T48" fmla="*/ 0 w 102"/>
                <a:gd name="T49" fmla="*/ 0 h 330"/>
                <a:gd name="T50" fmla="*/ 0 w 102"/>
                <a:gd name="T51" fmla="*/ 0 h 330"/>
                <a:gd name="T52" fmla="*/ 0 w 102"/>
                <a:gd name="T53" fmla="*/ 0 h 330"/>
                <a:gd name="T54" fmla="*/ 0 w 102"/>
                <a:gd name="T55" fmla="*/ 0 h 330"/>
                <a:gd name="T56" fmla="*/ 0 w 102"/>
                <a:gd name="T57" fmla="*/ 0 h 330"/>
                <a:gd name="T58" fmla="*/ 0 w 102"/>
                <a:gd name="T59" fmla="*/ 0 h 330"/>
                <a:gd name="T60" fmla="*/ 0 w 102"/>
                <a:gd name="T61" fmla="*/ 0 h 330"/>
                <a:gd name="T62" fmla="*/ 0 w 102"/>
                <a:gd name="T63" fmla="*/ 0 h 330"/>
                <a:gd name="T64" fmla="*/ 0 w 102"/>
                <a:gd name="T65" fmla="*/ 0 h 330"/>
                <a:gd name="T66" fmla="*/ 0 w 102"/>
                <a:gd name="T67" fmla="*/ 0 h 330"/>
                <a:gd name="T68" fmla="*/ 0 w 102"/>
                <a:gd name="T69" fmla="*/ 0 h 330"/>
                <a:gd name="T70" fmla="*/ 0 w 102"/>
                <a:gd name="T71" fmla="*/ 0 h 330"/>
                <a:gd name="T72" fmla="*/ 0 w 102"/>
                <a:gd name="T73" fmla="*/ 0 h 330"/>
                <a:gd name="T74" fmla="*/ 0 w 102"/>
                <a:gd name="T75" fmla="*/ 0 h 330"/>
                <a:gd name="T76" fmla="*/ 0 w 102"/>
                <a:gd name="T77" fmla="*/ 0 h 330"/>
                <a:gd name="T78" fmla="*/ 0 w 102"/>
                <a:gd name="T79" fmla="*/ 0 h 330"/>
                <a:gd name="T80" fmla="*/ 0 w 102"/>
                <a:gd name="T81" fmla="*/ 0 h 330"/>
                <a:gd name="T82" fmla="*/ 0 w 102"/>
                <a:gd name="T83" fmla="*/ 0 h 330"/>
                <a:gd name="T84" fmla="*/ 0 w 102"/>
                <a:gd name="T85" fmla="*/ 0 h 330"/>
                <a:gd name="T86" fmla="*/ 0 w 102"/>
                <a:gd name="T87" fmla="*/ 0 h 330"/>
                <a:gd name="T88" fmla="*/ 0 w 102"/>
                <a:gd name="T89" fmla="*/ 0 h 330"/>
                <a:gd name="T90" fmla="*/ 0 w 102"/>
                <a:gd name="T91" fmla="*/ 0 h 330"/>
                <a:gd name="T92" fmla="*/ 0 w 102"/>
                <a:gd name="T93" fmla="*/ 0 h 330"/>
                <a:gd name="T94" fmla="*/ 0 w 102"/>
                <a:gd name="T95" fmla="*/ 0 h 330"/>
                <a:gd name="T96" fmla="*/ 0 w 102"/>
                <a:gd name="T97" fmla="*/ 0 h 330"/>
                <a:gd name="T98" fmla="*/ 0 w 102"/>
                <a:gd name="T99" fmla="*/ 0 h 330"/>
                <a:gd name="T100" fmla="*/ 0 w 102"/>
                <a:gd name="T101" fmla="*/ 0 h 330"/>
                <a:gd name="T102" fmla="*/ 0 w 102"/>
                <a:gd name="T103" fmla="*/ 0 h 330"/>
                <a:gd name="T104" fmla="*/ 0 w 102"/>
                <a:gd name="T105" fmla="*/ 0 h 330"/>
                <a:gd name="T106" fmla="*/ 0 w 102"/>
                <a:gd name="T107" fmla="*/ 0 h 330"/>
                <a:gd name="T108" fmla="*/ 0 w 102"/>
                <a:gd name="T109" fmla="*/ 0 h 330"/>
                <a:gd name="T110" fmla="*/ 0 w 102"/>
                <a:gd name="T111" fmla="*/ 0 h 330"/>
                <a:gd name="T112" fmla="*/ 0 w 102"/>
                <a:gd name="T113" fmla="*/ 0 h 330"/>
                <a:gd name="T114" fmla="*/ 0 w 102"/>
                <a:gd name="T115" fmla="*/ 0 h 33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02"/>
                <a:gd name="T175" fmla="*/ 0 h 330"/>
                <a:gd name="T176" fmla="*/ 102 w 102"/>
                <a:gd name="T177" fmla="*/ 330 h 33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02" h="330">
                  <a:moveTo>
                    <a:pt x="18" y="99"/>
                  </a:moveTo>
                  <a:lnTo>
                    <a:pt x="18" y="102"/>
                  </a:lnTo>
                  <a:lnTo>
                    <a:pt x="18" y="105"/>
                  </a:lnTo>
                  <a:lnTo>
                    <a:pt x="18" y="109"/>
                  </a:lnTo>
                  <a:lnTo>
                    <a:pt x="20" y="112"/>
                  </a:lnTo>
                  <a:lnTo>
                    <a:pt x="20" y="116"/>
                  </a:lnTo>
                  <a:lnTo>
                    <a:pt x="21" y="119"/>
                  </a:lnTo>
                  <a:lnTo>
                    <a:pt x="21" y="125"/>
                  </a:lnTo>
                  <a:lnTo>
                    <a:pt x="21" y="129"/>
                  </a:lnTo>
                  <a:lnTo>
                    <a:pt x="21" y="132"/>
                  </a:lnTo>
                  <a:lnTo>
                    <a:pt x="21" y="136"/>
                  </a:lnTo>
                  <a:lnTo>
                    <a:pt x="21" y="140"/>
                  </a:lnTo>
                  <a:lnTo>
                    <a:pt x="21" y="145"/>
                  </a:lnTo>
                  <a:lnTo>
                    <a:pt x="21" y="150"/>
                  </a:lnTo>
                  <a:lnTo>
                    <a:pt x="21" y="155"/>
                  </a:lnTo>
                  <a:lnTo>
                    <a:pt x="21" y="159"/>
                  </a:lnTo>
                  <a:lnTo>
                    <a:pt x="23" y="163"/>
                  </a:lnTo>
                  <a:lnTo>
                    <a:pt x="21" y="168"/>
                  </a:lnTo>
                  <a:lnTo>
                    <a:pt x="21" y="172"/>
                  </a:lnTo>
                  <a:lnTo>
                    <a:pt x="21" y="177"/>
                  </a:lnTo>
                  <a:lnTo>
                    <a:pt x="21" y="182"/>
                  </a:lnTo>
                  <a:lnTo>
                    <a:pt x="20" y="187"/>
                  </a:lnTo>
                  <a:lnTo>
                    <a:pt x="20" y="190"/>
                  </a:lnTo>
                  <a:lnTo>
                    <a:pt x="20" y="196"/>
                  </a:lnTo>
                  <a:lnTo>
                    <a:pt x="20" y="200"/>
                  </a:lnTo>
                  <a:lnTo>
                    <a:pt x="18" y="206"/>
                  </a:lnTo>
                  <a:lnTo>
                    <a:pt x="18" y="210"/>
                  </a:lnTo>
                  <a:lnTo>
                    <a:pt x="18" y="214"/>
                  </a:lnTo>
                  <a:lnTo>
                    <a:pt x="18" y="219"/>
                  </a:lnTo>
                  <a:lnTo>
                    <a:pt x="18" y="224"/>
                  </a:lnTo>
                  <a:lnTo>
                    <a:pt x="18" y="227"/>
                  </a:lnTo>
                  <a:lnTo>
                    <a:pt x="18" y="233"/>
                  </a:lnTo>
                  <a:lnTo>
                    <a:pt x="18" y="239"/>
                  </a:lnTo>
                  <a:lnTo>
                    <a:pt x="17" y="243"/>
                  </a:lnTo>
                  <a:lnTo>
                    <a:pt x="17" y="246"/>
                  </a:lnTo>
                  <a:lnTo>
                    <a:pt x="15" y="250"/>
                  </a:lnTo>
                  <a:lnTo>
                    <a:pt x="15" y="254"/>
                  </a:lnTo>
                  <a:lnTo>
                    <a:pt x="15" y="259"/>
                  </a:lnTo>
                  <a:lnTo>
                    <a:pt x="15" y="263"/>
                  </a:lnTo>
                  <a:lnTo>
                    <a:pt x="15" y="267"/>
                  </a:lnTo>
                  <a:lnTo>
                    <a:pt x="17" y="271"/>
                  </a:lnTo>
                  <a:lnTo>
                    <a:pt x="17" y="274"/>
                  </a:lnTo>
                  <a:lnTo>
                    <a:pt x="17" y="278"/>
                  </a:lnTo>
                  <a:lnTo>
                    <a:pt x="17" y="281"/>
                  </a:lnTo>
                  <a:lnTo>
                    <a:pt x="17" y="287"/>
                  </a:lnTo>
                  <a:lnTo>
                    <a:pt x="17" y="290"/>
                  </a:lnTo>
                  <a:lnTo>
                    <a:pt x="18" y="293"/>
                  </a:lnTo>
                  <a:lnTo>
                    <a:pt x="18" y="296"/>
                  </a:lnTo>
                  <a:lnTo>
                    <a:pt x="18" y="300"/>
                  </a:lnTo>
                  <a:lnTo>
                    <a:pt x="18" y="303"/>
                  </a:lnTo>
                  <a:lnTo>
                    <a:pt x="20" y="305"/>
                  </a:lnTo>
                  <a:lnTo>
                    <a:pt x="21" y="308"/>
                  </a:lnTo>
                  <a:lnTo>
                    <a:pt x="23" y="310"/>
                  </a:lnTo>
                  <a:lnTo>
                    <a:pt x="25" y="315"/>
                  </a:lnTo>
                  <a:lnTo>
                    <a:pt x="28" y="320"/>
                  </a:lnTo>
                  <a:lnTo>
                    <a:pt x="31" y="323"/>
                  </a:lnTo>
                  <a:lnTo>
                    <a:pt x="34" y="325"/>
                  </a:lnTo>
                  <a:lnTo>
                    <a:pt x="40" y="327"/>
                  </a:lnTo>
                  <a:lnTo>
                    <a:pt x="44" y="328"/>
                  </a:lnTo>
                  <a:lnTo>
                    <a:pt x="48" y="328"/>
                  </a:lnTo>
                  <a:lnTo>
                    <a:pt x="54" y="330"/>
                  </a:lnTo>
                  <a:lnTo>
                    <a:pt x="58" y="328"/>
                  </a:lnTo>
                  <a:lnTo>
                    <a:pt x="62" y="328"/>
                  </a:lnTo>
                  <a:lnTo>
                    <a:pt x="65" y="327"/>
                  </a:lnTo>
                  <a:lnTo>
                    <a:pt x="69" y="325"/>
                  </a:lnTo>
                  <a:lnTo>
                    <a:pt x="72" y="324"/>
                  </a:lnTo>
                  <a:lnTo>
                    <a:pt x="77" y="323"/>
                  </a:lnTo>
                  <a:lnTo>
                    <a:pt x="79" y="320"/>
                  </a:lnTo>
                  <a:lnTo>
                    <a:pt x="82" y="317"/>
                  </a:lnTo>
                  <a:lnTo>
                    <a:pt x="85" y="314"/>
                  </a:lnTo>
                  <a:lnTo>
                    <a:pt x="87" y="311"/>
                  </a:lnTo>
                  <a:lnTo>
                    <a:pt x="89" y="308"/>
                  </a:lnTo>
                  <a:lnTo>
                    <a:pt x="91" y="304"/>
                  </a:lnTo>
                  <a:lnTo>
                    <a:pt x="92" y="300"/>
                  </a:lnTo>
                  <a:lnTo>
                    <a:pt x="95" y="297"/>
                  </a:lnTo>
                  <a:lnTo>
                    <a:pt x="95" y="293"/>
                  </a:lnTo>
                  <a:lnTo>
                    <a:pt x="96" y="288"/>
                  </a:lnTo>
                  <a:lnTo>
                    <a:pt x="98" y="283"/>
                  </a:lnTo>
                  <a:lnTo>
                    <a:pt x="99" y="278"/>
                  </a:lnTo>
                  <a:lnTo>
                    <a:pt x="99" y="274"/>
                  </a:lnTo>
                  <a:lnTo>
                    <a:pt x="99" y="270"/>
                  </a:lnTo>
                  <a:lnTo>
                    <a:pt x="101" y="266"/>
                  </a:lnTo>
                  <a:lnTo>
                    <a:pt x="102" y="260"/>
                  </a:lnTo>
                  <a:lnTo>
                    <a:pt x="102" y="256"/>
                  </a:lnTo>
                  <a:lnTo>
                    <a:pt x="102" y="250"/>
                  </a:lnTo>
                  <a:lnTo>
                    <a:pt x="102" y="244"/>
                  </a:lnTo>
                  <a:lnTo>
                    <a:pt x="102" y="240"/>
                  </a:lnTo>
                  <a:lnTo>
                    <a:pt x="102" y="236"/>
                  </a:lnTo>
                  <a:lnTo>
                    <a:pt x="102" y="230"/>
                  </a:lnTo>
                  <a:lnTo>
                    <a:pt x="101" y="226"/>
                  </a:lnTo>
                  <a:lnTo>
                    <a:pt x="101" y="222"/>
                  </a:lnTo>
                  <a:lnTo>
                    <a:pt x="99" y="219"/>
                  </a:lnTo>
                  <a:lnTo>
                    <a:pt x="99" y="216"/>
                  </a:lnTo>
                  <a:lnTo>
                    <a:pt x="99" y="213"/>
                  </a:lnTo>
                  <a:lnTo>
                    <a:pt x="99" y="210"/>
                  </a:lnTo>
                  <a:lnTo>
                    <a:pt x="98" y="207"/>
                  </a:lnTo>
                  <a:lnTo>
                    <a:pt x="96" y="204"/>
                  </a:lnTo>
                  <a:lnTo>
                    <a:pt x="96" y="200"/>
                  </a:lnTo>
                  <a:lnTo>
                    <a:pt x="96" y="197"/>
                  </a:lnTo>
                  <a:lnTo>
                    <a:pt x="95" y="193"/>
                  </a:lnTo>
                  <a:lnTo>
                    <a:pt x="95" y="189"/>
                  </a:lnTo>
                  <a:lnTo>
                    <a:pt x="94" y="185"/>
                  </a:lnTo>
                  <a:lnTo>
                    <a:pt x="94" y="182"/>
                  </a:lnTo>
                  <a:lnTo>
                    <a:pt x="92" y="176"/>
                  </a:lnTo>
                  <a:lnTo>
                    <a:pt x="91" y="172"/>
                  </a:lnTo>
                  <a:lnTo>
                    <a:pt x="89" y="168"/>
                  </a:lnTo>
                  <a:lnTo>
                    <a:pt x="89" y="163"/>
                  </a:lnTo>
                  <a:lnTo>
                    <a:pt x="88" y="159"/>
                  </a:lnTo>
                  <a:lnTo>
                    <a:pt x="87" y="153"/>
                  </a:lnTo>
                  <a:lnTo>
                    <a:pt x="85" y="149"/>
                  </a:lnTo>
                  <a:lnTo>
                    <a:pt x="84" y="143"/>
                  </a:lnTo>
                  <a:lnTo>
                    <a:pt x="82" y="139"/>
                  </a:lnTo>
                  <a:lnTo>
                    <a:pt x="81" y="135"/>
                  </a:lnTo>
                  <a:lnTo>
                    <a:pt x="79" y="129"/>
                  </a:lnTo>
                  <a:lnTo>
                    <a:pt x="78" y="125"/>
                  </a:lnTo>
                  <a:lnTo>
                    <a:pt x="77" y="119"/>
                  </a:lnTo>
                  <a:lnTo>
                    <a:pt x="74" y="113"/>
                  </a:lnTo>
                  <a:lnTo>
                    <a:pt x="74" y="109"/>
                  </a:lnTo>
                  <a:lnTo>
                    <a:pt x="71" y="104"/>
                  </a:lnTo>
                  <a:lnTo>
                    <a:pt x="71" y="99"/>
                  </a:lnTo>
                  <a:lnTo>
                    <a:pt x="68" y="94"/>
                  </a:lnTo>
                  <a:lnTo>
                    <a:pt x="67" y="89"/>
                  </a:lnTo>
                  <a:lnTo>
                    <a:pt x="65" y="85"/>
                  </a:lnTo>
                  <a:lnTo>
                    <a:pt x="64" y="79"/>
                  </a:lnTo>
                  <a:lnTo>
                    <a:pt x="62" y="75"/>
                  </a:lnTo>
                  <a:lnTo>
                    <a:pt x="61" y="69"/>
                  </a:lnTo>
                  <a:lnTo>
                    <a:pt x="58" y="65"/>
                  </a:lnTo>
                  <a:lnTo>
                    <a:pt x="57" y="61"/>
                  </a:lnTo>
                  <a:lnTo>
                    <a:pt x="55" y="57"/>
                  </a:lnTo>
                  <a:lnTo>
                    <a:pt x="54" y="52"/>
                  </a:lnTo>
                  <a:lnTo>
                    <a:pt x="52" y="48"/>
                  </a:lnTo>
                  <a:lnTo>
                    <a:pt x="50" y="44"/>
                  </a:lnTo>
                  <a:lnTo>
                    <a:pt x="48" y="38"/>
                  </a:lnTo>
                  <a:lnTo>
                    <a:pt x="45" y="35"/>
                  </a:lnTo>
                  <a:lnTo>
                    <a:pt x="44" y="31"/>
                  </a:lnTo>
                  <a:lnTo>
                    <a:pt x="42" y="28"/>
                  </a:lnTo>
                  <a:lnTo>
                    <a:pt x="41" y="25"/>
                  </a:lnTo>
                  <a:lnTo>
                    <a:pt x="40" y="22"/>
                  </a:lnTo>
                  <a:lnTo>
                    <a:pt x="38" y="20"/>
                  </a:lnTo>
                  <a:lnTo>
                    <a:pt x="37" y="17"/>
                  </a:lnTo>
                  <a:lnTo>
                    <a:pt x="34" y="14"/>
                  </a:lnTo>
                  <a:lnTo>
                    <a:pt x="34" y="10"/>
                  </a:lnTo>
                  <a:lnTo>
                    <a:pt x="31" y="8"/>
                  </a:lnTo>
                  <a:lnTo>
                    <a:pt x="28" y="4"/>
                  </a:lnTo>
                  <a:lnTo>
                    <a:pt x="27" y="3"/>
                  </a:lnTo>
                  <a:lnTo>
                    <a:pt x="20" y="0"/>
                  </a:lnTo>
                  <a:lnTo>
                    <a:pt x="15" y="3"/>
                  </a:lnTo>
                  <a:lnTo>
                    <a:pt x="11" y="5"/>
                  </a:lnTo>
                  <a:lnTo>
                    <a:pt x="8" y="10"/>
                  </a:lnTo>
                  <a:lnTo>
                    <a:pt x="4" y="14"/>
                  </a:lnTo>
                  <a:lnTo>
                    <a:pt x="3" y="17"/>
                  </a:lnTo>
                  <a:lnTo>
                    <a:pt x="0" y="20"/>
                  </a:lnTo>
                  <a:lnTo>
                    <a:pt x="0" y="22"/>
                  </a:lnTo>
                  <a:lnTo>
                    <a:pt x="0" y="28"/>
                  </a:lnTo>
                  <a:lnTo>
                    <a:pt x="0" y="31"/>
                  </a:lnTo>
                  <a:lnTo>
                    <a:pt x="0" y="34"/>
                  </a:lnTo>
                  <a:lnTo>
                    <a:pt x="0" y="35"/>
                  </a:lnTo>
                  <a:lnTo>
                    <a:pt x="0" y="38"/>
                  </a:lnTo>
                  <a:lnTo>
                    <a:pt x="1" y="42"/>
                  </a:lnTo>
                  <a:lnTo>
                    <a:pt x="3" y="45"/>
                  </a:lnTo>
                  <a:lnTo>
                    <a:pt x="3" y="48"/>
                  </a:lnTo>
                  <a:lnTo>
                    <a:pt x="4" y="51"/>
                  </a:lnTo>
                  <a:lnTo>
                    <a:pt x="6" y="57"/>
                  </a:lnTo>
                  <a:lnTo>
                    <a:pt x="7" y="59"/>
                  </a:lnTo>
                  <a:lnTo>
                    <a:pt x="8" y="65"/>
                  </a:lnTo>
                  <a:lnTo>
                    <a:pt x="10" y="69"/>
                  </a:lnTo>
                  <a:lnTo>
                    <a:pt x="11" y="75"/>
                  </a:lnTo>
                  <a:lnTo>
                    <a:pt x="11" y="78"/>
                  </a:lnTo>
                  <a:lnTo>
                    <a:pt x="13" y="79"/>
                  </a:lnTo>
                  <a:lnTo>
                    <a:pt x="13" y="82"/>
                  </a:lnTo>
                  <a:lnTo>
                    <a:pt x="14" y="85"/>
                  </a:lnTo>
                  <a:lnTo>
                    <a:pt x="14" y="88"/>
                  </a:lnTo>
                  <a:lnTo>
                    <a:pt x="15" y="91"/>
                  </a:lnTo>
                  <a:lnTo>
                    <a:pt x="15" y="95"/>
                  </a:lnTo>
                  <a:lnTo>
                    <a:pt x="18" y="99"/>
                  </a:lnTo>
                  <a:close/>
                </a:path>
              </a:pathLst>
            </a:custGeom>
            <a:solidFill>
              <a:srgbClr val="FFFFFF"/>
            </a:solidFill>
            <a:ln w="9525">
              <a:solidFill>
                <a:schemeClr val="tx1"/>
              </a:solidFill>
              <a:round/>
              <a:headEnd/>
              <a:tailEnd/>
            </a:ln>
          </p:spPr>
          <p:txBody>
            <a:bodyPr/>
            <a:lstStyle/>
            <a:p>
              <a:endParaRPr lang="en-US"/>
            </a:p>
          </p:txBody>
        </p:sp>
        <p:sp>
          <p:nvSpPr>
            <p:cNvPr id="36877" name="Freeform 15"/>
            <p:cNvSpPr>
              <a:spLocks/>
            </p:cNvSpPr>
            <p:nvPr/>
          </p:nvSpPr>
          <p:spPr bwMode="auto">
            <a:xfrm>
              <a:off x="1899" y="1341"/>
              <a:ext cx="50" cy="73"/>
            </a:xfrm>
            <a:custGeom>
              <a:avLst/>
              <a:gdLst>
                <a:gd name="T0" fmla="*/ 0 w 151"/>
                <a:gd name="T1" fmla="*/ 0 h 219"/>
                <a:gd name="T2" fmla="*/ 0 w 151"/>
                <a:gd name="T3" fmla="*/ 0 h 219"/>
                <a:gd name="T4" fmla="*/ 0 w 151"/>
                <a:gd name="T5" fmla="*/ 0 h 219"/>
                <a:gd name="T6" fmla="*/ 0 w 151"/>
                <a:gd name="T7" fmla="*/ 0 h 219"/>
                <a:gd name="T8" fmla="*/ 0 w 151"/>
                <a:gd name="T9" fmla="*/ 0 h 219"/>
                <a:gd name="T10" fmla="*/ 0 w 151"/>
                <a:gd name="T11" fmla="*/ 0 h 219"/>
                <a:gd name="T12" fmla="*/ 0 w 151"/>
                <a:gd name="T13" fmla="*/ 0 h 219"/>
                <a:gd name="T14" fmla="*/ 0 w 151"/>
                <a:gd name="T15" fmla="*/ 0 h 219"/>
                <a:gd name="T16" fmla="*/ 0 w 151"/>
                <a:gd name="T17" fmla="*/ 0 h 219"/>
                <a:gd name="T18" fmla="*/ 0 w 151"/>
                <a:gd name="T19" fmla="*/ 0 h 219"/>
                <a:gd name="T20" fmla="*/ 0 w 151"/>
                <a:gd name="T21" fmla="*/ 0 h 219"/>
                <a:gd name="T22" fmla="*/ 0 w 151"/>
                <a:gd name="T23" fmla="*/ 0 h 219"/>
                <a:gd name="T24" fmla="*/ 0 w 151"/>
                <a:gd name="T25" fmla="*/ 0 h 219"/>
                <a:gd name="T26" fmla="*/ 0 w 151"/>
                <a:gd name="T27" fmla="*/ 0 h 219"/>
                <a:gd name="T28" fmla="*/ 0 w 151"/>
                <a:gd name="T29" fmla="*/ 0 h 219"/>
                <a:gd name="T30" fmla="*/ 0 w 151"/>
                <a:gd name="T31" fmla="*/ 0 h 219"/>
                <a:gd name="T32" fmla="*/ 0 w 151"/>
                <a:gd name="T33" fmla="*/ 0 h 219"/>
                <a:gd name="T34" fmla="*/ 0 w 151"/>
                <a:gd name="T35" fmla="*/ 0 h 219"/>
                <a:gd name="T36" fmla="*/ 0 w 151"/>
                <a:gd name="T37" fmla="*/ 0 h 219"/>
                <a:gd name="T38" fmla="*/ 0 w 151"/>
                <a:gd name="T39" fmla="*/ 0 h 219"/>
                <a:gd name="T40" fmla="*/ 0 w 151"/>
                <a:gd name="T41" fmla="*/ 0 h 219"/>
                <a:gd name="T42" fmla="*/ 0 w 151"/>
                <a:gd name="T43" fmla="*/ 0 h 219"/>
                <a:gd name="T44" fmla="*/ 0 w 151"/>
                <a:gd name="T45" fmla="*/ 0 h 219"/>
                <a:gd name="T46" fmla="*/ 0 w 151"/>
                <a:gd name="T47" fmla="*/ 0 h 219"/>
                <a:gd name="T48" fmla="*/ 0 w 151"/>
                <a:gd name="T49" fmla="*/ 0 h 219"/>
                <a:gd name="T50" fmla="*/ 0 w 151"/>
                <a:gd name="T51" fmla="*/ 0 h 219"/>
                <a:gd name="T52" fmla="*/ 0 w 151"/>
                <a:gd name="T53" fmla="*/ 0 h 219"/>
                <a:gd name="T54" fmla="*/ 0 w 151"/>
                <a:gd name="T55" fmla="*/ 0 h 219"/>
                <a:gd name="T56" fmla="*/ 0 w 151"/>
                <a:gd name="T57" fmla="*/ 0 h 219"/>
                <a:gd name="T58" fmla="*/ 0 w 151"/>
                <a:gd name="T59" fmla="*/ 0 h 219"/>
                <a:gd name="T60" fmla="*/ 0 w 151"/>
                <a:gd name="T61" fmla="*/ 0 h 219"/>
                <a:gd name="T62" fmla="*/ 0 w 151"/>
                <a:gd name="T63" fmla="*/ 0 h 219"/>
                <a:gd name="T64" fmla="*/ 0 w 151"/>
                <a:gd name="T65" fmla="*/ 0 h 219"/>
                <a:gd name="T66" fmla="*/ 0 w 151"/>
                <a:gd name="T67" fmla="*/ 0 h 219"/>
                <a:gd name="T68" fmla="*/ 0 w 151"/>
                <a:gd name="T69" fmla="*/ 0 h 219"/>
                <a:gd name="T70" fmla="*/ 0 w 151"/>
                <a:gd name="T71" fmla="*/ 0 h 219"/>
                <a:gd name="T72" fmla="*/ 0 w 151"/>
                <a:gd name="T73" fmla="*/ 0 h 219"/>
                <a:gd name="T74" fmla="*/ 0 w 151"/>
                <a:gd name="T75" fmla="*/ 0 h 219"/>
                <a:gd name="T76" fmla="*/ 0 w 151"/>
                <a:gd name="T77" fmla="*/ 0 h 219"/>
                <a:gd name="T78" fmla="*/ 0 w 151"/>
                <a:gd name="T79" fmla="*/ 0 h 219"/>
                <a:gd name="T80" fmla="*/ 0 w 151"/>
                <a:gd name="T81" fmla="*/ 0 h 219"/>
                <a:gd name="T82" fmla="*/ 0 w 151"/>
                <a:gd name="T83" fmla="*/ 0 h 219"/>
                <a:gd name="T84" fmla="*/ 0 w 151"/>
                <a:gd name="T85" fmla="*/ 0 h 219"/>
                <a:gd name="T86" fmla="*/ 0 w 151"/>
                <a:gd name="T87" fmla="*/ 0 h 21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51"/>
                <a:gd name="T133" fmla="*/ 0 h 219"/>
                <a:gd name="T134" fmla="*/ 151 w 151"/>
                <a:gd name="T135" fmla="*/ 219 h 21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51" h="219">
                  <a:moveTo>
                    <a:pt x="2" y="66"/>
                  </a:moveTo>
                  <a:lnTo>
                    <a:pt x="2" y="67"/>
                  </a:lnTo>
                  <a:lnTo>
                    <a:pt x="3" y="70"/>
                  </a:lnTo>
                  <a:lnTo>
                    <a:pt x="5" y="74"/>
                  </a:lnTo>
                  <a:lnTo>
                    <a:pt x="5" y="77"/>
                  </a:lnTo>
                  <a:lnTo>
                    <a:pt x="8" y="80"/>
                  </a:lnTo>
                  <a:lnTo>
                    <a:pt x="9" y="85"/>
                  </a:lnTo>
                  <a:lnTo>
                    <a:pt x="10" y="90"/>
                  </a:lnTo>
                  <a:lnTo>
                    <a:pt x="13" y="94"/>
                  </a:lnTo>
                  <a:lnTo>
                    <a:pt x="13" y="98"/>
                  </a:lnTo>
                  <a:lnTo>
                    <a:pt x="16" y="103"/>
                  </a:lnTo>
                  <a:lnTo>
                    <a:pt x="19" y="108"/>
                  </a:lnTo>
                  <a:lnTo>
                    <a:pt x="22" y="114"/>
                  </a:lnTo>
                  <a:lnTo>
                    <a:pt x="25" y="118"/>
                  </a:lnTo>
                  <a:lnTo>
                    <a:pt x="27" y="124"/>
                  </a:lnTo>
                  <a:lnTo>
                    <a:pt x="29" y="127"/>
                  </a:lnTo>
                  <a:lnTo>
                    <a:pt x="30" y="130"/>
                  </a:lnTo>
                  <a:lnTo>
                    <a:pt x="32" y="132"/>
                  </a:lnTo>
                  <a:lnTo>
                    <a:pt x="33" y="135"/>
                  </a:lnTo>
                  <a:lnTo>
                    <a:pt x="36" y="139"/>
                  </a:lnTo>
                  <a:lnTo>
                    <a:pt x="39" y="145"/>
                  </a:lnTo>
                  <a:lnTo>
                    <a:pt x="42" y="151"/>
                  </a:lnTo>
                  <a:lnTo>
                    <a:pt x="44" y="157"/>
                  </a:lnTo>
                  <a:lnTo>
                    <a:pt x="47" y="161"/>
                  </a:lnTo>
                  <a:lnTo>
                    <a:pt x="52" y="167"/>
                  </a:lnTo>
                  <a:lnTo>
                    <a:pt x="54" y="171"/>
                  </a:lnTo>
                  <a:lnTo>
                    <a:pt x="57" y="176"/>
                  </a:lnTo>
                  <a:lnTo>
                    <a:pt x="60" y="179"/>
                  </a:lnTo>
                  <a:lnTo>
                    <a:pt x="63" y="185"/>
                  </a:lnTo>
                  <a:lnTo>
                    <a:pt x="66" y="188"/>
                  </a:lnTo>
                  <a:lnTo>
                    <a:pt x="70" y="192"/>
                  </a:lnTo>
                  <a:lnTo>
                    <a:pt x="73" y="195"/>
                  </a:lnTo>
                  <a:lnTo>
                    <a:pt x="76" y="198"/>
                  </a:lnTo>
                  <a:lnTo>
                    <a:pt x="80" y="202"/>
                  </a:lnTo>
                  <a:lnTo>
                    <a:pt x="83" y="205"/>
                  </a:lnTo>
                  <a:lnTo>
                    <a:pt x="86" y="205"/>
                  </a:lnTo>
                  <a:lnTo>
                    <a:pt x="89" y="208"/>
                  </a:lnTo>
                  <a:lnTo>
                    <a:pt x="91" y="209"/>
                  </a:lnTo>
                  <a:lnTo>
                    <a:pt x="96" y="211"/>
                  </a:lnTo>
                  <a:lnTo>
                    <a:pt x="98" y="212"/>
                  </a:lnTo>
                  <a:lnTo>
                    <a:pt x="103" y="213"/>
                  </a:lnTo>
                  <a:lnTo>
                    <a:pt x="106" y="215"/>
                  </a:lnTo>
                  <a:lnTo>
                    <a:pt x="110" y="216"/>
                  </a:lnTo>
                  <a:lnTo>
                    <a:pt x="113" y="216"/>
                  </a:lnTo>
                  <a:lnTo>
                    <a:pt x="117" y="218"/>
                  </a:lnTo>
                  <a:lnTo>
                    <a:pt x="120" y="218"/>
                  </a:lnTo>
                  <a:lnTo>
                    <a:pt x="123" y="219"/>
                  </a:lnTo>
                  <a:lnTo>
                    <a:pt x="125" y="219"/>
                  </a:lnTo>
                  <a:lnTo>
                    <a:pt x="128" y="219"/>
                  </a:lnTo>
                  <a:lnTo>
                    <a:pt x="133" y="219"/>
                  </a:lnTo>
                  <a:lnTo>
                    <a:pt x="135" y="219"/>
                  </a:lnTo>
                  <a:lnTo>
                    <a:pt x="141" y="218"/>
                  </a:lnTo>
                  <a:lnTo>
                    <a:pt x="145" y="216"/>
                  </a:lnTo>
                  <a:lnTo>
                    <a:pt x="148" y="213"/>
                  </a:lnTo>
                  <a:lnTo>
                    <a:pt x="150" y="211"/>
                  </a:lnTo>
                  <a:lnTo>
                    <a:pt x="151" y="205"/>
                  </a:lnTo>
                  <a:lnTo>
                    <a:pt x="150" y="202"/>
                  </a:lnTo>
                  <a:lnTo>
                    <a:pt x="150" y="198"/>
                  </a:lnTo>
                  <a:lnTo>
                    <a:pt x="147" y="195"/>
                  </a:lnTo>
                  <a:lnTo>
                    <a:pt x="145" y="192"/>
                  </a:lnTo>
                  <a:lnTo>
                    <a:pt x="144" y="189"/>
                  </a:lnTo>
                  <a:lnTo>
                    <a:pt x="141" y="185"/>
                  </a:lnTo>
                  <a:lnTo>
                    <a:pt x="137" y="181"/>
                  </a:lnTo>
                  <a:lnTo>
                    <a:pt x="135" y="178"/>
                  </a:lnTo>
                  <a:lnTo>
                    <a:pt x="134" y="175"/>
                  </a:lnTo>
                  <a:lnTo>
                    <a:pt x="133" y="172"/>
                  </a:lnTo>
                  <a:lnTo>
                    <a:pt x="131" y="169"/>
                  </a:lnTo>
                  <a:lnTo>
                    <a:pt x="128" y="167"/>
                  </a:lnTo>
                  <a:lnTo>
                    <a:pt x="127" y="164"/>
                  </a:lnTo>
                  <a:lnTo>
                    <a:pt x="125" y="159"/>
                  </a:lnTo>
                  <a:lnTo>
                    <a:pt x="123" y="157"/>
                  </a:lnTo>
                  <a:lnTo>
                    <a:pt x="121" y="152"/>
                  </a:lnTo>
                  <a:lnTo>
                    <a:pt x="120" y="149"/>
                  </a:lnTo>
                  <a:lnTo>
                    <a:pt x="118" y="145"/>
                  </a:lnTo>
                  <a:lnTo>
                    <a:pt x="117" y="141"/>
                  </a:lnTo>
                  <a:lnTo>
                    <a:pt x="114" y="138"/>
                  </a:lnTo>
                  <a:lnTo>
                    <a:pt x="113" y="134"/>
                  </a:lnTo>
                  <a:lnTo>
                    <a:pt x="110" y="130"/>
                  </a:lnTo>
                  <a:lnTo>
                    <a:pt x="108" y="125"/>
                  </a:lnTo>
                  <a:lnTo>
                    <a:pt x="106" y="121"/>
                  </a:lnTo>
                  <a:lnTo>
                    <a:pt x="104" y="117"/>
                  </a:lnTo>
                  <a:lnTo>
                    <a:pt x="101" y="112"/>
                  </a:lnTo>
                  <a:lnTo>
                    <a:pt x="100" y="108"/>
                  </a:lnTo>
                  <a:lnTo>
                    <a:pt x="97" y="104"/>
                  </a:lnTo>
                  <a:lnTo>
                    <a:pt x="96" y="101"/>
                  </a:lnTo>
                  <a:lnTo>
                    <a:pt x="94" y="95"/>
                  </a:lnTo>
                  <a:lnTo>
                    <a:pt x="91" y="93"/>
                  </a:lnTo>
                  <a:lnTo>
                    <a:pt x="89" y="87"/>
                  </a:lnTo>
                  <a:lnTo>
                    <a:pt x="89" y="83"/>
                  </a:lnTo>
                  <a:lnTo>
                    <a:pt x="86" y="78"/>
                  </a:lnTo>
                  <a:lnTo>
                    <a:pt x="83" y="75"/>
                  </a:lnTo>
                  <a:lnTo>
                    <a:pt x="81" y="71"/>
                  </a:lnTo>
                  <a:lnTo>
                    <a:pt x="80" y="67"/>
                  </a:lnTo>
                  <a:lnTo>
                    <a:pt x="76" y="61"/>
                  </a:lnTo>
                  <a:lnTo>
                    <a:pt x="74" y="58"/>
                  </a:lnTo>
                  <a:lnTo>
                    <a:pt x="73" y="54"/>
                  </a:lnTo>
                  <a:lnTo>
                    <a:pt x="71" y="51"/>
                  </a:lnTo>
                  <a:lnTo>
                    <a:pt x="69" y="47"/>
                  </a:lnTo>
                  <a:lnTo>
                    <a:pt x="67" y="44"/>
                  </a:lnTo>
                  <a:lnTo>
                    <a:pt x="64" y="40"/>
                  </a:lnTo>
                  <a:lnTo>
                    <a:pt x="63" y="36"/>
                  </a:lnTo>
                  <a:lnTo>
                    <a:pt x="60" y="33"/>
                  </a:lnTo>
                  <a:lnTo>
                    <a:pt x="59" y="30"/>
                  </a:lnTo>
                  <a:lnTo>
                    <a:pt x="57" y="27"/>
                  </a:lnTo>
                  <a:lnTo>
                    <a:pt x="54" y="24"/>
                  </a:lnTo>
                  <a:lnTo>
                    <a:pt x="53" y="21"/>
                  </a:lnTo>
                  <a:lnTo>
                    <a:pt x="52" y="20"/>
                  </a:lnTo>
                  <a:lnTo>
                    <a:pt x="47" y="14"/>
                  </a:lnTo>
                  <a:lnTo>
                    <a:pt x="44" y="9"/>
                  </a:lnTo>
                  <a:lnTo>
                    <a:pt x="42" y="6"/>
                  </a:lnTo>
                  <a:lnTo>
                    <a:pt x="39" y="3"/>
                  </a:lnTo>
                  <a:lnTo>
                    <a:pt x="36" y="2"/>
                  </a:lnTo>
                  <a:lnTo>
                    <a:pt x="33" y="0"/>
                  </a:lnTo>
                  <a:lnTo>
                    <a:pt x="30" y="0"/>
                  </a:lnTo>
                  <a:lnTo>
                    <a:pt x="29" y="2"/>
                  </a:lnTo>
                  <a:lnTo>
                    <a:pt x="25" y="4"/>
                  </a:lnTo>
                  <a:lnTo>
                    <a:pt x="19" y="7"/>
                  </a:lnTo>
                  <a:lnTo>
                    <a:pt x="16" y="9"/>
                  </a:lnTo>
                  <a:lnTo>
                    <a:pt x="13" y="14"/>
                  </a:lnTo>
                  <a:lnTo>
                    <a:pt x="10" y="17"/>
                  </a:lnTo>
                  <a:lnTo>
                    <a:pt x="8" y="20"/>
                  </a:lnTo>
                  <a:lnTo>
                    <a:pt x="5" y="24"/>
                  </a:lnTo>
                  <a:lnTo>
                    <a:pt x="5" y="29"/>
                  </a:lnTo>
                  <a:lnTo>
                    <a:pt x="2" y="33"/>
                  </a:lnTo>
                  <a:lnTo>
                    <a:pt x="2" y="36"/>
                  </a:lnTo>
                  <a:lnTo>
                    <a:pt x="0" y="41"/>
                  </a:lnTo>
                  <a:lnTo>
                    <a:pt x="0" y="46"/>
                  </a:lnTo>
                  <a:lnTo>
                    <a:pt x="0" y="51"/>
                  </a:lnTo>
                  <a:lnTo>
                    <a:pt x="0" y="54"/>
                  </a:lnTo>
                  <a:lnTo>
                    <a:pt x="2" y="60"/>
                  </a:lnTo>
                  <a:lnTo>
                    <a:pt x="2" y="66"/>
                  </a:lnTo>
                  <a:close/>
                </a:path>
              </a:pathLst>
            </a:custGeom>
            <a:solidFill>
              <a:srgbClr val="FFFFFF"/>
            </a:solidFill>
            <a:ln w="9525">
              <a:solidFill>
                <a:schemeClr val="tx1"/>
              </a:solidFill>
              <a:round/>
              <a:headEnd/>
              <a:tailEnd/>
            </a:ln>
          </p:spPr>
          <p:txBody>
            <a:bodyPr/>
            <a:lstStyle/>
            <a:p>
              <a:endParaRPr lang="en-US"/>
            </a:p>
          </p:txBody>
        </p:sp>
      </p:gr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43</a:t>
            </a:fld>
            <a:endParaRPr lang="en-US" dirty="0">
              <a:solidFill>
                <a:srgbClr val="FFFFFF"/>
              </a:solidFill>
            </a:endParaRPr>
          </a:p>
        </p:txBody>
      </p:sp>
    </p:spTree>
    <p:extLst>
      <p:ext uri="{BB962C8B-B14F-4D97-AF65-F5344CB8AC3E}">
        <p14:creationId xmlns:p14="http://schemas.microsoft.com/office/powerpoint/2010/main" val="2499856696"/>
      </p:ext>
    </p:extLst>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52400" y="152400"/>
            <a:ext cx="8839200" cy="533400"/>
          </a:xfrm>
        </p:spPr>
        <p:txBody>
          <a:bodyPr>
            <a:normAutofit fontScale="90000"/>
          </a:bodyPr>
          <a:lstStyle/>
          <a:p>
            <a:r>
              <a:rPr lang="en-US" altLang="ko-KR" smtClean="0">
                <a:latin typeface="Helvetica" panose="020B0604020202020204" pitchFamily="34" charset="0"/>
                <a:ea typeface="Gulim" panose="020B0600000101010101" pitchFamily="34" charset="-127"/>
              </a:rPr>
              <a:t>Locks using test&amp;set vs. Interrupts</a:t>
            </a:r>
          </a:p>
        </p:txBody>
      </p:sp>
      <p:sp>
        <p:nvSpPr>
          <p:cNvPr id="38915" name="Rectangle 3"/>
          <p:cNvSpPr>
            <a:spLocks noGrp="1" noChangeArrowheads="1"/>
          </p:cNvSpPr>
          <p:nvPr>
            <p:ph type="body" idx="1"/>
          </p:nvPr>
        </p:nvSpPr>
        <p:spPr>
          <a:xfrm>
            <a:off x="357809" y="1524000"/>
            <a:ext cx="8610600" cy="5500687"/>
          </a:xfrm>
        </p:spPr>
        <p:txBody>
          <a:bodyPr>
            <a:normAutofit fontScale="92500" lnSpcReduction="10000"/>
          </a:bodyPr>
          <a:lstStyle/>
          <a:p>
            <a:pPr>
              <a:lnSpc>
                <a:spcPct val="80000"/>
              </a:lnSpc>
              <a:spcBef>
                <a:spcPct val="25000"/>
              </a:spcBef>
              <a:tabLst>
                <a:tab pos="801688" algn="l"/>
                <a:tab pos="1139825" algn="l"/>
                <a:tab pos="1490663" algn="l"/>
                <a:tab pos="1828800" algn="l"/>
              </a:tabLst>
            </a:pPr>
            <a:r>
              <a:rPr lang="en-US" altLang="ko-KR" dirty="0" smtClean="0">
                <a:latin typeface="Helvetica" panose="020B0604020202020204" pitchFamily="34" charset="0"/>
                <a:ea typeface="Gulim" panose="020B0600000101010101" pitchFamily="34" charset="-127"/>
              </a:rPr>
              <a:t>Compare to “disable interrupt” solution</a:t>
            </a:r>
          </a:p>
          <a:p>
            <a:pPr>
              <a:lnSpc>
                <a:spcPct val="80000"/>
              </a:lnSpc>
              <a:spcBef>
                <a:spcPct val="25000"/>
              </a:spcBef>
              <a:tabLst>
                <a:tab pos="801688" algn="l"/>
                <a:tab pos="1139825" algn="l"/>
                <a:tab pos="1490663" algn="l"/>
                <a:tab pos="1828800" algn="l"/>
              </a:tabLst>
            </a:pPr>
            <a:endParaRPr lang="en-US" altLang="ko-KR" sz="2200" dirty="0" smtClean="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smtClean="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smtClean="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smtClean="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smtClean="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smtClean="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smtClean="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smtClean="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smtClean="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smtClean="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smtClean="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smtClean="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r>
              <a:rPr lang="en-US" altLang="ko-KR" sz="2200" dirty="0" smtClean="0">
                <a:latin typeface="Helvetica" panose="020B0604020202020204" pitchFamily="34" charset="0"/>
                <a:ea typeface="Gulim" panose="020B0600000101010101" pitchFamily="34" charset="-127"/>
              </a:rPr>
              <a:t>Basically replace </a:t>
            </a:r>
          </a:p>
          <a:p>
            <a:pPr lvl="1">
              <a:lnSpc>
                <a:spcPct val="80000"/>
              </a:lnSpc>
              <a:spcBef>
                <a:spcPct val="25000"/>
              </a:spcBef>
              <a:tabLst>
                <a:tab pos="801688" algn="l"/>
                <a:tab pos="1139825" algn="l"/>
                <a:tab pos="1490663" algn="l"/>
                <a:tab pos="1828800" algn="l"/>
              </a:tabLst>
            </a:pPr>
            <a:r>
              <a:rPr lang="en-US" b="1" dirty="0" smtClean="0">
                <a:latin typeface="Courier New" panose="02070309020205020404" pitchFamily="49" charset="0"/>
              </a:rPr>
              <a:t>disable interrupts </a:t>
            </a:r>
            <a:r>
              <a:rPr lang="en-US" b="1" dirty="0" smtClean="0">
                <a:latin typeface="Courier New" panose="02070309020205020404" pitchFamily="49" charset="0"/>
                <a:sym typeface="Wingdings" panose="05000000000000000000" pitchFamily="2" charset="2"/>
              </a:rPr>
              <a:t> </a:t>
            </a:r>
            <a:r>
              <a:rPr lang="en-US" b="1" dirty="0" smtClean="0">
                <a:latin typeface="Courier New" panose="02070309020205020404" pitchFamily="49" charset="0"/>
              </a:rPr>
              <a:t>while (</a:t>
            </a:r>
            <a:r>
              <a:rPr lang="en-US" b="1" dirty="0" err="1" smtClean="0">
                <a:latin typeface="Courier New" panose="02070309020205020404" pitchFamily="49" charset="0"/>
              </a:rPr>
              <a:t>test&amp;set</a:t>
            </a:r>
            <a:r>
              <a:rPr lang="en-US" b="1" dirty="0" smtClean="0">
                <a:latin typeface="Courier New" panose="02070309020205020404" pitchFamily="49" charset="0"/>
              </a:rPr>
              <a:t>(guard))</a:t>
            </a:r>
            <a:r>
              <a:rPr lang="en-US" dirty="0" smtClean="0">
                <a:latin typeface="Courier New" panose="02070309020205020404" pitchFamily="49" charset="0"/>
              </a:rPr>
              <a:t>;</a:t>
            </a:r>
          </a:p>
          <a:p>
            <a:pPr lvl="1">
              <a:lnSpc>
                <a:spcPct val="80000"/>
              </a:lnSpc>
              <a:spcBef>
                <a:spcPct val="25000"/>
              </a:spcBef>
              <a:tabLst>
                <a:tab pos="801688" algn="l"/>
                <a:tab pos="1139825" algn="l"/>
                <a:tab pos="1490663" algn="l"/>
                <a:tab pos="1828800" algn="l"/>
              </a:tabLst>
            </a:pPr>
            <a:r>
              <a:rPr lang="en-US" altLang="ko-KR" b="1" dirty="0" smtClean="0">
                <a:latin typeface="Courier New" panose="02070309020205020404" pitchFamily="49" charset="0"/>
                <a:ea typeface="Gulim" panose="020B0600000101010101" pitchFamily="34" charset="-127"/>
              </a:rPr>
              <a:t>enable interrupts </a:t>
            </a:r>
            <a:r>
              <a:rPr lang="en-US" altLang="ko-KR" b="1" dirty="0" smtClean="0">
                <a:latin typeface="Courier New" panose="02070309020205020404" pitchFamily="49" charset="0"/>
                <a:ea typeface="Gulim" panose="020B0600000101010101" pitchFamily="34" charset="-127"/>
                <a:sym typeface="Wingdings" panose="05000000000000000000" pitchFamily="2" charset="2"/>
              </a:rPr>
              <a:t> guard = 0;</a:t>
            </a:r>
            <a:endParaRPr lang="en-US" altLang="ko-KR" b="1" dirty="0" smtClean="0">
              <a:latin typeface="Helvetica" panose="020B0604020202020204" pitchFamily="34" charset="0"/>
              <a:ea typeface="Gulim" panose="020B0600000101010101" pitchFamily="34" charset="-127"/>
            </a:endParaRPr>
          </a:p>
          <a:p>
            <a:pPr lvl="1">
              <a:lnSpc>
                <a:spcPct val="80000"/>
              </a:lnSpc>
              <a:spcBef>
                <a:spcPct val="25000"/>
              </a:spcBef>
              <a:tabLst>
                <a:tab pos="801688" algn="l"/>
                <a:tab pos="1139825" algn="l"/>
                <a:tab pos="1490663" algn="l"/>
                <a:tab pos="1828800" algn="l"/>
              </a:tabLst>
            </a:pPr>
            <a:endParaRPr lang="en-US" altLang="ko-KR" dirty="0" smtClean="0">
              <a:latin typeface="Courier New" panose="02070309020205020404" pitchFamily="49" charset="0"/>
              <a:ea typeface="Gulim" panose="020B0600000101010101" pitchFamily="34" charset="-127"/>
            </a:endParaRPr>
          </a:p>
        </p:txBody>
      </p:sp>
      <p:sp>
        <p:nvSpPr>
          <p:cNvPr id="38916" name="Text Box 5"/>
          <p:cNvSpPr txBox="1">
            <a:spLocks noChangeArrowheads="1"/>
          </p:cNvSpPr>
          <p:nvPr/>
        </p:nvSpPr>
        <p:spPr bwMode="auto">
          <a:xfrm>
            <a:off x="609600" y="1734482"/>
            <a:ext cx="4581525" cy="330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spcBef>
                <a:spcPct val="0"/>
              </a:spcBef>
              <a:buFontTx/>
              <a:buNone/>
            </a:pPr>
            <a:r>
              <a:rPr lang="en-US" sz="1900" b="1" dirty="0" err="1">
                <a:latin typeface="Courier New" panose="02070309020205020404" pitchFamily="49" charset="0"/>
              </a:rPr>
              <a:t>int</a:t>
            </a:r>
            <a:r>
              <a:rPr lang="en-US" sz="1900" b="1" dirty="0">
                <a:latin typeface="Courier New" panose="02070309020205020404" pitchFamily="49" charset="0"/>
              </a:rPr>
              <a:t> value = FREE</a:t>
            </a:r>
            <a:r>
              <a:rPr lang="en-US" sz="1900" b="1" dirty="0" smtClean="0">
                <a:latin typeface="Courier New" panose="02070309020205020404" pitchFamily="49" charset="0"/>
              </a:rPr>
              <a:t>;</a:t>
            </a:r>
            <a:endParaRPr lang="en-US" sz="1900" b="1" dirty="0">
              <a:latin typeface="Courier New" panose="02070309020205020404" pitchFamily="49" charset="0"/>
            </a:endParaRPr>
          </a:p>
          <a:p>
            <a:pPr marL="0" lvl="1">
              <a:spcBef>
                <a:spcPct val="0"/>
              </a:spcBef>
              <a:buFontTx/>
              <a:buNone/>
            </a:pPr>
            <a:r>
              <a:rPr lang="en-US" sz="1900" b="1" dirty="0">
                <a:latin typeface="Courier New" panose="02070309020205020404" pitchFamily="49" charset="0"/>
              </a:rPr>
              <a:t>Acquire() {</a:t>
            </a:r>
            <a:br>
              <a:rPr lang="en-US" sz="1900" b="1" dirty="0">
                <a:latin typeface="Courier New" panose="02070309020205020404" pitchFamily="49" charset="0"/>
              </a:rPr>
            </a:br>
            <a:r>
              <a:rPr lang="en-US" sz="1900" b="1" dirty="0">
                <a:latin typeface="Courier New" panose="02070309020205020404" pitchFamily="49" charset="0"/>
              </a:rPr>
              <a:t>	while (</a:t>
            </a:r>
            <a:r>
              <a:rPr lang="en-US" sz="1900" b="1" dirty="0" err="1">
                <a:latin typeface="Courier New" panose="02070309020205020404" pitchFamily="49" charset="0"/>
              </a:rPr>
              <a:t>test&amp;set</a:t>
            </a:r>
            <a:r>
              <a:rPr lang="en-US" sz="1900" b="1" dirty="0">
                <a:latin typeface="Courier New" panose="02070309020205020404" pitchFamily="49" charset="0"/>
              </a:rPr>
              <a:t>(guard));</a:t>
            </a:r>
            <a:br>
              <a:rPr lang="en-US" sz="1900" b="1" dirty="0">
                <a:latin typeface="Courier New" panose="02070309020205020404" pitchFamily="49" charset="0"/>
              </a:rPr>
            </a:br>
            <a:r>
              <a:rPr lang="en-US" sz="1900" b="1" dirty="0">
                <a:latin typeface="Courier New" panose="02070309020205020404" pitchFamily="49" charset="0"/>
              </a:rPr>
              <a:t>	if (value == BUSY) {</a:t>
            </a:r>
            <a:br>
              <a:rPr lang="en-US" sz="1900" b="1" dirty="0">
                <a:latin typeface="Courier New" panose="02070309020205020404" pitchFamily="49" charset="0"/>
              </a:rPr>
            </a:br>
            <a:r>
              <a:rPr lang="en-US" sz="1900" b="1" dirty="0">
                <a:latin typeface="Courier New" panose="02070309020205020404" pitchFamily="49" charset="0"/>
              </a:rPr>
              <a:t>		put thread on wait queue;</a:t>
            </a:r>
            <a:br>
              <a:rPr lang="en-US" sz="1900" b="1" dirty="0">
                <a:latin typeface="Courier New" panose="02070309020205020404" pitchFamily="49" charset="0"/>
              </a:rPr>
            </a:br>
            <a:r>
              <a:rPr lang="en-US" sz="1900" b="1" dirty="0">
                <a:latin typeface="Courier New" panose="02070309020205020404" pitchFamily="49" charset="0"/>
              </a:rPr>
              <a:t>		Go to sleep();</a:t>
            </a:r>
            <a:br>
              <a:rPr lang="en-US" sz="1900" b="1" dirty="0">
                <a:latin typeface="Courier New" panose="02070309020205020404" pitchFamily="49" charset="0"/>
              </a:rPr>
            </a:br>
            <a:r>
              <a:rPr lang="en-US" sz="1900" b="1" dirty="0">
                <a:latin typeface="Courier New" panose="02070309020205020404" pitchFamily="49" charset="0"/>
              </a:rPr>
              <a:t>		// </a:t>
            </a:r>
            <a:r>
              <a:rPr lang="en-US" altLang="ko-KR" sz="1900" b="1" dirty="0">
                <a:latin typeface="Courier New" panose="02070309020205020404" pitchFamily="49" charset="0"/>
                <a:ea typeface="Gulim" panose="020B0600000101010101" pitchFamily="34" charset="-127"/>
                <a:sym typeface="Wingdings" panose="05000000000000000000" pitchFamily="2" charset="2"/>
              </a:rPr>
              <a:t>guard = 0;</a:t>
            </a:r>
            <a:r>
              <a:rPr lang="en-US" sz="1900" b="1" dirty="0">
                <a:latin typeface="Courier New" panose="02070309020205020404" pitchFamily="49" charset="0"/>
                <a:ea typeface="Gulim" panose="020B0600000101010101" pitchFamily="34" charset="-127"/>
              </a:rPr>
              <a:t/>
            </a:r>
            <a:br>
              <a:rPr lang="en-US" sz="1900" b="1" dirty="0">
                <a:latin typeface="Courier New" panose="02070309020205020404" pitchFamily="49" charset="0"/>
                <a:ea typeface="Gulim" panose="020B0600000101010101" pitchFamily="34" charset="-127"/>
              </a:rPr>
            </a:br>
            <a:r>
              <a:rPr lang="en-US" sz="1900" b="1" dirty="0">
                <a:latin typeface="Courier New" panose="02070309020205020404" pitchFamily="49" charset="0"/>
                <a:ea typeface="Gulim" panose="020B0600000101010101" pitchFamily="34" charset="-127"/>
              </a:rPr>
              <a:t>	} else {</a:t>
            </a:r>
            <a:br>
              <a:rPr lang="en-US" sz="1900" b="1" dirty="0">
                <a:latin typeface="Courier New" panose="02070309020205020404" pitchFamily="49" charset="0"/>
                <a:ea typeface="Gulim" panose="020B0600000101010101" pitchFamily="34" charset="-127"/>
              </a:rPr>
            </a:br>
            <a:r>
              <a:rPr lang="en-US" sz="1900" b="1" dirty="0">
                <a:latin typeface="Courier New" panose="02070309020205020404" pitchFamily="49" charset="0"/>
                <a:ea typeface="Gulim" panose="020B0600000101010101" pitchFamily="34" charset="-127"/>
              </a:rPr>
              <a:t>		value = BUSY;</a:t>
            </a:r>
            <a:br>
              <a:rPr lang="en-US" sz="1900" b="1" dirty="0">
                <a:latin typeface="Courier New" panose="02070309020205020404" pitchFamily="49" charset="0"/>
                <a:ea typeface="Gulim" panose="020B0600000101010101" pitchFamily="34" charset="-127"/>
              </a:rPr>
            </a:br>
            <a:r>
              <a:rPr lang="en-US" sz="1900" b="1" dirty="0">
                <a:latin typeface="Courier New" panose="02070309020205020404" pitchFamily="49" charset="0"/>
                <a:ea typeface="Gulim" panose="020B0600000101010101" pitchFamily="34" charset="-127"/>
              </a:rPr>
              <a:t>	}</a:t>
            </a:r>
            <a:br>
              <a:rPr lang="en-US" sz="1900" b="1" dirty="0">
                <a:latin typeface="Courier New" panose="02070309020205020404" pitchFamily="49" charset="0"/>
                <a:ea typeface="Gulim" panose="020B0600000101010101" pitchFamily="34" charset="-127"/>
              </a:rPr>
            </a:br>
            <a:r>
              <a:rPr lang="en-US" sz="1900" b="1" dirty="0">
                <a:latin typeface="Courier New" panose="02070309020205020404" pitchFamily="49" charset="0"/>
                <a:ea typeface="Gulim" panose="020B0600000101010101" pitchFamily="34" charset="-127"/>
              </a:rPr>
              <a:t>	</a:t>
            </a:r>
            <a:r>
              <a:rPr lang="en-US" altLang="ko-KR" sz="1900" b="1" dirty="0">
                <a:latin typeface="Courier New" panose="02070309020205020404" pitchFamily="49" charset="0"/>
                <a:ea typeface="Gulim" panose="020B0600000101010101" pitchFamily="34" charset="-127"/>
                <a:sym typeface="Wingdings" panose="05000000000000000000" pitchFamily="2" charset="2"/>
              </a:rPr>
              <a:t>guard = 0</a:t>
            </a:r>
            <a:r>
              <a:rPr lang="en-US" sz="1900" b="1" dirty="0" smtClean="0">
                <a:latin typeface="Courier New" panose="02070309020205020404" pitchFamily="49" charset="0"/>
                <a:ea typeface="Gulim" panose="020B0600000101010101" pitchFamily="34" charset="-127"/>
              </a:rPr>
              <a:t>;}</a:t>
            </a:r>
            <a:endParaRPr lang="en-US" sz="1900" b="1" dirty="0">
              <a:latin typeface="Courier New" panose="02070309020205020404" pitchFamily="49" charset="0"/>
              <a:ea typeface="Gulim" panose="020B0600000101010101" pitchFamily="34" charset="-127"/>
            </a:endParaRPr>
          </a:p>
        </p:txBody>
      </p:sp>
      <p:sp>
        <p:nvSpPr>
          <p:cNvPr id="38917" name="Text Box 6"/>
          <p:cNvSpPr txBox="1">
            <a:spLocks noChangeArrowheads="1"/>
          </p:cNvSpPr>
          <p:nvPr/>
        </p:nvSpPr>
        <p:spPr bwMode="auto">
          <a:xfrm>
            <a:off x="4572000" y="1516698"/>
            <a:ext cx="4648200" cy="385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10000"/>
              </a:spcBef>
              <a:buFontTx/>
              <a:buNone/>
            </a:pPr>
            <a:endParaRPr lang="en-US" sz="1900" b="1" dirty="0">
              <a:latin typeface="Courier New" panose="02070309020205020404" pitchFamily="49" charset="0"/>
            </a:endParaRPr>
          </a:p>
          <a:p>
            <a:pPr>
              <a:lnSpc>
                <a:spcPct val="90000"/>
              </a:lnSpc>
              <a:spcBef>
                <a:spcPct val="10000"/>
              </a:spcBef>
              <a:buFontTx/>
              <a:buNone/>
            </a:pPr>
            <a:endParaRPr lang="en-US" sz="1900" b="1" dirty="0">
              <a:latin typeface="Courier New" panose="02070309020205020404" pitchFamily="49" charset="0"/>
            </a:endParaRPr>
          </a:p>
          <a:p>
            <a:pPr marL="0" lvl="1">
              <a:lnSpc>
                <a:spcPct val="90000"/>
              </a:lnSpc>
              <a:spcBef>
                <a:spcPct val="10000"/>
              </a:spcBef>
              <a:buFontTx/>
              <a:buNone/>
            </a:pPr>
            <a:r>
              <a:rPr lang="en-US" sz="1900" b="1" dirty="0">
                <a:latin typeface="Courier New" panose="02070309020205020404" pitchFamily="49" charset="0"/>
              </a:rPr>
              <a:t>Release() {</a:t>
            </a:r>
            <a:br>
              <a:rPr lang="en-US" sz="1900" b="1" dirty="0">
                <a:latin typeface="Courier New" panose="02070309020205020404" pitchFamily="49" charset="0"/>
              </a:rPr>
            </a:br>
            <a:r>
              <a:rPr lang="en-US" sz="1900" b="1" dirty="0">
                <a:latin typeface="Courier New" panose="02070309020205020404" pitchFamily="49" charset="0"/>
              </a:rPr>
              <a:t>	while (</a:t>
            </a:r>
            <a:r>
              <a:rPr lang="en-US" sz="1900" b="1" dirty="0" err="1">
                <a:latin typeface="Courier New" panose="02070309020205020404" pitchFamily="49" charset="0"/>
              </a:rPr>
              <a:t>test&amp;set</a:t>
            </a:r>
            <a:r>
              <a:rPr lang="en-US" sz="1900" b="1" dirty="0">
                <a:latin typeface="Courier New" panose="02070309020205020404" pitchFamily="49" charset="0"/>
              </a:rPr>
              <a:t>(guard));</a:t>
            </a:r>
            <a:br>
              <a:rPr lang="en-US" sz="1900" b="1" dirty="0">
                <a:latin typeface="Courier New" panose="02070309020205020404" pitchFamily="49" charset="0"/>
              </a:rPr>
            </a:br>
            <a:r>
              <a:rPr lang="en-US" sz="1900" b="1" dirty="0">
                <a:latin typeface="Courier New" panose="02070309020205020404" pitchFamily="49" charset="0"/>
              </a:rPr>
              <a:t>	if (anyone on wait queue) {</a:t>
            </a:r>
            <a:br>
              <a:rPr lang="en-US" sz="1900" b="1" dirty="0">
                <a:latin typeface="Courier New" panose="02070309020205020404" pitchFamily="49" charset="0"/>
              </a:rPr>
            </a:br>
            <a:r>
              <a:rPr lang="en-US" sz="1900" b="1" dirty="0">
                <a:latin typeface="Courier New" panose="02070309020205020404" pitchFamily="49" charset="0"/>
              </a:rPr>
              <a:t>		take thread off wait queue</a:t>
            </a:r>
            <a:br>
              <a:rPr lang="en-US" sz="1900" b="1" dirty="0">
                <a:latin typeface="Courier New" panose="02070309020205020404" pitchFamily="49" charset="0"/>
              </a:rPr>
            </a:br>
            <a:r>
              <a:rPr lang="en-US" sz="1900" b="1" dirty="0">
                <a:latin typeface="Courier New" panose="02070309020205020404" pitchFamily="49" charset="0"/>
              </a:rPr>
              <a:t>		Place on ready queue;</a:t>
            </a:r>
            <a:br>
              <a:rPr lang="en-US" sz="1900" b="1" dirty="0">
                <a:latin typeface="Courier New" panose="02070309020205020404" pitchFamily="49" charset="0"/>
              </a:rPr>
            </a:br>
            <a:r>
              <a:rPr lang="en-US" sz="1900" b="1" dirty="0">
                <a:latin typeface="Courier New" panose="02070309020205020404" pitchFamily="49" charset="0"/>
              </a:rPr>
              <a:t>	} else {</a:t>
            </a:r>
            <a:br>
              <a:rPr lang="en-US" sz="1900" b="1" dirty="0">
                <a:latin typeface="Courier New" panose="02070309020205020404" pitchFamily="49" charset="0"/>
              </a:rPr>
            </a:br>
            <a:r>
              <a:rPr lang="en-US" sz="1900" b="1" dirty="0">
                <a:latin typeface="Courier New" panose="02070309020205020404" pitchFamily="49" charset="0"/>
              </a:rPr>
              <a:t>		value = FREE;</a:t>
            </a:r>
            <a:br>
              <a:rPr lang="en-US" sz="1900" b="1" dirty="0">
                <a:latin typeface="Courier New" panose="02070309020205020404" pitchFamily="49" charset="0"/>
              </a:rPr>
            </a:br>
            <a:r>
              <a:rPr lang="en-US" sz="1900" b="1" dirty="0">
                <a:latin typeface="Courier New" panose="02070309020205020404" pitchFamily="49" charset="0"/>
              </a:rPr>
              <a:t>	}</a:t>
            </a:r>
            <a:br>
              <a:rPr lang="en-US" sz="1900" b="1" dirty="0">
                <a:latin typeface="Courier New" panose="02070309020205020404" pitchFamily="49" charset="0"/>
              </a:rPr>
            </a:br>
            <a:r>
              <a:rPr lang="en-US" sz="1900" b="1" dirty="0">
                <a:latin typeface="Courier New" panose="02070309020205020404" pitchFamily="49" charset="0"/>
              </a:rPr>
              <a:t>	</a:t>
            </a:r>
            <a:r>
              <a:rPr lang="en-US" altLang="ko-KR" sz="1900" b="1" dirty="0">
                <a:latin typeface="Courier New" panose="02070309020205020404" pitchFamily="49" charset="0"/>
                <a:ea typeface="Gulim" panose="020B0600000101010101" pitchFamily="34" charset="-127"/>
                <a:sym typeface="Wingdings" panose="05000000000000000000" pitchFamily="2" charset="2"/>
              </a:rPr>
              <a:t>guard = 0</a:t>
            </a:r>
            <a:r>
              <a:rPr lang="en-US" sz="1900" b="1" dirty="0">
                <a:latin typeface="Courier New" panose="02070309020205020404" pitchFamily="49" charset="0"/>
                <a:ea typeface="Gulim" panose="020B0600000101010101" pitchFamily="34" charset="-127"/>
              </a:rPr>
              <a:t>;</a:t>
            </a:r>
            <a:br>
              <a:rPr lang="en-US" sz="1900" b="1" dirty="0">
                <a:latin typeface="Courier New" panose="02070309020205020404" pitchFamily="49" charset="0"/>
                <a:ea typeface="Gulim" panose="020B0600000101010101" pitchFamily="34" charset="-127"/>
              </a:rPr>
            </a:br>
            <a:r>
              <a:rPr lang="en-US" sz="1900" b="1" dirty="0">
                <a:latin typeface="Courier New" panose="02070309020205020404" pitchFamily="49" charset="0"/>
                <a:ea typeface="Gulim" panose="020B0600000101010101" pitchFamily="34" charset="-127"/>
              </a:rPr>
              <a:t>}</a:t>
            </a:r>
            <a:br>
              <a:rPr lang="en-US" sz="1900" b="1" dirty="0">
                <a:latin typeface="Courier New" panose="02070309020205020404" pitchFamily="49" charset="0"/>
                <a:ea typeface="Gulim" panose="020B0600000101010101" pitchFamily="34" charset="-127"/>
              </a:rPr>
            </a:br>
            <a:r>
              <a:rPr lang="en-US" sz="1900" b="1" dirty="0">
                <a:latin typeface="Courier New" panose="02070309020205020404" pitchFamily="49" charset="0"/>
                <a:ea typeface="Gulim" panose="020B0600000101010101" pitchFamily="34" charset="-127"/>
              </a:rPr>
              <a:t/>
            </a:r>
            <a:br>
              <a:rPr lang="en-US" sz="1900" b="1" dirty="0">
                <a:latin typeface="Courier New" panose="02070309020205020404" pitchFamily="49" charset="0"/>
                <a:ea typeface="Gulim" panose="020B0600000101010101" pitchFamily="34" charset="-127"/>
              </a:rPr>
            </a:br>
            <a:endParaRPr lang="en-US" sz="1900" b="1" dirty="0">
              <a:latin typeface="Courier New" panose="02070309020205020404" pitchFamily="49" charset="0"/>
              <a:ea typeface="Gulim" panose="020B0600000101010101" pitchFamily="34" charset="-127"/>
            </a:endParaRPr>
          </a:p>
        </p:txBody>
      </p:sp>
      <p:grpSp>
        <p:nvGrpSpPr>
          <p:cNvPr id="38918" name="Group 19"/>
          <p:cNvGrpSpPr>
            <a:grpSpLocks/>
          </p:cNvGrpSpPr>
          <p:nvPr/>
        </p:nvGrpSpPr>
        <p:grpSpPr bwMode="auto">
          <a:xfrm>
            <a:off x="7128458" y="1676400"/>
            <a:ext cx="609600" cy="685800"/>
            <a:chOff x="1776" y="912"/>
            <a:chExt cx="476" cy="576"/>
          </a:xfrm>
        </p:grpSpPr>
        <p:sp>
          <p:nvSpPr>
            <p:cNvPr id="38919" name="AutoShape 8"/>
            <p:cNvSpPr>
              <a:spLocks noChangeAspect="1" noChangeArrowheads="1" noTextEdit="1"/>
            </p:cNvSpPr>
            <p:nvPr/>
          </p:nvSpPr>
          <p:spPr bwMode="auto">
            <a:xfrm>
              <a:off x="1776" y="912"/>
              <a:ext cx="47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920" name="Freeform 10"/>
            <p:cNvSpPr>
              <a:spLocks/>
            </p:cNvSpPr>
            <p:nvPr/>
          </p:nvSpPr>
          <p:spPr bwMode="auto">
            <a:xfrm>
              <a:off x="1818" y="1046"/>
              <a:ext cx="434" cy="442"/>
            </a:xfrm>
            <a:custGeom>
              <a:avLst/>
              <a:gdLst>
                <a:gd name="T0" fmla="*/ 0 w 1303"/>
                <a:gd name="T1" fmla="*/ 0 h 1327"/>
                <a:gd name="T2" fmla="*/ 0 w 1303"/>
                <a:gd name="T3" fmla="*/ 0 h 1327"/>
                <a:gd name="T4" fmla="*/ 0 w 1303"/>
                <a:gd name="T5" fmla="*/ 0 h 1327"/>
                <a:gd name="T6" fmla="*/ 0 w 1303"/>
                <a:gd name="T7" fmla="*/ 0 h 1327"/>
                <a:gd name="T8" fmla="*/ 0 w 1303"/>
                <a:gd name="T9" fmla="*/ 0 h 1327"/>
                <a:gd name="T10" fmla="*/ 0 w 1303"/>
                <a:gd name="T11" fmla="*/ 0 h 1327"/>
                <a:gd name="T12" fmla="*/ 0 w 1303"/>
                <a:gd name="T13" fmla="*/ 0 h 1327"/>
                <a:gd name="T14" fmla="*/ 0 w 1303"/>
                <a:gd name="T15" fmla="*/ 0 h 1327"/>
                <a:gd name="T16" fmla="*/ 0 w 1303"/>
                <a:gd name="T17" fmla="*/ 0 h 1327"/>
                <a:gd name="T18" fmla="*/ 0 w 1303"/>
                <a:gd name="T19" fmla="*/ 0 h 1327"/>
                <a:gd name="T20" fmla="*/ 0 w 1303"/>
                <a:gd name="T21" fmla="*/ 0 h 1327"/>
                <a:gd name="T22" fmla="*/ 0 w 1303"/>
                <a:gd name="T23" fmla="*/ 0 h 1327"/>
                <a:gd name="T24" fmla="*/ 0 w 1303"/>
                <a:gd name="T25" fmla="*/ 0 h 1327"/>
                <a:gd name="T26" fmla="*/ 0 w 1303"/>
                <a:gd name="T27" fmla="*/ 0 h 1327"/>
                <a:gd name="T28" fmla="*/ 0 w 1303"/>
                <a:gd name="T29" fmla="*/ 0 h 1327"/>
                <a:gd name="T30" fmla="*/ 0 w 1303"/>
                <a:gd name="T31" fmla="*/ 0 h 1327"/>
                <a:gd name="T32" fmla="*/ 0 w 1303"/>
                <a:gd name="T33" fmla="*/ 0 h 1327"/>
                <a:gd name="T34" fmla="*/ 0 w 1303"/>
                <a:gd name="T35" fmla="*/ 0 h 1327"/>
                <a:gd name="T36" fmla="*/ 0 w 1303"/>
                <a:gd name="T37" fmla="*/ 0 h 1327"/>
                <a:gd name="T38" fmla="*/ 0 w 1303"/>
                <a:gd name="T39" fmla="*/ 0 h 1327"/>
                <a:gd name="T40" fmla="*/ 0 w 1303"/>
                <a:gd name="T41" fmla="*/ 0 h 1327"/>
                <a:gd name="T42" fmla="*/ 0 w 1303"/>
                <a:gd name="T43" fmla="*/ 0 h 1327"/>
                <a:gd name="T44" fmla="*/ 0 w 1303"/>
                <a:gd name="T45" fmla="*/ 0 h 1327"/>
                <a:gd name="T46" fmla="*/ 0 w 1303"/>
                <a:gd name="T47" fmla="*/ 0 h 1327"/>
                <a:gd name="T48" fmla="*/ 0 w 1303"/>
                <a:gd name="T49" fmla="*/ 0 h 1327"/>
                <a:gd name="T50" fmla="*/ 0 w 1303"/>
                <a:gd name="T51" fmla="*/ 0 h 1327"/>
                <a:gd name="T52" fmla="*/ 0 w 1303"/>
                <a:gd name="T53" fmla="*/ 0 h 1327"/>
                <a:gd name="T54" fmla="*/ 0 w 1303"/>
                <a:gd name="T55" fmla="*/ 0 h 1327"/>
                <a:gd name="T56" fmla="*/ 0 w 1303"/>
                <a:gd name="T57" fmla="*/ 0 h 1327"/>
                <a:gd name="T58" fmla="*/ 0 w 1303"/>
                <a:gd name="T59" fmla="*/ 0 h 1327"/>
                <a:gd name="T60" fmla="*/ 0 w 1303"/>
                <a:gd name="T61" fmla="*/ 0 h 1327"/>
                <a:gd name="T62" fmla="*/ 0 w 1303"/>
                <a:gd name="T63" fmla="*/ 0 h 1327"/>
                <a:gd name="T64" fmla="*/ 0 w 1303"/>
                <a:gd name="T65" fmla="*/ 0 h 1327"/>
                <a:gd name="T66" fmla="*/ 0 w 1303"/>
                <a:gd name="T67" fmla="*/ 0 h 1327"/>
                <a:gd name="T68" fmla="*/ 0 w 1303"/>
                <a:gd name="T69" fmla="*/ 0 h 1327"/>
                <a:gd name="T70" fmla="*/ 0 w 1303"/>
                <a:gd name="T71" fmla="*/ 0 h 1327"/>
                <a:gd name="T72" fmla="*/ 0 w 1303"/>
                <a:gd name="T73" fmla="*/ 0 h 1327"/>
                <a:gd name="T74" fmla="*/ 0 w 1303"/>
                <a:gd name="T75" fmla="*/ 0 h 1327"/>
                <a:gd name="T76" fmla="*/ 0 w 1303"/>
                <a:gd name="T77" fmla="*/ 0 h 1327"/>
                <a:gd name="T78" fmla="*/ 0 w 1303"/>
                <a:gd name="T79" fmla="*/ 0 h 1327"/>
                <a:gd name="T80" fmla="*/ 0 w 1303"/>
                <a:gd name="T81" fmla="*/ 0 h 1327"/>
                <a:gd name="T82" fmla="*/ 0 w 1303"/>
                <a:gd name="T83" fmla="*/ 0 h 1327"/>
                <a:gd name="T84" fmla="*/ 0 w 1303"/>
                <a:gd name="T85" fmla="*/ 0 h 1327"/>
                <a:gd name="T86" fmla="*/ 0 w 1303"/>
                <a:gd name="T87" fmla="*/ 0 h 1327"/>
                <a:gd name="T88" fmla="*/ 0 w 1303"/>
                <a:gd name="T89" fmla="*/ 0 h 1327"/>
                <a:gd name="T90" fmla="*/ 0 w 1303"/>
                <a:gd name="T91" fmla="*/ 0 h 1327"/>
                <a:gd name="T92" fmla="*/ 0 w 1303"/>
                <a:gd name="T93" fmla="*/ 0 h 1327"/>
                <a:gd name="T94" fmla="*/ 0 w 1303"/>
                <a:gd name="T95" fmla="*/ 0 h 1327"/>
                <a:gd name="T96" fmla="*/ 0 w 1303"/>
                <a:gd name="T97" fmla="*/ 0 h 1327"/>
                <a:gd name="T98" fmla="*/ 0 w 1303"/>
                <a:gd name="T99" fmla="*/ 0 h 1327"/>
                <a:gd name="T100" fmla="*/ 0 w 1303"/>
                <a:gd name="T101" fmla="*/ 0 h 1327"/>
                <a:gd name="T102" fmla="*/ 0 w 1303"/>
                <a:gd name="T103" fmla="*/ 0 h 1327"/>
                <a:gd name="T104" fmla="*/ 0 w 1303"/>
                <a:gd name="T105" fmla="*/ 0 h 1327"/>
                <a:gd name="T106" fmla="*/ 0 w 1303"/>
                <a:gd name="T107" fmla="*/ 0 h 1327"/>
                <a:gd name="T108" fmla="*/ 0 w 1303"/>
                <a:gd name="T109" fmla="*/ 0 h 1327"/>
                <a:gd name="T110" fmla="*/ 0 w 1303"/>
                <a:gd name="T111" fmla="*/ 0 h 1327"/>
                <a:gd name="T112" fmla="*/ 0 w 1303"/>
                <a:gd name="T113" fmla="*/ 0 h 1327"/>
                <a:gd name="T114" fmla="*/ 0 w 1303"/>
                <a:gd name="T115" fmla="*/ 0 h 1327"/>
                <a:gd name="T116" fmla="*/ 0 w 1303"/>
                <a:gd name="T117" fmla="*/ 0 h 132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03"/>
                <a:gd name="T178" fmla="*/ 0 h 1327"/>
                <a:gd name="T179" fmla="*/ 1303 w 1303"/>
                <a:gd name="T180" fmla="*/ 1327 h 132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03" h="1327">
                  <a:moveTo>
                    <a:pt x="28" y="680"/>
                  </a:moveTo>
                  <a:lnTo>
                    <a:pt x="28" y="681"/>
                  </a:lnTo>
                  <a:lnTo>
                    <a:pt x="30" y="684"/>
                  </a:lnTo>
                  <a:lnTo>
                    <a:pt x="30" y="686"/>
                  </a:lnTo>
                  <a:lnTo>
                    <a:pt x="30" y="688"/>
                  </a:lnTo>
                  <a:lnTo>
                    <a:pt x="33" y="691"/>
                  </a:lnTo>
                  <a:lnTo>
                    <a:pt x="34" y="697"/>
                  </a:lnTo>
                  <a:lnTo>
                    <a:pt x="36" y="698"/>
                  </a:lnTo>
                  <a:lnTo>
                    <a:pt x="36" y="704"/>
                  </a:lnTo>
                  <a:lnTo>
                    <a:pt x="37" y="708"/>
                  </a:lnTo>
                  <a:lnTo>
                    <a:pt x="40" y="714"/>
                  </a:lnTo>
                  <a:lnTo>
                    <a:pt x="43" y="720"/>
                  </a:lnTo>
                  <a:lnTo>
                    <a:pt x="44" y="725"/>
                  </a:lnTo>
                  <a:lnTo>
                    <a:pt x="47" y="733"/>
                  </a:lnTo>
                  <a:lnTo>
                    <a:pt x="51" y="740"/>
                  </a:lnTo>
                  <a:lnTo>
                    <a:pt x="53" y="745"/>
                  </a:lnTo>
                  <a:lnTo>
                    <a:pt x="55" y="752"/>
                  </a:lnTo>
                  <a:lnTo>
                    <a:pt x="60" y="761"/>
                  </a:lnTo>
                  <a:lnTo>
                    <a:pt x="64" y="769"/>
                  </a:lnTo>
                  <a:lnTo>
                    <a:pt x="67" y="778"/>
                  </a:lnTo>
                  <a:lnTo>
                    <a:pt x="70" y="785"/>
                  </a:lnTo>
                  <a:lnTo>
                    <a:pt x="74" y="795"/>
                  </a:lnTo>
                  <a:lnTo>
                    <a:pt x="80" y="804"/>
                  </a:lnTo>
                  <a:lnTo>
                    <a:pt x="84" y="812"/>
                  </a:lnTo>
                  <a:lnTo>
                    <a:pt x="87" y="822"/>
                  </a:lnTo>
                  <a:lnTo>
                    <a:pt x="92" y="832"/>
                  </a:lnTo>
                  <a:lnTo>
                    <a:pt x="98" y="842"/>
                  </a:lnTo>
                  <a:lnTo>
                    <a:pt x="101" y="852"/>
                  </a:lnTo>
                  <a:lnTo>
                    <a:pt x="108" y="861"/>
                  </a:lnTo>
                  <a:lnTo>
                    <a:pt x="114" y="872"/>
                  </a:lnTo>
                  <a:lnTo>
                    <a:pt x="118" y="883"/>
                  </a:lnTo>
                  <a:lnTo>
                    <a:pt x="124" y="893"/>
                  </a:lnTo>
                  <a:lnTo>
                    <a:pt x="129" y="903"/>
                  </a:lnTo>
                  <a:lnTo>
                    <a:pt x="136" y="915"/>
                  </a:lnTo>
                  <a:lnTo>
                    <a:pt x="142" y="926"/>
                  </a:lnTo>
                  <a:lnTo>
                    <a:pt x="148" y="936"/>
                  </a:lnTo>
                  <a:lnTo>
                    <a:pt x="153" y="947"/>
                  </a:lnTo>
                  <a:lnTo>
                    <a:pt x="161" y="959"/>
                  </a:lnTo>
                  <a:lnTo>
                    <a:pt x="168" y="969"/>
                  </a:lnTo>
                  <a:lnTo>
                    <a:pt x="173" y="980"/>
                  </a:lnTo>
                  <a:lnTo>
                    <a:pt x="180" y="991"/>
                  </a:lnTo>
                  <a:lnTo>
                    <a:pt x="189" y="1003"/>
                  </a:lnTo>
                  <a:lnTo>
                    <a:pt x="196" y="1014"/>
                  </a:lnTo>
                  <a:lnTo>
                    <a:pt x="202" y="1024"/>
                  </a:lnTo>
                  <a:lnTo>
                    <a:pt x="210" y="1035"/>
                  </a:lnTo>
                  <a:lnTo>
                    <a:pt x="219" y="1047"/>
                  </a:lnTo>
                  <a:lnTo>
                    <a:pt x="226" y="1058"/>
                  </a:lnTo>
                  <a:lnTo>
                    <a:pt x="233" y="1068"/>
                  </a:lnTo>
                  <a:lnTo>
                    <a:pt x="243" y="1078"/>
                  </a:lnTo>
                  <a:lnTo>
                    <a:pt x="250" y="1091"/>
                  </a:lnTo>
                  <a:lnTo>
                    <a:pt x="260" y="1101"/>
                  </a:lnTo>
                  <a:lnTo>
                    <a:pt x="269" y="1111"/>
                  </a:lnTo>
                  <a:lnTo>
                    <a:pt x="277" y="1122"/>
                  </a:lnTo>
                  <a:lnTo>
                    <a:pt x="286" y="1131"/>
                  </a:lnTo>
                  <a:lnTo>
                    <a:pt x="296" y="1141"/>
                  </a:lnTo>
                  <a:lnTo>
                    <a:pt x="304" y="1152"/>
                  </a:lnTo>
                  <a:lnTo>
                    <a:pt x="314" y="1161"/>
                  </a:lnTo>
                  <a:lnTo>
                    <a:pt x="324" y="1171"/>
                  </a:lnTo>
                  <a:lnTo>
                    <a:pt x="333" y="1181"/>
                  </a:lnTo>
                  <a:lnTo>
                    <a:pt x="342" y="1188"/>
                  </a:lnTo>
                  <a:lnTo>
                    <a:pt x="352" y="1199"/>
                  </a:lnTo>
                  <a:lnTo>
                    <a:pt x="362" y="1206"/>
                  </a:lnTo>
                  <a:lnTo>
                    <a:pt x="372" y="1215"/>
                  </a:lnTo>
                  <a:lnTo>
                    <a:pt x="382" y="1222"/>
                  </a:lnTo>
                  <a:lnTo>
                    <a:pt x="394" y="1230"/>
                  </a:lnTo>
                  <a:lnTo>
                    <a:pt x="405" y="1237"/>
                  </a:lnTo>
                  <a:lnTo>
                    <a:pt x="415" y="1245"/>
                  </a:lnTo>
                  <a:lnTo>
                    <a:pt x="425" y="1252"/>
                  </a:lnTo>
                  <a:lnTo>
                    <a:pt x="436" y="1259"/>
                  </a:lnTo>
                  <a:lnTo>
                    <a:pt x="448" y="1264"/>
                  </a:lnTo>
                  <a:lnTo>
                    <a:pt x="459" y="1270"/>
                  </a:lnTo>
                  <a:lnTo>
                    <a:pt x="469" y="1274"/>
                  </a:lnTo>
                  <a:lnTo>
                    <a:pt x="480" y="1281"/>
                  </a:lnTo>
                  <a:lnTo>
                    <a:pt x="492" y="1286"/>
                  </a:lnTo>
                  <a:lnTo>
                    <a:pt x="504" y="1290"/>
                  </a:lnTo>
                  <a:lnTo>
                    <a:pt x="516" y="1294"/>
                  </a:lnTo>
                  <a:lnTo>
                    <a:pt x="527" y="1299"/>
                  </a:lnTo>
                  <a:lnTo>
                    <a:pt x="539" y="1301"/>
                  </a:lnTo>
                  <a:lnTo>
                    <a:pt x="551" y="1307"/>
                  </a:lnTo>
                  <a:lnTo>
                    <a:pt x="563" y="1310"/>
                  </a:lnTo>
                  <a:lnTo>
                    <a:pt x="576" y="1313"/>
                  </a:lnTo>
                  <a:lnTo>
                    <a:pt x="587" y="1316"/>
                  </a:lnTo>
                  <a:lnTo>
                    <a:pt x="600" y="1317"/>
                  </a:lnTo>
                  <a:lnTo>
                    <a:pt x="611" y="1318"/>
                  </a:lnTo>
                  <a:lnTo>
                    <a:pt x="624" y="1321"/>
                  </a:lnTo>
                  <a:lnTo>
                    <a:pt x="637" y="1323"/>
                  </a:lnTo>
                  <a:lnTo>
                    <a:pt x="648" y="1324"/>
                  </a:lnTo>
                  <a:lnTo>
                    <a:pt x="661" y="1324"/>
                  </a:lnTo>
                  <a:lnTo>
                    <a:pt x="674" y="1326"/>
                  </a:lnTo>
                  <a:lnTo>
                    <a:pt x="686" y="1327"/>
                  </a:lnTo>
                  <a:lnTo>
                    <a:pt x="698" y="1327"/>
                  </a:lnTo>
                  <a:lnTo>
                    <a:pt x="710" y="1327"/>
                  </a:lnTo>
                  <a:lnTo>
                    <a:pt x="723" y="1327"/>
                  </a:lnTo>
                  <a:lnTo>
                    <a:pt x="736" y="1326"/>
                  </a:lnTo>
                  <a:lnTo>
                    <a:pt x="749" y="1326"/>
                  </a:lnTo>
                  <a:lnTo>
                    <a:pt x="762" y="1324"/>
                  </a:lnTo>
                  <a:lnTo>
                    <a:pt x="772" y="1323"/>
                  </a:lnTo>
                  <a:lnTo>
                    <a:pt x="786" y="1321"/>
                  </a:lnTo>
                  <a:lnTo>
                    <a:pt x="799" y="1318"/>
                  </a:lnTo>
                  <a:lnTo>
                    <a:pt x="810" y="1317"/>
                  </a:lnTo>
                  <a:lnTo>
                    <a:pt x="823" y="1314"/>
                  </a:lnTo>
                  <a:lnTo>
                    <a:pt x="836" y="1311"/>
                  </a:lnTo>
                  <a:lnTo>
                    <a:pt x="848" y="1310"/>
                  </a:lnTo>
                  <a:lnTo>
                    <a:pt x="860" y="1306"/>
                  </a:lnTo>
                  <a:lnTo>
                    <a:pt x="872" y="1301"/>
                  </a:lnTo>
                  <a:lnTo>
                    <a:pt x="885" y="1299"/>
                  </a:lnTo>
                  <a:lnTo>
                    <a:pt x="897" y="1296"/>
                  </a:lnTo>
                  <a:lnTo>
                    <a:pt x="908" y="1290"/>
                  </a:lnTo>
                  <a:lnTo>
                    <a:pt x="921" y="1287"/>
                  </a:lnTo>
                  <a:lnTo>
                    <a:pt x="934" y="1281"/>
                  </a:lnTo>
                  <a:lnTo>
                    <a:pt x="945" y="1277"/>
                  </a:lnTo>
                  <a:lnTo>
                    <a:pt x="958" y="1272"/>
                  </a:lnTo>
                  <a:lnTo>
                    <a:pt x="969" y="1266"/>
                  </a:lnTo>
                  <a:lnTo>
                    <a:pt x="980" y="1262"/>
                  </a:lnTo>
                  <a:lnTo>
                    <a:pt x="992" y="1256"/>
                  </a:lnTo>
                  <a:lnTo>
                    <a:pt x="1003" y="1249"/>
                  </a:lnTo>
                  <a:lnTo>
                    <a:pt x="1016" y="1242"/>
                  </a:lnTo>
                  <a:lnTo>
                    <a:pt x="1026" y="1235"/>
                  </a:lnTo>
                  <a:lnTo>
                    <a:pt x="1039" y="1230"/>
                  </a:lnTo>
                  <a:lnTo>
                    <a:pt x="1049" y="1222"/>
                  </a:lnTo>
                  <a:lnTo>
                    <a:pt x="1060" y="1215"/>
                  </a:lnTo>
                  <a:lnTo>
                    <a:pt x="1070" y="1206"/>
                  </a:lnTo>
                  <a:lnTo>
                    <a:pt x="1081" y="1200"/>
                  </a:lnTo>
                  <a:lnTo>
                    <a:pt x="1093" y="1190"/>
                  </a:lnTo>
                  <a:lnTo>
                    <a:pt x="1103" y="1183"/>
                  </a:lnTo>
                  <a:lnTo>
                    <a:pt x="1114" y="1175"/>
                  </a:lnTo>
                  <a:lnTo>
                    <a:pt x="1125" y="1168"/>
                  </a:lnTo>
                  <a:lnTo>
                    <a:pt x="1134" y="1158"/>
                  </a:lnTo>
                  <a:lnTo>
                    <a:pt x="1144" y="1149"/>
                  </a:lnTo>
                  <a:lnTo>
                    <a:pt x="1152" y="1139"/>
                  </a:lnTo>
                  <a:lnTo>
                    <a:pt x="1162" y="1131"/>
                  </a:lnTo>
                  <a:lnTo>
                    <a:pt x="1171" y="1122"/>
                  </a:lnTo>
                  <a:lnTo>
                    <a:pt x="1179" y="1112"/>
                  </a:lnTo>
                  <a:lnTo>
                    <a:pt x="1186" y="1104"/>
                  </a:lnTo>
                  <a:lnTo>
                    <a:pt x="1195" y="1095"/>
                  </a:lnTo>
                  <a:lnTo>
                    <a:pt x="1202" y="1084"/>
                  </a:lnTo>
                  <a:lnTo>
                    <a:pt x="1209" y="1075"/>
                  </a:lnTo>
                  <a:lnTo>
                    <a:pt x="1215" y="1067"/>
                  </a:lnTo>
                  <a:lnTo>
                    <a:pt x="1223" y="1057"/>
                  </a:lnTo>
                  <a:lnTo>
                    <a:pt x="1229" y="1047"/>
                  </a:lnTo>
                  <a:lnTo>
                    <a:pt x="1235" y="1038"/>
                  </a:lnTo>
                  <a:lnTo>
                    <a:pt x="1240" y="1028"/>
                  </a:lnTo>
                  <a:lnTo>
                    <a:pt x="1246" y="1018"/>
                  </a:lnTo>
                  <a:lnTo>
                    <a:pt x="1252" y="1008"/>
                  </a:lnTo>
                  <a:lnTo>
                    <a:pt x="1256" y="998"/>
                  </a:lnTo>
                  <a:lnTo>
                    <a:pt x="1260" y="989"/>
                  </a:lnTo>
                  <a:lnTo>
                    <a:pt x="1266" y="979"/>
                  </a:lnTo>
                  <a:lnTo>
                    <a:pt x="1269" y="969"/>
                  </a:lnTo>
                  <a:lnTo>
                    <a:pt x="1273" y="960"/>
                  </a:lnTo>
                  <a:lnTo>
                    <a:pt x="1276" y="949"/>
                  </a:lnTo>
                  <a:lnTo>
                    <a:pt x="1282" y="940"/>
                  </a:lnTo>
                  <a:lnTo>
                    <a:pt x="1283" y="929"/>
                  </a:lnTo>
                  <a:lnTo>
                    <a:pt x="1286" y="919"/>
                  </a:lnTo>
                  <a:lnTo>
                    <a:pt x="1289" y="907"/>
                  </a:lnTo>
                  <a:lnTo>
                    <a:pt x="1292" y="899"/>
                  </a:lnTo>
                  <a:lnTo>
                    <a:pt x="1293" y="888"/>
                  </a:lnTo>
                  <a:lnTo>
                    <a:pt x="1296" y="879"/>
                  </a:lnTo>
                  <a:lnTo>
                    <a:pt x="1297" y="868"/>
                  </a:lnTo>
                  <a:lnTo>
                    <a:pt x="1299" y="858"/>
                  </a:lnTo>
                  <a:lnTo>
                    <a:pt x="1300" y="848"/>
                  </a:lnTo>
                  <a:lnTo>
                    <a:pt x="1300" y="836"/>
                  </a:lnTo>
                  <a:lnTo>
                    <a:pt x="1302" y="826"/>
                  </a:lnTo>
                  <a:lnTo>
                    <a:pt x="1303" y="816"/>
                  </a:lnTo>
                  <a:lnTo>
                    <a:pt x="1303" y="805"/>
                  </a:lnTo>
                  <a:lnTo>
                    <a:pt x="1303" y="795"/>
                  </a:lnTo>
                  <a:lnTo>
                    <a:pt x="1303" y="784"/>
                  </a:lnTo>
                  <a:lnTo>
                    <a:pt x="1303" y="774"/>
                  </a:lnTo>
                  <a:lnTo>
                    <a:pt x="1303" y="764"/>
                  </a:lnTo>
                  <a:lnTo>
                    <a:pt x="1303" y="752"/>
                  </a:lnTo>
                  <a:lnTo>
                    <a:pt x="1302" y="742"/>
                  </a:lnTo>
                  <a:lnTo>
                    <a:pt x="1302" y="733"/>
                  </a:lnTo>
                  <a:lnTo>
                    <a:pt x="1300" y="721"/>
                  </a:lnTo>
                  <a:lnTo>
                    <a:pt x="1300" y="711"/>
                  </a:lnTo>
                  <a:lnTo>
                    <a:pt x="1299" y="701"/>
                  </a:lnTo>
                  <a:lnTo>
                    <a:pt x="1297" y="691"/>
                  </a:lnTo>
                  <a:lnTo>
                    <a:pt x="1296" y="680"/>
                  </a:lnTo>
                  <a:lnTo>
                    <a:pt x="1294" y="669"/>
                  </a:lnTo>
                  <a:lnTo>
                    <a:pt x="1293" y="659"/>
                  </a:lnTo>
                  <a:lnTo>
                    <a:pt x="1290" y="649"/>
                  </a:lnTo>
                  <a:lnTo>
                    <a:pt x="1289" y="637"/>
                  </a:lnTo>
                  <a:lnTo>
                    <a:pt x="1287" y="627"/>
                  </a:lnTo>
                  <a:lnTo>
                    <a:pt x="1285" y="616"/>
                  </a:lnTo>
                  <a:lnTo>
                    <a:pt x="1283" y="607"/>
                  </a:lnTo>
                  <a:lnTo>
                    <a:pt x="1280" y="596"/>
                  </a:lnTo>
                  <a:lnTo>
                    <a:pt x="1277" y="586"/>
                  </a:lnTo>
                  <a:lnTo>
                    <a:pt x="1275" y="576"/>
                  </a:lnTo>
                  <a:lnTo>
                    <a:pt x="1272" y="566"/>
                  </a:lnTo>
                  <a:lnTo>
                    <a:pt x="1269" y="555"/>
                  </a:lnTo>
                  <a:lnTo>
                    <a:pt x="1266" y="545"/>
                  </a:lnTo>
                  <a:lnTo>
                    <a:pt x="1263" y="533"/>
                  </a:lnTo>
                  <a:lnTo>
                    <a:pt x="1260" y="525"/>
                  </a:lnTo>
                  <a:lnTo>
                    <a:pt x="1256" y="515"/>
                  </a:lnTo>
                  <a:lnTo>
                    <a:pt x="1253" y="504"/>
                  </a:lnTo>
                  <a:lnTo>
                    <a:pt x="1250" y="494"/>
                  </a:lnTo>
                  <a:lnTo>
                    <a:pt x="1246" y="484"/>
                  </a:lnTo>
                  <a:lnTo>
                    <a:pt x="1243" y="474"/>
                  </a:lnTo>
                  <a:lnTo>
                    <a:pt x="1239" y="464"/>
                  </a:lnTo>
                  <a:lnTo>
                    <a:pt x="1236" y="452"/>
                  </a:lnTo>
                  <a:lnTo>
                    <a:pt x="1233" y="442"/>
                  </a:lnTo>
                  <a:lnTo>
                    <a:pt x="1229" y="432"/>
                  </a:lnTo>
                  <a:lnTo>
                    <a:pt x="1226" y="422"/>
                  </a:lnTo>
                  <a:lnTo>
                    <a:pt x="1222" y="413"/>
                  </a:lnTo>
                  <a:lnTo>
                    <a:pt x="1219" y="403"/>
                  </a:lnTo>
                  <a:lnTo>
                    <a:pt x="1213" y="393"/>
                  </a:lnTo>
                  <a:lnTo>
                    <a:pt x="1212" y="383"/>
                  </a:lnTo>
                  <a:lnTo>
                    <a:pt x="1208" y="373"/>
                  </a:lnTo>
                  <a:lnTo>
                    <a:pt x="1205" y="364"/>
                  </a:lnTo>
                  <a:lnTo>
                    <a:pt x="1201" y="354"/>
                  </a:lnTo>
                  <a:lnTo>
                    <a:pt x="1196" y="343"/>
                  </a:lnTo>
                  <a:lnTo>
                    <a:pt x="1192" y="334"/>
                  </a:lnTo>
                  <a:lnTo>
                    <a:pt x="1188" y="326"/>
                  </a:lnTo>
                  <a:lnTo>
                    <a:pt x="1185" y="316"/>
                  </a:lnTo>
                  <a:lnTo>
                    <a:pt x="1181" y="306"/>
                  </a:lnTo>
                  <a:lnTo>
                    <a:pt x="1178" y="297"/>
                  </a:lnTo>
                  <a:lnTo>
                    <a:pt x="1174" y="287"/>
                  </a:lnTo>
                  <a:lnTo>
                    <a:pt x="1169" y="279"/>
                  </a:lnTo>
                  <a:lnTo>
                    <a:pt x="1165" y="270"/>
                  </a:lnTo>
                  <a:lnTo>
                    <a:pt x="1161" y="260"/>
                  </a:lnTo>
                  <a:lnTo>
                    <a:pt x="1157" y="252"/>
                  </a:lnTo>
                  <a:lnTo>
                    <a:pt x="1152" y="243"/>
                  </a:lnTo>
                  <a:lnTo>
                    <a:pt x="1148" y="235"/>
                  </a:lnTo>
                  <a:lnTo>
                    <a:pt x="1144" y="226"/>
                  </a:lnTo>
                  <a:lnTo>
                    <a:pt x="1140" y="219"/>
                  </a:lnTo>
                  <a:lnTo>
                    <a:pt x="1135" y="209"/>
                  </a:lnTo>
                  <a:lnTo>
                    <a:pt x="1131" y="202"/>
                  </a:lnTo>
                  <a:lnTo>
                    <a:pt x="1127" y="193"/>
                  </a:lnTo>
                  <a:lnTo>
                    <a:pt x="1123" y="185"/>
                  </a:lnTo>
                  <a:lnTo>
                    <a:pt x="1117" y="178"/>
                  </a:lnTo>
                  <a:lnTo>
                    <a:pt x="1113" y="171"/>
                  </a:lnTo>
                  <a:lnTo>
                    <a:pt x="1107" y="162"/>
                  </a:lnTo>
                  <a:lnTo>
                    <a:pt x="1103" y="155"/>
                  </a:lnTo>
                  <a:lnTo>
                    <a:pt x="1098" y="148"/>
                  </a:lnTo>
                  <a:lnTo>
                    <a:pt x="1094" y="141"/>
                  </a:lnTo>
                  <a:lnTo>
                    <a:pt x="1088" y="134"/>
                  </a:lnTo>
                  <a:lnTo>
                    <a:pt x="1083" y="127"/>
                  </a:lnTo>
                  <a:lnTo>
                    <a:pt x="1078" y="120"/>
                  </a:lnTo>
                  <a:lnTo>
                    <a:pt x="1073" y="114"/>
                  </a:lnTo>
                  <a:lnTo>
                    <a:pt x="1067" y="107"/>
                  </a:lnTo>
                  <a:lnTo>
                    <a:pt x="1064" y="101"/>
                  </a:lnTo>
                  <a:lnTo>
                    <a:pt x="1057" y="95"/>
                  </a:lnTo>
                  <a:lnTo>
                    <a:pt x="1052" y="90"/>
                  </a:lnTo>
                  <a:lnTo>
                    <a:pt x="1047" y="84"/>
                  </a:lnTo>
                  <a:lnTo>
                    <a:pt x="1042" y="78"/>
                  </a:lnTo>
                  <a:lnTo>
                    <a:pt x="1036" y="73"/>
                  </a:lnTo>
                  <a:lnTo>
                    <a:pt x="1030" y="67"/>
                  </a:lnTo>
                  <a:lnTo>
                    <a:pt x="1025" y="63"/>
                  </a:lnTo>
                  <a:lnTo>
                    <a:pt x="1019" y="57"/>
                  </a:lnTo>
                  <a:lnTo>
                    <a:pt x="1013" y="53"/>
                  </a:lnTo>
                  <a:lnTo>
                    <a:pt x="1007" y="47"/>
                  </a:lnTo>
                  <a:lnTo>
                    <a:pt x="1000" y="44"/>
                  </a:lnTo>
                  <a:lnTo>
                    <a:pt x="995" y="40"/>
                  </a:lnTo>
                  <a:lnTo>
                    <a:pt x="989" y="37"/>
                  </a:lnTo>
                  <a:lnTo>
                    <a:pt x="983" y="33"/>
                  </a:lnTo>
                  <a:lnTo>
                    <a:pt x="978" y="30"/>
                  </a:lnTo>
                  <a:lnTo>
                    <a:pt x="971" y="27"/>
                  </a:lnTo>
                  <a:lnTo>
                    <a:pt x="963" y="23"/>
                  </a:lnTo>
                  <a:lnTo>
                    <a:pt x="958" y="20"/>
                  </a:lnTo>
                  <a:lnTo>
                    <a:pt x="952" y="17"/>
                  </a:lnTo>
                  <a:lnTo>
                    <a:pt x="945" y="14"/>
                  </a:lnTo>
                  <a:lnTo>
                    <a:pt x="939" y="13"/>
                  </a:lnTo>
                  <a:lnTo>
                    <a:pt x="932" y="10"/>
                  </a:lnTo>
                  <a:lnTo>
                    <a:pt x="926" y="9"/>
                  </a:lnTo>
                  <a:lnTo>
                    <a:pt x="922" y="7"/>
                  </a:lnTo>
                  <a:lnTo>
                    <a:pt x="915" y="6"/>
                  </a:lnTo>
                  <a:lnTo>
                    <a:pt x="909" y="4"/>
                  </a:lnTo>
                  <a:lnTo>
                    <a:pt x="904" y="3"/>
                  </a:lnTo>
                  <a:lnTo>
                    <a:pt x="899" y="3"/>
                  </a:lnTo>
                  <a:lnTo>
                    <a:pt x="892" y="0"/>
                  </a:lnTo>
                  <a:lnTo>
                    <a:pt x="887" y="0"/>
                  </a:lnTo>
                  <a:lnTo>
                    <a:pt x="882" y="0"/>
                  </a:lnTo>
                  <a:lnTo>
                    <a:pt x="878" y="0"/>
                  </a:lnTo>
                  <a:lnTo>
                    <a:pt x="872" y="0"/>
                  </a:lnTo>
                  <a:lnTo>
                    <a:pt x="867" y="0"/>
                  </a:lnTo>
                  <a:lnTo>
                    <a:pt x="863" y="0"/>
                  </a:lnTo>
                  <a:lnTo>
                    <a:pt x="858" y="0"/>
                  </a:lnTo>
                  <a:lnTo>
                    <a:pt x="853" y="0"/>
                  </a:lnTo>
                  <a:lnTo>
                    <a:pt x="848" y="1"/>
                  </a:lnTo>
                  <a:lnTo>
                    <a:pt x="845" y="3"/>
                  </a:lnTo>
                  <a:lnTo>
                    <a:pt x="841" y="4"/>
                  </a:lnTo>
                  <a:lnTo>
                    <a:pt x="836" y="4"/>
                  </a:lnTo>
                  <a:lnTo>
                    <a:pt x="831" y="6"/>
                  </a:lnTo>
                  <a:lnTo>
                    <a:pt x="827" y="7"/>
                  </a:lnTo>
                  <a:lnTo>
                    <a:pt x="824" y="9"/>
                  </a:lnTo>
                  <a:lnTo>
                    <a:pt x="818" y="10"/>
                  </a:lnTo>
                  <a:lnTo>
                    <a:pt x="817" y="11"/>
                  </a:lnTo>
                  <a:lnTo>
                    <a:pt x="811" y="13"/>
                  </a:lnTo>
                  <a:lnTo>
                    <a:pt x="809" y="16"/>
                  </a:lnTo>
                  <a:lnTo>
                    <a:pt x="806" y="17"/>
                  </a:lnTo>
                  <a:lnTo>
                    <a:pt x="801" y="20"/>
                  </a:lnTo>
                  <a:lnTo>
                    <a:pt x="799" y="23"/>
                  </a:lnTo>
                  <a:lnTo>
                    <a:pt x="796" y="26"/>
                  </a:lnTo>
                  <a:lnTo>
                    <a:pt x="793" y="29"/>
                  </a:lnTo>
                  <a:lnTo>
                    <a:pt x="789" y="31"/>
                  </a:lnTo>
                  <a:lnTo>
                    <a:pt x="786" y="34"/>
                  </a:lnTo>
                  <a:lnTo>
                    <a:pt x="783" y="37"/>
                  </a:lnTo>
                  <a:lnTo>
                    <a:pt x="780" y="40"/>
                  </a:lnTo>
                  <a:lnTo>
                    <a:pt x="777" y="43"/>
                  </a:lnTo>
                  <a:lnTo>
                    <a:pt x="774" y="46"/>
                  </a:lnTo>
                  <a:lnTo>
                    <a:pt x="773" y="50"/>
                  </a:lnTo>
                  <a:lnTo>
                    <a:pt x="770" y="53"/>
                  </a:lnTo>
                  <a:lnTo>
                    <a:pt x="769" y="57"/>
                  </a:lnTo>
                  <a:lnTo>
                    <a:pt x="767" y="60"/>
                  </a:lnTo>
                  <a:lnTo>
                    <a:pt x="764" y="64"/>
                  </a:lnTo>
                  <a:lnTo>
                    <a:pt x="763" y="68"/>
                  </a:lnTo>
                  <a:lnTo>
                    <a:pt x="762" y="71"/>
                  </a:lnTo>
                  <a:lnTo>
                    <a:pt x="759" y="75"/>
                  </a:lnTo>
                  <a:lnTo>
                    <a:pt x="757" y="80"/>
                  </a:lnTo>
                  <a:lnTo>
                    <a:pt x="756" y="84"/>
                  </a:lnTo>
                  <a:lnTo>
                    <a:pt x="755" y="88"/>
                  </a:lnTo>
                  <a:lnTo>
                    <a:pt x="753" y="91"/>
                  </a:lnTo>
                  <a:lnTo>
                    <a:pt x="753" y="97"/>
                  </a:lnTo>
                  <a:lnTo>
                    <a:pt x="752" y="101"/>
                  </a:lnTo>
                  <a:lnTo>
                    <a:pt x="750" y="107"/>
                  </a:lnTo>
                  <a:lnTo>
                    <a:pt x="749" y="111"/>
                  </a:lnTo>
                  <a:lnTo>
                    <a:pt x="749" y="115"/>
                  </a:lnTo>
                  <a:lnTo>
                    <a:pt x="749" y="120"/>
                  </a:lnTo>
                  <a:lnTo>
                    <a:pt x="749" y="124"/>
                  </a:lnTo>
                  <a:lnTo>
                    <a:pt x="749" y="128"/>
                  </a:lnTo>
                  <a:lnTo>
                    <a:pt x="749" y="135"/>
                  </a:lnTo>
                  <a:lnTo>
                    <a:pt x="747" y="138"/>
                  </a:lnTo>
                  <a:lnTo>
                    <a:pt x="747" y="144"/>
                  </a:lnTo>
                  <a:lnTo>
                    <a:pt x="747" y="148"/>
                  </a:lnTo>
                  <a:lnTo>
                    <a:pt x="747" y="152"/>
                  </a:lnTo>
                  <a:lnTo>
                    <a:pt x="747" y="157"/>
                  </a:lnTo>
                  <a:lnTo>
                    <a:pt x="747" y="162"/>
                  </a:lnTo>
                  <a:lnTo>
                    <a:pt x="747" y="166"/>
                  </a:lnTo>
                  <a:lnTo>
                    <a:pt x="747" y="171"/>
                  </a:lnTo>
                  <a:lnTo>
                    <a:pt x="747" y="175"/>
                  </a:lnTo>
                  <a:lnTo>
                    <a:pt x="747" y="178"/>
                  </a:lnTo>
                  <a:lnTo>
                    <a:pt x="749" y="182"/>
                  </a:lnTo>
                  <a:lnTo>
                    <a:pt x="749" y="188"/>
                  </a:lnTo>
                  <a:lnTo>
                    <a:pt x="749" y="191"/>
                  </a:lnTo>
                  <a:lnTo>
                    <a:pt x="749" y="195"/>
                  </a:lnTo>
                  <a:lnTo>
                    <a:pt x="750" y="199"/>
                  </a:lnTo>
                  <a:lnTo>
                    <a:pt x="750" y="203"/>
                  </a:lnTo>
                  <a:lnTo>
                    <a:pt x="750" y="206"/>
                  </a:lnTo>
                  <a:lnTo>
                    <a:pt x="752" y="209"/>
                  </a:lnTo>
                  <a:lnTo>
                    <a:pt x="752" y="215"/>
                  </a:lnTo>
                  <a:lnTo>
                    <a:pt x="752" y="218"/>
                  </a:lnTo>
                  <a:lnTo>
                    <a:pt x="752" y="221"/>
                  </a:lnTo>
                  <a:lnTo>
                    <a:pt x="752" y="225"/>
                  </a:lnTo>
                  <a:lnTo>
                    <a:pt x="753" y="228"/>
                  </a:lnTo>
                  <a:lnTo>
                    <a:pt x="755" y="232"/>
                  </a:lnTo>
                  <a:lnTo>
                    <a:pt x="755" y="235"/>
                  </a:lnTo>
                  <a:lnTo>
                    <a:pt x="755" y="239"/>
                  </a:lnTo>
                  <a:lnTo>
                    <a:pt x="755" y="243"/>
                  </a:lnTo>
                  <a:lnTo>
                    <a:pt x="756" y="246"/>
                  </a:lnTo>
                  <a:lnTo>
                    <a:pt x="756" y="249"/>
                  </a:lnTo>
                  <a:lnTo>
                    <a:pt x="757" y="252"/>
                  </a:lnTo>
                  <a:lnTo>
                    <a:pt x="757" y="255"/>
                  </a:lnTo>
                  <a:lnTo>
                    <a:pt x="759" y="259"/>
                  </a:lnTo>
                  <a:lnTo>
                    <a:pt x="759" y="260"/>
                  </a:lnTo>
                  <a:lnTo>
                    <a:pt x="760" y="265"/>
                  </a:lnTo>
                  <a:lnTo>
                    <a:pt x="760" y="266"/>
                  </a:lnTo>
                  <a:lnTo>
                    <a:pt x="762" y="270"/>
                  </a:lnTo>
                  <a:lnTo>
                    <a:pt x="762" y="272"/>
                  </a:lnTo>
                  <a:lnTo>
                    <a:pt x="762" y="275"/>
                  </a:lnTo>
                  <a:lnTo>
                    <a:pt x="762" y="277"/>
                  </a:lnTo>
                  <a:lnTo>
                    <a:pt x="763" y="280"/>
                  </a:lnTo>
                  <a:lnTo>
                    <a:pt x="764" y="286"/>
                  </a:lnTo>
                  <a:lnTo>
                    <a:pt x="764" y="290"/>
                  </a:lnTo>
                  <a:lnTo>
                    <a:pt x="766" y="296"/>
                  </a:lnTo>
                  <a:lnTo>
                    <a:pt x="767" y="300"/>
                  </a:lnTo>
                  <a:lnTo>
                    <a:pt x="767" y="304"/>
                  </a:lnTo>
                  <a:lnTo>
                    <a:pt x="767" y="309"/>
                  </a:lnTo>
                  <a:lnTo>
                    <a:pt x="769" y="313"/>
                  </a:lnTo>
                  <a:lnTo>
                    <a:pt x="769" y="317"/>
                  </a:lnTo>
                  <a:lnTo>
                    <a:pt x="769" y="320"/>
                  </a:lnTo>
                  <a:lnTo>
                    <a:pt x="769" y="324"/>
                  </a:lnTo>
                  <a:lnTo>
                    <a:pt x="769" y="327"/>
                  </a:lnTo>
                  <a:lnTo>
                    <a:pt x="770" y="331"/>
                  </a:lnTo>
                  <a:lnTo>
                    <a:pt x="767" y="333"/>
                  </a:lnTo>
                  <a:lnTo>
                    <a:pt x="767" y="337"/>
                  </a:lnTo>
                  <a:lnTo>
                    <a:pt x="764" y="339"/>
                  </a:lnTo>
                  <a:lnTo>
                    <a:pt x="762" y="341"/>
                  </a:lnTo>
                  <a:lnTo>
                    <a:pt x="757" y="344"/>
                  </a:lnTo>
                  <a:lnTo>
                    <a:pt x="753" y="347"/>
                  </a:lnTo>
                  <a:lnTo>
                    <a:pt x="749" y="350"/>
                  </a:lnTo>
                  <a:lnTo>
                    <a:pt x="743" y="354"/>
                  </a:lnTo>
                  <a:lnTo>
                    <a:pt x="740" y="356"/>
                  </a:lnTo>
                  <a:lnTo>
                    <a:pt x="737" y="356"/>
                  </a:lnTo>
                  <a:lnTo>
                    <a:pt x="735" y="358"/>
                  </a:lnTo>
                  <a:lnTo>
                    <a:pt x="730" y="360"/>
                  </a:lnTo>
                  <a:lnTo>
                    <a:pt x="728" y="361"/>
                  </a:lnTo>
                  <a:lnTo>
                    <a:pt x="723" y="363"/>
                  </a:lnTo>
                  <a:lnTo>
                    <a:pt x="720" y="364"/>
                  </a:lnTo>
                  <a:lnTo>
                    <a:pt x="716" y="366"/>
                  </a:lnTo>
                  <a:lnTo>
                    <a:pt x="712" y="367"/>
                  </a:lnTo>
                  <a:lnTo>
                    <a:pt x="709" y="368"/>
                  </a:lnTo>
                  <a:lnTo>
                    <a:pt x="705" y="370"/>
                  </a:lnTo>
                  <a:lnTo>
                    <a:pt x="701" y="371"/>
                  </a:lnTo>
                  <a:lnTo>
                    <a:pt x="696" y="373"/>
                  </a:lnTo>
                  <a:lnTo>
                    <a:pt x="692" y="374"/>
                  </a:lnTo>
                  <a:lnTo>
                    <a:pt x="689" y="376"/>
                  </a:lnTo>
                  <a:lnTo>
                    <a:pt x="683" y="378"/>
                  </a:lnTo>
                  <a:lnTo>
                    <a:pt x="679" y="380"/>
                  </a:lnTo>
                  <a:lnTo>
                    <a:pt x="674" y="381"/>
                  </a:lnTo>
                  <a:lnTo>
                    <a:pt x="669" y="383"/>
                  </a:lnTo>
                  <a:lnTo>
                    <a:pt x="665" y="384"/>
                  </a:lnTo>
                  <a:lnTo>
                    <a:pt x="659" y="385"/>
                  </a:lnTo>
                  <a:lnTo>
                    <a:pt x="655" y="387"/>
                  </a:lnTo>
                  <a:lnTo>
                    <a:pt x="652" y="388"/>
                  </a:lnTo>
                  <a:lnTo>
                    <a:pt x="647" y="390"/>
                  </a:lnTo>
                  <a:lnTo>
                    <a:pt x="642" y="391"/>
                  </a:lnTo>
                  <a:lnTo>
                    <a:pt x="637" y="393"/>
                  </a:lnTo>
                  <a:lnTo>
                    <a:pt x="631" y="394"/>
                  </a:lnTo>
                  <a:lnTo>
                    <a:pt x="628" y="395"/>
                  </a:lnTo>
                  <a:lnTo>
                    <a:pt x="621" y="398"/>
                  </a:lnTo>
                  <a:lnTo>
                    <a:pt x="617" y="400"/>
                  </a:lnTo>
                  <a:lnTo>
                    <a:pt x="612" y="401"/>
                  </a:lnTo>
                  <a:lnTo>
                    <a:pt x="607" y="404"/>
                  </a:lnTo>
                  <a:lnTo>
                    <a:pt x="602" y="405"/>
                  </a:lnTo>
                  <a:lnTo>
                    <a:pt x="598" y="408"/>
                  </a:lnTo>
                  <a:lnTo>
                    <a:pt x="593" y="410"/>
                  </a:lnTo>
                  <a:lnTo>
                    <a:pt x="588" y="411"/>
                  </a:lnTo>
                  <a:lnTo>
                    <a:pt x="583" y="414"/>
                  </a:lnTo>
                  <a:lnTo>
                    <a:pt x="578" y="415"/>
                  </a:lnTo>
                  <a:lnTo>
                    <a:pt x="573" y="417"/>
                  </a:lnTo>
                  <a:lnTo>
                    <a:pt x="568" y="418"/>
                  </a:lnTo>
                  <a:lnTo>
                    <a:pt x="563" y="421"/>
                  </a:lnTo>
                  <a:lnTo>
                    <a:pt x="558" y="422"/>
                  </a:lnTo>
                  <a:lnTo>
                    <a:pt x="554" y="424"/>
                  </a:lnTo>
                  <a:lnTo>
                    <a:pt x="550" y="427"/>
                  </a:lnTo>
                  <a:lnTo>
                    <a:pt x="546" y="430"/>
                  </a:lnTo>
                  <a:lnTo>
                    <a:pt x="541" y="432"/>
                  </a:lnTo>
                  <a:lnTo>
                    <a:pt x="537" y="434"/>
                  </a:lnTo>
                  <a:lnTo>
                    <a:pt x="533" y="437"/>
                  </a:lnTo>
                  <a:lnTo>
                    <a:pt x="529" y="438"/>
                  </a:lnTo>
                  <a:lnTo>
                    <a:pt x="524" y="441"/>
                  </a:lnTo>
                  <a:lnTo>
                    <a:pt x="520" y="442"/>
                  </a:lnTo>
                  <a:lnTo>
                    <a:pt x="516" y="445"/>
                  </a:lnTo>
                  <a:lnTo>
                    <a:pt x="512" y="448"/>
                  </a:lnTo>
                  <a:lnTo>
                    <a:pt x="507" y="449"/>
                  </a:lnTo>
                  <a:lnTo>
                    <a:pt x="503" y="452"/>
                  </a:lnTo>
                  <a:lnTo>
                    <a:pt x="500" y="454"/>
                  </a:lnTo>
                  <a:lnTo>
                    <a:pt x="496" y="455"/>
                  </a:lnTo>
                  <a:lnTo>
                    <a:pt x="492" y="458"/>
                  </a:lnTo>
                  <a:lnTo>
                    <a:pt x="490" y="461"/>
                  </a:lnTo>
                  <a:lnTo>
                    <a:pt x="487" y="464"/>
                  </a:lnTo>
                  <a:lnTo>
                    <a:pt x="482" y="465"/>
                  </a:lnTo>
                  <a:lnTo>
                    <a:pt x="479" y="468"/>
                  </a:lnTo>
                  <a:lnTo>
                    <a:pt x="477" y="471"/>
                  </a:lnTo>
                  <a:lnTo>
                    <a:pt x="475" y="474"/>
                  </a:lnTo>
                  <a:lnTo>
                    <a:pt x="472" y="474"/>
                  </a:lnTo>
                  <a:lnTo>
                    <a:pt x="469" y="477"/>
                  </a:lnTo>
                  <a:lnTo>
                    <a:pt x="466" y="478"/>
                  </a:lnTo>
                  <a:lnTo>
                    <a:pt x="463" y="481"/>
                  </a:lnTo>
                  <a:lnTo>
                    <a:pt x="456" y="485"/>
                  </a:lnTo>
                  <a:lnTo>
                    <a:pt x="452" y="489"/>
                  </a:lnTo>
                  <a:lnTo>
                    <a:pt x="448" y="492"/>
                  </a:lnTo>
                  <a:lnTo>
                    <a:pt x="443" y="496"/>
                  </a:lnTo>
                  <a:lnTo>
                    <a:pt x="438" y="499"/>
                  </a:lnTo>
                  <a:lnTo>
                    <a:pt x="435" y="502"/>
                  </a:lnTo>
                  <a:lnTo>
                    <a:pt x="429" y="505"/>
                  </a:lnTo>
                  <a:lnTo>
                    <a:pt x="425" y="508"/>
                  </a:lnTo>
                  <a:lnTo>
                    <a:pt x="421" y="508"/>
                  </a:lnTo>
                  <a:lnTo>
                    <a:pt x="418" y="511"/>
                  </a:lnTo>
                  <a:lnTo>
                    <a:pt x="414" y="512"/>
                  </a:lnTo>
                  <a:lnTo>
                    <a:pt x="409" y="513"/>
                  </a:lnTo>
                  <a:lnTo>
                    <a:pt x="406" y="515"/>
                  </a:lnTo>
                  <a:lnTo>
                    <a:pt x="401" y="515"/>
                  </a:lnTo>
                  <a:lnTo>
                    <a:pt x="398" y="513"/>
                  </a:lnTo>
                  <a:lnTo>
                    <a:pt x="394" y="513"/>
                  </a:lnTo>
                  <a:lnTo>
                    <a:pt x="389" y="511"/>
                  </a:lnTo>
                  <a:lnTo>
                    <a:pt x="387" y="509"/>
                  </a:lnTo>
                  <a:lnTo>
                    <a:pt x="382" y="506"/>
                  </a:lnTo>
                  <a:lnTo>
                    <a:pt x="378" y="505"/>
                  </a:lnTo>
                  <a:lnTo>
                    <a:pt x="374" y="501"/>
                  </a:lnTo>
                  <a:lnTo>
                    <a:pt x="369" y="498"/>
                  </a:lnTo>
                  <a:lnTo>
                    <a:pt x="367" y="495"/>
                  </a:lnTo>
                  <a:lnTo>
                    <a:pt x="364" y="492"/>
                  </a:lnTo>
                  <a:lnTo>
                    <a:pt x="362" y="489"/>
                  </a:lnTo>
                  <a:lnTo>
                    <a:pt x="360" y="486"/>
                  </a:lnTo>
                  <a:lnTo>
                    <a:pt x="357" y="484"/>
                  </a:lnTo>
                  <a:lnTo>
                    <a:pt x="354" y="479"/>
                  </a:lnTo>
                  <a:lnTo>
                    <a:pt x="351" y="477"/>
                  </a:lnTo>
                  <a:lnTo>
                    <a:pt x="348" y="475"/>
                  </a:lnTo>
                  <a:lnTo>
                    <a:pt x="345" y="471"/>
                  </a:lnTo>
                  <a:lnTo>
                    <a:pt x="342" y="468"/>
                  </a:lnTo>
                  <a:lnTo>
                    <a:pt x="340" y="464"/>
                  </a:lnTo>
                  <a:lnTo>
                    <a:pt x="335" y="461"/>
                  </a:lnTo>
                  <a:lnTo>
                    <a:pt x="333" y="457"/>
                  </a:lnTo>
                  <a:lnTo>
                    <a:pt x="330" y="454"/>
                  </a:lnTo>
                  <a:lnTo>
                    <a:pt x="327" y="451"/>
                  </a:lnTo>
                  <a:lnTo>
                    <a:pt x="324" y="448"/>
                  </a:lnTo>
                  <a:lnTo>
                    <a:pt x="318" y="444"/>
                  </a:lnTo>
                  <a:lnTo>
                    <a:pt x="315" y="440"/>
                  </a:lnTo>
                  <a:lnTo>
                    <a:pt x="311" y="437"/>
                  </a:lnTo>
                  <a:lnTo>
                    <a:pt x="308" y="432"/>
                  </a:lnTo>
                  <a:lnTo>
                    <a:pt x="304" y="428"/>
                  </a:lnTo>
                  <a:lnTo>
                    <a:pt x="300" y="424"/>
                  </a:lnTo>
                  <a:lnTo>
                    <a:pt x="296" y="421"/>
                  </a:lnTo>
                  <a:lnTo>
                    <a:pt x="291" y="418"/>
                  </a:lnTo>
                  <a:lnTo>
                    <a:pt x="287" y="414"/>
                  </a:lnTo>
                  <a:lnTo>
                    <a:pt x="283" y="411"/>
                  </a:lnTo>
                  <a:lnTo>
                    <a:pt x="279" y="408"/>
                  </a:lnTo>
                  <a:lnTo>
                    <a:pt x="276" y="404"/>
                  </a:lnTo>
                  <a:lnTo>
                    <a:pt x="270" y="401"/>
                  </a:lnTo>
                  <a:lnTo>
                    <a:pt x="266" y="397"/>
                  </a:lnTo>
                  <a:lnTo>
                    <a:pt x="261" y="394"/>
                  </a:lnTo>
                  <a:lnTo>
                    <a:pt x="257" y="391"/>
                  </a:lnTo>
                  <a:lnTo>
                    <a:pt x="252" y="387"/>
                  </a:lnTo>
                  <a:lnTo>
                    <a:pt x="247" y="384"/>
                  </a:lnTo>
                  <a:lnTo>
                    <a:pt x="242" y="381"/>
                  </a:lnTo>
                  <a:lnTo>
                    <a:pt x="237" y="380"/>
                  </a:lnTo>
                  <a:lnTo>
                    <a:pt x="232" y="376"/>
                  </a:lnTo>
                  <a:lnTo>
                    <a:pt x="227" y="373"/>
                  </a:lnTo>
                  <a:lnTo>
                    <a:pt x="223" y="371"/>
                  </a:lnTo>
                  <a:lnTo>
                    <a:pt x="217" y="370"/>
                  </a:lnTo>
                  <a:lnTo>
                    <a:pt x="212" y="367"/>
                  </a:lnTo>
                  <a:lnTo>
                    <a:pt x="207" y="364"/>
                  </a:lnTo>
                  <a:lnTo>
                    <a:pt x="202" y="364"/>
                  </a:lnTo>
                  <a:lnTo>
                    <a:pt x="196" y="361"/>
                  </a:lnTo>
                  <a:lnTo>
                    <a:pt x="192" y="361"/>
                  </a:lnTo>
                  <a:lnTo>
                    <a:pt x="185" y="358"/>
                  </a:lnTo>
                  <a:lnTo>
                    <a:pt x="179" y="358"/>
                  </a:lnTo>
                  <a:lnTo>
                    <a:pt x="175" y="357"/>
                  </a:lnTo>
                  <a:lnTo>
                    <a:pt x="168" y="356"/>
                  </a:lnTo>
                  <a:lnTo>
                    <a:pt x="163" y="356"/>
                  </a:lnTo>
                  <a:lnTo>
                    <a:pt x="156" y="356"/>
                  </a:lnTo>
                  <a:lnTo>
                    <a:pt x="151" y="356"/>
                  </a:lnTo>
                  <a:lnTo>
                    <a:pt x="145" y="356"/>
                  </a:lnTo>
                  <a:lnTo>
                    <a:pt x="139" y="356"/>
                  </a:lnTo>
                  <a:lnTo>
                    <a:pt x="134" y="356"/>
                  </a:lnTo>
                  <a:lnTo>
                    <a:pt x="128" y="358"/>
                  </a:lnTo>
                  <a:lnTo>
                    <a:pt x="121" y="358"/>
                  </a:lnTo>
                  <a:lnTo>
                    <a:pt x="117" y="360"/>
                  </a:lnTo>
                  <a:lnTo>
                    <a:pt x="109" y="361"/>
                  </a:lnTo>
                  <a:lnTo>
                    <a:pt x="104" y="364"/>
                  </a:lnTo>
                  <a:lnTo>
                    <a:pt x="98" y="366"/>
                  </a:lnTo>
                  <a:lnTo>
                    <a:pt x="91" y="370"/>
                  </a:lnTo>
                  <a:lnTo>
                    <a:pt x="85" y="371"/>
                  </a:lnTo>
                  <a:lnTo>
                    <a:pt x="80" y="376"/>
                  </a:lnTo>
                  <a:lnTo>
                    <a:pt x="71" y="380"/>
                  </a:lnTo>
                  <a:lnTo>
                    <a:pt x="67" y="383"/>
                  </a:lnTo>
                  <a:lnTo>
                    <a:pt x="61" y="385"/>
                  </a:lnTo>
                  <a:lnTo>
                    <a:pt x="55" y="390"/>
                  </a:lnTo>
                  <a:lnTo>
                    <a:pt x="50" y="394"/>
                  </a:lnTo>
                  <a:lnTo>
                    <a:pt x="46" y="398"/>
                  </a:lnTo>
                  <a:lnTo>
                    <a:pt x="41" y="404"/>
                  </a:lnTo>
                  <a:lnTo>
                    <a:pt x="37" y="410"/>
                  </a:lnTo>
                  <a:lnTo>
                    <a:pt x="33" y="414"/>
                  </a:lnTo>
                  <a:lnTo>
                    <a:pt x="30" y="418"/>
                  </a:lnTo>
                  <a:lnTo>
                    <a:pt x="26" y="424"/>
                  </a:lnTo>
                  <a:lnTo>
                    <a:pt x="23" y="430"/>
                  </a:lnTo>
                  <a:lnTo>
                    <a:pt x="20" y="435"/>
                  </a:lnTo>
                  <a:lnTo>
                    <a:pt x="17" y="441"/>
                  </a:lnTo>
                  <a:lnTo>
                    <a:pt x="14" y="448"/>
                  </a:lnTo>
                  <a:lnTo>
                    <a:pt x="13" y="452"/>
                  </a:lnTo>
                  <a:lnTo>
                    <a:pt x="11" y="458"/>
                  </a:lnTo>
                  <a:lnTo>
                    <a:pt x="9" y="465"/>
                  </a:lnTo>
                  <a:lnTo>
                    <a:pt x="7" y="471"/>
                  </a:lnTo>
                  <a:lnTo>
                    <a:pt x="6" y="478"/>
                  </a:lnTo>
                  <a:lnTo>
                    <a:pt x="4" y="484"/>
                  </a:lnTo>
                  <a:lnTo>
                    <a:pt x="3" y="491"/>
                  </a:lnTo>
                  <a:lnTo>
                    <a:pt x="3" y="498"/>
                  </a:lnTo>
                  <a:lnTo>
                    <a:pt x="3" y="504"/>
                  </a:lnTo>
                  <a:lnTo>
                    <a:pt x="1" y="509"/>
                  </a:lnTo>
                  <a:lnTo>
                    <a:pt x="0" y="516"/>
                  </a:lnTo>
                  <a:lnTo>
                    <a:pt x="0" y="523"/>
                  </a:lnTo>
                  <a:lnTo>
                    <a:pt x="0" y="529"/>
                  </a:lnTo>
                  <a:lnTo>
                    <a:pt x="0" y="535"/>
                  </a:lnTo>
                  <a:lnTo>
                    <a:pt x="0" y="542"/>
                  </a:lnTo>
                  <a:lnTo>
                    <a:pt x="1" y="549"/>
                  </a:lnTo>
                  <a:lnTo>
                    <a:pt x="1" y="555"/>
                  </a:lnTo>
                  <a:lnTo>
                    <a:pt x="1" y="560"/>
                  </a:lnTo>
                  <a:lnTo>
                    <a:pt x="3" y="568"/>
                  </a:lnTo>
                  <a:lnTo>
                    <a:pt x="3" y="573"/>
                  </a:lnTo>
                  <a:lnTo>
                    <a:pt x="4" y="580"/>
                  </a:lnTo>
                  <a:lnTo>
                    <a:pt x="4" y="585"/>
                  </a:lnTo>
                  <a:lnTo>
                    <a:pt x="6" y="590"/>
                  </a:lnTo>
                  <a:lnTo>
                    <a:pt x="6" y="596"/>
                  </a:lnTo>
                  <a:lnTo>
                    <a:pt x="7" y="603"/>
                  </a:lnTo>
                  <a:lnTo>
                    <a:pt x="9" y="607"/>
                  </a:lnTo>
                  <a:lnTo>
                    <a:pt x="9" y="613"/>
                  </a:lnTo>
                  <a:lnTo>
                    <a:pt x="10" y="617"/>
                  </a:lnTo>
                  <a:lnTo>
                    <a:pt x="11" y="624"/>
                  </a:lnTo>
                  <a:lnTo>
                    <a:pt x="13" y="629"/>
                  </a:lnTo>
                  <a:lnTo>
                    <a:pt x="14" y="633"/>
                  </a:lnTo>
                  <a:lnTo>
                    <a:pt x="14" y="637"/>
                  </a:lnTo>
                  <a:lnTo>
                    <a:pt x="16" y="643"/>
                  </a:lnTo>
                  <a:lnTo>
                    <a:pt x="17" y="646"/>
                  </a:lnTo>
                  <a:lnTo>
                    <a:pt x="19" y="651"/>
                  </a:lnTo>
                  <a:lnTo>
                    <a:pt x="19" y="654"/>
                  </a:lnTo>
                  <a:lnTo>
                    <a:pt x="20" y="659"/>
                  </a:lnTo>
                  <a:lnTo>
                    <a:pt x="20" y="661"/>
                  </a:lnTo>
                  <a:lnTo>
                    <a:pt x="23" y="664"/>
                  </a:lnTo>
                  <a:lnTo>
                    <a:pt x="23" y="667"/>
                  </a:lnTo>
                  <a:lnTo>
                    <a:pt x="24" y="670"/>
                  </a:lnTo>
                  <a:lnTo>
                    <a:pt x="26" y="673"/>
                  </a:lnTo>
                  <a:lnTo>
                    <a:pt x="27" y="677"/>
                  </a:lnTo>
                  <a:lnTo>
                    <a:pt x="27" y="680"/>
                  </a:lnTo>
                  <a:lnTo>
                    <a:pt x="28" y="680"/>
                  </a:lnTo>
                  <a:close/>
                </a:path>
              </a:pathLst>
            </a:custGeom>
            <a:solidFill>
              <a:srgbClr val="2A40E2"/>
            </a:solidFill>
            <a:ln w="9525">
              <a:solidFill>
                <a:schemeClr val="tx1"/>
              </a:solidFill>
              <a:round/>
              <a:headEnd/>
              <a:tailEnd/>
            </a:ln>
          </p:spPr>
          <p:txBody>
            <a:bodyPr/>
            <a:lstStyle/>
            <a:p>
              <a:endParaRPr lang="en-US"/>
            </a:p>
          </p:txBody>
        </p:sp>
        <p:sp>
          <p:nvSpPr>
            <p:cNvPr id="38921" name="Freeform 11"/>
            <p:cNvSpPr>
              <a:spLocks/>
            </p:cNvSpPr>
            <p:nvPr/>
          </p:nvSpPr>
          <p:spPr bwMode="auto">
            <a:xfrm>
              <a:off x="2044" y="1293"/>
              <a:ext cx="95" cy="137"/>
            </a:xfrm>
            <a:custGeom>
              <a:avLst/>
              <a:gdLst>
                <a:gd name="T0" fmla="*/ 0 w 285"/>
                <a:gd name="T1" fmla="*/ 0 h 411"/>
                <a:gd name="T2" fmla="*/ 0 w 285"/>
                <a:gd name="T3" fmla="*/ 0 h 411"/>
                <a:gd name="T4" fmla="*/ 0 w 285"/>
                <a:gd name="T5" fmla="*/ 0 h 411"/>
                <a:gd name="T6" fmla="*/ 0 w 285"/>
                <a:gd name="T7" fmla="*/ 0 h 411"/>
                <a:gd name="T8" fmla="*/ 0 w 285"/>
                <a:gd name="T9" fmla="*/ 0 h 411"/>
                <a:gd name="T10" fmla="*/ 0 w 285"/>
                <a:gd name="T11" fmla="*/ 0 h 411"/>
                <a:gd name="T12" fmla="*/ 0 w 285"/>
                <a:gd name="T13" fmla="*/ 0 h 411"/>
                <a:gd name="T14" fmla="*/ 0 w 285"/>
                <a:gd name="T15" fmla="*/ 0 h 411"/>
                <a:gd name="T16" fmla="*/ 0 w 285"/>
                <a:gd name="T17" fmla="*/ 0 h 411"/>
                <a:gd name="T18" fmla="*/ 0 w 285"/>
                <a:gd name="T19" fmla="*/ 0 h 411"/>
                <a:gd name="T20" fmla="*/ 0 w 285"/>
                <a:gd name="T21" fmla="*/ 0 h 411"/>
                <a:gd name="T22" fmla="*/ 0 w 285"/>
                <a:gd name="T23" fmla="*/ 0 h 411"/>
                <a:gd name="T24" fmla="*/ 0 w 285"/>
                <a:gd name="T25" fmla="*/ 0 h 411"/>
                <a:gd name="T26" fmla="*/ 0 w 285"/>
                <a:gd name="T27" fmla="*/ 0 h 411"/>
                <a:gd name="T28" fmla="*/ 0 w 285"/>
                <a:gd name="T29" fmla="*/ 0 h 411"/>
                <a:gd name="T30" fmla="*/ 0 w 285"/>
                <a:gd name="T31" fmla="*/ 0 h 411"/>
                <a:gd name="T32" fmla="*/ 0 w 285"/>
                <a:gd name="T33" fmla="*/ 0 h 411"/>
                <a:gd name="T34" fmla="*/ 0 w 285"/>
                <a:gd name="T35" fmla="*/ 0 h 411"/>
                <a:gd name="T36" fmla="*/ 0 w 285"/>
                <a:gd name="T37" fmla="*/ 0 h 411"/>
                <a:gd name="T38" fmla="*/ 0 w 285"/>
                <a:gd name="T39" fmla="*/ 0 h 411"/>
                <a:gd name="T40" fmla="*/ 0 w 285"/>
                <a:gd name="T41" fmla="*/ 0 h 411"/>
                <a:gd name="T42" fmla="*/ 0 w 285"/>
                <a:gd name="T43" fmla="*/ 0 h 411"/>
                <a:gd name="T44" fmla="*/ 0 w 285"/>
                <a:gd name="T45" fmla="*/ 0 h 411"/>
                <a:gd name="T46" fmla="*/ 0 w 285"/>
                <a:gd name="T47" fmla="*/ 0 h 411"/>
                <a:gd name="T48" fmla="*/ 0 w 285"/>
                <a:gd name="T49" fmla="*/ 0 h 411"/>
                <a:gd name="T50" fmla="*/ 0 w 285"/>
                <a:gd name="T51" fmla="*/ 0 h 411"/>
                <a:gd name="T52" fmla="*/ 0 w 285"/>
                <a:gd name="T53" fmla="*/ 0 h 411"/>
                <a:gd name="T54" fmla="*/ 0 w 285"/>
                <a:gd name="T55" fmla="*/ 0 h 411"/>
                <a:gd name="T56" fmla="*/ 0 w 285"/>
                <a:gd name="T57" fmla="*/ 0 h 411"/>
                <a:gd name="T58" fmla="*/ 0 w 285"/>
                <a:gd name="T59" fmla="*/ 0 h 411"/>
                <a:gd name="T60" fmla="*/ 0 w 285"/>
                <a:gd name="T61" fmla="*/ 0 h 411"/>
                <a:gd name="T62" fmla="*/ 0 w 285"/>
                <a:gd name="T63" fmla="*/ 0 h 411"/>
                <a:gd name="T64" fmla="*/ 0 w 285"/>
                <a:gd name="T65" fmla="*/ 0 h 411"/>
                <a:gd name="T66" fmla="*/ 0 w 285"/>
                <a:gd name="T67" fmla="*/ 0 h 411"/>
                <a:gd name="T68" fmla="*/ 0 w 285"/>
                <a:gd name="T69" fmla="*/ 0 h 411"/>
                <a:gd name="T70" fmla="*/ 0 w 285"/>
                <a:gd name="T71" fmla="*/ 0 h 411"/>
                <a:gd name="T72" fmla="*/ 0 w 285"/>
                <a:gd name="T73" fmla="*/ 0 h 411"/>
                <a:gd name="T74" fmla="*/ 0 w 285"/>
                <a:gd name="T75" fmla="*/ 0 h 411"/>
                <a:gd name="T76" fmla="*/ 0 w 285"/>
                <a:gd name="T77" fmla="*/ 0 h 411"/>
                <a:gd name="T78" fmla="*/ 0 w 285"/>
                <a:gd name="T79" fmla="*/ 0 h 411"/>
                <a:gd name="T80" fmla="*/ 0 w 285"/>
                <a:gd name="T81" fmla="*/ 0 h 411"/>
                <a:gd name="T82" fmla="*/ 0 w 285"/>
                <a:gd name="T83" fmla="*/ 0 h 411"/>
                <a:gd name="T84" fmla="*/ 0 w 285"/>
                <a:gd name="T85" fmla="*/ 0 h 411"/>
                <a:gd name="T86" fmla="*/ 0 w 285"/>
                <a:gd name="T87" fmla="*/ 0 h 411"/>
                <a:gd name="T88" fmla="*/ 0 w 285"/>
                <a:gd name="T89" fmla="*/ 0 h 411"/>
                <a:gd name="T90" fmla="*/ 0 w 285"/>
                <a:gd name="T91" fmla="*/ 0 h 411"/>
                <a:gd name="T92" fmla="*/ 0 w 285"/>
                <a:gd name="T93" fmla="*/ 0 h 411"/>
                <a:gd name="T94" fmla="*/ 0 w 285"/>
                <a:gd name="T95" fmla="*/ 0 h 411"/>
                <a:gd name="T96" fmla="*/ 0 w 285"/>
                <a:gd name="T97" fmla="*/ 0 h 411"/>
                <a:gd name="T98" fmla="*/ 0 w 285"/>
                <a:gd name="T99" fmla="*/ 0 h 411"/>
                <a:gd name="T100" fmla="*/ 0 w 285"/>
                <a:gd name="T101" fmla="*/ 0 h 411"/>
                <a:gd name="T102" fmla="*/ 0 w 285"/>
                <a:gd name="T103" fmla="*/ 0 h 411"/>
                <a:gd name="T104" fmla="*/ 0 w 285"/>
                <a:gd name="T105" fmla="*/ 0 h 411"/>
                <a:gd name="T106" fmla="*/ 0 w 285"/>
                <a:gd name="T107" fmla="*/ 0 h 411"/>
                <a:gd name="T108" fmla="*/ 0 w 285"/>
                <a:gd name="T109" fmla="*/ 0 h 41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85"/>
                <a:gd name="T166" fmla="*/ 0 h 411"/>
                <a:gd name="T167" fmla="*/ 285 w 285"/>
                <a:gd name="T168" fmla="*/ 411 h 41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85" h="411">
                  <a:moveTo>
                    <a:pt x="284" y="330"/>
                  </a:moveTo>
                  <a:lnTo>
                    <a:pt x="283" y="326"/>
                  </a:lnTo>
                  <a:lnTo>
                    <a:pt x="283" y="323"/>
                  </a:lnTo>
                  <a:lnTo>
                    <a:pt x="281" y="319"/>
                  </a:lnTo>
                  <a:lnTo>
                    <a:pt x="280" y="316"/>
                  </a:lnTo>
                  <a:lnTo>
                    <a:pt x="278" y="312"/>
                  </a:lnTo>
                  <a:lnTo>
                    <a:pt x="277" y="307"/>
                  </a:lnTo>
                  <a:lnTo>
                    <a:pt x="275" y="303"/>
                  </a:lnTo>
                  <a:lnTo>
                    <a:pt x="274" y="300"/>
                  </a:lnTo>
                  <a:lnTo>
                    <a:pt x="270" y="294"/>
                  </a:lnTo>
                  <a:lnTo>
                    <a:pt x="268" y="290"/>
                  </a:lnTo>
                  <a:lnTo>
                    <a:pt x="266" y="286"/>
                  </a:lnTo>
                  <a:lnTo>
                    <a:pt x="264" y="282"/>
                  </a:lnTo>
                  <a:lnTo>
                    <a:pt x="261" y="277"/>
                  </a:lnTo>
                  <a:lnTo>
                    <a:pt x="258" y="272"/>
                  </a:lnTo>
                  <a:lnTo>
                    <a:pt x="256" y="267"/>
                  </a:lnTo>
                  <a:lnTo>
                    <a:pt x="254" y="263"/>
                  </a:lnTo>
                  <a:lnTo>
                    <a:pt x="251" y="257"/>
                  </a:lnTo>
                  <a:lnTo>
                    <a:pt x="248" y="253"/>
                  </a:lnTo>
                  <a:lnTo>
                    <a:pt x="246" y="248"/>
                  </a:lnTo>
                  <a:lnTo>
                    <a:pt x="243" y="243"/>
                  </a:lnTo>
                  <a:lnTo>
                    <a:pt x="240" y="239"/>
                  </a:lnTo>
                  <a:lnTo>
                    <a:pt x="239" y="235"/>
                  </a:lnTo>
                  <a:lnTo>
                    <a:pt x="236" y="230"/>
                  </a:lnTo>
                  <a:lnTo>
                    <a:pt x="233" y="226"/>
                  </a:lnTo>
                  <a:lnTo>
                    <a:pt x="231" y="222"/>
                  </a:lnTo>
                  <a:lnTo>
                    <a:pt x="230" y="219"/>
                  </a:lnTo>
                  <a:lnTo>
                    <a:pt x="229" y="213"/>
                  </a:lnTo>
                  <a:lnTo>
                    <a:pt x="227" y="212"/>
                  </a:lnTo>
                  <a:lnTo>
                    <a:pt x="224" y="206"/>
                  </a:lnTo>
                  <a:lnTo>
                    <a:pt x="224" y="203"/>
                  </a:lnTo>
                  <a:lnTo>
                    <a:pt x="224" y="201"/>
                  </a:lnTo>
                  <a:lnTo>
                    <a:pt x="224" y="199"/>
                  </a:lnTo>
                  <a:lnTo>
                    <a:pt x="223" y="196"/>
                  </a:lnTo>
                  <a:lnTo>
                    <a:pt x="223" y="193"/>
                  </a:lnTo>
                  <a:lnTo>
                    <a:pt x="223" y="191"/>
                  </a:lnTo>
                  <a:lnTo>
                    <a:pt x="223" y="188"/>
                  </a:lnTo>
                  <a:lnTo>
                    <a:pt x="223" y="184"/>
                  </a:lnTo>
                  <a:lnTo>
                    <a:pt x="224" y="181"/>
                  </a:lnTo>
                  <a:lnTo>
                    <a:pt x="224" y="175"/>
                  </a:lnTo>
                  <a:lnTo>
                    <a:pt x="226" y="172"/>
                  </a:lnTo>
                  <a:lnTo>
                    <a:pt x="226" y="168"/>
                  </a:lnTo>
                  <a:lnTo>
                    <a:pt x="227" y="164"/>
                  </a:lnTo>
                  <a:lnTo>
                    <a:pt x="229" y="159"/>
                  </a:lnTo>
                  <a:lnTo>
                    <a:pt x="230" y="154"/>
                  </a:lnTo>
                  <a:lnTo>
                    <a:pt x="230" y="148"/>
                  </a:lnTo>
                  <a:lnTo>
                    <a:pt x="230" y="144"/>
                  </a:lnTo>
                  <a:lnTo>
                    <a:pt x="231" y="138"/>
                  </a:lnTo>
                  <a:lnTo>
                    <a:pt x="233" y="134"/>
                  </a:lnTo>
                  <a:lnTo>
                    <a:pt x="233" y="131"/>
                  </a:lnTo>
                  <a:lnTo>
                    <a:pt x="233" y="127"/>
                  </a:lnTo>
                  <a:lnTo>
                    <a:pt x="233" y="124"/>
                  </a:lnTo>
                  <a:lnTo>
                    <a:pt x="233" y="121"/>
                  </a:lnTo>
                  <a:lnTo>
                    <a:pt x="233" y="118"/>
                  </a:lnTo>
                  <a:lnTo>
                    <a:pt x="233" y="115"/>
                  </a:lnTo>
                  <a:lnTo>
                    <a:pt x="233" y="112"/>
                  </a:lnTo>
                  <a:lnTo>
                    <a:pt x="233" y="111"/>
                  </a:lnTo>
                  <a:lnTo>
                    <a:pt x="233" y="107"/>
                  </a:lnTo>
                  <a:lnTo>
                    <a:pt x="233" y="104"/>
                  </a:lnTo>
                  <a:lnTo>
                    <a:pt x="233" y="101"/>
                  </a:lnTo>
                  <a:lnTo>
                    <a:pt x="233" y="98"/>
                  </a:lnTo>
                  <a:lnTo>
                    <a:pt x="233" y="95"/>
                  </a:lnTo>
                  <a:lnTo>
                    <a:pt x="233" y="92"/>
                  </a:lnTo>
                  <a:lnTo>
                    <a:pt x="231" y="90"/>
                  </a:lnTo>
                  <a:lnTo>
                    <a:pt x="231" y="87"/>
                  </a:lnTo>
                  <a:lnTo>
                    <a:pt x="230" y="84"/>
                  </a:lnTo>
                  <a:lnTo>
                    <a:pt x="230" y="81"/>
                  </a:lnTo>
                  <a:lnTo>
                    <a:pt x="230" y="78"/>
                  </a:lnTo>
                  <a:lnTo>
                    <a:pt x="229" y="75"/>
                  </a:lnTo>
                  <a:lnTo>
                    <a:pt x="227" y="71"/>
                  </a:lnTo>
                  <a:lnTo>
                    <a:pt x="226" y="68"/>
                  </a:lnTo>
                  <a:lnTo>
                    <a:pt x="224" y="65"/>
                  </a:lnTo>
                  <a:lnTo>
                    <a:pt x="224" y="63"/>
                  </a:lnTo>
                  <a:lnTo>
                    <a:pt x="223" y="60"/>
                  </a:lnTo>
                  <a:lnTo>
                    <a:pt x="221" y="57"/>
                  </a:lnTo>
                  <a:lnTo>
                    <a:pt x="220" y="54"/>
                  </a:lnTo>
                  <a:lnTo>
                    <a:pt x="219" y="51"/>
                  </a:lnTo>
                  <a:lnTo>
                    <a:pt x="214" y="47"/>
                  </a:lnTo>
                  <a:lnTo>
                    <a:pt x="210" y="40"/>
                  </a:lnTo>
                  <a:lnTo>
                    <a:pt x="207" y="37"/>
                  </a:lnTo>
                  <a:lnTo>
                    <a:pt x="206" y="34"/>
                  </a:lnTo>
                  <a:lnTo>
                    <a:pt x="203" y="31"/>
                  </a:lnTo>
                  <a:lnTo>
                    <a:pt x="202" y="30"/>
                  </a:lnTo>
                  <a:lnTo>
                    <a:pt x="196" y="26"/>
                  </a:lnTo>
                  <a:lnTo>
                    <a:pt x="190" y="21"/>
                  </a:lnTo>
                  <a:lnTo>
                    <a:pt x="186" y="19"/>
                  </a:lnTo>
                  <a:lnTo>
                    <a:pt x="183" y="16"/>
                  </a:lnTo>
                  <a:lnTo>
                    <a:pt x="180" y="16"/>
                  </a:lnTo>
                  <a:lnTo>
                    <a:pt x="177" y="13"/>
                  </a:lnTo>
                  <a:lnTo>
                    <a:pt x="175" y="11"/>
                  </a:lnTo>
                  <a:lnTo>
                    <a:pt x="173" y="10"/>
                  </a:lnTo>
                  <a:lnTo>
                    <a:pt x="170" y="9"/>
                  </a:lnTo>
                  <a:lnTo>
                    <a:pt x="167" y="7"/>
                  </a:lnTo>
                  <a:lnTo>
                    <a:pt x="163" y="7"/>
                  </a:lnTo>
                  <a:lnTo>
                    <a:pt x="160" y="6"/>
                  </a:lnTo>
                  <a:lnTo>
                    <a:pt x="158" y="4"/>
                  </a:lnTo>
                  <a:lnTo>
                    <a:pt x="155" y="4"/>
                  </a:lnTo>
                  <a:lnTo>
                    <a:pt x="150" y="3"/>
                  </a:lnTo>
                  <a:lnTo>
                    <a:pt x="148" y="3"/>
                  </a:lnTo>
                  <a:lnTo>
                    <a:pt x="143" y="1"/>
                  </a:lnTo>
                  <a:lnTo>
                    <a:pt x="140" y="1"/>
                  </a:lnTo>
                  <a:lnTo>
                    <a:pt x="138" y="1"/>
                  </a:lnTo>
                  <a:lnTo>
                    <a:pt x="133" y="0"/>
                  </a:lnTo>
                  <a:lnTo>
                    <a:pt x="131" y="0"/>
                  </a:lnTo>
                  <a:lnTo>
                    <a:pt x="128" y="0"/>
                  </a:lnTo>
                  <a:lnTo>
                    <a:pt x="123" y="0"/>
                  </a:lnTo>
                  <a:lnTo>
                    <a:pt x="121" y="0"/>
                  </a:lnTo>
                  <a:lnTo>
                    <a:pt x="118" y="0"/>
                  </a:lnTo>
                  <a:lnTo>
                    <a:pt x="115" y="1"/>
                  </a:lnTo>
                  <a:lnTo>
                    <a:pt x="111" y="1"/>
                  </a:lnTo>
                  <a:lnTo>
                    <a:pt x="108" y="1"/>
                  </a:lnTo>
                  <a:lnTo>
                    <a:pt x="104" y="1"/>
                  </a:lnTo>
                  <a:lnTo>
                    <a:pt x="101" y="3"/>
                  </a:lnTo>
                  <a:lnTo>
                    <a:pt x="96" y="3"/>
                  </a:lnTo>
                  <a:lnTo>
                    <a:pt x="94" y="3"/>
                  </a:lnTo>
                  <a:lnTo>
                    <a:pt x="91" y="4"/>
                  </a:lnTo>
                  <a:lnTo>
                    <a:pt x="88" y="4"/>
                  </a:lnTo>
                  <a:lnTo>
                    <a:pt x="84" y="6"/>
                  </a:lnTo>
                  <a:lnTo>
                    <a:pt x="81" y="7"/>
                  </a:lnTo>
                  <a:lnTo>
                    <a:pt x="77" y="7"/>
                  </a:lnTo>
                  <a:lnTo>
                    <a:pt x="74" y="9"/>
                  </a:lnTo>
                  <a:lnTo>
                    <a:pt x="71" y="10"/>
                  </a:lnTo>
                  <a:lnTo>
                    <a:pt x="68" y="11"/>
                  </a:lnTo>
                  <a:lnTo>
                    <a:pt x="65" y="13"/>
                  </a:lnTo>
                  <a:lnTo>
                    <a:pt x="62" y="16"/>
                  </a:lnTo>
                  <a:lnTo>
                    <a:pt x="59" y="16"/>
                  </a:lnTo>
                  <a:lnTo>
                    <a:pt x="57" y="19"/>
                  </a:lnTo>
                  <a:lnTo>
                    <a:pt x="52" y="20"/>
                  </a:lnTo>
                  <a:lnTo>
                    <a:pt x="50" y="23"/>
                  </a:lnTo>
                  <a:lnTo>
                    <a:pt x="45" y="26"/>
                  </a:lnTo>
                  <a:lnTo>
                    <a:pt x="40" y="30"/>
                  </a:lnTo>
                  <a:lnTo>
                    <a:pt x="34" y="34"/>
                  </a:lnTo>
                  <a:lnTo>
                    <a:pt x="30" y="38"/>
                  </a:lnTo>
                  <a:lnTo>
                    <a:pt x="25" y="44"/>
                  </a:lnTo>
                  <a:lnTo>
                    <a:pt x="21" y="50"/>
                  </a:lnTo>
                  <a:lnTo>
                    <a:pt x="17" y="54"/>
                  </a:lnTo>
                  <a:lnTo>
                    <a:pt x="14" y="60"/>
                  </a:lnTo>
                  <a:lnTo>
                    <a:pt x="11" y="64"/>
                  </a:lnTo>
                  <a:lnTo>
                    <a:pt x="8" y="70"/>
                  </a:lnTo>
                  <a:lnTo>
                    <a:pt x="7" y="73"/>
                  </a:lnTo>
                  <a:lnTo>
                    <a:pt x="5" y="75"/>
                  </a:lnTo>
                  <a:lnTo>
                    <a:pt x="5" y="78"/>
                  </a:lnTo>
                  <a:lnTo>
                    <a:pt x="5" y="81"/>
                  </a:lnTo>
                  <a:lnTo>
                    <a:pt x="3" y="84"/>
                  </a:lnTo>
                  <a:lnTo>
                    <a:pt x="3" y="85"/>
                  </a:lnTo>
                  <a:lnTo>
                    <a:pt x="3" y="90"/>
                  </a:lnTo>
                  <a:lnTo>
                    <a:pt x="3" y="92"/>
                  </a:lnTo>
                  <a:lnTo>
                    <a:pt x="0" y="97"/>
                  </a:lnTo>
                  <a:lnTo>
                    <a:pt x="0" y="104"/>
                  </a:lnTo>
                  <a:lnTo>
                    <a:pt x="0" y="107"/>
                  </a:lnTo>
                  <a:lnTo>
                    <a:pt x="0" y="110"/>
                  </a:lnTo>
                  <a:lnTo>
                    <a:pt x="0" y="112"/>
                  </a:lnTo>
                  <a:lnTo>
                    <a:pt x="0" y="115"/>
                  </a:lnTo>
                  <a:lnTo>
                    <a:pt x="0" y="120"/>
                  </a:lnTo>
                  <a:lnTo>
                    <a:pt x="1" y="125"/>
                  </a:lnTo>
                  <a:lnTo>
                    <a:pt x="3" y="131"/>
                  </a:lnTo>
                  <a:lnTo>
                    <a:pt x="4" y="135"/>
                  </a:lnTo>
                  <a:lnTo>
                    <a:pt x="5" y="141"/>
                  </a:lnTo>
                  <a:lnTo>
                    <a:pt x="7" y="145"/>
                  </a:lnTo>
                  <a:lnTo>
                    <a:pt x="8" y="149"/>
                  </a:lnTo>
                  <a:lnTo>
                    <a:pt x="11" y="154"/>
                  </a:lnTo>
                  <a:lnTo>
                    <a:pt x="13" y="159"/>
                  </a:lnTo>
                  <a:lnTo>
                    <a:pt x="14" y="165"/>
                  </a:lnTo>
                  <a:lnTo>
                    <a:pt x="17" y="168"/>
                  </a:lnTo>
                  <a:lnTo>
                    <a:pt x="21" y="172"/>
                  </a:lnTo>
                  <a:lnTo>
                    <a:pt x="23" y="176"/>
                  </a:lnTo>
                  <a:lnTo>
                    <a:pt x="27" y="181"/>
                  </a:lnTo>
                  <a:lnTo>
                    <a:pt x="30" y="185"/>
                  </a:lnTo>
                  <a:lnTo>
                    <a:pt x="34" y="188"/>
                  </a:lnTo>
                  <a:lnTo>
                    <a:pt x="37" y="191"/>
                  </a:lnTo>
                  <a:lnTo>
                    <a:pt x="40" y="193"/>
                  </a:lnTo>
                  <a:lnTo>
                    <a:pt x="44" y="196"/>
                  </a:lnTo>
                  <a:lnTo>
                    <a:pt x="47" y="199"/>
                  </a:lnTo>
                  <a:lnTo>
                    <a:pt x="50" y="201"/>
                  </a:lnTo>
                  <a:lnTo>
                    <a:pt x="55" y="203"/>
                  </a:lnTo>
                  <a:lnTo>
                    <a:pt x="58" y="205"/>
                  </a:lnTo>
                  <a:lnTo>
                    <a:pt x="59" y="206"/>
                  </a:lnTo>
                  <a:lnTo>
                    <a:pt x="62" y="209"/>
                  </a:lnTo>
                  <a:lnTo>
                    <a:pt x="65" y="212"/>
                  </a:lnTo>
                  <a:lnTo>
                    <a:pt x="68" y="212"/>
                  </a:lnTo>
                  <a:lnTo>
                    <a:pt x="71" y="213"/>
                  </a:lnTo>
                  <a:lnTo>
                    <a:pt x="75" y="216"/>
                  </a:lnTo>
                  <a:lnTo>
                    <a:pt x="79" y="219"/>
                  </a:lnTo>
                  <a:lnTo>
                    <a:pt x="84" y="220"/>
                  </a:lnTo>
                  <a:lnTo>
                    <a:pt x="86" y="222"/>
                  </a:lnTo>
                  <a:lnTo>
                    <a:pt x="89" y="225"/>
                  </a:lnTo>
                  <a:lnTo>
                    <a:pt x="92" y="228"/>
                  </a:lnTo>
                  <a:lnTo>
                    <a:pt x="95" y="230"/>
                  </a:lnTo>
                  <a:lnTo>
                    <a:pt x="98" y="233"/>
                  </a:lnTo>
                  <a:lnTo>
                    <a:pt x="99" y="238"/>
                  </a:lnTo>
                  <a:lnTo>
                    <a:pt x="102" y="243"/>
                  </a:lnTo>
                  <a:lnTo>
                    <a:pt x="104" y="246"/>
                  </a:lnTo>
                  <a:lnTo>
                    <a:pt x="105" y="249"/>
                  </a:lnTo>
                  <a:lnTo>
                    <a:pt x="105" y="252"/>
                  </a:lnTo>
                  <a:lnTo>
                    <a:pt x="108" y="256"/>
                  </a:lnTo>
                  <a:lnTo>
                    <a:pt x="109" y="259"/>
                  </a:lnTo>
                  <a:lnTo>
                    <a:pt x="109" y="265"/>
                  </a:lnTo>
                  <a:lnTo>
                    <a:pt x="111" y="269"/>
                  </a:lnTo>
                  <a:lnTo>
                    <a:pt x="113" y="275"/>
                  </a:lnTo>
                  <a:lnTo>
                    <a:pt x="115" y="279"/>
                  </a:lnTo>
                  <a:lnTo>
                    <a:pt x="116" y="283"/>
                  </a:lnTo>
                  <a:lnTo>
                    <a:pt x="118" y="286"/>
                  </a:lnTo>
                  <a:lnTo>
                    <a:pt x="118" y="289"/>
                  </a:lnTo>
                  <a:lnTo>
                    <a:pt x="119" y="293"/>
                  </a:lnTo>
                  <a:lnTo>
                    <a:pt x="121" y="296"/>
                  </a:lnTo>
                  <a:lnTo>
                    <a:pt x="122" y="297"/>
                  </a:lnTo>
                  <a:lnTo>
                    <a:pt x="123" y="302"/>
                  </a:lnTo>
                  <a:lnTo>
                    <a:pt x="123" y="304"/>
                  </a:lnTo>
                  <a:lnTo>
                    <a:pt x="125" y="307"/>
                  </a:lnTo>
                  <a:lnTo>
                    <a:pt x="126" y="310"/>
                  </a:lnTo>
                  <a:lnTo>
                    <a:pt x="128" y="313"/>
                  </a:lnTo>
                  <a:lnTo>
                    <a:pt x="129" y="317"/>
                  </a:lnTo>
                  <a:lnTo>
                    <a:pt x="131" y="320"/>
                  </a:lnTo>
                  <a:lnTo>
                    <a:pt x="131" y="324"/>
                  </a:lnTo>
                  <a:lnTo>
                    <a:pt x="133" y="327"/>
                  </a:lnTo>
                  <a:lnTo>
                    <a:pt x="136" y="330"/>
                  </a:lnTo>
                  <a:lnTo>
                    <a:pt x="136" y="331"/>
                  </a:lnTo>
                  <a:lnTo>
                    <a:pt x="139" y="334"/>
                  </a:lnTo>
                  <a:lnTo>
                    <a:pt x="140" y="337"/>
                  </a:lnTo>
                  <a:lnTo>
                    <a:pt x="140" y="341"/>
                  </a:lnTo>
                  <a:lnTo>
                    <a:pt x="143" y="344"/>
                  </a:lnTo>
                  <a:lnTo>
                    <a:pt x="145" y="347"/>
                  </a:lnTo>
                  <a:lnTo>
                    <a:pt x="146" y="350"/>
                  </a:lnTo>
                  <a:lnTo>
                    <a:pt x="148" y="354"/>
                  </a:lnTo>
                  <a:lnTo>
                    <a:pt x="150" y="357"/>
                  </a:lnTo>
                  <a:lnTo>
                    <a:pt x="152" y="358"/>
                  </a:lnTo>
                  <a:lnTo>
                    <a:pt x="153" y="363"/>
                  </a:lnTo>
                  <a:lnTo>
                    <a:pt x="155" y="364"/>
                  </a:lnTo>
                  <a:lnTo>
                    <a:pt x="158" y="367"/>
                  </a:lnTo>
                  <a:lnTo>
                    <a:pt x="160" y="374"/>
                  </a:lnTo>
                  <a:lnTo>
                    <a:pt x="166" y="378"/>
                  </a:lnTo>
                  <a:lnTo>
                    <a:pt x="170" y="384"/>
                  </a:lnTo>
                  <a:lnTo>
                    <a:pt x="175" y="388"/>
                  </a:lnTo>
                  <a:lnTo>
                    <a:pt x="179" y="393"/>
                  </a:lnTo>
                  <a:lnTo>
                    <a:pt x="183" y="395"/>
                  </a:lnTo>
                  <a:lnTo>
                    <a:pt x="187" y="400"/>
                  </a:lnTo>
                  <a:lnTo>
                    <a:pt x="193" y="403"/>
                  </a:lnTo>
                  <a:lnTo>
                    <a:pt x="199" y="405"/>
                  </a:lnTo>
                  <a:lnTo>
                    <a:pt x="204" y="408"/>
                  </a:lnTo>
                  <a:lnTo>
                    <a:pt x="207" y="408"/>
                  </a:lnTo>
                  <a:lnTo>
                    <a:pt x="209" y="410"/>
                  </a:lnTo>
                  <a:lnTo>
                    <a:pt x="212" y="411"/>
                  </a:lnTo>
                  <a:lnTo>
                    <a:pt x="214" y="411"/>
                  </a:lnTo>
                  <a:lnTo>
                    <a:pt x="220" y="411"/>
                  </a:lnTo>
                  <a:lnTo>
                    <a:pt x="224" y="411"/>
                  </a:lnTo>
                  <a:lnTo>
                    <a:pt x="230" y="411"/>
                  </a:lnTo>
                  <a:lnTo>
                    <a:pt x="234" y="411"/>
                  </a:lnTo>
                  <a:lnTo>
                    <a:pt x="239" y="410"/>
                  </a:lnTo>
                  <a:lnTo>
                    <a:pt x="244" y="408"/>
                  </a:lnTo>
                  <a:lnTo>
                    <a:pt x="248" y="408"/>
                  </a:lnTo>
                  <a:lnTo>
                    <a:pt x="251" y="407"/>
                  </a:lnTo>
                  <a:lnTo>
                    <a:pt x="254" y="404"/>
                  </a:lnTo>
                  <a:lnTo>
                    <a:pt x="257" y="403"/>
                  </a:lnTo>
                  <a:lnTo>
                    <a:pt x="261" y="398"/>
                  </a:lnTo>
                  <a:lnTo>
                    <a:pt x="264" y="395"/>
                  </a:lnTo>
                  <a:lnTo>
                    <a:pt x="267" y="393"/>
                  </a:lnTo>
                  <a:lnTo>
                    <a:pt x="268" y="390"/>
                  </a:lnTo>
                  <a:lnTo>
                    <a:pt x="271" y="387"/>
                  </a:lnTo>
                  <a:lnTo>
                    <a:pt x="274" y="384"/>
                  </a:lnTo>
                  <a:lnTo>
                    <a:pt x="275" y="381"/>
                  </a:lnTo>
                  <a:lnTo>
                    <a:pt x="277" y="377"/>
                  </a:lnTo>
                  <a:lnTo>
                    <a:pt x="278" y="374"/>
                  </a:lnTo>
                  <a:lnTo>
                    <a:pt x="280" y="370"/>
                  </a:lnTo>
                  <a:lnTo>
                    <a:pt x="280" y="366"/>
                  </a:lnTo>
                  <a:lnTo>
                    <a:pt x="281" y="363"/>
                  </a:lnTo>
                  <a:lnTo>
                    <a:pt x="283" y="358"/>
                  </a:lnTo>
                  <a:lnTo>
                    <a:pt x="284" y="356"/>
                  </a:lnTo>
                  <a:lnTo>
                    <a:pt x="284" y="351"/>
                  </a:lnTo>
                  <a:lnTo>
                    <a:pt x="284" y="348"/>
                  </a:lnTo>
                  <a:lnTo>
                    <a:pt x="284" y="344"/>
                  </a:lnTo>
                  <a:lnTo>
                    <a:pt x="285" y="341"/>
                  </a:lnTo>
                  <a:lnTo>
                    <a:pt x="284" y="337"/>
                  </a:lnTo>
                  <a:lnTo>
                    <a:pt x="284" y="334"/>
                  </a:lnTo>
                  <a:lnTo>
                    <a:pt x="284" y="331"/>
                  </a:lnTo>
                  <a:lnTo>
                    <a:pt x="284" y="330"/>
                  </a:lnTo>
                  <a:close/>
                </a:path>
              </a:pathLst>
            </a:custGeom>
            <a:solidFill>
              <a:srgbClr val="FFFFFF"/>
            </a:solidFill>
            <a:ln w="9525">
              <a:solidFill>
                <a:schemeClr val="tx1"/>
              </a:solidFill>
              <a:round/>
              <a:headEnd/>
              <a:tailEnd/>
            </a:ln>
          </p:spPr>
          <p:txBody>
            <a:bodyPr/>
            <a:lstStyle/>
            <a:p>
              <a:endParaRPr lang="en-US"/>
            </a:p>
          </p:txBody>
        </p:sp>
        <p:sp>
          <p:nvSpPr>
            <p:cNvPr id="38922" name="Freeform 12"/>
            <p:cNvSpPr>
              <a:spLocks/>
            </p:cNvSpPr>
            <p:nvPr/>
          </p:nvSpPr>
          <p:spPr bwMode="auto">
            <a:xfrm>
              <a:off x="1776" y="912"/>
              <a:ext cx="314" cy="278"/>
            </a:xfrm>
            <a:custGeom>
              <a:avLst/>
              <a:gdLst>
                <a:gd name="T0" fmla="*/ 0 w 942"/>
                <a:gd name="T1" fmla="*/ 0 h 833"/>
                <a:gd name="T2" fmla="*/ 0 w 942"/>
                <a:gd name="T3" fmla="*/ 0 h 833"/>
                <a:gd name="T4" fmla="*/ 0 w 942"/>
                <a:gd name="T5" fmla="*/ 0 h 833"/>
                <a:gd name="T6" fmla="*/ 0 w 942"/>
                <a:gd name="T7" fmla="*/ 0 h 833"/>
                <a:gd name="T8" fmla="*/ 0 w 942"/>
                <a:gd name="T9" fmla="*/ 0 h 833"/>
                <a:gd name="T10" fmla="*/ 0 w 942"/>
                <a:gd name="T11" fmla="*/ 0 h 833"/>
                <a:gd name="T12" fmla="*/ 0 w 942"/>
                <a:gd name="T13" fmla="*/ 0 h 833"/>
                <a:gd name="T14" fmla="*/ 0 w 942"/>
                <a:gd name="T15" fmla="*/ 0 h 833"/>
                <a:gd name="T16" fmla="*/ 0 w 942"/>
                <a:gd name="T17" fmla="*/ 0 h 833"/>
                <a:gd name="T18" fmla="*/ 0 w 942"/>
                <a:gd name="T19" fmla="*/ 0 h 833"/>
                <a:gd name="T20" fmla="*/ 0 w 942"/>
                <a:gd name="T21" fmla="*/ 0 h 833"/>
                <a:gd name="T22" fmla="*/ 0 w 942"/>
                <a:gd name="T23" fmla="*/ 0 h 833"/>
                <a:gd name="T24" fmla="*/ 0 w 942"/>
                <a:gd name="T25" fmla="*/ 0 h 833"/>
                <a:gd name="T26" fmla="*/ 0 w 942"/>
                <a:gd name="T27" fmla="*/ 0 h 833"/>
                <a:gd name="T28" fmla="*/ 0 w 942"/>
                <a:gd name="T29" fmla="*/ 0 h 833"/>
                <a:gd name="T30" fmla="*/ 0 w 942"/>
                <a:gd name="T31" fmla="*/ 0 h 833"/>
                <a:gd name="T32" fmla="*/ 0 w 942"/>
                <a:gd name="T33" fmla="*/ 0 h 833"/>
                <a:gd name="T34" fmla="*/ 0 w 942"/>
                <a:gd name="T35" fmla="*/ 0 h 833"/>
                <a:gd name="T36" fmla="*/ 0 w 942"/>
                <a:gd name="T37" fmla="*/ 0 h 833"/>
                <a:gd name="T38" fmla="*/ 0 w 942"/>
                <a:gd name="T39" fmla="*/ 0 h 833"/>
                <a:gd name="T40" fmla="*/ 0 w 942"/>
                <a:gd name="T41" fmla="*/ 0 h 833"/>
                <a:gd name="T42" fmla="*/ 0 w 942"/>
                <a:gd name="T43" fmla="*/ 0 h 833"/>
                <a:gd name="T44" fmla="*/ 0 w 942"/>
                <a:gd name="T45" fmla="*/ 0 h 833"/>
                <a:gd name="T46" fmla="*/ 0 w 942"/>
                <a:gd name="T47" fmla="*/ 0 h 833"/>
                <a:gd name="T48" fmla="*/ 0 w 942"/>
                <a:gd name="T49" fmla="*/ 0 h 833"/>
                <a:gd name="T50" fmla="*/ 0 w 942"/>
                <a:gd name="T51" fmla="*/ 0 h 833"/>
                <a:gd name="T52" fmla="*/ 0 w 942"/>
                <a:gd name="T53" fmla="*/ 0 h 833"/>
                <a:gd name="T54" fmla="*/ 0 w 942"/>
                <a:gd name="T55" fmla="*/ 0 h 833"/>
                <a:gd name="T56" fmla="*/ 0 w 942"/>
                <a:gd name="T57" fmla="*/ 0 h 833"/>
                <a:gd name="T58" fmla="*/ 0 w 942"/>
                <a:gd name="T59" fmla="*/ 0 h 833"/>
                <a:gd name="T60" fmla="*/ 0 w 942"/>
                <a:gd name="T61" fmla="*/ 0 h 833"/>
                <a:gd name="T62" fmla="*/ 0 w 942"/>
                <a:gd name="T63" fmla="*/ 0 h 833"/>
                <a:gd name="T64" fmla="*/ 0 w 942"/>
                <a:gd name="T65" fmla="*/ 0 h 833"/>
                <a:gd name="T66" fmla="*/ 0 w 942"/>
                <a:gd name="T67" fmla="*/ 0 h 833"/>
                <a:gd name="T68" fmla="*/ 0 w 942"/>
                <a:gd name="T69" fmla="*/ 0 h 833"/>
                <a:gd name="T70" fmla="*/ 0 w 942"/>
                <a:gd name="T71" fmla="*/ 0 h 833"/>
                <a:gd name="T72" fmla="*/ 0 w 942"/>
                <a:gd name="T73" fmla="*/ 0 h 833"/>
                <a:gd name="T74" fmla="*/ 0 w 942"/>
                <a:gd name="T75" fmla="*/ 0 h 833"/>
                <a:gd name="T76" fmla="*/ 0 w 942"/>
                <a:gd name="T77" fmla="*/ 0 h 833"/>
                <a:gd name="T78" fmla="*/ 0 w 942"/>
                <a:gd name="T79" fmla="*/ 0 h 833"/>
                <a:gd name="T80" fmla="*/ 0 w 942"/>
                <a:gd name="T81" fmla="*/ 0 h 833"/>
                <a:gd name="T82" fmla="*/ 0 w 942"/>
                <a:gd name="T83" fmla="*/ 0 h 833"/>
                <a:gd name="T84" fmla="*/ 0 w 942"/>
                <a:gd name="T85" fmla="*/ 0 h 833"/>
                <a:gd name="T86" fmla="*/ 0 w 942"/>
                <a:gd name="T87" fmla="*/ 0 h 833"/>
                <a:gd name="T88" fmla="*/ 0 w 942"/>
                <a:gd name="T89" fmla="*/ 0 h 833"/>
                <a:gd name="T90" fmla="*/ 0 w 942"/>
                <a:gd name="T91" fmla="*/ 0 h 833"/>
                <a:gd name="T92" fmla="*/ 0 w 942"/>
                <a:gd name="T93" fmla="*/ 0 h 833"/>
                <a:gd name="T94" fmla="*/ 0 w 942"/>
                <a:gd name="T95" fmla="*/ 0 h 833"/>
                <a:gd name="T96" fmla="*/ 0 w 942"/>
                <a:gd name="T97" fmla="*/ 0 h 833"/>
                <a:gd name="T98" fmla="*/ 0 w 942"/>
                <a:gd name="T99" fmla="*/ 0 h 833"/>
                <a:gd name="T100" fmla="*/ 0 w 942"/>
                <a:gd name="T101" fmla="*/ 0 h 833"/>
                <a:gd name="T102" fmla="*/ 0 w 942"/>
                <a:gd name="T103" fmla="*/ 0 h 833"/>
                <a:gd name="T104" fmla="*/ 0 w 942"/>
                <a:gd name="T105" fmla="*/ 0 h 833"/>
                <a:gd name="T106" fmla="*/ 0 w 942"/>
                <a:gd name="T107" fmla="*/ 0 h 833"/>
                <a:gd name="T108" fmla="*/ 0 w 942"/>
                <a:gd name="T109" fmla="*/ 0 h 833"/>
                <a:gd name="T110" fmla="*/ 0 w 942"/>
                <a:gd name="T111" fmla="*/ 0 h 833"/>
                <a:gd name="T112" fmla="*/ 0 w 942"/>
                <a:gd name="T113" fmla="*/ 0 h 833"/>
                <a:gd name="T114" fmla="*/ 0 w 942"/>
                <a:gd name="T115" fmla="*/ 0 h 83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42"/>
                <a:gd name="T175" fmla="*/ 0 h 833"/>
                <a:gd name="T176" fmla="*/ 942 w 942"/>
                <a:gd name="T177" fmla="*/ 833 h 83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42" h="833">
                  <a:moveTo>
                    <a:pt x="44" y="304"/>
                  </a:moveTo>
                  <a:lnTo>
                    <a:pt x="47" y="294"/>
                  </a:lnTo>
                  <a:lnTo>
                    <a:pt x="53" y="284"/>
                  </a:lnTo>
                  <a:lnTo>
                    <a:pt x="57" y="274"/>
                  </a:lnTo>
                  <a:lnTo>
                    <a:pt x="61" y="265"/>
                  </a:lnTo>
                  <a:lnTo>
                    <a:pt x="67" y="255"/>
                  </a:lnTo>
                  <a:lnTo>
                    <a:pt x="72" y="246"/>
                  </a:lnTo>
                  <a:lnTo>
                    <a:pt x="77" y="238"/>
                  </a:lnTo>
                  <a:lnTo>
                    <a:pt x="84" y="229"/>
                  </a:lnTo>
                  <a:lnTo>
                    <a:pt x="88" y="220"/>
                  </a:lnTo>
                  <a:lnTo>
                    <a:pt x="94" y="212"/>
                  </a:lnTo>
                  <a:lnTo>
                    <a:pt x="99" y="202"/>
                  </a:lnTo>
                  <a:lnTo>
                    <a:pt x="107" y="195"/>
                  </a:lnTo>
                  <a:lnTo>
                    <a:pt x="112" y="188"/>
                  </a:lnTo>
                  <a:lnTo>
                    <a:pt x="118" y="181"/>
                  </a:lnTo>
                  <a:lnTo>
                    <a:pt x="125" y="172"/>
                  </a:lnTo>
                  <a:lnTo>
                    <a:pt x="131" y="165"/>
                  </a:lnTo>
                  <a:lnTo>
                    <a:pt x="136" y="158"/>
                  </a:lnTo>
                  <a:lnTo>
                    <a:pt x="144" y="152"/>
                  </a:lnTo>
                  <a:lnTo>
                    <a:pt x="149" y="145"/>
                  </a:lnTo>
                  <a:lnTo>
                    <a:pt x="158" y="138"/>
                  </a:lnTo>
                  <a:lnTo>
                    <a:pt x="162" y="132"/>
                  </a:lnTo>
                  <a:lnTo>
                    <a:pt x="171" y="127"/>
                  </a:lnTo>
                  <a:lnTo>
                    <a:pt x="178" y="119"/>
                  </a:lnTo>
                  <a:lnTo>
                    <a:pt x="185" y="114"/>
                  </a:lnTo>
                  <a:lnTo>
                    <a:pt x="192" y="108"/>
                  </a:lnTo>
                  <a:lnTo>
                    <a:pt x="198" y="104"/>
                  </a:lnTo>
                  <a:lnTo>
                    <a:pt x="206" y="98"/>
                  </a:lnTo>
                  <a:lnTo>
                    <a:pt x="212" y="92"/>
                  </a:lnTo>
                  <a:lnTo>
                    <a:pt x="220" y="87"/>
                  </a:lnTo>
                  <a:lnTo>
                    <a:pt x="226" y="82"/>
                  </a:lnTo>
                  <a:lnTo>
                    <a:pt x="234" y="78"/>
                  </a:lnTo>
                  <a:lnTo>
                    <a:pt x="242" y="74"/>
                  </a:lnTo>
                  <a:lnTo>
                    <a:pt x="249" y="70"/>
                  </a:lnTo>
                  <a:lnTo>
                    <a:pt x="256" y="65"/>
                  </a:lnTo>
                  <a:lnTo>
                    <a:pt x="264" y="61"/>
                  </a:lnTo>
                  <a:lnTo>
                    <a:pt x="271" y="57"/>
                  </a:lnTo>
                  <a:lnTo>
                    <a:pt x="278" y="53"/>
                  </a:lnTo>
                  <a:lnTo>
                    <a:pt x="287" y="50"/>
                  </a:lnTo>
                  <a:lnTo>
                    <a:pt x="294" y="47"/>
                  </a:lnTo>
                  <a:lnTo>
                    <a:pt x="301" y="44"/>
                  </a:lnTo>
                  <a:lnTo>
                    <a:pt x="310" y="40"/>
                  </a:lnTo>
                  <a:lnTo>
                    <a:pt x="317" y="37"/>
                  </a:lnTo>
                  <a:lnTo>
                    <a:pt x="324" y="34"/>
                  </a:lnTo>
                  <a:lnTo>
                    <a:pt x="332" y="31"/>
                  </a:lnTo>
                  <a:lnTo>
                    <a:pt x="340" y="28"/>
                  </a:lnTo>
                  <a:lnTo>
                    <a:pt x="348" y="27"/>
                  </a:lnTo>
                  <a:lnTo>
                    <a:pt x="355" y="24"/>
                  </a:lnTo>
                  <a:lnTo>
                    <a:pt x="362" y="21"/>
                  </a:lnTo>
                  <a:lnTo>
                    <a:pt x="371" y="20"/>
                  </a:lnTo>
                  <a:lnTo>
                    <a:pt x="378" y="17"/>
                  </a:lnTo>
                  <a:lnTo>
                    <a:pt x="385" y="16"/>
                  </a:lnTo>
                  <a:lnTo>
                    <a:pt x="394" y="14"/>
                  </a:lnTo>
                  <a:lnTo>
                    <a:pt x="401" y="11"/>
                  </a:lnTo>
                  <a:lnTo>
                    <a:pt x="408" y="10"/>
                  </a:lnTo>
                  <a:lnTo>
                    <a:pt x="415" y="9"/>
                  </a:lnTo>
                  <a:lnTo>
                    <a:pt x="423" y="9"/>
                  </a:lnTo>
                  <a:lnTo>
                    <a:pt x="429" y="6"/>
                  </a:lnTo>
                  <a:lnTo>
                    <a:pt x="438" y="6"/>
                  </a:lnTo>
                  <a:lnTo>
                    <a:pt x="445" y="4"/>
                  </a:lnTo>
                  <a:lnTo>
                    <a:pt x="452" y="4"/>
                  </a:lnTo>
                  <a:lnTo>
                    <a:pt x="459" y="3"/>
                  </a:lnTo>
                  <a:lnTo>
                    <a:pt x="466" y="3"/>
                  </a:lnTo>
                  <a:lnTo>
                    <a:pt x="473" y="1"/>
                  </a:lnTo>
                  <a:lnTo>
                    <a:pt x="482" y="1"/>
                  </a:lnTo>
                  <a:lnTo>
                    <a:pt x="487" y="1"/>
                  </a:lnTo>
                  <a:lnTo>
                    <a:pt x="492" y="0"/>
                  </a:lnTo>
                  <a:lnTo>
                    <a:pt x="497" y="0"/>
                  </a:lnTo>
                  <a:lnTo>
                    <a:pt x="503" y="0"/>
                  </a:lnTo>
                  <a:lnTo>
                    <a:pt x="507" y="0"/>
                  </a:lnTo>
                  <a:lnTo>
                    <a:pt x="514" y="0"/>
                  </a:lnTo>
                  <a:lnTo>
                    <a:pt x="519" y="0"/>
                  </a:lnTo>
                  <a:lnTo>
                    <a:pt x="526" y="0"/>
                  </a:lnTo>
                  <a:lnTo>
                    <a:pt x="531" y="0"/>
                  </a:lnTo>
                  <a:lnTo>
                    <a:pt x="536" y="0"/>
                  </a:lnTo>
                  <a:lnTo>
                    <a:pt x="541" y="1"/>
                  </a:lnTo>
                  <a:lnTo>
                    <a:pt x="547" y="1"/>
                  </a:lnTo>
                  <a:lnTo>
                    <a:pt x="551" y="1"/>
                  </a:lnTo>
                  <a:lnTo>
                    <a:pt x="557" y="3"/>
                  </a:lnTo>
                  <a:lnTo>
                    <a:pt x="563" y="3"/>
                  </a:lnTo>
                  <a:lnTo>
                    <a:pt x="568" y="4"/>
                  </a:lnTo>
                  <a:lnTo>
                    <a:pt x="573" y="4"/>
                  </a:lnTo>
                  <a:lnTo>
                    <a:pt x="578" y="6"/>
                  </a:lnTo>
                  <a:lnTo>
                    <a:pt x="583" y="6"/>
                  </a:lnTo>
                  <a:lnTo>
                    <a:pt x="588" y="6"/>
                  </a:lnTo>
                  <a:lnTo>
                    <a:pt x="594" y="7"/>
                  </a:lnTo>
                  <a:lnTo>
                    <a:pt x="598" y="9"/>
                  </a:lnTo>
                  <a:lnTo>
                    <a:pt x="604" y="9"/>
                  </a:lnTo>
                  <a:lnTo>
                    <a:pt x="608" y="9"/>
                  </a:lnTo>
                  <a:lnTo>
                    <a:pt x="614" y="10"/>
                  </a:lnTo>
                  <a:lnTo>
                    <a:pt x="618" y="11"/>
                  </a:lnTo>
                  <a:lnTo>
                    <a:pt x="622" y="11"/>
                  </a:lnTo>
                  <a:lnTo>
                    <a:pt x="628" y="14"/>
                  </a:lnTo>
                  <a:lnTo>
                    <a:pt x="632" y="16"/>
                  </a:lnTo>
                  <a:lnTo>
                    <a:pt x="637" y="16"/>
                  </a:lnTo>
                  <a:lnTo>
                    <a:pt x="642" y="17"/>
                  </a:lnTo>
                  <a:lnTo>
                    <a:pt x="647" y="18"/>
                  </a:lnTo>
                  <a:lnTo>
                    <a:pt x="651" y="20"/>
                  </a:lnTo>
                  <a:lnTo>
                    <a:pt x="654" y="21"/>
                  </a:lnTo>
                  <a:lnTo>
                    <a:pt x="658" y="21"/>
                  </a:lnTo>
                  <a:lnTo>
                    <a:pt x="662" y="23"/>
                  </a:lnTo>
                  <a:lnTo>
                    <a:pt x="666" y="24"/>
                  </a:lnTo>
                  <a:lnTo>
                    <a:pt x="671" y="24"/>
                  </a:lnTo>
                  <a:lnTo>
                    <a:pt x="675" y="27"/>
                  </a:lnTo>
                  <a:lnTo>
                    <a:pt x="678" y="28"/>
                  </a:lnTo>
                  <a:lnTo>
                    <a:pt x="681" y="30"/>
                  </a:lnTo>
                  <a:lnTo>
                    <a:pt x="685" y="30"/>
                  </a:lnTo>
                  <a:lnTo>
                    <a:pt x="688" y="31"/>
                  </a:lnTo>
                  <a:lnTo>
                    <a:pt x="691" y="33"/>
                  </a:lnTo>
                  <a:lnTo>
                    <a:pt x="695" y="34"/>
                  </a:lnTo>
                  <a:lnTo>
                    <a:pt x="698" y="36"/>
                  </a:lnTo>
                  <a:lnTo>
                    <a:pt x="701" y="37"/>
                  </a:lnTo>
                  <a:lnTo>
                    <a:pt x="703" y="38"/>
                  </a:lnTo>
                  <a:lnTo>
                    <a:pt x="709" y="40"/>
                  </a:lnTo>
                  <a:lnTo>
                    <a:pt x="715" y="44"/>
                  </a:lnTo>
                  <a:lnTo>
                    <a:pt x="718" y="47"/>
                  </a:lnTo>
                  <a:lnTo>
                    <a:pt x="722" y="50"/>
                  </a:lnTo>
                  <a:lnTo>
                    <a:pt x="725" y="51"/>
                  </a:lnTo>
                  <a:lnTo>
                    <a:pt x="729" y="54"/>
                  </a:lnTo>
                  <a:lnTo>
                    <a:pt x="730" y="57"/>
                  </a:lnTo>
                  <a:lnTo>
                    <a:pt x="732" y="58"/>
                  </a:lnTo>
                  <a:lnTo>
                    <a:pt x="732" y="61"/>
                  </a:lnTo>
                  <a:lnTo>
                    <a:pt x="733" y="64"/>
                  </a:lnTo>
                  <a:lnTo>
                    <a:pt x="735" y="67"/>
                  </a:lnTo>
                  <a:lnTo>
                    <a:pt x="736" y="71"/>
                  </a:lnTo>
                  <a:lnTo>
                    <a:pt x="737" y="74"/>
                  </a:lnTo>
                  <a:lnTo>
                    <a:pt x="739" y="78"/>
                  </a:lnTo>
                  <a:lnTo>
                    <a:pt x="740" y="81"/>
                  </a:lnTo>
                  <a:lnTo>
                    <a:pt x="745" y="87"/>
                  </a:lnTo>
                  <a:lnTo>
                    <a:pt x="746" y="90"/>
                  </a:lnTo>
                  <a:lnTo>
                    <a:pt x="750" y="95"/>
                  </a:lnTo>
                  <a:lnTo>
                    <a:pt x="753" y="100"/>
                  </a:lnTo>
                  <a:lnTo>
                    <a:pt x="759" y="104"/>
                  </a:lnTo>
                  <a:lnTo>
                    <a:pt x="762" y="107"/>
                  </a:lnTo>
                  <a:lnTo>
                    <a:pt x="767" y="111"/>
                  </a:lnTo>
                  <a:lnTo>
                    <a:pt x="769" y="112"/>
                  </a:lnTo>
                  <a:lnTo>
                    <a:pt x="772" y="114"/>
                  </a:lnTo>
                  <a:lnTo>
                    <a:pt x="777" y="115"/>
                  </a:lnTo>
                  <a:lnTo>
                    <a:pt x="779" y="117"/>
                  </a:lnTo>
                  <a:lnTo>
                    <a:pt x="784" y="118"/>
                  </a:lnTo>
                  <a:lnTo>
                    <a:pt x="790" y="118"/>
                  </a:lnTo>
                  <a:lnTo>
                    <a:pt x="793" y="118"/>
                  </a:lnTo>
                  <a:lnTo>
                    <a:pt x="796" y="118"/>
                  </a:lnTo>
                  <a:lnTo>
                    <a:pt x="799" y="118"/>
                  </a:lnTo>
                  <a:lnTo>
                    <a:pt x="803" y="117"/>
                  </a:lnTo>
                  <a:lnTo>
                    <a:pt x="806" y="115"/>
                  </a:lnTo>
                  <a:lnTo>
                    <a:pt x="808" y="114"/>
                  </a:lnTo>
                  <a:lnTo>
                    <a:pt x="813" y="114"/>
                  </a:lnTo>
                  <a:lnTo>
                    <a:pt x="816" y="112"/>
                  </a:lnTo>
                  <a:lnTo>
                    <a:pt x="818" y="111"/>
                  </a:lnTo>
                  <a:lnTo>
                    <a:pt x="821" y="110"/>
                  </a:lnTo>
                  <a:lnTo>
                    <a:pt x="824" y="108"/>
                  </a:lnTo>
                  <a:lnTo>
                    <a:pt x="828" y="107"/>
                  </a:lnTo>
                  <a:lnTo>
                    <a:pt x="831" y="105"/>
                  </a:lnTo>
                  <a:lnTo>
                    <a:pt x="834" y="104"/>
                  </a:lnTo>
                  <a:lnTo>
                    <a:pt x="838" y="102"/>
                  </a:lnTo>
                  <a:lnTo>
                    <a:pt x="841" y="100"/>
                  </a:lnTo>
                  <a:lnTo>
                    <a:pt x="845" y="100"/>
                  </a:lnTo>
                  <a:lnTo>
                    <a:pt x="848" y="98"/>
                  </a:lnTo>
                  <a:lnTo>
                    <a:pt x="850" y="97"/>
                  </a:lnTo>
                  <a:lnTo>
                    <a:pt x="854" y="97"/>
                  </a:lnTo>
                  <a:lnTo>
                    <a:pt x="855" y="94"/>
                  </a:lnTo>
                  <a:lnTo>
                    <a:pt x="861" y="92"/>
                  </a:lnTo>
                  <a:lnTo>
                    <a:pt x="862" y="92"/>
                  </a:lnTo>
                  <a:lnTo>
                    <a:pt x="865" y="92"/>
                  </a:lnTo>
                  <a:lnTo>
                    <a:pt x="871" y="92"/>
                  </a:lnTo>
                  <a:lnTo>
                    <a:pt x="875" y="92"/>
                  </a:lnTo>
                  <a:lnTo>
                    <a:pt x="880" y="95"/>
                  </a:lnTo>
                  <a:lnTo>
                    <a:pt x="887" y="97"/>
                  </a:lnTo>
                  <a:lnTo>
                    <a:pt x="892" y="98"/>
                  </a:lnTo>
                  <a:lnTo>
                    <a:pt x="897" y="101"/>
                  </a:lnTo>
                  <a:lnTo>
                    <a:pt x="901" y="102"/>
                  </a:lnTo>
                  <a:lnTo>
                    <a:pt x="905" y="105"/>
                  </a:lnTo>
                  <a:lnTo>
                    <a:pt x="909" y="108"/>
                  </a:lnTo>
                  <a:lnTo>
                    <a:pt x="914" y="111"/>
                  </a:lnTo>
                  <a:lnTo>
                    <a:pt x="916" y="114"/>
                  </a:lnTo>
                  <a:lnTo>
                    <a:pt x="921" y="117"/>
                  </a:lnTo>
                  <a:lnTo>
                    <a:pt x="924" y="119"/>
                  </a:lnTo>
                  <a:lnTo>
                    <a:pt x="926" y="124"/>
                  </a:lnTo>
                  <a:lnTo>
                    <a:pt x="928" y="128"/>
                  </a:lnTo>
                  <a:lnTo>
                    <a:pt x="931" y="131"/>
                  </a:lnTo>
                  <a:lnTo>
                    <a:pt x="932" y="135"/>
                  </a:lnTo>
                  <a:lnTo>
                    <a:pt x="935" y="139"/>
                  </a:lnTo>
                  <a:lnTo>
                    <a:pt x="936" y="144"/>
                  </a:lnTo>
                  <a:lnTo>
                    <a:pt x="939" y="148"/>
                  </a:lnTo>
                  <a:lnTo>
                    <a:pt x="939" y="154"/>
                  </a:lnTo>
                  <a:lnTo>
                    <a:pt x="939" y="158"/>
                  </a:lnTo>
                  <a:lnTo>
                    <a:pt x="941" y="164"/>
                  </a:lnTo>
                  <a:lnTo>
                    <a:pt x="941" y="168"/>
                  </a:lnTo>
                  <a:lnTo>
                    <a:pt x="941" y="171"/>
                  </a:lnTo>
                  <a:lnTo>
                    <a:pt x="941" y="174"/>
                  </a:lnTo>
                  <a:lnTo>
                    <a:pt x="941" y="176"/>
                  </a:lnTo>
                  <a:lnTo>
                    <a:pt x="942" y="181"/>
                  </a:lnTo>
                  <a:lnTo>
                    <a:pt x="941" y="183"/>
                  </a:lnTo>
                  <a:lnTo>
                    <a:pt x="941" y="186"/>
                  </a:lnTo>
                  <a:lnTo>
                    <a:pt x="941" y="189"/>
                  </a:lnTo>
                  <a:lnTo>
                    <a:pt x="941" y="192"/>
                  </a:lnTo>
                  <a:lnTo>
                    <a:pt x="939" y="195"/>
                  </a:lnTo>
                  <a:lnTo>
                    <a:pt x="939" y="198"/>
                  </a:lnTo>
                  <a:lnTo>
                    <a:pt x="939" y="201"/>
                  </a:lnTo>
                  <a:lnTo>
                    <a:pt x="939" y="205"/>
                  </a:lnTo>
                  <a:lnTo>
                    <a:pt x="936" y="208"/>
                  </a:lnTo>
                  <a:lnTo>
                    <a:pt x="936" y="210"/>
                  </a:lnTo>
                  <a:lnTo>
                    <a:pt x="936" y="215"/>
                  </a:lnTo>
                  <a:lnTo>
                    <a:pt x="935" y="218"/>
                  </a:lnTo>
                  <a:lnTo>
                    <a:pt x="934" y="220"/>
                  </a:lnTo>
                  <a:lnTo>
                    <a:pt x="934" y="225"/>
                  </a:lnTo>
                  <a:lnTo>
                    <a:pt x="934" y="228"/>
                  </a:lnTo>
                  <a:lnTo>
                    <a:pt x="934" y="233"/>
                  </a:lnTo>
                  <a:lnTo>
                    <a:pt x="932" y="235"/>
                  </a:lnTo>
                  <a:lnTo>
                    <a:pt x="931" y="238"/>
                  </a:lnTo>
                  <a:lnTo>
                    <a:pt x="931" y="240"/>
                  </a:lnTo>
                  <a:lnTo>
                    <a:pt x="929" y="243"/>
                  </a:lnTo>
                  <a:lnTo>
                    <a:pt x="928" y="246"/>
                  </a:lnTo>
                  <a:lnTo>
                    <a:pt x="926" y="249"/>
                  </a:lnTo>
                  <a:lnTo>
                    <a:pt x="926" y="252"/>
                  </a:lnTo>
                  <a:lnTo>
                    <a:pt x="925" y="255"/>
                  </a:lnTo>
                  <a:lnTo>
                    <a:pt x="924" y="259"/>
                  </a:lnTo>
                  <a:lnTo>
                    <a:pt x="921" y="265"/>
                  </a:lnTo>
                  <a:lnTo>
                    <a:pt x="918" y="270"/>
                  </a:lnTo>
                  <a:lnTo>
                    <a:pt x="915" y="274"/>
                  </a:lnTo>
                  <a:lnTo>
                    <a:pt x="911" y="279"/>
                  </a:lnTo>
                  <a:lnTo>
                    <a:pt x="908" y="283"/>
                  </a:lnTo>
                  <a:lnTo>
                    <a:pt x="904" y="289"/>
                  </a:lnTo>
                  <a:lnTo>
                    <a:pt x="901" y="292"/>
                  </a:lnTo>
                  <a:lnTo>
                    <a:pt x="897" y="296"/>
                  </a:lnTo>
                  <a:lnTo>
                    <a:pt x="892" y="299"/>
                  </a:lnTo>
                  <a:lnTo>
                    <a:pt x="889" y="302"/>
                  </a:lnTo>
                  <a:lnTo>
                    <a:pt x="885" y="306"/>
                  </a:lnTo>
                  <a:lnTo>
                    <a:pt x="880" y="309"/>
                  </a:lnTo>
                  <a:lnTo>
                    <a:pt x="877" y="310"/>
                  </a:lnTo>
                  <a:lnTo>
                    <a:pt x="871" y="313"/>
                  </a:lnTo>
                  <a:lnTo>
                    <a:pt x="867" y="316"/>
                  </a:lnTo>
                  <a:lnTo>
                    <a:pt x="862" y="317"/>
                  </a:lnTo>
                  <a:lnTo>
                    <a:pt x="858" y="319"/>
                  </a:lnTo>
                  <a:lnTo>
                    <a:pt x="853" y="320"/>
                  </a:lnTo>
                  <a:lnTo>
                    <a:pt x="848" y="321"/>
                  </a:lnTo>
                  <a:lnTo>
                    <a:pt x="843" y="321"/>
                  </a:lnTo>
                  <a:lnTo>
                    <a:pt x="837" y="323"/>
                  </a:lnTo>
                  <a:lnTo>
                    <a:pt x="831" y="323"/>
                  </a:lnTo>
                  <a:lnTo>
                    <a:pt x="827" y="323"/>
                  </a:lnTo>
                  <a:lnTo>
                    <a:pt x="821" y="321"/>
                  </a:lnTo>
                  <a:lnTo>
                    <a:pt x="816" y="320"/>
                  </a:lnTo>
                  <a:lnTo>
                    <a:pt x="811" y="320"/>
                  </a:lnTo>
                  <a:lnTo>
                    <a:pt x="807" y="319"/>
                  </a:lnTo>
                  <a:lnTo>
                    <a:pt x="803" y="317"/>
                  </a:lnTo>
                  <a:lnTo>
                    <a:pt x="799" y="313"/>
                  </a:lnTo>
                  <a:lnTo>
                    <a:pt x="794" y="311"/>
                  </a:lnTo>
                  <a:lnTo>
                    <a:pt x="791" y="310"/>
                  </a:lnTo>
                  <a:lnTo>
                    <a:pt x="787" y="304"/>
                  </a:lnTo>
                  <a:lnTo>
                    <a:pt x="784" y="300"/>
                  </a:lnTo>
                  <a:lnTo>
                    <a:pt x="783" y="296"/>
                  </a:lnTo>
                  <a:lnTo>
                    <a:pt x="781" y="293"/>
                  </a:lnTo>
                  <a:lnTo>
                    <a:pt x="780" y="290"/>
                  </a:lnTo>
                  <a:lnTo>
                    <a:pt x="779" y="287"/>
                  </a:lnTo>
                  <a:lnTo>
                    <a:pt x="779" y="283"/>
                  </a:lnTo>
                  <a:lnTo>
                    <a:pt x="779" y="280"/>
                  </a:lnTo>
                  <a:lnTo>
                    <a:pt x="779" y="277"/>
                  </a:lnTo>
                  <a:lnTo>
                    <a:pt x="779" y="274"/>
                  </a:lnTo>
                  <a:lnTo>
                    <a:pt x="779" y="270"/>
                  </a:lnTo>
                  <a:lnTo>
                    <a:pt x="777" y="267"/>
                  </a:lnTo>
                  <a:lnTo>
                    <a:pt x="777" y="265"/>
                  </a:lnTo>
                  <a:lnTo>
                    <a:pt x="777" y="260"/>
                  </a:lnTo>
                  <a:lnTo>
                    <a:pt x="776" y="257"/>
                  </a:lnTo>
                  <a:lnTo>
                    <a:pt x="774" y="255"/>
                  </a:lnTo>
                  <a:lnTo>
                    <a:pt x="773" y="252"/>
                  </a:lnTo>
                  <a:lnTo>
                    <a:pt x="772" y="249"/>
                  </a:lnTo>
                  <a:lnTo>
                    <a:pt x="769" y="243"/>
                  </a:lnTo>
                  <a:lnTo>
                    <a:pt x="766" y="239"/>
                  </a:lnTo>
                  <a:lnTo>
                    <a:pt x="762" y="236"/>
                  </a:lnTo>
                  <a:lnTo>
                    <a:pt x="759" y="235"/>
                  </a:lnTo>
                  <a:lnTo>
                    <a:pt x="756" y="233"/>
                  </a:lnTo>
                  <a:lnTo>
                    <a:pt x="753" y="233"/>
                  </a:lnTo>
                  <a:lnTo>
                    <a:pt x="749" y="230"/>
                  </a:lnTo>
                  <a:lnTo>
                    <a:pt x="746" y="229"/>
                  </a:lnTo>
                  <a:lnTo>
                    <a:pt x="743" y="229"/>
                  </a:lnTo>
                  <a:lnTo>
                    <a:pt x="739" y="229"/>
                  </a:lnTo>
                  <a:lnTo>
                    <a:pt x="735" y="226"/>
                  </a:lnTo>
                  <a:lnTo>
                    <a:pt x="730" y="226"/>
                  </a:lnTo>
                  <a:lnTo>
                    <a:pt x="725" y="226"/>
                  </a:lnTo>
                  <a:lnTo>
                    <a:pt x="722" y="228"/>
                  </a:lnTo>
                  <a:lnTo>
                    <a:pt x="716" y="229"/>
                  </a:lnTo>
                  <a:lnTo>
                    <a:pt x="713" y="229"/>
                  </a:lnTo>
                  <a:lnTo>
                    <a:pt x="709" y="232"/>
                  </a:lnTo>
                  <a:lnTo>
                    <a:pt x="705" y="233"/>
                  </a:lnTo>
                  <a:lnTo>
                    <a:pt x="701" y="235"/>
                  </a:lnTo>
                  <a:lnTo>
                    <a:pt x="696" y="238"/>
                  </a:lnTo>
                  <a:lnTo>
                    <a:pt x="691" y="239"/>
                  </a:lnTo>
                  <a:lnTo>
                    <a:pt x="685" y="242"/>
                  </a:lnTo>
                  <a:lnTo>
                    <a:pt x="683" y="243"/>
                  </a:lnTo>
                  <a:lnTo>
                    <a:pt x="681" y="245"/>
                  </a:lnTo>
                  <a:lnTo>
                    <a:pt x="678" y="246"/>
                  </a:lnTo>
                  <a:lnTo>
                    <a:pt x="675" y="247"/>
                  </a:lnTo>
                  <a:lnTo>
                    <a:pt x="672" y="246"/>
                  </a:lnTo>
                  <a:lnTo>
                    <a:pt x="669" y="246"/>
                  </a:lnTo>
                  <a:lnTo>
                    <a:pt x="666" y="246"/>
                  </a:lnTo>
                  <a:lnTo>
                    <a:pt x="662" y="245"/>
                  </a:lnTo>
                  <a:lnTo>
                    <a:pt x="656" y="243"/>
                  </a:lnTo>
                  <a:lnTo>
                    <a:pt x="651" y="242"/>
                  </a:lnTo>
                  <a:lnTo>
                    <a:pt x="649" y="240"/>
                  </a:lnTo>
                  <a:lnTo>
                    <a:pt x="647" y="239"/>
                  </a:lnTo>
                  <a:lnTo>
                    <a:pt x="644" y="238"/>
                  </a:lnTo>
                  <a:lnTo>
                    <a:pt x="641" y="236"/>
                  </a:lnTo>
                  <a:lnTo>
                    <a:pt x="637" y="236"/>
                  </a:lnTo>
                  <a:lnTo>
                    <a:pt x="632" y="233"/>
                  </a:lnTo>
                  <a:lnTo>
                    <a:pt x="628" y="233"/>
                  </a:lnTo>
                  <a:lnTo>
                    <a:pt x="625" y="230"/>
                  </a:lnTo>
                  <a:lnTo>
                    <a:pt x="621" y="229"/>
                  </a:lnTo>
                  <a:lnTo>
                    <a:pt x="617" y="228"/>
                  </a:lnTo>
                  <a:lnTo>
                    <a:pt x="614" y="226"/>
                  </a:lnTo>
                  <a:lnTo>
                    <a:pt x="610" y="225"/>
                  </a:lnTo>
                  <a:lnTo>
                    <a:pt x="604" y="223"/>
                  </a:lnTo>
                  <a:lnTo>
                    <a:pt x="600" y="220"/>
                  </a:lnTo>
                  <a:lnTo>
                    <a:pt x="597" y="220"/>
                  </a:lnTo>
                  <a:lnTo>
                    <a:pt x="591" y="218"/>
                  </a:lnTo>
                  <a:lnTo>
                    <a:pt x="585" y="218"/>
                  </a:lnTo>
                  <a:lnTo>
                    <a:pt x="581" y="216"/>
                  </a:lnTo>
                  <a:lnTo>
                    <a:pt x="575" y="215"/>
                  </a:lnTo>
                  <a:lnTo>
                    <a:pt x="571" y="213"/>
                  </a:lnTo>
                  <a:lnTo>
                    <a:pt x="566" y="212"/>
                  </a:lnTo>
                  <a:lnTo>
                    <a:pt x="560" y="210"/>
                  </a:lnTo>
                  <a:lnTo>
                    <a:pt x="554" y="210"/>
                  </a:lnTo>
                  <a:lnTo>
                    <a:pt x="550" y="210"/>
                  </a:lnTo>
                  <a:lnTo>
                    <a:pt x="543" y="208"/>
                  </a:lnTo>
                  <a:lnTo>
                    <a:pt x="537" y="208"/>
                  </a:lnTo>
                  <a:lnTo>
                    <a:pt x="531" y="208"/>
                  </a:lnTo>
                  <a:lnTo>
                    <a:pt x="526" y="208"/>
                  </a:lnTo>
                  <a:lnTo>
                    <a:pt x="519" y="206"/>
                  </a:lnTo>
                  <a:lnTo>
                    <a:pt x="513" y="206"/>
                  </a:lnTo>
                  <a:lnTo>
                    <a:pt x="507" y="206"/>
                  </a:lnTo>
                  <a:lnTo>
                    <a:pt x="500" y="206"/>
                  </a:lnTo>
                  <a:lnTo>
                    <a:pt x="494" y="206"/>
                  </a:lnTo>
                  <a:lnTo>
                    <a:pt x="487" y="206"/>
                  </a:lnTo>
                  <a:lnTo>
                    <a:pt x="482" y="208"/>
                  </a:lnTo>
                  <a:lnTo>
                    <a:pt x="475" y="209"/>
                  </a:lnTo>
                  <a:lnTo>
                    <a:pt x="467" y="209"/>
                  </a:lnTo>
                  <a:lnTo>
                    <a:pt x="460" y="210"/>
                  </a:lnTo>
                  <a:lnTo>
                    <a:pt x="453" y="212"/>
                  </a:lnTo>
                  <a:lnTo>
                    <a:pt x="446" y="212"/>
                  </a:lnTo>
                  <a:lnTo>
                    <a:pt x="439" y="215"/>
                  </a:lnTo>
                  <a:lnTo>
                    <a:pt x="432" y="216"/>
                  </a:lnTo>
                  <a:lnTo>
                    <a:pt x="425" y="218"/>
                  </a:lnTo>
                  <a:lnTo>
                    <a:pt x="418" y="220"/>
                  </a:lnTo>
                  <a:lnTo>
                    <a:pt x="411" y="223"/>
                  </a:lnTo>
                  <a:lnTo>
                    <a:pt x="404" y="226"/>
                  </a:lnTo>
                  <a:lnTo>
                    <a:pt x="395" y="229"/>
                  </a:lnTo>
                  <a:lnTo>
                    <a:pt x="388" y="233"/>
                  </a:lnTo>
                  <a:lnTo>
                    <a:pt x="379" y="236"/>
                  </a:lnTo>
                  <a:lnTo>
                    <a:pt x="372" y="242"/>
                  </a:lnTo>
                  <a:lnTo>
                    <a:pt x="364" y="245"/>
                  </a:lnTo>
                  <a:lnTo>
                    <a:pt x="357" y="249"/>
                  </a:lnTo>
                  <a:lnTo>
                    <a:pt x="351" y="252"/>
                  </a:lnTo>
                  <a:lnTo>
                    <a:pt x="344" y="257"/>
                  </a:lnTo>
                  <a:lnTo>
                    <a:pt x="340" y="260"/>
                  </a:lnTo>
                  <a:lnTo>
                    <a:pt x="332" y="265"/>
                  </a:lnTo>
                  <a:lnTo>
                    <a:pt x="327" y="269"/>
                  </a:lnTo>
                  <a:lnTo>
                    <a:pt x="323" y="273"/>
                  </a:lnTo>
                  <a:lnTo>
                    <a:pt x="318" y="277"/>
                  </a:lnTo>
                  <a:lnTo>
                    <a:pt x="314" y="282"/>
                  </a:lnTo>
                  <a:lnTo>
                    <a:pt x="308" y="286"/>
                  </a:lnTo>
                  <a:lnTo>
                    <a:pt x="304" y="292"/>
                  </a:lnTo>
                  <a:lnTo>
                    <a:pt x="300" y="296"/>
                  </a:lnTo>
                  <a:lnTo>
                    <a:pt x="296" y="300"/>
                  </a:lnTo>
                  <a:lnTo>
                    <a:pt x="290" y="304"/>
                  </a:lnTo>
                  <a:lnTo>
                    <a:pt x="288" y="310"/>
                  </a:lnTo>
                  <a:lnTo>
                    <a:pt x="284" y="314"/>
                  </a:lnTo>
                  <a:lnTo>
                    <a:pt x="280" y="320"/>
                  </a:lnTo>
                  <a:lnTo>
                    <a:pt x="277" y="324"/>
                  </a:lnTo>
                  <a:lnTo>
                    <a:pt x="273" y="330"/>
                  </a:lnTo>
                  <a:lnTo>
                    <a:pt x="270" y="334"/>
                  </a:lnTo>
                  <a:lnTo>
                    <a:pt x="269" y="338"/>
                  </a:lnTo>
                  <a:lnTo>
                    <a:pt x="264" y="346"/>
                  </a:lnTo>
                  <a:lnTo>
                    <a:pt x="263" y="350"/>
                  </a:lnTo>
                  <a:lnTo>
                    <a:pt x="260" y="356"/>
                  </a:lnTo>
                  <a:lnTo>
                    <a:pt x="259" y="361"/>
                  </a:lnTo>
                  <a:lnTo>
                    <a:pt x="254" y="366"/>
                  </a:lnTo>
                  <a:lnTo>
                    <a:pt x="253" y="373"/>
                  </a:lnTo>
                  <a:lnTo>
                    <a:pt x="250" y="377"/>
                  </a:lnTo>
                  <a:lnTo>
                    <a:pt x="249" y="383"/>
                  </a:lnTo>
                  <a:lnTo>
                    <a:pt x="247" y="387"/>
                  </a:lnTo>
                  <a:lnTo>
                    <a:pt x="246" y="393"/>
                  </a:lnTo>
                  <a:lnTo>
                    <a:pt x="243" y="398"/>
                  </a:lnTo>
                  <a:lnTo>
                    <a:pt x="243" y="404"/>
                  </a:lnTo>
                  <a:lnTo>
                    <a:pt x="242" y="408"/>
                  </a:lnTo>
                  <a:lnTo>
                    <a:pt x="240" y="414"/>
                  </a:lnTo>
                  <a:lnTo>
                    <a:pt x="239" y="420"/>
                  </a:lnTo>
                  <a:lnTo>
                    <a:pt x="239" y="425"/>
                  </a:lnTo>
                  <a:lnTo>
                    <a:pt x="237" y="431"/>
                  </a:lnTo>
                  <a:lnTo>
                    <a:pt x="236" y="437"/>
                  </a:lnTo>
                  <a:lnTo>
                    <a:pt x="236" y="441"/>
                  </a:lnTo>
                  <a:lnTo>
                    <a:pt x="234" y="447"/>
                  </a:lnTo>
                  <a:lnTo>
                    <a:pt x="233" y="454"/>
                  </a:lnTo>
                  <a:lnTo>
                    <a:pt x="233" y="458"/>
                  </a:lnTo>
                  <a:lnTo>
                    <a:pt x="233" y="464"/>
                  </a:lnTo>
                  <a:lnTo>
                    <a:pt x="233" y="469"/>
                  </a:lnTo>
                  <a:lnTo>
                    <a:pt x="232" y="474"/>
                  </a:lnTo>
                  <a:lnTo>
                    <a:pt x="232" y="479"/>
                  </a:lnTo>
                  <a:lnTo>
                    <a:pt x="232" y="485"/>
                  </a:lnTo>
                  <a:lnTo>
                    <a:pt x="232" y="491"/>
                  </a:lnTo>
                  <a:lnTo>
                    <a:pt x="230" y="495"/>
                  </a:lnTo>
                  <a:lnTo>
                    <a:pt x="230" y="499"/>
                  </a:lnTo>
                  <a:lnTo>
                    <a:pt x="230" y="505"/>
                  </a:lnTo>
                  <a:lnTo>
                    <a:pt x="230" y="511"/>
                  </a:lnTo>
                  <a:lnTo>
                    <a:pt x="230" y="515"/>
                  </a:lnTo>
                  <a:lnTo>
                    <a:pt x="230" y="519"/>
                  </a:lnTo>
                  <a:lnTo>
                    <a:pt x="230" y="525"/>
                  </a:lnTo>
                  <a:lnTo>
                    <a:pt x="232" y="529"/>
                  </a:lnTo>
                  <a:lnTo>
                    <a:pt x="232" y="535"/>
                  </a:lnTo>
                  <a:lnTo>
                    <a:pt x="232" y="539"/>
                  </a:lnTo>
                  <a:lnTo>
                    <a:pt x="232" y="543"/>
                  </a:lnTo>
                  <a:lnTo>
                    <a:pt x="232" y="548"/>
                  </a:lnTo>
                  <a:lnTo>
                    <a:pt x="232" y="552"/>
                  </a:lnTo>
                  <a:lnTo>
                    <a:pt x="233" y="556"/>
                  </a:lnTo>
                  <a:lnTo>
                    <a:pt x="233" y="560"/>
                  </a:lnTo>
                  <a:lnTo>
                    <a:pt x="233" y="566"/>
                  </a:lnTo>
                  <a:lnTo>
                    <a:pt x="233" y="569"/>
                  </a:lnTo>
                  <a:lnTo>
                    <a:pt x="233" y="573"/>
                  </a:lnTo>
                  <a:lnTo>
                    <a:pt x="233" y="576"/>
                  </a:lnTo>
                  <a:lnTo>
                    <a:pt x="234" y="580"/>
                  </a:lnTo>
                  <a:lnTo>
                    <a:pt x="234" y="585"/>
                  </a:lnTo>
                  <a:lnTo>
                    <a:pt x="236" y="589"/>
                  </a:lnTo>
                  <a:lnTo>
                    <a:pt x="236" y="592"/>
                  </a:lnTo>
                  <a:lnTo>
                    <a:pt x="237" y="596"/>
                  </a:lnTo>
                  <a:lnTo>
                    <a:pt x="239" y="599"/>
                  </a:lnTo>
                  <a:lnTo>
                    <a:pt x="239" y="603"/>
                  </a:lnTo>
                  <a:lnTo>
                    <a:pt x="239" y="606"/>
                  </a:lnTo>
                  <a:lnTo>
                    <a:pt x="240" y="610"/>
                  </a:lnTo>
                  <a:lnTo>
                    <a:pt x="242" y="613"/>
                  </a:lnTo>
                  <a:lnTo>
                    <a:pt x="242" y="616"/>
                  </a:lnTo>
                  <a:lnTo>
                    <a:pt x="243" y="620"/>
                  </a:lnTo>
                  <a:lnTo>
                    <a:pt x="244" y="623"/>
                  </a:lnTo>
                  <a:lnTo>
                    <a:pt x="246" y="626"/>
                  </a:lnTo>
                  <a:lnTo>
                    <a:pt x="246" y="629"/>
                  </a:lnTo>
                  <a:lnTo>
                    <a:pt x="247" y="631"/>
                  </a:lnTo>
                  <a:lnTo>
                    <a:pt x="249" y="634"/>
                  </a:lnTo>
                  <a:lnTo>
                    <a:pt x="250" y="637"/>
                  </a:lnTo>
                  <a:lnTo>
                    <a:pt x="251" y="640"/>
                  </a:lnTo>
                  <a:lnTo>
                    <a:pt x="253" y="643"/>
                  </a:lnTo>
                  <a:lnTo>
                    <a:pt x="254" y="646"/>
                  </a:lnTo>
                  <a:lnTo>
                    <a:pt x="257" y="651"/>
                  </a:lnTo>
                  <a:lnTo>
                    <a:pt x="259" y="656"/>
                  </a:lnTo>
                  <a:lnTo>
                    <a:pt x="261" y="660"/>
                  </a:lnTo>
                  <a:lnTo>
                    <a:pt x="264" y="666"/>
                  </a:lnTo>
                  <a:lnTo>
                    <a:pt x="267" y="670"/>
                  </a:lnTo>
                  <a:lnTo>
                    <a:pt x="269" y="674"/>
                  </a:lnTo>
                  <a:lnTo>
                    <a:pt x="270" y="678"/>
                  </a:lnTo>
                  <a:lnTo>
                    <a:pt x="273" y="681"/>
                  </a:lnTo>
                  <a:lnTo>
                    <a:pt x="273" y="684"/>
                  </a:lnTo>
                  <a:lnTo>
                    <a:pt x="276" y="688"/>
                  </a:lnTo>
                  <a:lnTo>
                    <a:pt x="276" y="691"/>
                  </a:lnTo>
                  <a:lnTo>
                    <a:pt x="277" y="694"/>
                  </a:lnTo>
                  <a:lnTo>
                    <a:pt x="277" y="700"/>
                  </a:lnTo>
                  <a:lnTo>
                    <a:pt x="277" y="704"/>
                  </a:lnTo>
                  <a:lnTo>
                    <a:pt x="276" y="707"/>
                  </a:lnTo>
                  <a:lnTo>
                    <a:pt x="271" y="711"/>
                  </a:lnTo>
                  <a:lnTo>
                    <a:pt x="266" y="713"/>
                  </a:lnTo>
                  <a:lnTo>
                    <a:pt x="261" y="714"/>
                  </a:lnTo>
                  <a:lnTo>
                    <a:pt x="257" y="714"/>
                  </a:lnTo>
                  <a:lnTo>
                    <a:pt x="251" y="715"/>
                  </a:lnTo>
                  <a:lnTo>
                    <a:pt x="247" y="715"/>
                  </a:lnTo>
                  <a:lnTo>
                    <a:pt x="242" y="715"/>
                  </a:lnTo>
                  <a:lnTo>
                    <a:pt x="239" y="715"/>
                  </a:lnTo>
                  <a:lnTo>
                    <a:pt x="237" y="715"/>
                  </a:lnTo>
                  <a:lnTo>
                    <a:pt x="233" y="715"/>
                  </a:lnTo>
                  <a:lnTo>
                    <a:pt x="232" y="717"/>
                  </a:lnTo>
                  <a:lnTo>
                    <a:pt x="227" y="717"/>
                  </a:lnTo>
                  <a:lnTo>
                    <a:pt x="223" y="718"/>
                  </a:lnTo>
                  <a:lnTo>
                    <a:pt x="220" y="718"/>
                  </a:lnTo>
                  <a:lnTo>
                    <a:pt x="216" y="720"/>
                  </a:lnTo>
                  <a:lnTo>
                    <a:pt x="212" y="721"/>
                  </a:lnTo>
                  <a:lnTo>
                    <a:pt x="207" y="722"/>
                  </a:lnTo>
                  <a:lnTo>
                    <a:pt x="203" y="725"/>
                  </a:lnTo>
                  <a:lnTo>
                    <a:pt x="199" y="727"/>
                  </a:lnTo>
                  <a:lnTo>
                    <a:pt x="193" y="728"/>
                  </a:lnTo>
                  <a:lnTo>
                    <a:pt x="188" y="731"/>
                  </a:lnTo>
                  <a:lnTo>
                    <a:pt x="185" y="734"/>
                  </a:lnTo>
                  <a:lnTo>
                    <a:pt x="182" y="734"/>
                  </a:lnTo>
                  <a:lnTo>
                    <a:pt x="179" y="735"/>
                  </a:lnTo>
                  <a:lnTo>
                    <a:pt x="176" y="738"/>
                  </a:lnTo>
                  <a:lnTo>
                    <a:pt x="172" y="740"/>
                  </a:lnTo>
                  <a:lnTo>
                    <a:pt x="169" y="741"/>
                  </a:lnTo>
                  <a:lnTo>
                    <a:pt x="165" y="742"/>
                  </a:lnTo>
                  <a:lnTo>
                    <a:pt x="162" y="745"/>
                  </a:lnTo>
                  <a:lnTo>
                    <a:pt x="159" y="747"/>
                  </a:lnTo>
                  <a:lnTo>
                    <a:pt x="155" y="750"/>
                  </a:lnTo>
                  <a:lnTo>
                    <a:pt x="152" y="752"/>
                  </a:lnTo>
                  <a:lnTo>
                    <a:pt x="149" y="757"/>
                  </a:lnTo>
                  <a:lnTo>
                    <a:pt x="144" y="758"/>
                  </a:lnTo>
                  <a:lnTo>
                    <a:pt x="139" y="761"/>
                  </a:lnTo>
                  <a:lnTo>
                    <a:pt x="136" y="762"/>
                  </a:lnTo>
                  <a:lnTo>
                    <a:pt x="134" y="765"/>
                  </a:lnTo>
                  <a:lnTo>
                    <a:pt x="131" y="768"/>
                  </a:lnTo>
                  <a:lnTo>
                    <a:pt x="126" y="771"/>
                  </a:lnTo>
                  <a:lnTo>
                    <a:pt x="125" y="772"/>
                  </a:lnTo>
                  <a:lnTo>
                    <a:pt x="122" y="775"/>
                  </a:lnTo>
                  <a:lnTo>
                    <a:pt x="117" y="779"/>
                  </a:lnTo>
                  <a:lnTo>
                    <a:pt x="114" y="784"/>
                  </a:lnTo>
                  <a:lnTo>
                    <a:pt x="108" y="788"/>
                  </a:lnTo>
                  <a:lnTo>
                    <a:pt x="105" y="792"/>
                  </a:lnTo>
                  <a:lnTo>
                    <a:pt x="102" y="796"/>
                  </a:lnTo>
                  <a:lnTo>
                    <a:pt x="99" y="799"/>
                  </a:lnTo>
                  <a:lnTo>
                    <a:pt x="98" y="802"/>
                  </a:lnTo>
                  <a:lnTo>
                    <a:pt x="97" y="808"/>
                  </a:lnTo>
                  <a:lnTo>
                    <a:pt x="94" y="809"/>
                  </a:lnTo>
                  <a:lnTo>
                    <a:pt x="94" y="812"/>
                  </a:lnTo>
                  <a:lnTo>
                    <a:pt x="92" y="816"/>
                  </a:lnTo>
                  <a:lnTo>
                    <a:pt x="92" y="819"/>
                  </a:lnTo>
                  <a:lnTo>
                    <a:pt x="90" y="822"/>
                  </a:lnTo>
                  <a:lnTo>
                    <a:pt x="90" y="826"/>
                  </a:lnTo>
                  <a:lnTo>
                    <a:pt x="87" y="831"/>
                  </a:lnTo>
                  <a:lnTo>
                    <a:pt x="85" y="832"/>
                  </a:lnTo>
                  <a:lnTo>
                    <a:pt x="82" y="833"/>
                  </a:lnTo>
                  <a:lnTo>
                    <a:pt x="78" y="833"/>
                  </a:lnTo>
                  <a:lnTo>
                    <a:pt x="77" y="833"/>
                  </a:lnTo>
                  <a:lnTo>
                    <a:pt x="74" y="833"/>
                  </a:lnTo>
                  <a:lnTo>
                    <a:pt x="71" y="832"/>
                  </a:lnTo>
                  <a:lnTo>
                    <a:pt x="68" y="832"/>
                  </a:lnTo>
                  <a:lnTo>
                    <a:pt x="64" y="829"/>
                  </a:lnTo>
                  <a:lnTo>
                    <a:pt x="60" y="825"/>
                  </a:lnTo>
                  <a:lnTo>
                    <a:pt x="57" y="822"/>
                  </a:lnTo>
                  <a:lnTo>
                    <a:pt x="55" y="819"/>
                  </a:lnTo>
                  <a:lnTo>
                    <a:pt x="53" y="818"/>
                  </a:lnTo>
                  <a:lnTo>
                    <a:pt x="51" y="815"/>
                  </a:lnTo>
                  <a:lnTo>
                    <a:pt x="48" y="809"/>
                  </a:lnTo>
                  <a:lnTo>
                    <a:pt x="47" y="805"/>
                  </a:lnTo>
                  <a:lnTo>
                    <a:pt x="44" y="799"/>
                  </a:lnTo>
                  <a:lnTo>
                    <a:pt x="43" y="795"/>
                  </a:lnTo>
                  <a:lnTo>
                    <a:pt x="40" y="789"/>
                  </a:lnTo>
                  <a:lnTo>
                    <a:pt x="40" y="785"/>
                  </a:lnTo>
                  <a:lnTo>
                    <a:pt x="36" y="779"/>
                  </a:lnTo>
                  <a:lnTo>
                    <a:pt x="34" y="772"/>
                  </a:lnTo>
                  <a:lnTo>
                    <a:pt x="31" y="765"/>
                  </a:lnTo>
                  <a:lnTo>
                    <a:pt x="30" y="759"/>
                  </a:lnTo>
                  <a:lnTo>
                    <a:pt x="28" y="751"/>
                  </a:lnTo>
                  <a:lnTo>
                    <a:pt x="27" y="744"/>
                  </a:lnTo>
                  <a:lnTo>
                    <a:pt x="24" y="735"/>
                  </a:lnTo>
                  <a:lnTo>
                    <a:pt x="21" y="728"/>
                  </a:lnTo>
                  <a:lnTo>
                    <a:pt x="20" y="721"/>
                  </a:lnTo>
                  <a:lnTo>
                    <a:pt x="18" y="713"/>
                  </a:lnTo>
                  <a:lnTo>
                    <a:pt x="16" y="704"/>
                  </a:lnTo>
                  <a:lnTo>
                    <a:pt x="16" y="694"/>
                  </a:lnTo>
                  <a:lnTo>
                    <a:pt x="13" y="686"/>
                  </a:lnTo>
                  <a:lnTo>
                    <a:pt x="13" y="677"/>
                  </a:lnTo>
                  <a:lnTo>
                    <a:pt x="10" y="667"/>
                  </a:lnTo>
                  <a:lnTo>
                    <a:pt x="9" y="657"/>
                  </a:lnTo>
                  <a:lnTo>
                    <a:pt x="7" y="649"/>
                  </a:lnTo>
                  <a:lnTo>
                    <a:pt x="6" y="639"/>
                  </a:lnTo>
                  <a:lnTo>
                    <a:pt x="6" y="629"/>
                  </a:lnTo>
                  <a:lnTo>
                    <a:pt x="4" y="619"/>
                  </a:lnTo>
                  <a:lnTo>
                    <a:pt x="3" y="607"/>
                  </a:lnTo>
                  <a:lnTo>
                    <a:pt x="3" y="599"/>
                  </a:lnTo>
                  <a:lnTo>
                    <a:pt x="1" y="589"/>
                  </a:lnTo>
                  <a:lnTo>
                    <a:pt x="0" y="577"/>
                  </a:lnTo>
                  <a:lnTo>
                    <a:pt x="0" y="567"/>
                  </a:lnTo>
                  <a:lnTo>
                    <a:pt x="0" y="556"/>
                  </a:lnTo>
                  <a:lnTo>
                    <a:pt x="0" y="545"/>
                  </a:lnTo>
                  <a:lnTo>
                    <a:pt x="0" y="535"/>
                  </a:lnTo>
                  <a:lnTo>
                    <a:pt x="0" y="525"/>
                  </a:lnTo>
                  <a:lnTo>
                    <a:pt x="0" y="513"/>
                  </a:lnTo>
                  <a:lnTo>
                    <a:pt x="0" y="502"/>
                  </a:lnTo>
                  <a:lnTo>
                    <a:pt x="0" y="492"/>
                  </a:lnTo>
                  <a:lnTo>
                    <a:pt x="1" y="482"/>
                  </a:lnTo>
                  <a:lnTo>
                    <a:pt x="3" y="469"/>
                  </a:lnTo>
                  <a:lnTo>
                    <a:pt x="3" y="459"/>
                  </a:lnTo>
                  <a:lnTo>
                    <a:pt x="4" y="448"/>
                  </a:lnTo>
                  <a:lnTo>
                    <a:pt x="6" y="438"/>
                  </a:lnTo>
                  <a:lnTo>
                    <a:pt x="9" y="427"/>
                  </a:lnTo>
                  <a:lnTo>
                    <a:pt x="9" y="415"/>
                  </a:lnTo>
                  <a:lnTo>
                    <a:pt x="11" y="405"/>
                  </a:lnTo>
                  <a:lnTo>
                    <a:pt x="13" y="394"/>
                  </a:lnTo>
                  <a:lnTo>
                    <a:pt x="16" y="384"/>
                  </a:lnTo>
                  <a:lnTo>
                    <a:pt x="18" y="374"/>
                  </a:lnTo>
                  <a:lnTo>
                    <a:pt x="21" y="363"/>
                  </a:lnTo>
                  <a:lnTo>
                    <a:pt x="24" y="354"/>
                  </a:lnTo>
                  <a:lnTo>
                    <a:pt x="27" y="343"/>
                  </a:lnTo>
                  <a:lnTo>
                    <a:pt x="30" y="333"/>
                  </a:lnTo>
                  <a:lnTo>
                    <a:pt x="34" y="324"/>
                  </a:lnTo>
                  <a:lnTo>
                    <a:pt x="40" y="313"/>
                  </a:lnTo>
                  <a:lnTo>
                    <a:pt x="44" y="304"/>
                  </a:lnTo>
                  <a:close/>
                </a:path>
              </a:pathLst>
            </a:custGeom>
            <a:solidFill>
              <a:srgbClr val="2A40E2"/>
            </a:solidFill>
            <a:ln w="9525">
              <a:solidFill>
                <a:schemeClr val="tx1"/>
              </a:solidFill>
              <a:round/>
              <a:headEnd/>
              <a:tailEnd/>
            </a:ln>
          </p:spPr>
          <p:txBody>
            <a:bodyPr/>
            <a:lstStyle/>
            <a:p>
              <a:endParaRPr lang="en-US"/>
            </a:p>
          </p:txBody>
        </p:sp>
        <p:sp>
          <p:nvSpPr>
            <p:cNvPr id="38923" name="Freeform 13"/>
            <p:cNvSpPr>
              <a:spLocks/>
            </p:cNvSpPr>
            <p:nvPr/>
          </p:nvSpPr>
          <p:spPr bwMode="auto">
            <a:xfrm>
              <a:off x="1923" y="937"/>
              <a:ext cx="81" cy="29"/>
            </a:xfrm>
            <a:custGeom>
              <a:avLst/>
              <a:gdLst>
                <a:gd name="T0" fmla="*/ 0 w 243"/>
                <a:gd name="T1" fmla="*/ 0 h 87"/>
                <a:gd name="T2" fmla="*/ 0 w 243"/>
                <a:gd name="T3" fmla="*/ 0 h 87"/>
                <a:gd name="T4" fmla="*/ 0 w 243"/>
                <a:gd name="T5" fmla="*/ 0 h 87"/>
                <a:gd name="T6" fmla="*/ 0 w 243"/>
                <a:gd name="T7" fmla="*/ 0 h 87"/>
                <a:gd name="T8" fmla="*/ 0 w 243"/>
                <a:gd name="T9" fmla="*/ 0 h 87"/>
                <a:gd name="T10" fmla="*/ 0 w 243"/>
                <a:gd name="T11" fmla="*/ 0 h 87"/>
                <a:gd name="T12" fmla="*/ 0 w 243"/>
                <a:gd name="T13" fmla="*/ 0 h 87"/>
                <a:gd name="T14" fmla="*/ 0 w 243"/>
                <a:gd name="T15" fmla="*/ 0 h 87"/>
                <a:gd name="T16" fmla="*/ 0 w 243"/>
                <a:gd name="T17" fmla="*/ 0 h 87"/>
                <a:gd name="T18" fmla="*/ 0 w 243"/>
                <a:gd name="T19" fmla="*/ 0 h 87"/>
                <a:gd name="T20" fmla="*/ 0 w 243"/>
                <a:gd name="T21" fmla="*/ 0 h 87"/>
                <a:gd name="T22" fmla="*/ 0 w 243"/>
                <a:gd name="T23" fmla="*/ 0 h 87"/>
                <a:gd name="T24" fmla="*/ 0 w 243"/>
                <a:gd name="T25" fmla="*/ 0 h 87"/>
                <a:gd name="T26" fmla="*/ 0 w 243"/>
                <a:gd name="T27" fmla="*/ 0 h 87"/>
                <a:gd name="T28" fmla="*/ 0 w 243"/>
                <a:gd name="T29" fmla="*/ 0 h 87"/>
                <a:gd name="T30" fmla="*/ 0 w 243"/>
                <a:gd name="T31" fmla="*/ 0 h 87"/>
                <a:gd name="T32" fmla="*/ 0 w 243"/>
                <a:gd name="T33" fmla="*/ 0 h 87"/>
                <a:gd name="T34" fmla="*/ 0 w 243"/>
                <a:gd name="T35" fmla="*/ 0 h 87"/>
                <a:gd name="T36" fmla="*/ 0 w 243"/>
                <a:gd name="T37" fmla="*/ 0 h 87"/>
                <a:gd name="T38" fmla="*/ 0 w 243"/>
                <a:gd name="T39" fmla="*/ 0 h 87"/>
                <a:gd name="T40" fmla="*/ 0 w 243"/>
                <a:gd name="T41" fmla="*/ 0 h 87"/>
                <a:gd name="T42" fmla="*/ 0 w 243"/>
                <a:gd name="T43" fmla="*/ 0 h 87"/>
                <a:gd name="T44" fmla="*/ 0 w 243"/>
                <a:gd name="T45" fmla="*/ 0 h 87"/>
                <a:gd name="T46" fmla="*/ 0 w 243"/>
                <a:gd name="T47" fmla="*/ 0 h 87"/>
                <a:gd name="T48" fmla="*/ 0 w 243"/>
                <a:gd name="T49" fmla="*/ 0 h 87"/>
                <a:gd name="T50" fmla="*/ 0 w 243"/>
                <a:gd name="T51" fmla="*/ 0 h 87"/>
                <a:gd name="T52" fmla="*/ 0 w 243"/>
                <a:gd name="T53" fmla="*/ 0 h 87"/>
                <a:gd name="T54" fmla="*/ 0 w 243"/>
                <a:gd name="T55" fmla="*/ 0 h 87"/>
                <a:gd name="T56" fmla="*/ 0 w 243"/>
                <a:gd name="T57" fmla="*/ 0 h 87"/>
                <a:gd name="T58" fmla="*/ 0 w 243"/>
                <a:gd name="T59" fmla="*/ 0 h 87"/>
                <a:gd name="T60" fmla="*/ 0 w 243"/>
                <a:gd name="T61" fmla="*/ 0 h 87"/>
                <a:gd name="T62" fmla="*/ 0 w 243"/>
                <a:gd name="T63" fmla="*/ 0 h 87"/>
                <a:gd name="T64" fmla="*/ 0 w 243"/>
                <a:gd name="T65" fmla="*/ 0 h 87"/>
                <a:gd name="T66" fmla="*/ 0 w 243"/>
                <a:gd name="T67" fmla="*/ 0 h 87"/>
                <a:gd name="T68" fmla="*/ 0 w 243"/>
                <a:gd name="T69" fmla="*/ 0 h 87"/>
                <a:gd name="T70" fmla="*/ 0 w 243"/>
                <a:gd name="T71" fmla="*/ 0 h 87"/>
                <a:gd name="T72" fmla="*/ 0 w 243"/>
                <a:gd name="T73" fmla="*/ 0 h 87"/>
                <a:gd name="T74" fmla="*/ 0 w 243"/>
                <a:gd name="T75" fmla="*/ 0 h 87"/>
                <a:gd name="T76" fmla="*/ 0 w 243"/>
                <a:gd name="T77" fmla="*/ 0 h 87"/>
                <a:gd name="T78" fmla="*/ 0 w 243"/>
                <a:gd name="T79" fmla="*/ 0 h 87"/>
                <a:gd name="T80" fmla="*/ 0 w 243"/>
                <a:gd name="T81" fmla="*/ 0 h 87"/>
                <a:gd name="T82" fmla="*/ 0 w 243"/>
                <a:gd name="T83" fmla="*/ 0 h 87"/>
                <a:gd name="T84" fmla="*/ 0 w 243"/>
                <a:gd name="T85" fmla="*/ 0 h 87"/>
                <a:gd name="T86" fmla="*/ 0 w 243"/>
                <a:gd name="T87" fmla="*/ 0 h 87"/>
                <a:gd name="T88" fmla="*/ 0 w 243"/>
                <a:gd name="T89" fmla="*/ 0 h 87"/>
                <a:gd name="T90" fmla="*/ 0 w 243"/>
                <a:gd name="T91" fmla="*/ 0 h 8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3"/>
                <a:gd name="T139" fmla="*/ 0 h 87"/>
                <a:gd name="T140" fmla="*/ 243 w 243"/>
                <a:gd name="T141" fmla="*/ 87 h 8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3" h="87">
                  <a:moveTo>
                    <a:pt x="77" y="6"/>
                  </a:moveTo>
                  <a:lnTo>
                    <a:pt x="80" y="4"/>
                  </a:lnTo>
                  <a:lnTo>
                    <a:pt x="83" y="3"/>
                  </a:lnTo>
                  <a:lnTo>
                    <a:pt x="86" y="3"/>
                  </a:lnTo>
                  <a:lnTo>
                    <a:pt x="90" y="3"/>
                  </a:lnTo>
                  <a:lnTo>
                    <a:pt x="94" y="1"/>
                  </a:lnTo>
                  <a:lnTo>
                    <a:pt x="96" y="0"/>
                  </a:lnTo>
                  <a:lnTo>
                    <a:pt x="100" y="0"/>
                  </a:lnTo>
                  <a:lnTo>
                    <a:pt x="104" y="0"/>
                  </a:lnTo>
                  <a:lnTo>
                    <a:pt x="107" y="0"/>
                  </a:lnTo>
                  <a:lnTo>
                    <a:pt x="111" y="0"/>
                  </a:lnTo>
                  <a:lnTo>
                    <a:pt x="114" y="0"/>
                  </a:lnTo>
                  <a:lnTo>
                    <a:pt x="118" y="0"/>
                  </a:lnTo>
                  <a:lnTo>
                    <a:pt x="123" y="0"/>
                  </a:lnTo>
                  <a:lnTo>
                    <a:pt x="126" y="0"/>
                  </a:lnTo>
                  <a:lnTo>
                    <a:pt x="130" y="0"/>
                  </a:lnTo>
                  <a:lnTo>
                    <a:pt x="134" y="0"/>
                  </a:lnTo>
                  <a:lnTo>
                    <a:pt x="137" y="0"/>
                  </a:lnTo>
                  <a:lnTo>
                    <a:pt x="141" y="0"/>
                  </a:lnTo>
                  <a:lnTo>
                    <a:pt x="145" y="1"/>
                  </a:lnTo>
                  <a:lnTo>
                    <a:pt x="150" y="3"/>
                  </a:lnTo>
                  <a:lnTo>
                    <a:pt x="154" y="3"/>
                  </a:lnTo>
                  <a:lnTo>
                    <a:pt x="157" y="3"/>
                  </a:lnTo>
                  <a:lnTo>
                    <a:pt x="161" y="4"/>
                  </a:lnTo>
                  <a:lnTo>
                    <a:pt x="165" y="6"/>
                  </a:lnTo>
                  <a:lnTo>
                    <a:pt x="170" y="7"/>
                  </a:lnTo>
                  <a:lnTo>
                    <a:pt x="175" y="7"/>
                  </a:lnTo>
                  <a:lnTo>
                    <a:pt x="180" y="10"/>
                  </a:lnTo>
                  <a:lnTo>
                    <a:pt x="182" y="11"/>
                  </a:lnTo>
                  <a:lnTo>
                    <a:pt x="188" y="13"/>
                  </a:lnTo>
                  <a:lnTo>
                    <a:pt x="192" y="16"/>
                  </a:lnTo>
                  <a:lnTo>
                    <a:pt x="197" y="17"/>
                  </a:lnTo>
                  <a:lnTo>
                    <a:pt x="202" y="18"/>
                  </a:lnTo>
                  <a:lnTo>
                    <a:pt x="207" y="21"/>
                  </a:lnTo>
                  <a:lnTo>
                    <a:pt x="211" y="23"/>
                  </a:lnTo>
                  <a:lnTo>
                    <a:pt x="214" y="26"/>
                  </a:lnTo>
                  <a:lnTo>
                    <a:pt x="218" y="27"/>
                  </a:lnTo>
                  <a:lnTo>
                    <a:pt x="221" y="28"/>
                  </a:lnTo>
                  <a:lnTo>
                    <a:pt x="224" y="31"/>
                  </a:lnTo>
                  <a:lnTo>
                    <a:pt x="228" y="33"/>
                  </a:lnTo>
                  <a:lnTo>
                    <a:pt x="231" y="36"/>
                  </a:lnTo>
                  <a:lnTo>
                    <a:pt x="235" y="37"/>
                  </a:lnTo>
                  <a:lnTo>
                    <a:pt x="238" y="40"/>
                  </a:lnTo>
                  <a:lnTo>
                    <a:pt x="241" y="43"/>
                  </a:lnTo>
                  <a:lnTo>
                    <a:pt x="243" y="45"/>
                  </a:lnTo>
                  <a:lnTo>
                    <a:pt x="243" y="50"/>
                  </a:lnTo>
                  <a:lnTo>
                    <a:pt x="241" y="54"/>
                  </a:lnTo>
                  <a:lnTo>
                    <a:pt x="238" y="55"/>
                  </a:lnTo>
                  <a:lnTo>
                    <a:pt x="235" y="57"/>
                  </a:lnTo>
                  <a:lnTo>
                    <a:pt x="232" y="58"/>
                  </a:lnTo>
                  <a:lnTo>
                    <a:pt x="228" y="60"/>
                  </a:lnTo>
                  <a:lnTo>
                    <a:pt x="222" y="60"/>
                  </a:lnTo>
                  <a:lnTo>
                    <a:pt x="216" y="60"/>
                  </a:lnTo>
                  <a:lnTo>
                    <a:pt x="214" y="60"/>
                  </a:lnTo>
                  <a:lnTo>
                    <a:pt x="211" y="60"/>
                  </a:lnTo>
                  <a:lnTo>
                    <a:pt x="208" y="60"/>
                  </a:lnTo>
                  <a:lnTo>
                    <a:pt x="205" y="58"/>
                  </a:lnTo>
                  <a:lnTo>
                    <a:pt x="202" y="57"/>
                  </a:lnTo>
                  <a:lnTo>
                    <a:pt x="198" y="57"/>
                  </a:lnTo>
                  <a:lnTo>
                    <a:pt x="194" y="55"/>
                  </a:lnTo>
                  <a:lnTo>
                    <a:pt x="191" y="54"/>
                  </a:lnTo>
                  <a:lnTo>
                    <a:pt x="188" y="54"/>
                  </a:lnTo>
                  <a:lnTo>
                    <a:pt x="184" y="53"/>
                  </a:lnTo>
                  <a:lnTo>
                    <a:pt x="181" y="53"/>
                  </a:lnTo>
                  <a:lnTo>
                    <a:pt x="177" y="51"/>
                  </a:lnTo>
                  <a:lnTo>
                    <a:pt x="174" y="50"/>
                  </a:lnTo>
                  <a:lnTo>
                    <a:pt x="168" y="50"/>
                  </a:lnTo>
                  <a:lnTo>
                    <a:pt x="164" y="47"/>
                  </a:lnTo>
                  <a:lnTo>
                    <a:pt x="161" y="47"/>
                  </a:lnTo>
                  <a:lnTo>
                    <a:pt x="157" y="47"/>
                  </a:lnTo>
                  <a:lnTo>
                    <a:pt x="151" y="45"/>
                  </a:lnTo>
                  <a:lnTo>
                    <a:pt x="148" y="45"/>
                  </a:lnTo>
                  <a:lnTo>
                    <a:pt x="143" y="47"/>
                  </a:lnTo>
                  <a:lnTo>
                    <a:pt x="138" y="47"/>
                  </a:lnTo>
                  <a:lnTo>
                    <a:pt x="133" y="47"/>
                  </a:lnTo>
                  <a:lnTo>
                    <a:pt x="128" y="47"/>
                  </a:lnTo>
                  <a:lnTo>
                    <a:pt x="124" y="50"/>
                  </a:lnTo>
                  <a:lnTo>
                    <a:pt x="118" y="51"/>
                  </a:lnTo>
                  <a:lnTo>
                    <a:pt x="113" y="53"/>
                  </a:lnTo>
                  <a:lnTo>
                    <a:pt x="108" y="54"/>
                  </a:lnTo>
                  <a:lnTo>
                    <a:pt x="103" y="57"/>
                  </a:lnTo>
                  <a:lnTo>
                    <a:pt x="100" y="58"/>
                  </a:lnTo>
                  <a:lnTo>
                    <a:pt x="97" y="60"/>
                  </a:lnTo>
                  <a:lnTo>
                    <a:pt x="94" y="60"/>
                  </a:lnTo>
                  <a:lnTo>
                    <a:pt x="93" y="63"/>
                  </a:lnTo>
                  <a:lnTo>
                    <a:pt x="86" y="64"/>
                  </a:lnTo>
                  <a:lnTo>
                    <a:pt x="81" y="67"/>
                  </a:lnTo>
                  <a:lnTo>
                    <a:pt x="76" y="68"/>
                  </a:lnTo>
                  <a:lnTo>
                    <a:pt x="72" y="71"/>
                  </a:lnTo>
                  <a:lnTo>
                    <a:pt x="67" y="71"/>
                  </a:lnTo>
                  <a:lnTo>
                    <a:pt x="63" y="74"/>
                  </a:lnTo>
                  <a:lnTo>
                    <a:pt x="57" y="75"/>
                  </a:lnTo>
                  <a:lnTo>
                    <a:pt x="53" y="78"/>
                  </a:lnTo>
                  <a:lnTo>
                    <a:pt x="49" y="78"/>
                  </a:lnTo>
                  <a:lnTo>
                    <a:pt x="46" y="81"/>
                  </a:lnTo>
                  <a:lnTo>
                    <a:pt x="42" y="81"/>
                  </a:lnTo>
                  <a:lnTo>
                    <a:pt x="39" y="84"/>
                  </a:lnTo>
                  <a:lnTo>
                    <a:pt x="36" y="84"/>
                  </a:lnTo>
                  <a:lnTo>
                    <a:pt x="32" y="85"/>
                  </a:lnTo>
                  <a:lnTo>
                    <a:pt x="29" y="85"/>
                  </a:lnTo>
                  <a:lnTo>
                    <a:pt x="26" y="87"/>
                  </a:lnTo>
                  <a:lnTo>
                    <a:pt x="23" y="87"/>
                  </a:lnTo>
                  <a:lnTo>
                    <a:pt x="20" y="87"/>
                  </a:lnTo>
                  <a:lnTo>
                    <a:pt x="15" y="87"/>
                  </a:lnTo>
                  <a:lnTo>
                    <a:pt x="10" y="85"/>
                  </a:lnTo>
                  <a:lnTo>
                    <a:pt x="6" y="82"/>
                  </a:lnTo>
                  <a:lnTo>
                    <a:pt x="3" y="80"/>
                  </a:lnTo>
                  <a:lnTo>
                    <a:pt x="2" y="75"/>
                  </a:lnTo>
                  <a:lnTo>
                    <a:pt x="0" y="71"/>
                  </a:lnTo>
                  <a:lnTo>
                    <a:pt x="0" y="68"/>
                  </a:lnTo>
                  <a:lnTo>
                    <a:pt x="0" y="65"/>
                  </a:lnTo>
                  <a:lnTo>
                    <a:pt x="0" y="63"/>
                  </a:lnTo>
                  <a:lnTo>
                    <a:pt x="0" y="60"/>
                  </a:lnTo>
                  <a:lnTo>
                    <a:pt x="2" y="54"/>
                  </a:lnTo>
                  <a:lnTo>
                    <a:pt x="5" y="50"/>
                  </a:lnTo>
                  <a:lnTo>
                    <a:pt x="9" y="44"/>
                  </a:lnTo>
                  <a:lnTo>
                    <a:pt x="12" y="40"/>
                  </a:lnTo>
                  <a:lnTo>
                    <a:pt x="15" y="37"/>
                  </a:lnTo>
                  <a:lnTo>
                    <a:pt x="18" y="36"/>
                  </a:lnTo>
                  <a:lnTo>
                    <a:pt x="20" y="33"/>
                  </a:lnTo>
                  <a:lnTo>
                    <a:pt x="23" y="31"/>
                  </a:lnTo>
                  <a:lnTo>
                    <a:pt x="26" y="28"/>
                  </a:lnTo>
                  <a:lnTo>
                    <a:pt x="29" y="26"/>
                  </a:lnTo>
                  <a:lnTo>
                    <a:pt x="32" y="24"/>
                  </a:lnTo>
                  <a:lnTo>
                    <a:pt x="36" y="23"/>
                  </a:lnTo>
                  <a:lnTo>
                    <a:pt x="39" y="21"/>
                  </a:lnTo>
                  <a:lnTo>
                    <a:pt x="42" y="18"/>
                  </a:lnTo>
                  <a:lnTo>
                    <a:pt x="46" y="17"/>
                  </a:lnTo>
                  <a:lnTo>
                    <a:pt x="49" y="16"/>
                  </a:lnTo>
                  <a:lnTo>
                    <a:pt x="52" y="14"/>
                  </a:lnTo>
                  <a:lnTo>
                    <a:pt x="56" y="13"/>
                  </a:lnTo>
                  <a:lnTo>
                    <a:pt x="59" y="10"/>
                  </a:lnTo>
                  <a:lnTo>
                    <a:pt x="64" y="10"/>
                  </a:lnTo>
                  <a:lnTo>
                    <a:pt x="67" y="7"/>
                  </a:lnTo>
                  <a:lnTo>
                    <a:pt x="70" y="7"/>
                  </a:lnTo>
                  <a:lnTo>
                    <a:pt x="73" y="6"/>
                  </a:lnTo>
                  <a:lnTo>
                    <a:pt x="77" y="6"/>
                  </a:lnTo>
                  <a:close/>
                </a:path>
              </a:pathLst>
            </a:custGeom>
            <a:solidFill>
              <a:srgbClr val="FFFFFF"/>
            </a:solidFill>
            <a:ln w="9525">
              <a:solidFill>
                <a:schemeClr val="tx1"/>
              </a:solidFill>
              <a:round/>
              <a:headEnd/>
              <a:tailEnd/>
            </a:ln>
          </p:spPr>
          <p:txBody>
            <a:bodyPr/>
            <a:lstStyle/>
            <a:p>
              <a:endParaRPr lang="en-US"/>
            </a:p>
          </p:txBody>
        </p:sp>
        <p:sp>
          <p:nvSpPr>
            <p:cNvPr id="38924" name="Freeform 14"/>
            <p:cNvSpPr>
              <a:spLocks/>
            </p:cNvSpPr>
            <p:nvPr/>
          </p:nvSpPr>
          <p:spPr bwMode="auto">
            <a:xfrm>
              <a:off x="2190" y="1213"/>
              <a:ext cx="34" cy="110"/>
            </a:xfrm>
            <a:custGeom>
              <a:avLst/>
              <a:gdLst>
                <a:gd name="T0" fmla="*/ 0 w 102"/>
                <a:gd name="T1" fmla="*/ 0 h 330"/>
                <a:gd name="T2" fmla="*/ 0 w 102"/>
                <a:gd name="T3" fmla="*/ 0 h 330"/>
                <a:gd name="T4" fmla="*/ 0 w 102"/>
                <a:gd name="T5" fmla="*/ 0 h 330"/>
                <a:gd name="T6" fmla="*/ 0 w 102"/>
                <a:gd name="T7" fmla="*/ 0 h 330"/>
                <a:gd name="T8" fmla="*/ 0 w 102"/>
                <a:gd name="T9" fmla="*/ 0 h 330"/>
                <a:gd name="T10" fmla="*/ 0 w 102"/>
                <a:gd name="T11" fmla="*/ 0 h 330"/>
                <a:gd name="T12" fmla="*/ 0 w 102"/>
                <a:gd name="T13" fmla="*/ 0 h 330"/>
                <a:gd name="T14" fmla="*/ 0 w 102"/>
                <a:gd name="T15" fmla="*/ 0 h 330"/>
                <a:gd name="T16" fmla="*/ 0 w 102"/>
                <a:gd name="T17" fmla="*/ 0 h 330"/>
                <a:gd name="T18" fmla="*/ 0 w 102"/>
                <a:gd name="T19" fmla="*/ 0 h 330"/>
                <a:gd name="T20" fmla="*/ 0 w 102"/>
                <a:gd name="T21" fmla="*/ 0 h 330"/>
                <a:gd name="T22" fmla="*/ 0 w 102"/>
                <a:gd name="T23" fmla="*/ 0 h 330"/>
                <a:gd name="T24" fmla="*/ 0 w 102"/>
                <a:gd name="T25" fmla="*/ 0 h 330"/>
                <a:gd name="T26" fmla="*/ 0 w 102"/>
                <a:gd name="T27" fmla="*/ 0 h 330"/>
                <a:gd name="T28" fmla="*/ 0 w 102"/>
                <a:gd name="T29" fmla="*/ 0 h 330"/>
                <a:gd name="T30" fmla="*/ 0 w 102"/>
                <a:gd name="T31" fmla="*/ 0 h 330"/>
                <a:gd name="T32" fmla="*/ 0 w 102"/>
                <a:gd name="T33" fmla="*/ 0 h 330"/>
                <a:gd name="T34" fmla="*/ 0 w 102"/>
                <a:gd name="T35" fmla="*/ 0 h 330"/>
                <a:gd name="T36" fmla="*/ 0 w 102"/>
                <a:gd name="T37" fmla="*/ 0 h 330"/>
                <a:gd name="T38" fmla="*/ 0 w 102"/>
                <a:gd name="T39" fmla="*/ 0 h 330"/>
                <a:gd name="T40" fmla="*/ 0 w 102"/>
                <a:gd name="T41" fmla="*/ 0 h 330"/>
                <a:gd name="T42" fmla="*/ 0 w 102"/>
                <a:gd name="T43" fmla="*/ 0 h 330"/>
                <a:gd name="T44" fmla="*/ 0 w 102"/>
                <a:gd name="T45" fmla="*/ 0 h 330"/>
                <a:gd name="T46" fmla="*/ 0 w 102"/>
                <a:gd name="T47" fmla="*/ 0 h 330"/>
                <a:gd name="T48" fmla="*/ 0 w 102"/>
                <a:gd name="T49" fmla="*/ 0 h 330"/>
                <a:gd name="T50" fmla="*/ 0 w 102"/>
                <a:gd name="T51" fmla="*/ 0 h 330"/>
                <a:gd name="T52" fmla="*/ 0 w 102"/>
                <a:gd name="T53" fmla="*/ 0 h 330"/>
                <a:gd name="T54" fmla="*/ 0 w 102"/>
                <a:gd name="T55" fmla="*/ 0 h 330"/>
                <a:gd name="T56" fmla="*/ 0 w 102"/>
                <a:gd name="T57" fmla="*/ 0 h 330"/>
                <a:gd name="T58" fmla="*/ 0 w 102"/>
                <a:gd name="T59" fmla="*/ 0 h 330"/>
                <a:gd name="T60" fmla="*/ 0 w 102"/>
                <a:gd name="T61" fmla="*/ 0 h 330"/>
                <a:gd name="T62" fmla="*/ 0 w 102"/>
                <a:gd name="T63" fmla="*/ 0 h 330"/>
                <a:gd name="T64" fmla="*/ 0 w 102"/>
                <a:gd name="T65" fmla="*/ 0 h 330"/>
                <a:gd name="T66" fmla="*/ 0 w 102"/>
                <a:gd name="T67" fmla="*/ 0 h 330"/>
                <a:gd name="T68" fmla="*/ 0 w 102"/>
                <a:gd name="T69" fmla="*/ 0 h 330"/>
                <a:gd name="T70" fmla="*/ 0 w 102"/>
                <a:gd name="T71" fmla="*/ 0 h 330"/>
                <a:gd name="T72" fmla="*/ 0 w 102"/>
                <a:gd name="T73" fmla="*/ 0 h 330"/>
                <a:gd name="T74" fmla="*/ 0 w 102"/>
                <a:gd name="T75" fmla="*/ 0 h 330"/>
                <a:gd name="T76" fmla="*/ 0 w 102"/>
                <a:gd name="T77" fmla="*/ 0 h 330"/>
                <a:gd name="T78" fmla="*/ 0 w 102"/>
                <a:gd name="T79" fmla="*/ 0 h 330"/>
                <a:gd name="T80" fmla="*/ 0 w 102"/>
                <a:gd name="T81" fmla="*/ 0 h 330"/>
                <a:gd name="T82" fmla="*/ 0 w 102"/>
                <a:gd name="T83" fmla="*/ 0 h 330"/>
                <a:gd name="T84" fmla="*/ 0 w 102"/>
                <a:gd name="T85" fmla="*/ 0 h 330"/>
                <a:gd name="T86" fmla="*/ 0 w 102"/>
                <a:gd name="T87" fmla="*/ 0 h 330"/>
                <a:gd name="T88" fmla="*/ 0 w 102"/>
                <a:gd name="T89" fmla="*/ 0 h 330"/>
                <a:gd name="T90" fmla="*/ 0 w 102"/>
                <a:gd name="T91" fmla="*/ 0 h 330"/>
                <a:gd name="T92" fmla="*/ 0 w 102"/>
                <a:gd name="T93" fmla="*/ 0 h 330"/>
                <a:gd name="T94" fmla="*/ 0 w 102"/>
                <a:gd name="T95" fmla="*/ 0 h 330"/>
                <a:gd name="T96" fmla="*/ 0 w 102"/>
                <a:gd name="T97" fmla="*/ 0 h 330"/>
                <a:gd name="T98" fmla="*/ 0 w 102"/>
                <a:gd name="T99" fmla="*/ 0 h 330"/>
                <a:gd name="T100" fmla="*/ 0 w 102"/>
                <a:gd name="T101" fmla="*/ 0 h 330"/>
                <a:gd name="T102" fmla="*/ 0 w 102"/>
                <a:gd name="T103" fmla="*/ 0 h 330"/>
                <a:gd name="T104" fmla="*/ 0 w 102"/>
                <a:gd name="T105" fmla="*/ 0 h 330"/>
                <a:gd name="T106" fmla="*/ 0 w 102"/>
                <a:gd name="T107" fmla="*/ 0 h 330"/>
                <a:gd name="T108" fmla="*/ 0 w 102"/>
                <a:gd name="T109" fmla="*/ 0 h 330"/>
                <a:gd name="T110" fmla="*/ 0 w 102"/>
                <a:gd name="T111" fmla="*/ 0 h 330"/>
                <a:gd name="T112" fmla="*/ 0 w 102"/>
                <a:gd name="T113" fmla="*/ 0 h 330"/>
                <a:gd name="T114" fmla="*/ 0 w 102"/>
                <a:gd name="T115" fmla="*/ 0 h 33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02"/>
                <a:gd name="T175" fmla="*/ 0 h 330"/>
                <a:gd name="T176" fmla="*/ 102 w 102"/>
                <a:gd name="T177" fmla="*/ 330 h 33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02" h="330">
                  <a:moveTo>
                    <a:pt x="18" y="99"/>
                  </a:moveTo>
                  <a:lnTo>
                    <a:pt x="18" y="102"/>
                  </a:lnTo>
                  <a:lnTo>
                    <a:pt x="18" y="105"/>
                  </a:lnTo>
                  <a:lnTo>
                    <a:pt x="18" y="109"/>
                  </a:lnTo>
                  <a:lnTo>
                    <a:pt x="20" y="112"/>
                  </a:lnTo>
                  <a:lnTo>
                    <a:pt x="20" y="116"/>
                  </a:lnTo>
                  <a:lnTo>
                    <a:pt x="21" y="119"/>
                  </a:lnTo>
                  <a:lnTo>
                    <a:pt x="21" y="125"/>
                  </a:lnTo>
                  <a:lnTo>
                    <a:pt x="21" y="129"/>
                  </a:lnTo>
                  <a:lnTo>
                    <a:pt x="21" y="132"/>
                  </a:lnTo>
                  <a:lnTo>
                    <a:pt x="21" y="136"/>
                  </a:lnTo>
                  <a:lnTo>
                    <a:pt x="21" y="140"/>
                  </a:lnTo>
                  <a:lnTo>
                    <a:pt x="21" y="145"/>
                  </a:lnTo>
                  <a:lnTo>
                    <a:pt x="21" y="150"/>
                  </a:lnTo>
                  <a:lnTo>
                    <a:pt x="21" y="155"/>
                  </a:lnTo>
                  <a:lnTo>
                    <a:pt x="21" y="159"/>
                  </a:lnTo>
                  <a:lnTo>
                    <a:pt x="23" y="163"/>
                  </a:lnTo>
                  <a:lnTo>
                    <a:pt x="21" y="168"/>
                  </a:lnTo>
                  <a:lnTo>
                    <a:pt x="21" y="172"/>
                  </a:lnTo>
                  <a:lnTo>
                    <a:pt x="21" y="177"/>
                  </a:lnTo>
                  <a:lnTo>
                    <a:pt x="21" y="182"/>
                  </a:lnTo>
                  <a:lnTo>
                    <a:pt x="20" y="187"/>
                  </a:lnTo>
                  <a:lnTo>
                    <a:pt x="20" y="190"/>
                  </a:lnTo>
                  <a:lnTo>
                    <a:pt x="20" y="196"/>
                  </a:lnTo>
                  <a:lnTo>
                    <a:pt x="20" y="200"/>
                  </a:lnTo>
                  <a:lnTo>
                    <a:pt x="18" y="206"/>
                  </a:lnTo>
                  <a:lnTo>
                    <a:pt x="18" y="210"/>
                  </a:lnTo>
                  <a:lnTo>
                    <a:pt x="18" y="214"/>
                  </a:lnTo>
                  <a:lnTo>
                    <a:pt x="18" y="219"/>
                  </a:lnTo>
                  <a:lnTo>
                    <a:pt x="18" y="224"/>
                  </a:lnTo>
                  <a:lnTo>
                    <a:pt x="18" y="227"/>
                  </a:lnTo>
                  <a:lnTo>
                    <a:pt x="18" y="233"/>
                  </a:lnTo>
                  <a:lnTo>
                    <a:pt x="18" y="239"/>
                  </a:lnTo>
                  <a:lnTo>
                    <a:pt x="17" y="243"/>
                  </a:lnTo>
                  <a:lnTo>
                    <a:pt x="17" y="246"/>
                  </a:lnTo>
                  <a:lnTo>
                    <a:pt x="15" y="250"/>
                  </a:lnTo>
                  <a:lnTo>
                    <a:pt x="15" y="254"/>
                  </a:lnTo>
                  <a:lnTo>
                    <a:pt x="15" y="259"/>
                  </a:lnTo>
                  <a:lnTo>
                    <a:pt x="15" y="263"/>
                  </a:lnTo>
                  <a:lnTo>
                    <a:pt x="15" y="267"/>
                  </a:lnTo>
                  <a:lnTo>
                    <a:pt x="17" y="271"/>
                  </a:lnTo>
                  <a:lnTo>
                    <a:pt x="17" y="274"/>
                  </a:lnTo>
                  <a:lnTo>
                    <a:pt x="17" y="278"/>
                  </a:lnTo>
                  <a:lnTo>
                    <a:pt x="17" y="281"/>
                  </a:lnTo>
                  <a:lnTo>
                    <a:pt x="17" y="287"/>
                  </a:lnTo>
                  <a:lnTo>
                    <a:pt x="17" y="290"/>
                  </a:lnTo>
                  <a:lnTo>
                    <a:pt x="18" y="293"/>
                  </a:lnTo>
                  <a:lnTo>
                    <a:pt x="18" y="296"/>
                  </a:lnTo>
                  <a:lnTo>
                    <a:pt x="18" y="300"/>
                  </a:lnTo>
                  <a:lnTo>
                    <a:pt x="18" y="303"/>
                  </a:lnTo>
                  <a:lnTo>
                    <a:pt x="20" y="305"/>
                  </a:lnTo>
                  <a:lnTo>
                    <a:pt x="21" y="308"/>
                  </a:lnTo>
                  <a:lnTo>
                    <a:pt x="23" y="310"/>
                  </a:lnTo>
                  <a:lnTo>
                    <a:pt x="25" y="315"/>
                  </a:lnTo>
                  <a:lnTo>
                    <a:pt x="28" y="320"/>
                  </a:lnTo>
                  <a:lnTo>
                    <a:pt x="31" y="323"/>
                  </a:lnTo>
                  <a:lnTo>
                    <a:pt x="34" y="325"/>
                  </a:lnTo>
                  <a:lnTo>
                    <a:pt x="40" y="327"/>
                  </a:lnTo>
                  <a:lnTo>
                    <a:pt x="44" y="328"/>
                  </a:lnTo>
                  <a:lnTo>
                    <a:pt x="48" y="328"/>
                  </a:lnTo>
                  <a:lnTo>
                    <a:pt x="54" y="330"/>
                  </a:lnTo>
                  <a:lnTo>
                    <a:pt x="58" y="328"/>
                  </a:lnTo>
                  <a:lnTo>
                    <a:pt x="62" y="328"/>
                  </a:lnTo>
                  <a:lnTo>
                    <a:pt x="65" y="327"/>
                  </a:lnTo>
                  <a:lnTo>
                    <a:pt x="69" y="325"/>
                  </a:lnTo>
                  <a:lnTo>
                    <a:pt x="72" y="324"/>
                  </a:lnTo>
                  <a:lnTo>
                    <a:pt x="77" y="323"/>
                  </a:lnTo>
                  <a:lnTo>
                    <a:pt x="79" y="320"/>
                  </a:lnTo>
                  <a:lnTo>
                    <a:pt x="82" y="317"/>
                  </a:lnTo>
                  <a:lnTo>
                    <a:pt x="85" y="314"/>
                  </a:lnTo>
                  <a:lnTo>
                    <a:pt x="87" y="311"/>
                  </a:lnTo>
                  <a:lnTo>
                    <a:pt x="89" y="308"/>
                  </a:lnTo>
                  <a:lnTo>
                    <a:pt x="91" y="304"/>
                  </a:lnTo>
                  <a:lnTo>
                    <a:pt x="92" y="300"/>
                  </a:lnTo>
                  <a:lnTo>
                    <a:pt x="95" y="297"/>
                  </a:lnTo>
                  <a:lnTo>
                    <a:pt x="95" y="293"/>
                  </a:lnTo>
                  <a:lnTo>
                    <a:pt x="96" y="288"/>
                  </a:lnTo>
                  <a:lnTo>
                    <a:pt x="98" y="283"/>
                  </a:lnTo>
                  <a:lnTo>
                    <a:pt x="99" y="278"/>
                  </a:lnTo>
                  <a:lnTo>
                    <a:pt x="99" y="274"/>
                  </a:lnTo>
                  <a:lnTo>
                    <a:pt x="99" y="270"/>
                  </a:lnTo>
                  <a:lnTo>
                    <a:pt x="101" y="266"/>
                  </a:lnTo>
                  <a:lnTo>
                    <a:pt x="102" y="260"/>
                  </a:lnTo>
                  <a:lnTo>
                    <a:pt x="102" y="256"/>
                  </a:lnTo>
                  <a:lnTo>
                    <a:pt x="102" y="250"/>
                  </a:lnTo>
                  <a:lnTo>
                    <a:pt x="102" y="244"/>
                  </a:lnTo>
                  <a:lnTo>
                    <a:pt x="102" y="240"/>
                  </a:lnTo>
                  <a:lnTo>
                    <a:pt x="102" y="236"/>
                  </a:lnTo>
                  <a:lnTo>
                    <a:pt x="102" y="230"/>
                  </a:lnTo>
                  <a:lnTo>
                    <a:pt x="101" y="226"/>
                  </a:lnTo>
                  <a:lnTo>
                    <a:pt x="101" y="222"/>
                  </a:lnTo>
                  <a:lnTo>
                    <a:pt x="99" y="219"/>
                  </a:lnTo>
                  <a:lnTo>
                    <a:pt x="99" y="216"/>
                  </a:lnTo>
                  <a:lnTo>
                    <a:pt x="99" y="213"/>
                  </a:lnTo>
                  <a:lnTo>
                    <a:pt x="99" y="210"/>
                  </a:lnTo>
                  <a:lnTo>
                    <a:pt x="98" y="207"/>
                  </a:lnTo>
                  <a:lnTo>
                    <a:pt x="96" y="204"/>
                  </a:lnTo>
                  <a:lnTo>
                    <a:pt x="96" y="200"/>
                  </a:lnTo>
                  <a:lnTo>
                    <a:pt x="96" y="197"/>
                  </a:lnTo>
                  <a:lnTo>
                    <a:pt x="95" y="193"/>
                  </a:lnTo>
                  <a:lnTo>
                    <a:pt x="95" y="189"/>
                  </a:lnTo>
                  <a:lnTo>
                    <a:pt x="94" y="185"/>
                  </a:lnTo>
                  <a:lnTo>
                    <a:pt x="94" y="182"/>
                  </a:lnTo>
                  <a:lnTo>
                    <a:pt x="92" y="176"/>
                  </a:lnTo>
                  <a:lnTo>
                    <a:pt x="91" y="172"/>
                  </a:lnTo>
                  <a:lnTo>
                    <a:pt x="89" y="168"/>
                  </a:lnTo>
                  <a:lnTo>
                    <a:pt x="89" y="163"/>
                  </a:lnTo>
                  <a:lnTo>
                    <a:pt x="88" y="159"/>
                  </a:lnTo>
                  <a:lnTo>
                    <a:pt x="87" y="153"/>
                  </a:lnTo>
                  <a:lnTo>
                    <a:pt x="85" y="149"/>
                  </a:lnTo>
                  <a:lnTo>
                    <a:pt x="84" y="143"/>
                  </a:lnTo>
                  <a:lnTo>
                    <a:pt x="82" y="139"/>
                  </a:lnTo>
                  <a:lnTo>
                    <a:pt x="81" y="135"/>
                  </a:lnTo>
                  <a:lnTo>
                    <a:pt x="79" y="129"/>
                  </a:lnTo>
                  <a:lnTo>
                    <a:pt x="78" y="125"/>
                  </a:lnTo>
                  <a:lnTo>
                    <a:pt x="77" y="119"/>
                  </a:lnTo>
                  <a:lnTo>
                    <a:pt x="74" y="113"/>
                  </a:lnTo>
                  <a:lnTo>
                    <a:pt x="74" y="109"/>
                  </a:lnTo>
                  <a:lnTo>
                    <a:pt x="71" y="104"/>
                  </a:lnTo>
                  <a:lnTo>
                    <a:pt x="71" y="99"/>
                  </a:lnTo>
                  <a:lnTo>
                    <a:pt x="68" y="94"/>
                  </a:lnTo>
                  <a:lnTo>
                    <a:pt x="67" y="89"/>
                  </a:lnTo>
                  <a:lnTo>
                    <a:pt x="65" y="85"/>
                  </a:lnTo>
                  <a:lnTo>
                    <a:pt x="64" y="79"/>
                  </a:lnTo>
                  <a:lnTo>
                    <a:pt x="62" y="75"/>
                  </a:lnTo>
                  <a:lnTo>
                    <a:pt x="61" y="69"/>
                  </a:lnTo>
                  <a:lnTo>
                    <a:pt x="58" y="65"/>
                  </a:lnTo>
                  <a:lnTo>
                    <a:pt x="57" y="61"/>
                  </a:lnTo>
                  <a:lnTo>
                    <a:pt x="55" y="57"/>
                  </a:lnTo>
                  <a:lnTo>
                    <a:pt x="54" y="52"/>
                  </a:lnTo>
                  <a:lnTo>
                    <a:pt x="52" y="48"/>
                  </a:lnTo>
                  <a:lnTo>
                    <a:pt x="50" y="44"/>
                  </a:lnTo>
                  <a:lnTo>
                    <a:pt x="48" y="38"/>
                  </a:lnTo>
                  <a:lnTo>
                    <a:pt x="45" y="35"/>
                  </a:lnTo>
                  <a:lnTo>
                    <a:pt x="44" y="31"/>
                  </a:lnTo>
                  <a:lnTo>
                    <a:pt x="42" y="28"/>
                  </a:lnTo>
                  <a:lnTo>
                    <a:pt x="41" y="25"/>
                  </a:lnTo>
                  <a:lnTo>
                    <a:pt x="40" y="22"/>
                  </a:lnTo>
                  <a:lnTo>
                    <a:pt x="38" y="20"/>
                  </a:lnTo>
                  <a:lnTo>
                    <a:pt x="37" y="17"/>
                  </a:lnTo>
                  <a:lnTo>
                    <a:pt x="34" y="14"/>
                  </a:lnTo>
                  <a:lnTo>
                    <a:pt x="34" y="10"/>
                  </a:lnTo>
                  <a:lnTo>
                    <a:pt x="31" y="8"/>
                  </a:lnTo>
                  <a:lnTo>
                    <a:pt x="28" y="4"/>
                  </a:lnTo>
                  <a:lnTo>
                    <a:pt x="27" y="3"/>
                  </a:lnTo>
                  <a:lnTo>
                    <a:pt x="20" y="0"/>
                  </a:lnTo>
                  <a:lnTo>
                    <a:pt x="15" y="3"/>
                  </a:lnTo>
                  <a:lnTo>
                    <a:pt x="11" y="5"/>
                  </a:lnTo>
                  <a:lnTo>
                    <a:pt x="8" y="10"/>
                  </a:lnTo>
                  <a:lnTo>
                    <a:pt x="4" y="14"/>
                  </a:lnTo>
                  <a:lnTo>
                    <a:pt x="3" y="17"/>
                  </a:lnTo>
                  <a:lnTo>
                    <a:pt x="0" y="20"/>
                  </a:lnTo>
                  <a:lnTo>
                    <a:pt x="0" y="22"/>
                  </a:lnTo>
                  <a:lnTo>
                    <a:pt x="0" y="28"/>
                  </a:lnTo>
                  <a:lnTo>
                    <a:pt x="0" y="31"/>
                  </a:lnTo>
                  <a:lnTo>
                    <a:pt x="0" y="34"/>
                  </a:lnTo>
                  <a:lnTo>
                    <a:pt x="0" y="35"/>
                  </a:lnTo>
                  <a:lnTo>
                    <a:pt x="0" y="38"/>
                  </a:lnTo>
                  <a:lnTo>
                    <a:pt x="1" y="42"/>
                  </a:lnTo>
                  <a:lnTo>
                    <a:pt x="3" y="45"/>
                  </a:lnTo>
                  <a:lnTo>
                    <a:pt x="3" y="48"/>
                  </a:lnTo>
                  <a:lnTo>
                    <a:pt x="4" y="51"/>
                  </a:lnTo>
                  <a:lnTo>
                    <a:pt x="6" y="57"/>
                  </a:lnTo>
                  <a:lnTo>
                    <a:pt x="7" y="59"/>
                  </a:lnTo>
                  <a:lnTo>
                    <a:pt x="8" y="65"/>
                  </a:lnTo>
                  <a:lnTo>
                    <a:pt x="10" y="69"/>
                  </a:lnTo>
                  <a:lnTo>
                    <a:pt x="11" y="75"/>
                  </a:lnTo>
                  <a:lnTo>
                    <a:pt x="11" y="78"/>
                  </a:lnTo>
                  <a:lnTo>
                    <a:pt x="13" y="79"/>
                  </a:lnTo>
                  <a:lnTo>
                    <a:pt x="13" y="82"/>
                  </a:lnTo>
                  <a:lnTo>
                    <a:pt x="14" y="85"/>
                  </a:lnTo>
                  <a:lnTo>
                    <a:pt x="14" y="88"/>
                  </a:lnTo>
                  <a:lnTo>
                    <a:pt x="15" y="91"/>
                  </a:lnTo>
                  <a:lnTo>
                    <a:pt x="15" y="95"/>
                  </a:lnTo>
                  <a:lnTo>
                    <a:pt x="18" y="99"/>
                  </a:lnTo>
                  <a:close/>
                </a:path>
              </a:pathLst>
            </a:custGeom>
            <a:solidFill>
              <a:srgbClr val="FFFFFF"/>
            </a:solidFill>
            <a:ln w="9525">
              <a:solidFill>
                <a:schemeClr val="tx1"/>
              </a:solidFill>
              <a:round/>
              <a:headEnd/>
              <a:tailEnd/>
            </a:ln>
          </p:spPr>
          <p:txBody>
            <a:bodyPr/>
            <a:lstStyle/>
            <a:p>
              <a:endParaRPr lang="en-US"/>
            </a:p>
          </p:txBody>
        </p:sp>
        <p:sp>
          <p:nvSpPr>
            <p:cNvPr id="38925" name="Freeform 15"/>
            <p:cNvSpPr>
              <a:spLocks/>
            </p:cNvSpPr>
            <p:nvPr/>
          </p:nvSpPr>
          <p:spPr bwMode="auto">
            <a:xfrm>
              <a:off x="1899" y="1341"/>
              <a:ext cx="50" cy="73"/>
            </a:xfrm>
            <a:custGeom>
              <a:avLst/>
              <a:gdLst>
                <a:gd name="T0" fmla="*/ 0 w 151"/>
                <a:gd name="T1" fmla="*/ 0 h 219"/>
                <a:gd name="T2" fmla="*/ 0 w 151"/>
                <a:gd name="T3" fmla="*/ 0 h 219"/>
                <a:gd name="T4" fmla="*/ 0 w 151"/>
                <a:gd name="T5" fmla="*/ 0 h 219"/>
                <a:gd name="T6" fmla="*/ 0 w 151"/>
                <a:gd name="T7" fmla="*/ 0 h 219"/>
                <a:gd name="T8" fmla="*/ 0 w 151"/>
                <a:gd name="T9" fmla="*/ 0 h 219"/>
                <a:gd name="T10" fmla="*/ 0 w 151"/>
                <a:gd name="T11" fmla="*/ 0 h 219"/>
                <a:gd name="T12" fmla="*/ 0 w 151"/>
                <a:gd name="T13" fmla="*/ 0 h 219"/>
                <a:gd name="T14" fmla="*/ 0 w 151"/>
                <a:gd name="T15" fmla="*/ 0 h 219"/>
                <a:gd name="T16" fmla="*/ 0 w 151"/>
                <a:gd name="T17" fmla="*/ 0 h 219"/>
                <a:gd name="T18" fmla="*/ 0 w 151"/>
                <a:gd name="T19" fmla="*/ 0 h 219"/>
                <a:gd name="T20" fmla="*/ 0 w 151"/>
                <a:gd name="T21" fmla="*/ 0 h 219"/>
                <a:gd name="T22" fmla="*/ 0 w 151"/>
                <a:gd name="T23" fmla="*/ 0 h 219"/>
                <a:gd name="T24" fmla="*/ 0 w 151"/>
                <a:gd name="T25" fmla="*/ 0 h 219"/>
                <a:gd name="T26" fmla="*/ 0 w 151"/>
                <a:gd name="T27" fmla="*/ 0 h 219"/>
                <a:gd name="T28" fmla="*/ 0 w 151"/>
                <a:gd name="T29" fmla="*/ 0 h 219"/>
                <a:gd name="T30" fmla="*/ 0 w 151"/>
                <a:gd name="T31" fmla="*/ 0 h 219"/>
                <a:gd name="T32" fmla="*/ 0 w 151"/>
                <a:gd name="T33" fmla="*/ 0 h 219"/>
                <a:gd name="T34" fmla="*/ 0 w 151"/>
                <a:gd name="T35" fmla="*/ 0 h 219"/>
                <a:gd name="T36" fmla="*/ 0 w 151"/>
                <a:gd name="T37" fmla="*/ 0 h 219"/>
                <a:gd name="T38" fmla="*/ 0 w 151"/>
                <a:gd name="T39" fmla="*/ 0 h 219"/>
                <a:gd name="T40" fmla="*/ 0 w 151"/>
                <a:gd name="T41" fmla="*/ 0 h 219"/>
                <a:gd name="T42" fmla="*/ 0 w 151"/>
                <a:gd name="T43" fmla="*/ 0 h 219"/>
                <a:gd name="T44" fmla="*/ 0 w 151"/>
                <a:gd name="T45" fmla="*/ 0 h 219"/>
                <a:gd name="T46" fmla="*/ 0 w 151"/>
                <a:gd name="T47" fmla="*/ 0 h 219"/>
                <a:gd name="T48" fmla="*/ 0 w 151"/>
                <a:gd name="T49" fmla="*/ 0 h 219"/>
                <a:gd name="T50" fmla="*/ 0 w 151"/>
                <a:gd name="T51" fmla="*/ 0 h 219"/>
                <a:gd name="T52" fmla="*/ 0 w 151"/>
                <a:gd name="T53" fmla="*/ 0 h 219"/>
                <a:gd name="T54" fmla="*/ 0 w 151"/>
                <a:gd name="T55" fmla="*/ 0 h 219"/>
                <a:gd name="T56" fmla="*/ 0 w 151"/>
                <a:gd name="T57" fmla="*/ 0 h 219"/>
                <a:gd name="T58" fmla="*/ 0 w 151"/>
                <a:gd name="T59" fmla="*/ 0 h 219"/>
                <a:gd name="T60" fmla="*/ 0 w 151"/>
                <a:gd name="T61" fmla="*/ 0 h 219"/>
                <a:gd name="T62" fmla="*/ 0 w 151"/>
                <a:gd name="T63" fmla="*/ 0 h 219"/>
                <a:gd name="T64" fmla="*/ 0 w 151"/>
                <a:gd name="T65" fmla="*/ 0 h 219"/>
                <a:gd name="T66" fmla="*/ 0 w 151"/>
                <a:gd name="T67" fmla="*/ 0 h 219"/>
                <a:gd name="T68" fmla="*/ 0 w 151"/>
                <a:gd name="T69" fmla="*/ 0 h 219"/>
                <a:gd name="T70" fmla="*/ 0 w 151"/>
                <a:gd name="T71" fmla="*/ 0 h 219"/>
                <a:gd name="T72" fmla="*/ 0 w 151"/>
                <a:gd name="T73" fmla="*/ 0 h 219"/>
                <a:gd name="T74" fmla="*/ 0 w 151"/>
                <a:gd name="T75" fmla="*/ 0 h 219"/>
                <a:gd name="T76" fmla="*/ 0 w 151"/>
                <a:gd name="T77" fmla="*/ 0 h 219"/>
                <a:gd name="T78" fmla="*/ 0 w 151"/>
                <a:gd name="T79" fmla="*/ 0 h 219"/>
                <a:gd name="T80" fmla="*/ 0 w 151"/>
                <a:gd name="T81" fmla="*/ 0 h 219"/>
                <a:gd name="T82" fmla="*/ 0 w 151"/>
                <a:gd name="T83" fmla="*/ 0 h 219"/>
                <a:gd name="T84" fmla="*/ 0 w 151"/>
                <a:gd name="T85" fmla="*/ 0 h 219"/>
                <a:gd name="T86" fmla="*/ 0 w 151"/>
                <a:gd name="T87" fmla="*/ 0 h 21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51"/>
                <a:gd name="T133" fmla="*/ 0 h 219"/>
                <a:gd name="T134" fmla="*/ 151 w 151"/>
                <a:gd name="T135" fmla="*/ 219 h 21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51" h="219">
                  <a:moveTo>
                    <a:pt x="2" y="66"/>
                  </a:moveTo>
                  <a:lnTo>
                    <a:pt x="2" y="67"/>
                  </a:lnTo>
                  <a:lnTo>
                    <a:pt x="3" y="70"/>
                  </a:lnTo>
                  <a:lnTo>
                    <a:pt x="5" y="74"/>
                  </a:lnTo>
                  <a:lnTo>
                    <a:pt x="5" y="77"/>
                  </a:lnTo>
                  <a:lnTo>
                    <a:pt x="8" y="80"/>
                  </a:lnTo>
                  <a:lnTo>
                    <a:pt x="9" y="85"/>
                  </a:lnTo>
                  <a:lnTo>
                    <a:pt x="10" y="90"/>
                  </a:lnTo>
                  <a:lnTo>
                    <a:pt x="13" y="94"/>
                  </a:lnTo>
                  <a:lnTo>
                    <a:pt x="13" y="98"/>
                  </a:lnTo>
                  <a:lnTo>
                    <a:pt x="16" y="103"/>
                  </a:lnTo>
                  <a:lnTo>
                    <a:pt x="19" y="108"/>
                  </a:lnTo>
                  <a:lnTo>
                    <a:pt x="22" y="114"/>
                  </a:lnTo>
                  <a:lnTo>
                    <a:pt x="25" y="118"/>
                  </a:lnTo>
                  <a:lnTo>
                    <a:pt x="27" y="124"/>
                  </a:lnTo>
                  <a:lnTo>
                    <a:pt x="29" y="127"/>
                  </a:lnTo>
                  <a:lnTo>
                    <a:pt x="30" y="130"/>
                  </a:lnTo>
                  <a:lnTo>
                    <a:pt x="32" y="132"/>
                  </a:lnTo>
                  <a:lnTo>
                    <a:pt x="33" y="135"/>
                  </a:lnTo>
                  <a:lnTo>
                    <a:pt x="36" y="139"/>
                  </a:lnTo>
                  <a:lnTo>
                    <a:pt x="39" y="145"/>
                  </a:lnTo>
                  <a:lnTo>
                    <a:pt x="42" y="151"/>
                  </a:lnTo>
                  <a:lnTo>
                    <a:pt x="44" y="157"/>
                  </a:lnTo>
                  <a:lnTo>
                    <a:pt x="47" y="161"/>
                  </a:lnTo>
                  <a:lnTo>
                    <a:pt x="52" y="167"/>
                  </a:lnTo>
                  <a:lnTo>
                    <a:pt x="54" y="171"/>
                  </a:lnTo>
                  <a:lnTo>
                    <a:pt x="57" y="176"/>
                  </a:lnTo>
                  <a:lnTo>
                    <a:pt x="60" y="179"/>
                  </a:lnTo>
                  <a:lnTo>
                    <a:pt x="63" y="185"/>
                  </a:lnTo>
                  <a:lnTo>
                    <a:pt x="66" y="188"/>
                  </a:lnTo>
                  <a:lnTo>
                    <a:pt x="70" y="192"/>
                  </a:lnTo>
                  <a:lnTo>
                    <a:pt x="73" y="195"/>
                  </a:lnTo>
                  <a:lnTo>
                    <a:pt x="76" y="198"/>
                  </a:lnTo>
                  <a:lnTo>
                    <a:pt x="80" y="202"/>
                  </a:lnTo>
                  <a:lnTo>
                    <a:pt x="83" y="205"/>
                  </a:lnTo>
                  <a:lnTo>
                    <a:pt x="86" y="205"/>
                  </a:lnTo>
                  <a:lnTo>
                    <a:pt x="89" y="208"/>
                  </a:lnTo>
                  <a:lnTo>
                    <a:pt x="91" y="209"/>
                  </a:lnTo>
                  <a:lnTo>
                    <a:pt x="96" y="211"/>
                  </a:lnTo>
                  <a:lnTo>
                    <a:pt x="98" y="212"/>
                  </a:lnTo>
                  <a:lnTo>
                    <a:pt x="103" y="213"/>
                  </a:lnTo>
                  <a:lnTo>
                    <a:pt x="106" y="215"/>
                  </a:lnTo>
                  <a:lnTo>
                    <a:pt x="110" y="216"/>
                  </a:lnTo>
                  <a:lnTo>
                    <a:pt x="113" y="216"/>
                  </a:lnTo>
                  <a:lnTo>
                    <a:pt x="117" y="218"/>
                  </a:lnTo>
                  <a:lnTo>
                    <a:pt x="120" y="218"/>
                  </a:lnTo>
                  <a:lnTo>
                    <a:pt x="123" y="219"/>
                  </a:lnTo>
                  <a:lnTo>
                    <a:pt x="125" y="219"/>
                  </a:lnTo>
                  <a:lnTo>
                    <a:pt x="128" y="219"/>
                  </a:lnTo>
                  <a:lnTo>
                    <a:pt x="133" y="219"/>
                  </a:lnTo>
                  <a:lnTo>
                    <a:pt x="135" y="219"/>
                  </a:lnTo>
                  <a:lnTo>
                    <a:pt x="141" y="218"/>
                  </a:lnTo>
                  <a:lnTo>
                    <a:pt x="145" y="216"/>
                  </a:lnTo>
                  <a:lnTo>
                    <a:pt x="148" y="213"/>
                  </a:lnTo>
                  <a:lnTo>
                    <a:pt x="150" y="211"/>
                  </a:lnTo>
                  <a:lnTo>
                    <a:pt x="151" y="205"/>
                  </a:lnTo>
                  <a:lnTo>
                    <a:pt x="150" y="202"/>
                  </a:lnTo>
                  <a:lnTo>
                    <a:pt x="150" y="198"/>
                  </a:lnTo>
                  <a:lnTo>
                    <a:pt x="147" y="195"/>
                  </a:lnTo>
                  <a:lnTo>
                    <a:pt x="145" y="192"/>
                  </a:lnTo>
                  <a:lnTo>
                    <a:pt x="144" y="189"/>
                  </a:lnTo>
                  <a:lnTo>
                    <a:pt x="141" y="185"/>
                  </a:lnTo>
                  <a:lnTo>
                    <a:pt x="137" y="181"/>
                  </a:lnTo>
                  <a:lnTo>
                    <a:pt x="135" y="178"/>
                  </a:lnTo>
                  <a:lnTo>
                    <a:pt x="134" y="175"/>
                  </a:lnTo>
                  <a:lnTo>
                    <a:pt x="133" y="172"/>
                  </a:lnTo>
                  <a:lnTo>
                    <a:pt x="131" y="169"/>
                  </a:lnTo>
                  <a:lnTo>
                    <a:pt x="128" y="167"/>
                  </a:lnTo>
                  <a:lnTo>
                    <a:pt x="127" y="164"/>
                  </a:lnTo>
                  <a:lnTo>
                    <a:pt x="125" y="159"/>
                  </a:lnTo>
                  <a:lnTo>
                    <a:pt x="123" y="157"/>
                  </a:lnTo>
                  <a:lnTo>
                    <a:pt x="121" y="152"/>
                  </a:lnTo>
                  <a:lnTo>
                    <a:pt x="120" y="149"/>
                  </a:lnTo>
                  <a:lnTo>
                    <a:pt x="118" y="145"/>
                  </a:lnTo>
                  <a:lnTo>
                    <a:pt x="117" y="141"/>
                  </a:lnTo>
                  <a:lnTo>
                    <a:pt x="114" y="138"/>
                  </a:lnTo>
                  <a:lnTo>
                    <a:pt x="113" y="134"/>
                  </a:lnTo>
                  <a:lnTo>
                    <a:pt x="110" y="130"/>
                  </a:lnTo>
                  <a:lnTo>
                    <a:pt x="108" y="125"/>
                  </a:lnTo>
                  <a:lnTo>
                    <a:pt x="106" y="121"/>
                  </a:lnTo>
                  <a:lnTo>
                    <a:pt x="104" y="117"/>
                  </a:lnTo>
                  <a:lnTo>
                    <a:pt x="101" y="112"/>
                  </a:lnTo>
                  <a:lnTo>
                    <a:pt x="100" y="108"/>
                  </a:lnTo>
                  <a:lnTo>
                    <a:pt x="97" y="104"/>
                  </a:lnTo>
                  <a:lnTo>
                    <a:pt x="96" y="101"/>
                  </a:lnTo>
                  <a:lnTo>
                    <a:pt x="94" y="95"/>
                  </a:lnTo>
                  <a:lnTo>
                    <a:pt x="91" y="93"/>
                  </a:lnTo>
                  <a:lnTo>
                    <a:pt x="89" y="87"/>
                  </a:lnTo>
                  <a:lnTo>
                    <a:pt x="89" y="83"/>
                  </a:lnTo>
                  <a:lnTo>
                    <a:pt x="86" y="78"/>
                  </a:lnTo>
                  <a:lnTo>
                    <a:pt x="83" y="75"/>
                  </a:lnTo>
                  <a:lnTo>
                    <a:pt x="81" y="71"/>
                  </a:lnTo>
                  <a:lnTo>
                    <a:pt x="80" y="67"/>
                  </a:lnTo>
                  <a:lnTo>
                    <a:pt x="76" y="61"/>
                  </a:lnTo>
                  <a:lnTo>
                    <a:pt x="74" y="58"/>
                  </a:lnTo>
                  <a:lnTo>
                    <a:pt x="73" y="54"/>
                  </a:lnTo>
                  <a:lnTo>
                    <a:pt x="71" y="51"/>
                  </a:lnTo>
                  <a:lnTo>
                    <a:pt x="69" y="47"/>
                  </a:lnTo>
                  <a:lnTo>
                    <a:pt x="67" y="44"/>
                  </a:lnTo>
                  <a:lnTo>
                    <a:pt x="64" y="40"/>
                  </a:lnTo>
                  <a:lnTo>
                    <a:pt x="63" y="36"/>
                  </a:lnTo>
                  <a:lnTo>
                    <a:pt x="60" y="33"/>
                  </a:lnTo>
                  <a:lnTo>
                    <a:pt x="59" y="30"/>
                  </a:lnTo>
                  <a:lnTo>
                    <a:pt x="57" y="27"/>
                  </a:lnTo>
                  <a:lnTo>
                    <a:pt x="54" y="24"/>
                  </a:lnTo>
                  <a:lnTo>
                    <a:pt x="53" y="21"/>
                  </a:lnTo>
                  <a:lnTo>
                    <a:pt x="52" y="20"/>
                  </a:lnTo>
                  <a:lnTo>
                    <a:pt x="47" y="14"/>
                  </a:lnTo>
                  <a:lnTo>
                    <a:pt x="44" y="9"/>
                  </a:lnTo>
                  <a:lnTo>
                    <a:pt x="42" y="6"/>
                  </a:lnTo>
                  <a:lnTo>
                    <a:pt x="39" y="3"/>
                  </a:lnTo>
                  <a:lnTo>
                    <a:pt x="36" y="2"/>
                  </a:lnTo>
                  <a:lnTo>
                    <a:pt x="33" y="0"/>
                  </a:lnTo>
                  <a:lnTo>
                    <a:pt x="30" y="0"/>
                  </a:lnTo>
                  <a:lnTo>
                    <a:pt x="29" y="2"/>
                  </a:lnTo>
                  <a:lnTo>
                    <a:pt x="25" y="4"/>
                  </a:lnTo>
                  <a:lnTo>
                    <a:pt x="19" y="7"/>
                  </a:lnTo>
                  <a:lnTo>
                    <a:pt x="16" y="9"/>
                  </a:lnTo>
                  <a:lnTo>
                    <a:pt x="13" y="14"/>
                  </a:lnTo>
                  <a:lnTo>
                    <a:pt x="10" y="17"/>
                  </a:lnTo>
                  <a:lnTo>
                    <a:pt x="8" y="20"/>
                  </a:lnTo>
                  <a:lnTo>
                    <a:pt x="5" y="24"/>
                  </a:lnTo>
                  <a:lnTo>
                    <a:pt x="5" y="29"/>
                  </a:lnTo>
                  <a:lnTo>
                    <a:pt x="2" y="33"/>
                  </a:lnTo>
                  <a:lnTo>
                    <a:pt x="2" y="36"/>
                  </a:lnTo>
                  <a:lnTo>
                    <a:pt x="0" y="41"/>
                  </a:lnTo>
                  <a:lnTo>
                    <a:pt x="0" y="46"/>
                  </a:lnTo>
                  <a:lnTo>
                    <a:pt x="0" y="51"/>
                  </a:lnTo>
                  <a:lnTo>
                    <a:pt x="0" y="54"/>
                  </a:lnTo>
                  <a:lnTo>
                    <a:pt x="2" y="60"/>
                  </a:lnTo>
                  <a:lnTo>
                    <a:pt x="2" y="66"/>
                  </a:lnTo>
                  <a:close/>
                </a:path>
              </a:pathLst>
            </a:custGeom>
            <a:solidFill>
              <a:srgbClr val="FFFFFF"/>
            </a:solidFill>
            <a:ln w="9525">
              <a:solidFill>
                <a:schemeClr val="tx1"/>
              </a:solidFill>
              <a:round/>
              <a:headEnd/>
              <a:tailEnd/>
            </a:ln>
          </p:spPr>
          <p:txBody>
            <a:bodyPr/>
            <a:lstStyle/>
            <a:p>
              <a:endParaRPr lang="en-US"/>
            </a:p>
          </p:txBody>
        </p:sp>
      </p:gr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44</a:t>
            </a:fld>
            <a:endParaRPr lang="en-US" dirty="0">
              <a:solidFill>
                <a:srgbClr val="FFFFFF"/>
              </a:solidFill>
            </a:endParaRPr>
          </a:p>
        </p:txBody>
      </p:sp>
    </p:spTree>
    <p:extLst>
      <p:ext uri="{BB962C8B-B14F-4D97-AF65-F5344CB8AC3E}">
        <p14:creationId xmlns:p14="http://schemas.microsoft.com/office/powerpoint/2010/main" val="3123125043"/>
      </p:ext>
    </p:extLst>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362200" y="838200"/>
            <a:ext cx="2895600" cy="5486400"/>
          </a:xfrm>
          <a:prstGeom prst="rect">
            <a:avLst/>
          </a:prstGeom>
          <a:solidFill>
            <a:schemeClr val="bg1">
              <a:lumMod val="95000"/>
            </a:schemeClr>
          </a:solidFill>
          <a:ln w="25400" cap="flat" cmpd="sng" algn="ctr">
            <a:noFill/>
            <a:prstDash val="solid"/>
            <a:round/>
            <a:headEnd type="triangle" w="med" len="med"/>
            <a:tailEnd type="none" w="med" len="med"/>
          </a:ln>
          <a:effectLst/>
        </p:spPr>
        <p:txBody>
          <a:bodyPr anchor="ctr"/>
          <a:lstStyle/>
          <a:p>
            <a:pPr algn="ctr">
              <a:defRPr/>
            </a:pPr>
            <a:endParaRPr lang="en-US" dirty="0">
              <a:latin typeface="Helvetica"/>
              <a:ea typeface="ＭＳ Ｐゴシック" charset="0"/>
              <a:cs typeface="Helvetica"/>
            </a:endParaRPr>
          </a:p>
        </p:txBody>
      </p:sp>
      <p:sp>
        <p:nvSpPr>
          <p:cNvPr id="40963" name="Title 1"/>
          <p:cNvSpPr>
            <a:spLocks noGrp="1"/>
          </p:cNvSpPr>
          <p:nvPr>
            <p:ph type="title"/>
          </p:nvPr>
        </p:nvSpPr>
        <p:spPr/>
        <p:txBody>
          <a:bodyPr/>
          <a:lstStyle/>
          <a:p>
            <a:r>
              <a:rPr lang="en-US" smtClean="0">
                <a:latin typeface="Helvetica" panose="020B0604020202020204" pitchFamily="34" charset="0"/>
              </a:rPr>
              <a:t>Recap: Locks</a:t>
            </a:r>
          </a:p>
        </p:txBody>
      </p:sp>
      <p:sp>
        <p:nvSpPr>
          <p:cNvPr id="40964" name="Text Box 4"/>
          <p:cNvSpPr txBox="1">
            <a:spLocks noChangeArrowheads="1"/>
          </p:cNvSpPr>
          <p:nvPr/>
        </p:nvSpPr>
        <p:spPr bwMode="auto">
          <a:xfrm>
            <a:off x="5334000" y="901700"/>
            <a:ext cx="38100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0"/>
              </a:spcBef>
              <a:buFontTx/>
              <a:buNone/>
            </a:pPr>
            <a:r>
              <a:rPr lang="en-US" sz="1600" b="1">
                <a:solidFill>
                  <a:srgbClr val="FF0000"/>
                </a:solidFill>
                <a:latin typeface="Courier New" panose="02070309020205020404" pitchFamily="49" charset="0"/>
              </a:rPr>
              <a:t>int value = 0;</a:t>
            </a:r>
          </a:p>
          <a:p>
            <a:pPr>
              <a:lnSpc>
                <a:spcPct val="90000"/>
              </a:lnSpc>
              <a:spcBef>
                <a:spcPct val="0"/>
              </a:spcBef>
              <a:buFontTx/>
              <a:buNone/>
            </a:pPr>
            <a:r>
              <a:rPr lang="en-US" sz="1600" b="1">
                <a:latin typeface="Courier New" panose="02070309020205020404" pitchFamily="49" charset="0"/>
              </a:rPr>
              <a:t>Acquire() {</a:t>
            </a:r>
          </a:p>
          <a:p>
            <a:pPr>
              <a:lnSpc>
                <a:spcPct val="90000"/>
              </a:lnSpc>
              <a:spcBef>
                <a:spcPct val="0"/>
              </a:spcBef>
              <a:buFontTx/>
              <a:buNone/>
            </a:pPr>
            <a:r>
              <a:rPr lang="en-US" sz="1600" b="1">
                <a:latin typeface="Courier New" panose="02070309020205020404" pitchFamily="49" charset="0"/>
              </a:rPr>
              <a:t>  // Short busy-wait time</a:t>
            </a:r>
            <a:br>
              <a:rPr lang="en-US" sz="1600" b="1">
                <a:latin typeface="Courier New" panose="02070309020205020404" pitchFamily="49" charset="0"/>
              </a:rPr>
            </a:br>
            <a:r>
              <a:rPr lang="en-US" sz="1600" b="1">
                <a:latin typeface="Courier New" panose="02070309020205020404" pitchFamily="49" charset="0"/>
              </a:rPr>
              <a:t>  </a:t>
            </a:r>
            <a:r>
              <a:rPr lang="en-US" sz="1600" b="1">
                <a:solidFill>
                  <a:srgbClr val="233AE1"/>
                </a:solidFill>
                <a:latin typeface="Courier New" panose="02070309020205020404" pitchFamily="49" charset="0"/>
              </a:rPr>
              <a:t>disable interrupts;</a:t>
            </a:r>
            <a:br>
              <a:rPr lang="en-US" sz="1600" b="1">
                <a:solidFill>
                  <a:srgbClr val="233AE1"/>
                </a:solidFill>
                <a:latin typeface="Courier New" panose="02070309020205020404" pitchFamily="49" charset="0"/>
              </a:rPr>
            </a:br>
            <a:r>
              <a:rPr lang="en-US" sz="1600" b="1">
                <a:latin typeface="Courier New" panose="02070309020205020404" pitchFamily="49" charset="0"/>
              </a:rPr>
              <a:t>  if (</a:t>
            </a:r>
            <a:r>
              <a:rPr lang="en-US" sz="1600" b="1">
                <a:solidFill>
                  <a:srgbClr val="FF0000"/>
                </a:solidFill>
                <a:latin typeface="Courier New" panose="02070309020205020404" pitchFamily="49" charset="0"/>
              </a:rPr>
              <a:t>value == 1</a:t>
            </a:r>
            <a:r>
              <a:rPr lang="en-US" sz="1600" b="1">
                <a:latin typeface="Courier New" panose="02070309020205020404" pitchFamily="49" charset="0"/>
              </a:rPr>
              <a:t>) {</a:t>
            </a:r>
          </a:p>
          <a:p>
            <a:pPr>
              <a:lnSpc>
                <a:spcPct val="90000"/>
              </a:lnSpc>
              <a:spcBef>
                <a:spcPct val="0"/>
              </a:spcBef>
              <a:buFontTx/>
              <a:buNone/>
            </a:pPr>
            <a:r>
              <a:rPr lang="en-US" sz="1600" b="1">
                <a:latin typeface="Courier New" panose="02070309020205020404" pitchFamily="49" charset="0"/>
              </a:rPr>
              <a:t>    put thread on wait-queue;</a:t>
            </a:r>
          </a:p>
          <a:p>
            <a:pPr>
              <a:lnSpc>
                <a:spcPct val="90000"/>
              </a:lnSpc>
              <a:spcBef>
                <a:spcPct val="0"/>
              </a:spcBef>
              <a:buFontTx/>
              <a:buNone/>
            </a:pPr>
            <a:r>
              <a:rPr lang="en-US" sz="1600" b="1">
                <a:latin typeface="Courier New" panose="02070309020205020404" pitchFamily="49" charset="0"/>
              </a:rPr>
              <a:t>    go to sleep() //?? </a:t>
            </a:r>
            <a:br>
              <a:rPr lang="en-US" sz="1600" b="1">
                <a:latin typeface="Courier New" panose="02070309020205020404" pitchFamily="49" charset="0"/>
              </a:rPr>
            </a:br>
            <a:r>
              <a:rPr lang="en-US" sz="1600" b="1">
                <a:latin typeface="Courier New" panose="02070309020205020404" pitchFamily="49" charset="0"/>
              </a:rPr>
              <a:t>  } else {</a:t>
            </a:r>
            <a:br>
              <a:rPr lang="en-US" sz="1600" b="1">
                <a:latin typeface="Courier New" panose="02070309020205020404" pitchFamily="49" charset="0"/>
              </a:rPr>
            </a:br>
            <a:r>
              <a:rPr lang="en-US" sz="1600" b="1">
                <a:latin typeface="Courier New" panose="02070309020205020404" pitchFamily="49" charset="0"/>
              </a:rPr>
              <a:t>    </a:t>
            </a:r>
            <a:r>
              <a:rPr lang="en-US" sz="1600" b="1">
                <a:solidFill>
                  <a:srgbClr val="FF0000"/>
                </a:solidFill>
                <a:latin typeface="Courier New" panose="02070309020205020404" pitchFamily="49" charset="0"/>
              </a:rPr>
              <a:t>value = 1;</a:t>
            </a:r>
            <a:br>
              <a:rPr lang="en-US" sz="1600" b="1">
                <a:solidFill>
                  <a:srgbClr val="FF0000"/>
                </a:solidFill>
                <a:latin typeface="Courier New" panose="02070309020205020404" pitchFamily="49" charset="0"/>
              </a:rPr>
            </a:br>
            <a:r>
              <a:rPr lang="en-US" sz="1600" b="1">
                <a:latin typeface="Courier New" panose="02070309020205020404" pitchFamily="49" charset="0"/>
              </a:rPr>
              <a:t>    </a:t>
            </a:r>
            <a:r>
              <a:rPr lang="en-US" sz="1600" b="1">
                <a:solidFill>
                  <a:srgbClr val="233AE1"/>
                </a:solidFill>
                <a:latin typeface="Courier New" panose="02070309020205020404" pitchFamily="49" charset="0"/>
              </a:rPr>
              <a:t>enable interrupts;</a:t>
            </a:r>
            <a:br>
              <a:rPr lang="en-US" sz="1600" b="1">
                <a:solidFill>
                  <a:srgbClr val="233AE1"/>
                </a:solidFill>
                <a:latin typeface="Courier New" panose="02070309020205020404" pitchFamily="49" charset="0"/>
              </a:rPr>
            </a:br>
            <a:r>
              <a:rPr lang="en-US" sz="1600" b="1">
                <a:latin typeface="Courier New" panose="02070309020205020404" pitchFamily="49" charset="0"/>
              </a:rPr>
              <a:t>  }</a:t>
            </a:r>
            <a:br>
              <a:rPr lang="en-US" sz="1600" b="1">
                <a:latin typeface="Courier New" panose="02070309020205020404" pitchFamily="49" charset="0"/>
              </a:rPr>
            </a:br>
            <a:r>
              <a:rPr lang="en-US" sz="1600" b="1">
                <a:latin typeface="Courier New" panose="02070309020205020404" pitchFamily="49" charset="0"/>
              </a:rPr>
              <a:t>}</a:t>
            </a:r>
          </a:p>
        </p:txBody>
      </p:sp>
      <p:sp>
        <p:nvSpPr>
          <p:cNvPr id="40965" name="Text Box 5"/>
          <p:cNvSpPr txBox="1">
            <a:spLocks noChangeArrowheads="1"/>
          </p:cNvSpPr>
          <p:nvPr/>
        </p:nvSpPr>
        <p:spPr bwMode="auto">
          <a:xfrm>
            <a:off x="5257800" y="3962400"/>
            <a:ext cx="3976688"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10000"/>
              </a:spcBef>
              <a:buFontTx/>
              <a:buNone/>
            </a:pPr>
            <a:r>
              <a:rPr lang="en-US" sz="1600" b="1">
                <a:latin typeface="Courier New" panose="02070309020205020404" pitchFamily="49" charset="0"/>
              </a:rPr>
              <a:t>Release() {</a:t>
            </a:r>
            <a:br>
              <a:rPr lang="en-US" sz="1600" b="1">
                <a:latin typeface="Courier New" panose="02070309020205020404" pitchFamily="49" charset="0"/>
              </a:rPr>
            </a:br>
            <a:r>
              <a:rPr lang="en-US" sz="1600" b="1">
                <a:latin typeface="Courier New" panose="02070309020205020404" pitchFamily="49" charset="0"/>
              </a:rPr>
              <a:t>  // Short busy-wait time</a:t>
            </a:r>
            <a:br>
              <a:rPr lang="en-US" sz="1600" b="1">
                <a:latin typeface="Courier New" panose="02070309020205020404" pitchFamily="49" charset="0"/>
              </a:rPr>
            </a:br>
            <a:r>
              <a:rPr lang="en-US" sz="1600" b="1">
                <a:latin typeface="Courier New" panose="02070309020205020404" pitchFamily="49" charset="0"/>
              </a:rPr>
              <a:t>  </a:t>
            </a:r>
            <a:r>
              <a:rPr lang="en-US" sz="1600" b="1">
                <a:solidFill>
                  <a:srgbClr val="233AE1"/>
                </a:solidFill>
                <a:latin typeface="Courier New" panose="02070309020205020404" pitchFamily="49" charset="0"/>
              </a:rPr>
              <a:t>disable interrupts;</a:t>
            </a:r>
            <a:br>
              <a:rPr lang="en-US" sz="1600" b="1">
                <a:solidFill>
                  <a:srgbClr val="233AE1"/>
                </a:solidFill>
                <a:latin typeface="Courier New" panose="02070309020205020404" pitchFamily="49" charset="0"/>
              </a:rPr>
            </a:br>
            <a:r>
              <a:rPr lang="en-US" sz="1600" b="1">
                <a:latin typeface="Courier New" panose="02070309020205020404" pitchFamily="49" charset="0"/>
              </a:rPr>
              <a:t>  if anyone on wait queue {</a:t>
            </a:r>
            <a:br>
              <a:rPr lang="en-US" sz="1600" b="1">
                <a:latin typeface="Courier New" panose="02070309020205020404" pitchFamily="49" charset="0"/>
              </a:rPr>
            </a:br>
            <a:r>
              <a:rPr lang="en-US" sz="1600" b="1">
                <a:latin typeface="Courier New" panose="02070309020205020404" pitchFamily="49" charset="0"/>
              </a:rPr>
              <a:t>    take thread off wait-queue</a:t>
            </a:r>
            <a:br>
              <a:rPr lang="en-US" sz="1600" b="1">
                <a:latin typeface="Courier New" panose="02070309020205020404" pitchFamily="49" charset="0"/>
              </a:rPr>
            </a:br>
            <a:r>
              <a:rPr lang="en-US" sz="1600" b="1">
                <a:latin typeface="Courier New" panose="02070309020205020404" pitchFamily="49" charset="0"/>
              </a:rPr>
              <a:t>    Place on ready queue;</a:t>
            </a:r>
            <a:br>
              <a:rPr lang="en-US" sz="1600" b="1">
                <a:latin typeface="Courier New" panose="02070309020205020404" pitchFamily="49" charset="0"/>
              </a:rPr>
            </a:br>
            <a:r>
              <a:rPr lang="en-US" sz="1600" b="1">
                <a:latin typeface="Courier New" panose="02070309020205020404" pitchFamily="49" charset="0"/>
              </a:rPr>
              <a:t>  } else {</a:t>
            </a:r>
            <a:br>
              <a:rPr lang="en-US" sz="1600" b="1">
                <a:latin typeface="Courier New" panose="02070309020205020404" pitchFamily="49" charset="0"/>
              </a:rPr>
            </a:br>
            <a:r>
              <a:rPr lang="en-US" sz="1600" b="1">
                <a:latin typeface="Courier New" panose="02070309020205020404" pitchFamily="49" charset="0"/>
              </a:rPr>
              <a:t>    </a:t>
            </a:r>
            <a:r>
              <a:rPr lang="en-US" sz="1600" b="1">
                <a:solidFill>
                  <a:srgbClr val="FF0000"/>
                </a:solidFill>
                <a:latin typeface="Courier New" panose="02070309020205020404" pitchFamily="49" charset="0"/>
              </a:rPr>
              <a:t>value = 0;</a:t>
            </a:r>
            <a:br>
              <a:rPr lang="en-US" sz="1600" b="1">
                <a:solidFill>
                  <a:srgbClr val="FF0000"/>
                </a:solidFill>
                <a:latin typeface="Courier New" panose="02070309020205020404" pitchFamily="49" charset="0"/>
              </a:rPr>
            </a:br>
            <a:r>
              <a:rPr lang="en-US" sz="1600" b="1">
                <a:latin typeface="Courier New" panose="02070309020205020404" pitchFamily="49" charset="0"/>
              </a:rPr>
              <a:t>  }</a:t>
            </a:r>
            <a:br>
              <a:rPr lang="en-US" sz="1600" b="1">
                <a:latin typeface="Courier New" panose="02070309020205020404" pitchFamily="49" charset="0"/>
              </a:rPr>
            </a:br>
            <a:r>
              <a:rPr lang="en-US" sz="1600" b="1">
                <a:latin typeface="Courier New" panose="02070309020205020404" pitchFamily="49" charset="0"/>
              </a:rPr>
              <a:t>  </a:t>
            </a:r>
            <a:r>
              <a:rPr lang="en-US" sz="1600" b="1">
                <a:solidFill>
                  <a:srgbClr val="233AE1"/>
                </a:solidFill>
                <a:latin typeface="Courier New" panose="02070309020205020404" pitchFamily="49" charset="0"/>
              </a:rPr>
              <a:t>enable interrupts;</a:t>
            </a:r>
            <a:br>
              <a:rPr lang="en-US" sz="1600" b="1">
                <a:solidFill>
                  <a:srgbClr val="233AE1"/>
                </a:solidFill>
                <a:latin typeface="Courier New" panose="02070309020205020404" pitchFamily="49" charset="0"/>
              </a:rPr>
            </a:br>
            <a:r>
              <a:rPr lang="en-US" sz="1600" b="1">
                <a:latin typeface="Courier New" panose="02070309020205020404" pitchFamily="49" charset="0"/>
              </a:rPr>
              <a:t>}</a:t>
            </a:r>
          </a:p>
        </p:txBody>
      </p:sp>
      <p:sp>
        <p:nvSpPr>
          <p:cNvPr id="40966" name="Rectangle 3"/>
          <p:cNvSpPr txBox="1">
            <a:spLocks noChangeArrowheads="1"/>
          </p:cNvSpPr>
          <p:nvPr/>
        </p:nvSpPr>
        <p:spPr bwMode="auto">
          <a:xfrm>
            <a:off x="-23813" y="2489200"/>
            <a:ext cx="2614613"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nSpc>
                <a:spcPct val="80000"/>
              </a:lnSpc>
              <a:spcBef>
                <a:spcPct val="25000"/>
              </a:spcBef>
              <a:buFontTx/>
              <a:buNone/>
            </a:pPr>
            <a:r>
              <a:rPr lang="en-US" altLang="ko-KR" sz="1600" b="1">
                <a:latin typeface="Courier New" panose="02070309020205020404" pitchFamily="49" charset="0"/>
                <a:ea typeface="Gulim" panose="020B0600000101010101" pitchFamily="34" charset="-127"/>
              </a:rPr>
              <a:t>lock.Acquire();</a:t>
            </a:r>
          </a:p>
          <a:p>
            <a:pPr>
              <a:lnSpc>
                <a:spcPct val="80000"/>
              </a:lnSpc>
              <a:spcBef>
                <a:spcPct val="25000"/>
              </a:spcBef>
              <a:buFontTx/>
              <a:buNone/>
            </a:pPr>
            <a:r>
              <a:rPr lang="en-US" altLang="ko-KR" sz="1600" b="1">
                <a:latin typeface="Courier New" panose="02070309020205020404" pitchFamily="49" charset="0"/>
                <a:ea typeface="Gulim" panose="020B0600000101010101" pitchFamily="34" charset="-127"/>
              </a:rPr>
              <a:t> …</a:t>
            </a:r>
          </a:p>
          <a:p>
            <a:pPr>
              <a:lnSpc>
                <a:spcPct val="80000"/>
              </a:lnSpc>
              <a:spcBef>
                <a:spcPct val="25000"/>
              </a:spcBef>
              <a:buFontTx/>
              <a:buNone/>
            </a:pPr>
            <a:r>
              <a:rPr lang="en-US" altLang="ko-KR" sz="1600" b="1">
                <a:latin typeface="Courier New" panose="02070309020205020404" pitchFamily="49" charset="0"/>
                <a:ea typeface="Gulim" panose="020B0600000101010101" pitchFamily="34" charset="-127"/>
              </a:rPr>
              <a:t> critical section;</a:t>
            </a:r>
          </a:p>
          <a:p>
            <a:pPr>
              <a:lnSpc>
                <a:spcPct val="80000"/>
              </a:lnSpc>
              <a:spcBef>
                <a:spcPct val="25000"/>
              </a:spcBef>
              <a:buFontTx/>
              <a:buNone/>
            </a:pPr>
            <a:r>
              <a:rPr lang="en-US" altLang="ko-KR" sz="1600" b="1">
                <a:latin typeface="Courier New" panose="02070309020205020404" pitchFamily="49" charset="0"/>
                <a:ea typeface="Gulim" panose="020B0600000101010101" pitchFamily="34" charset="-127"/>
              </a:rPr>
              <a:t> …</a:t>
            </a:r>
          </a:p>
          <a:p>
            <a:pPr>
              <a:lnSpc>
                <a:spcPct val="80000"/>
              </a:lnSpc>
              <a:spcBef>
                <a:spcPct val="25000"/>
              </a:spcBef>
              <a:buFontTx/>
              <a:buNone/>
            </a:pPr>
            <a:r>
              <a:rPr lang="en-US" altLang="ko-KR" sz="1600" b="1">
                <a:latin typeface="Courier New" panose="02070309020205020404" pitchFamily="49" charset="0"/>
                <a:ea typeface="Gulim" panose="020B0600000101010101" pitchFamily="34" charset="-127"/>
              </a:rPr>
              <a:t>lock.Release();</a:t>
            </a:r>
          </a:p>
        </p:txBody>
      </p:sp>
      <p:sp>
        <p:nvSpPr>
          <p:cNvPr id="40967" name="Text Box 4"/>
          <p:cNvSpPr txBox="1">
            <a:spLocks noChangeArrowheads="1"/>
          </p:cNvSpPr>
          <p:nvPr/>
        </p:nvSpPr>
        <p:spPr bwMode="auto">
          <a:xfrm>
            <a:off x="2438400" y="1600200"/>
            <a:ext cx="3124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0"/>
              </a:spcBef>
              <a:buFontTx/>
              <a:buNone/>
            </a:pPr>
            <a:r>
              <a:rPr lang="en-US" sz="1600" b="1">
                <a:latin typeface="Courier New" panose="02070309020205020404" pitchFamily="49" charset="0"/>
              </a:rPr>
              <a:t>Acquire() {</a:t>
            </a:r>
          </a:p>
          <a:p>
            <a:pPr>
              <a:lnSpc>
                <a:spcPct val="90000"/>
              </a:lnSpc>
              <a:spcBef>
                <a:spcPct val="0"/>
              </a:spcBef>
              <a:buFontTx/>
              <a:buNone/>
            </a:pPr>
            <a:r>
              <a:rPr lang="en-US" sz="1600" b="1">
                <a:latin typeface="Courier New" panose="02070309020205020404" pitchFamily="49" charset="0"/>
              </a:rPr>
              <a:t>  </a:t>
            </a:r>
            <a:r>
              <a:rPr lang="en-US" sz="1600" b="1">
                <a:solidFill>
                  <a:schemeClr val="hlink"/>
                </a:solidFill>
                <a:latin typeface="Courier New" panose="02070309020205020404" pitchFamily="49" charset="0"/>
              </a:rPr>
              <a:t>disable interrupts;</a:t>
            </a:r>
            <a:r>
              <a:rPr lang="en-US" sz="1600" b="1">
                <a:latin typeface="Courier New" panose="02070309020205020404" pitchFamily="49" charset="0"/>
              </a:rPr>
              <a:t/>
            </a:r>
            <a:br>
              <a:rPr lang="en-US" sz="1600" b="1">
                <a:latin typeface="Courier New" panose="02070309020205020404" pitchFamily="49" charset="0"/>
              </a:rPr>
            </a:br>
            <a:r>
              <a:rPr lang="en-US" sz="1600" b="1">
                <a:latin typeface="Courier New" panose="02070309020205020404" pitchFamily="49" charset="0"/>
              </a:rPr>
              <a:t>}</a:t>
            </a:r>
          </a:p>
        </p:txBody>
      </p:sp>
      <p:sp>
        <p:nvSpPr>
          <p:cNvPr id="40968" name="Text Box 5"/>
          <p:cNvSpPr txBox="1">
            <a:spLocks noChangeArrowheads="1"/>
          </p:cNvSpPr>
          <p:nvPr/>
        </p:nvSpPr>
        <p:spPr bwMode="auto">
          <a:xfrm>
            <a:off x="2438400" y="3962400"/>
            <a:ext cx="2743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10000"/>
              </a:spcBef>
              <a:buFontTx/>
              <a:buNone/>
            </a:pPr>
            <a:r>
              <a:rPr lang="en-US" sz="1600" b="1">
                <a:latin typeface="Courier New" panose="02070309020205020404" pitchFamily="49" charset="0"/>
              </a:rPr>
              <a:t>Release() {</a:t>
            </a:r>
            <a:br>
              <a:rPr lang="en-US" sz="1600" b="1">
                <a:latin typeface="Courier New" panose="02070309020205020404" pitchFamily="49" charset="0"/>
              </a:rPr>
            </a:br>
            <a:r>
              <a:rPr lang="en-US" sz="1600" b="1">
                <a:latin typeface="Courier New" panose="02070309020205020404" pitchFamily="49" charset="0"/>
              </a:rPr>
              <a:t>  </a:t>
            </a:r>
            <a:r>
              <a:rPr lang="en-US" sz="1600" b="1">
                <a:solidFill>
                  <a:srgbClr val="FF0000"/>
                </a:solidFill>
                <a:latin typeface="Courier New" panose="02070309020205020404" pitchFamily="49" charset="0"/>
              </a:rPr>
              <a:t>enable interrupts;</a:t>
            </a:r>
            <a:br>
              <a:rPr lang="en-US" sz="1600" b="1">
                <a:solidFill>
                  <a:srgbClr val="FF0000"/>
                </a:solidFill>
                <a:latin typeface="Courier New" panose="02070309020205020404" pitchFamily="49" charset="0"/>
              </a:rPr>
            </a:br>
            <a:r>
              <a:rPr lang="en-US" sz="1600" b="1">
                <a:latin typeface="Courier New" panose="02070309020205020404" pitchFamily="49" charset="0"/>
              </a:rPr>
              <a:t>}</a:t>
            </a:r>
          </a:p>
        </p:txBody>
      </p:sp>
      <p:sp>
        <p:nvSpPr>
          <p:cNvPr id="40969" name="Freeform 9"/>
          <p:cNvSpPr>
            <a:spLocks/>
          </p:cNvSpPr>
          <p:nvPr/>
        </p:nvSpPr>
        <p:spPr bwMode="auto">
          <a:xfrm>
            <a:off x="1905000" y="3733800"/>
            <a:ext cx="508000" cy="393700"/>
          </a:xfrm>
          <a:custGeom>
            <a:avLst/>
            <a:gdLst>
              <a:gd name="T0" fmla="*/ 0 w 1222375"/>
              <a:gd name="T1" fmla="*/ 0 h 333375"/>
              <a:gd name="T2" fmla="*/ 32 w 1222375"/>
              <a:gd name="T3" fmla="*/ 2453139 h 333375"/>
              <a:gd name="T4" fmla="*/ 0 60000 65536"/>
              <a:gd name="T5" fmla="*/ 0 60000 65536"/>
            </a:gdLst>
            <a:ahLst/>
            <a:cxnLst>
              <a:cxn ang="T4">
                <a:pos x="T0" y="T1"/>
              </a:cxn>
              <a:cxn ang="T5">
                <a:pos x="T2" y="T3"/>
              </a:cxn>
            </a:cxnLst>
            <a:rect l="0" t="0" r="r" b="b"/>
            <a:pathLst>
              <a:path w="1222375" h="333375">
                <a:moveTo>
                  <a:pt x="0" y="0"/>
                </a:moveTo>
                <a:lnTo>
                  <a:pt x="1222375" y="333375"/>
                </a:lnTo>
              </a:path>
            </a:pathLst>
          </a:custGeom>
          <a:noFill/>
          <a:ln w="3810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40970" name="Freeform 10"/>
          <p:cNvSpPr>
            <a:spLocks/>
          </p:cNvSpPr>
          <p:nvPr/>
        </p:nvSpPr>
        <p:spPr bwMode="auto">
          <a:xfrm>
            <a:off x="1905000" y="3657600"/>
            <a:ext cx="3429000" cy="381000"/>
          </a:xfrm>
          <a:custGeom>
            <a:avLst/>
            <a:gdLst>
              <a:gd name="T0" fmla="*/ 0 w 1222375"/>
              <a:gd name="T1" fmla="*/ 0 h 333375"/>
              <a:gd name="T2" fmla="*/ 2147483646 w 1222375"/>
              <a:gd name="T3" fmla="*/ 1655151 h 333375"/>
              <a:gd name="T4" fmla="*/ 0 60000 65536"/>
              <a:gd name="T5" fmla="*/ 0 60000 65536"/>
            </a:gdLst>
            <a:ahLst/>
            <a:cxnLst>
              <a:cxn ang="T4">
                <a:pos x="T0" y="T1"/>
              </a:cxn>
              <a:cxn ang="T5">
                <a:pos x="T2" y="T3"/>
              </a:cxn>
            </a:cxnLst>
            <a:rect l="0" t="0" r="r" b="b"/>
            <a:pathLst>
              <a:path w="1222375" h="333375">
                <a:moveTo>
                  <a:pt x="0" y="0"/>
                </a:moveTo>
                <a:lnTo>
                  <a:pt x="1222375" y="333375"/>
                </a:lnTo>
              </a:path>
            </a:pathLst>
          </a:custGeom>
          <a:noFill/>
          <a:ln w="3810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40971" name="Freeform 11"/>
          <p:cNvSpPr>
            <a:spLocks/>
          </p:cNvSpPr>
          <p:nvPr/>
        </p:nvSpPr>
        <p:spPr bwMode="auto">
          <a:xfrm flipV="1">
            <a:off x="1981200" y="1828800"/>
            <a:ext cx="457200" cy="762000"/>
          </a:xfrm>
          <a:custGeom>
            <a:avLst/>
            <a:gdLst>
              <a:gd name="T0" fmla="*/ 0 w 1222375"/>
              <a:gd name="T1" fmla="*/ 0 h 333375"/>
              <a:gd name="T2" fmla="*/ 9 w 1222375"/>
              <a:gd name="T3" fmla="*/ 2147483646 h 333375"/>
              <a:gd name="T4" fmla="*/ 0 60000 65536"/>
              <a:gd name="T5" fmla="*/ 0 60000 65536"/>
            </a:gdLst>
            <a:ahLst/>
            <a:cxnLst>
              <a:cxn ang="T4">
                <a:pos x="T0" y="T1"/>
              </a:cxn>
              <a:cxn ang="T5">
                <a:pos x="T2" y="T3"/>
              </a:cxn>
            </a:cxnLst>
            <a:rect l="0" t="0" r="r" b="b"/>
            <a:pathLst>
              <a:path w="1222375" h="333375">
                <a:moveTo>
                  <a:pt x="0" y="0"/>
                </a:moveTo>
                <a:lnTo>
                  <a:pt x="1222375" y="333375"/>
                </a:lnTo>
              </a:path>
            </a:pathLst>
          </a:custGeom>
          <a:noFill/>
          <a:ln w="3810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40972" name="Freeform 12"/>
          <p:cNvSpPr>
            <a:spLocks/>
          </p:cNvSpPr>
          <p:nvPr/>
        </p:nvSpPr>
        <p:spPr bwMode="auto">
          <a:xfrm>
            <a:off x="1905000" y="1162050"/>
            <a:ext cx="3429000" cy="1352550"/>
          </a:xfrm>
          <a:custGeom>
            <a:avLst/>
            <a:gdLst>
              <a:gd name="T0" fmla="*/ 0 w 3540125"/>
              <a:gd name="T1" fmla="*/ 3190260 h 1251057"/>
              <a:gd name="T2" fmla="*/ 606301 w 3540125"/>
              <a:gd name="T3" fmla="*/ 356513 h 1251057"/>
              <a:gd name="T4" fmla="*/ 1808077 w 3540125"/>
              <a:gd name="T5" fmla="*/ 32658 h 1251057"/>
              <a:gd name="T6" fmla="*/ 2414379 w 3540125"/>
              <a:gd name="T7" fmla="*/ 275550 h 12510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40125" h="1251057">
                <a:moveTo>
                  <a:pt x="0" y="1251057"/>
                </a:moveTo>
                <a:cubicBezTo>
                  <a:pt x="223573" y="798619"/>
                  <a:pt x="447146" y="346182"/>
                  <a:pt x="889000" y="139807"/>
                </a:cubicBezTo>
                <a:cubicBezTo>
                  <a:pt x="1330854" y="-66568"/>
                  <a:pt x="2209271" y="18099"/>
                  <a:pt x="2651125" y="12807"/>
                </a:cubicBezTo>
                <a:cubicBezTo>
                  <a:pt x="3092979" y="7515"/>
                  <a:pt x="3540125" y="108057"/>
                  <a:pt x="3540125" y="108057"/>
                </a:cubicBezTo>
              </a:path>
            </a:pathLst>
          </a:custGeom>
          <a:noFill/>
          <a:ln w="3810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40973" name="Rounded Rectangle 13"/>
          <p:cNvSpPr>
            <a:spLocks noChangeArrowheads="1"/>
          </p:cNvSpPr>
          <p:nvPr/>
        </p:nvSpPr>
        <p:spPr bwMode="auto">
          <a:xfrm>
            <a:off x="2362200" y="4953000"/>
            <a:ext cx="2895600" cy="1371600"/>
          </a:xfrm>
          <a:prstGeom prst="roundRect">
            <a:avLst>
              <a:gd name="adj" fmla="val 16667"/>
            </a:avLst>
          </a:prstGeom>
          <a:solidFill>
            <a:srgbClr val="FFFFAA"/>
          </a:solidFill>
          <a:ln w="25400">
            <a:solidFill>
              <a:schemeClr val="tx1"/>
            </a:solidFill>
            <a:round/>
            <a:headEnd type="triangle" w="med" len="med"/>
            <a:tailEnd/>
          </a:ln>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a:latin typeface="Helvetica" panose="020B0604020202020204" pitchFamily="34" charset="0"/>
              </a:rPr>
              <a:t>If one thread in critical section, </a:t>
            </a:r>
            <a:r>
              <a:rPr lang="en-US">
                <a:latin typeface="Helvetica" panose="020B0604020202020204" pitchFamily="34" charset="0"/>
                <a:sym typeface="Wingdings" panose="05000000000000000000" pitchFamily="2" charset="2"/>
              </a:rPr>
              <a:t>no other activity (including OS) can run! </a:t>
            </a:r>
            <a:endParaRPr lang="en-US">
              <a:latin typeface="Helvetica" panose="020B0604020202020204" pitchFamily="34" charset="0"/>
            </a:endParaRP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45</a:t>
            </a:fld>
            <a:endParaRPr lang="en-US" dirty="0">
              <a:solidFill>
                <a:srgbClr val="FFFFFF"/>
              </a:solidFill>
            </a:endParaRPr>
          </a:p>
        </p:txBody>
      </p:sp>
    </p:spTree>
    <p:extLst>
      <p:ext uri="{BB962C8B-B14F-4D97-AF65-F5344CB8AC3E}">
        <p14:creationId xmlns:p14="http://schemas.microsoft.com/office/powerpoint/2010/main" val="2840208893"/>
      </p:ext>
    </p:extLst>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057400" y="838200"/>
            <a:ext cx="3200400" cy="5486400"/>
          </a:xfrm>
          <a:prstGeom prst="rect">
            <a:avLst/>
          </a:prstGeom>
          <a:solidFill>
            <a:schemeClr val="bg1">
              <a:lumMod val="95000"/>
            </a:schemeClr>
          </a:solidFill>
          <a:ln w="25400" cap="flat" cmpd="sng" algn="ctr">
            <a:noFill/>
            <a:prstDash val="solid"/>
            <a:round/>
            <a:headEnd type="triangle" w="med" len="med"/>
            <a:tailEnd type="none" w="med" len="med"/>
          </a:ln>
          <a:effectLst/>
        </p:spPr>
        <p:txBody>
          <a:bodyPr anchor="ctr"/>
          <a:lstStyle/>
          <a:p>
            <a:pPr algn="ctr">
              <a:defRPr/>
            </a:pPr>
            <a:endParaRPr lang="en-US" dirty="0">
              <a:latin typeface="Helvetica"/>
              <a:ea typeface="ＭＳ Ｐゴシック" charset="0"/>
              <a:cs typeface="Helvetica"/>
            </a:endParaRPr>
          </a:p>
        </p:txBody>
      </p:sp>
      <p:sp>
        <p:nvSpPr>
          <p:cNvPr id="41987" name="Title 1"/>
          <p:cNvSpPr>
            <a:spLocks noGrp="1"/>
          </p:cNvSpPr>
          <p:nvPr>
            <p:ph type="title"/>
          </p:nvPr>
        </p:nvSpPr>
        <p:spPr/>
        <p:txBody>
          <a:bodyPr/>
          <a:lstStyle/>
          <a:p>
            <a:r>
              <a:rPr lang="en-US" smtClean="0">
                <a:latin typeface="Helvetica" panose="020B0604020202020204" pitchFamily="34" charset="0"/>
              </a:rPr>
              <a:t>Recap: Locks</a:t>
            </a:r>
          </a:p>
        </p:txBody>
      </p:sp>
      <p:sp>
        <p:nvSpPr>
          <p:cNvPr id="41988" name="Text Box 4"/>
          <p:cNvSpPr txBox="1">
            <a:spLocks noChangeArrowheads="1"/>
          </p:cNvSpPr>
          <p:nvPr/>
        </p:nvSpPr>
        <p:spPr bwMode="auto">
          <a:xfrm>
            <a:off x="5334000" y="685800"/>
            <a:ext cx="3810000" cy="297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0"/>
              </a:spcBef>
              <a:buFontTx/>
              <a:buNone/>
            </a:pPr>
            <a:r>
              <a:rPr lang="en-US" sz="1600" b="1">
                <a:solidFill>
                  <a:srgbClr val="233AE1"/>
                </a:solidFill>
                <a:latin typeface="Courier New" panose="02070309020205020404" pitchFamily="49" charset="0"/>
              </a:rPr>
              <a:t>int guard = 0;</a:t>
            </a:r>
          </a:p>
          <a:p>
            <a:pPr>
              <a:lnSpc>
                <a:spcPct val="90000"/>
              </a:lnSpc>
              <a:spcBef>
                <a:spcPct val="0"/>
              </a:spcBef>
              <a:buFontTx/>
              <a:buNone/>
            </a:pPr>
            <a:r>
              <a:rPr lang="en-US" sz="1600" b="1">
                <a:solidFill>
                  <a:srgbClr val="FF0000"/>
                </a:solidFill>
                <a:latin typeface="Courier New" panose="02070309020205020404" pitchFamily="49" charset="0"/>
              </a:rPr>
              <a:t>int value = 0;</a:t>
            </a:r>
          </a:p>
          <a:p>
            <a:pPr>
              <a:lnSpc>
                <a:spcPct val="90000"/>
              </a:lnSpc>
              <a:spcBef>
                <a:spcPct val="0"/>
              </a:spcBef>
              <a:buFontTx/>
              <a:buNone/>
            </a:pPr>
            <a:r>
              <a:rPr lang="en-US" sz="1600" b="1">
                <a:latin typeface="Courier New" panose="02070309020205020404" pitchFamily="49" charset="0"/>
              </a:rPr>
              <a:t>Acquire() {</a:t>
            </a:r>
          </a:p>
          <a:p>
            <a:pPr>
              <a:lnSpc>
                <a:spcPct val="90000"/>
              </a:lnSpc>
              <a:spcBef>
                <a:spcPct val="0"/>
              </a:spcBef>
              <a:buFontTx/>
              <a:buNone/>
            </a:pPr>
            <a:r>
              <a:rPr lang="en-US" sz="1600" b="1">
                <a:latin typeface="Courier New" panose="02070309020205020404" pitchFamily="49" charset="0"/>
              </a:rPr>
              <a:t>  // Short busy-wait time</a:t>
            </a:r>
            <a:br>
              <a:rPr lang="en-US" sz="1600" b="1">
                <a:latin typeface="Courier New" panose="02070309020205020404" pitchFamily="49" charset="0"/>
              </a:rPr>
            </a:br>
            <a:r>
              <a:rPr lang="en-US" sz="1600" b="1">
                <a:latin typeface="Courier New" panose="02070309020205020404" pitchFamily="49" charset="0"/>
              </a:rPr>
              <a:t>  </a:t>
            </a:r>
            <a:r>
              <a:rPr lang="en-US" sz="1600" b="1">
                <a:solidFill>
                  <a:srgbClr val="233AE1"/>
                </a:solidFill>
                <a:latin typeface="Courier New" panose="02070309020205020404" pitchFamily="49" charset="0"/>
              </a:rPr>
              <a:t>while(test&amp;set(guard));</a:t>
            </a:r>
            <a:br>
              <a:rPr lang="en-US" sz="1600" b="1">
                <a:solidFill>
                  <a:srgbClr val="233AE1"/>
                </a:solidFill>
                <a:latin typeface="Courier New" panose="02070309020205020404" pitchFamily="49" charset="0"/>
              </a:rPr>
            </a:br>
            <a:r>
              <a:rPr lang="en-US" sz="1600" b="1">
                <a:latin typeface="Courier New" panose="02070309020205020404" pitchFamily="49" charset="0"/>
              </a:rPr>
              <a:t>  if (</a:t>
            </a:r>
            <a:r>
              <a:rPr lang="en-US" sz="1600" b="1">
                <a:solidFill>
                  <a:srgbClr val="FF0000"/>
                </a:solidFill>
                <a:latin typeface="Courier New" panose="02070309020205020404" pitchFamily="49" charset="0"/>
              </a:rPr>
              <a:t>value == 1</a:t>
            </a:r>
            <a:r>
              <a:rPr lang="en-US" sz="1600" b="1">
                <a:latin typeface="Courier New" panose="02070309020205020404" pitchFamily="49" charset="0"/>
              </a:rPr>
              <a:t>) {</a:t>
            </a:r>
          </a:p>
          <a:p>
            <a:pPr>
              <a:lnSpc>
                <a:spcPct val="90000"/>
              </a:lnSpc>
              <a:spcBef>
                <a:spcPct val="0"/>
              </a:spcBef>
              <a:buFontTx/>
              <a:buNone/>
            </a:pPr>
            <a:r>
              <a:rPr lang="en-US" sz="1600" b="1">
                <a:latin typeface="Courier New" panose="02070309020205020404" pitchFamily="49" charset="0"/>
              </a:rPr>
              <a:t>    put thread on wait-queue;</a:t>
            </a:r>
          </a:p>
          <a:p>
            <a:pPr>
              <a:lnSpc>
                <a:spcPct val="90000"/>
              </a:lnSpc>
              <a:spcBef>
                <a:spcPct val="0"/>
              </a:spcBef>
              <a:buFontTx/>
              <a:buNone/>
            </a:pPr>
            <a:r>
              <a:rPr lang="en-US" sz="1600" b="1">
                <a:latin typeface="Courier New" panose="02070309020205020404" pitchFamily="49" charset="0"/>
              </a:rPr>
              <a:t>    go to sleep()&amp; </a:t>
            </a:r>
            <a:r>
              <a:rPr lang="en-US" sz="1600" b="1">
                <a:solidFill>
                  <a:srgbClr val="233AE1"/>
                </a:solidFill>
                <a:latin typeface="Courier New" panose="02070309020205020404" pitchFamily="49" charset="0"/>
              </a:rPr>
              <a:t>guard = 0;</a:t>
            </a:r>
            <a:br>
              <a:rPr lang="en-US" sz="1600" b="1">
                <a:solidFill>
                  <a:srgbClr val="233AE1"/>
                </a:solidFill>
                <a:latin typeface="Courier New" panose="02070309020205020404" pitchFamily="49" charset="0"/>
              </a:rPr>
            </a:br>
            <a:r>
              <a:rPr lang="en-US" sz="1600" b="1">
                <a:latin typeface="Courier New" panose="02070309020205020404" pitchFamily="49" charset="0"/>
              </a:rPr>
              <a:t>  } else {</a:t>
            </a:r>
            <a:br>
              <a:rPr lang="en-US" sz="1600" b="1">
                <a:latin typeface="Courier New" panose="02070309020205020404" pitchFamily="49" charset="0"/>
              </a:rPr>
            </a:br>
            <a:r>
              <a:rPr lang="en-US" sz="1600" b="1">
                <a:latin typeface="Courier New" panose="02070309020205020404" pitchFamily="49" charset="0"/>
              </a:rPr>
              <a:t>    </a:t>
            </a:r>
            <a:r>
              <a:rPr lang="en-US" sz="1600" b="1">
                <a:solidFill>
                  <a:srgbClr val="FF0000"/>
                </a:solidFill>
                <a:latin typeface="Courier New" panose="02070309020205020404" pitchFamily="49" charset="0"/>
              </a:rPr>
              <a:t>value = 1;</a:t>
            </a:r>
            <a:br>
              <a:rPr lang="en-US" sz="1600" b="1">
                <a:solidFill>
                  <a:srgbClr val="FF0000"/>
                </a:solidFill>
                <a:latin typeface="Courier New" panose="02070309020205020404" pitchFamily="49" charset="0"/>
              </a:rPr>
            </a:br>
            <a:r>
              <a:rPr lang="en-US" sz="1600" b="1">
                <a:latin typeface="Courier New" panose="02070309020205020404" pitchFamily="49" charset="0"/>
              </a:rPr>
              <a:t>    </a:t>
            </a:r>
            <a:r>
              <a:rPr lang="en-US" sz="1600" b="1">
                <a:solidFill>
                  <a:srgbClr val="233AE1"/>
                </a:solidFill>
                <a:latin typeface="Courier New" panose="02070309020205020404" pitchFamily="49" charset="0"/>
              </a:rPr>
              <a:t>guard = 0;</a:t>
            </a:r>
            <a:br>
              <a:rPr lang="en-US" sz="1600" b="1">
                <a:solidFill>
                  <a:srgbClr val="233AE1"/>
                </a:solidFill>
                <a:latin typeface="Courier New" panose="02070309020205020404" pitchFamily="49" charset="0"/>
              </a:rPr>
            </a:br>
            <a:r>
              <a:rPr lang="en-US" sz="1600" b="1">
                <a:latin typeface="Courier New" panose="02070309020205020404" pitchFamily="49" charset="0"/>
              </a:rPr>
              <a:t>  }</a:t>
            </a:r>
            <a:br>
              <a:rPr lang="en-US" sz="1600" b="1">
                <a:latin typeface="Courier New" panose="02070309020205020404" pitchFamily="49" charset="0"/>
              </a:rPr>
            </a:br>
            <a:r>
              <a:rPr lang="en-US" sz="1600" b="1">
                <a:latin typeface="Courier New" panose="02070309020205020404" pitchFamily="49" charset="0"/>
              </a:rPr>
              <a:t>}</a:t>
            </a:r>
          </a:p>
        </p:txBody>
      </p:sp>
      <p:sp>
        <p:nvSpPr>
          <p:cNvPr id="41989" name="Text Box 5"/>
          <p:cNvSpPr txBox="1">
            <a:spLocks noChangeArrowheads="1"/>
          </p:cNvSpPr>
          <p:nvPr/>
        </p:nvSpPr>
        <p:spPr bwMode="auto">
          <a:xfrm>
            <a:off x="5257800" y="3962400"/>
            <a:ext cx="3976688"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10000"/>
              </a:spcBef>
              <a:buFontTx/>
              <a:buNone/>
            </a:pPr>
            <a:r>
              <a:rPr lang="en-US" sz="1600" b="1">
                <a:latin typeface="Courier New" panose="02070309020205020404" pitchFamily="49" charset="0"/>
              </a:rPr>
              <a:t>Release() {</a:t>
            </a:r>
            <a:br>
              <a:rPr lang="en-US" sz="1600" b="1">
                <a:latin typeface="Courier New" panose="02070309020205020404" pitchFamily="49" charset="0"/>
              </a:rPr>
            </a:br>
            <a:r>
              <a:rPr lang="en-US" sz="1600" b="1">
                <a:latin typeface="Courier New" panose="02070309020205020404" pitchFamily="49" charset="0"/>
              </a:rPr>
              <a:t>  // Short busy-wait time</a:t>
            </a:r>
            <a:br>
              <a:rPr lang="en-US" sz="1600" b="1">
                <a:latin typeface="Courier New" panose="02070309020205020404" pitchFamily="49" charset="0"/>
              </a:rPr>
            </a:br>
            <a:r>
              <a:rPr lang="en-US" sz="1600" b="1">
                <a:latin typeface="Courier New" panose="02070309020205020404" pitchFamily="49" charset="0"/>
              </a:rPr>
              <a:t>  </a:t>
            </a:r>
            <a:r>
              <a:rPr lang="en-US" sz="1600" b="1">
                <a:solidFill>
                  <a:srgbClr val="233AE1"/>
                </a:solidFill>
                <a:latin typeface="Courier New" panose="02070309020205020404" pitchFamily="49" charset="0"/>
              </a:rPr>
              <a:t>while (test&amp;set(guard));</a:t>
            </a:r>
            <a:br>
              <a:rPr lang="en-US" sz="1600" b="1">
                <a:solidFill>
                  <a:srgbClr val="233AE1"/>
                </a:solidFill>
                <a:latin typeface="Courier New" panose="02070309020205020404" pitchFamily="49" charset="0"/>
              </a:rPr>
            </a:br>
            <a:r>
              <a:rPr lang="en-US" sz="1600" b="1">
                <a:latin typeface="Courier New" panose="02070309020205020404" pitchFamily="49" charset="0"/>
              </a:rPr>
              <a:t>  if anyone on wait queue {</a:t>
            </a:r>
            <a:br>
              <a:rPr lang="en-US" sz="1600" b="1">
                <a:latin typeface="Courier New" panose="02070309020205020404" pitchFamily="49" charset="0"/>
              </a:rPr>
            </a:br>
            <a:r>
              <a:rPr lang="en-US" sz="1600" b="1">
                <a:latin typeface="Courier New" panose="02070309020205020404" pitchFamily="49" charset="0"/>
              </a:rPr>
              <a:t>    take thread off wait-queue</a:t>
            </a:r>
            <a:br>
              <a:rPr lang="en-US" sz="1600" b="1">
                <a:latin typeface="Courier New" panose="02070309020205020404" pitchFamily="49" charset="0"/>
              </a:rPr>
            </a:br>
            <a:r>
              <a:rPr lang="en-US" sz="1600" b="1">
                <a:latin typeface="Courier New" panose="02070309020205020404" pitchFamily="49" charset="0"/>
              </a:rPr>
              <a:t>    Place on ready queue;</a:t>
            </a:r>
            <a:br>
              <a:rPr lang="en-US" sz="1600" b="1">
                <a:latin typeface="Courier New" panose="02070309020205020404" pitchFamily="49" charset="0"/>
              </a:rPr>
            </a:br>
            <a:r>
              <a:rPr lang="en-US" sz="1600" b="1">
                <a:latin typeface="Courier New" panose="02070309020205020404" pitchFamily="49" charset="0"/>
              </a:rPr>
              <a:t>  } else {</a:t>
            </a:r>
            <a:br>
              <a:rPr lang="en-US" sz="1600" b="1">
                <a:latin typeface="Courier New" panose="02070309020205020404" pitchFamily="49" charset="0"/>
              </a:rPr>
            </a:br>
            <a:r>
              <a:rPr lang="en-US" sz="1600" b="1">
                <a:latin typeface="Courier New" panose="02070309020205020404" pitchFamily="49" charset="0"/>
              </a:rPr>
              <a:t>    </a:t>
            </a:r>
            <a:r>
              <a:rPr lang="en-US" sz="1600" b="1">
                <a:solidFill>
                  <a:srgbClr val="FF0000"/>
                </a:solidFill>
                <a:latin typeface="Courier New" panose="02070309020205020404" pitchFamily="49" charset="0"/>
              </a:rPr>
              <a:t>value = 0;</a:t>
            </a:r>
            <a:br>
              <a:rPr lang="en-US" sz="1600" b="1">
                <a:solidFill>
                  <a:srgbClr val="FF0000"/>
                </a:solidFill>
                <a:latin typeface="Courier New" panose="02070309020205020404" pitchFamily="49" charset="0"/>
              </a:rPr>
            </a:br>
            <a:r>
              <a:rPr lang="en-US" sz="1600" b="1">
                <a:latin typeface="Courier New" panose="02070309020205020404" pitchFamily="49" charset="0"/>
              </a:rPr>
              <a:t>  }</a:t>
            </a:r>
            <a:br>
              <a:rPr lang="en-US" sz="1600" b="1">
                <a:latin typeface="Courier New" panose="02070309020205020404" pitchFamily="49" charset="0"/>
              </a:rPr>
            </a:br>
            <a:r>
              <a:rPr lang="en-US" sz="1600" b="1">
                <a:latin typeface="Courier New" panose="02070309020205020404" pitchFamily="49" charset="0"/>
              </a:rPr>
              <a:t>  </a:t>
            </a:r>
            <a:r>
              <a:rPr lang="en-US" sz="1600" b="1">
                <a:solidFill>
                  <a:srgbClr val="233AE1"/>
                </a:solidFill>
                <a:latin typeface="Courier New" panose="02070309020205020404" pitchFamily="49" charset="0"/>
              </a:rPr>
              <a:t>guard = 0;</a:t>
            </a:r>
            <a:br>
              <a:rPr lang="en-US" sz="1600" b="1">
                <a:solidFill>
                  <a:srgbClr val="233AE1"/>
                </a:solidFill>
                <a:latin typeface="Courier New" panose="02070309020205020404" pitchFamily="49" charset="0"/>
              </a:rPr>
            </a:br>
            <a:r>
              <a:rPr lang="en-US" sz="1600" b="1">
                <a:latin typeface="Courier New" panose="02070309020205020404" pitchFamily="49" charset="0"/>
              </a:rPr>
              <a:t>}</a:t>
            </a:r>
          </a:p>
        </p:txBody>
      </p:sp>
      <p:sp>
        <p:nvSpPr>
          <p:cNvPr id="41990" name="Rectangle 3"/>
          <p:cNvSpPr txBox="1">
            <a:spLocks noChangeArrowheads="1"/>
          </p:cNvSpPr>
          <p:nvPr/>
        </p:nvSpPr>
        <p:spPr bwMode="auto">
          <a:xfrm>
            <a:off x="-23813" y="2489200"/>
            <a:ext cx="2462213"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nSpc>
                <a:spcPct val="80000"/>
              </a:lnSpc>
              <a:spcBef>
                <a:spcPct val="25000"/>
              </a:spcBef>
              <a:buFontTx/>
              <a:buNone/>
            </a:pPr>
            <a:r>
              <a:rPr lang="en-US" altLang="ko-KR" sz="1600" b="1">
                <a:latin typeface="Courier New" panose="02070309020205020404" pitchFamily="49" charset="0"/>
                <a:ea typeface="Gulim" panose="020B0600000101010101" pitchFamily="34" charset="-127"/>
              </a:rPr>
              <a:t>lock.Acquire();</a:t>
            </a:r>
          </a:p>
          <a:p>
            <a:pPr>
              <a:lnSpc>
                <a:spcPct val="80000"/>
              </a:lnSpc>
              <a:spcBef>
                <a:spcPct val="25000"/>
              </a:spcBef>
              <a:buFontTx/>
              <a:buNone/>
            </a:pPr>
            <a:r>
              <a:rPr lang="en-US" altLang="ko-KR" sz="1600" b="1">
                <a:latin typeface="Courier New" panose="02070309020205020404" pitchFamily="49" charset="0"/>
                <a:ea typeface="Gulim" panose="020B0600000101010101" pitchFamily="34" charset="-127"/>
              </a:rPr>
              <a:t> …</a:t>
            </a:r>
          </a:p>
          <a:p>
            <a:pPr>
              <a:lnSpc>
                <a:spcPct val="80000"/>
              </a:lnSpc>
              <a:spcBef>
                <a:spcPct val="25000"/>
              </a:spcBef>
              <a:buFontTx/>
              <a:buNone/>
            </a:pPr>
            <a:r>
              <a:rPr lang="en-US" altLang="ko-KR" sz="1600" b="1">
                <a:latin typeface="Courier New" panose="02070309020205020404" pitchFamily="49" charset="0"/>
                <a:ea typeface="Gulim" panose="020B0600000101010101" pitchFamily="34" charset="-127"/>
              </a:rPr>
              <a:t> critical section;</a:t>
            </a:r>
          </a:p>
          <a:p>
            <a:pPr>
              <a:lnSpc>
                <a:spcPct val="80000"/>
              </a:lnSpc>
              <a:spcBef>
                <a:spcPct val="25000"/>
              </a:spcBef>
              <a:buFontTx/>
              <a:buNone/>
            </a:pPr>
            <a:r>
              <a:rPr lang="en-US" altLang="ko-KR" sz="1600" b="1">
                <a:latin typeface="Courier New" panose="02070309020205020404" pitchFamily="49" charset="0"/>
                <a:ea typeface="Gulim" panose="020B0600000101010101" pitchFamily="34" charset="-127"/>
              </a:rPr>
              <a:t> …</a:t>
            </a:r>
          </a:p>
          <a:p>
            <a:pPr>
              <a:lnSpc>
                <a:spcPct val="80000"/>
              </a:lnSpc>
              <a:spcBef>
                <a:spcPct val="25000"/>
              </a:spcBef>
              <a:buFontTx/>
              <a:buNone/>
            </a:pPr>
            <a:r>
              <a:rPr lang="en-US" altLang="ko-KR" sz="1600" b="1">
                <a:latin typeface="Courier New" panose="02070309020205020404" pitchFamily="49" charset="0"/>
                <a:ea typeface="Gulim" panose="020B0600000101010101" pitchFamily="34" charset="-127"/>
              </a:rPr>
              <a:t>lock.Release();</a:t>
            </a:r>
          </a:p>
        </p:txBody>
      </p:sp>
      <p:sp>
        <p:nvSpPr>
          <p:cNvPr id="41991" name="Text Box 4"/>
          <p:cNvSpPr txBox="1">
            <a:spLocks noChangeArrowheads="1"/>
          </p:cNvSpPr>
          <p:nvPr/>
        </p:nvSpPr>
        <p:spPr bwMode="auto">
          <a:xfrm>
            <a:off x="2133600" y="1608138"/>
            <a:ext cx="3429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0"/>
              </a:spcBef>
              <a:buFontTx/>
              <a:buNone/>
            </a:pPr>
            <a:r>
              <a:rPr lang="en-US" sz="1600" b="1">
                <a:solidFill>
                  <a:schemeClr val="hlink"/>
                </a:solidFill>
                <a:latin typeface="Courier New" panose="02070309020205020404" pitchFamily="49" charset="0"/>
              </a:rPr>
              <a:t>int value = 0;</a:t>
            </a:r>
          </a:p>
          <a:p>
            <a:pPr>
              <a:lnSpc>
                <a:spcPct val="90000"/>
              </a:lnSpc>
              <a:spcBef>
                <a:spcPct val="0"/>
              </a:spcBef>
              <a:buFontTx/>
              <a:buNone/>
            </a:pPr>
            <a:r>
              <a:rPr lang="en-US" sz="1600" b="1">
                <a:latin typeface="Courier New" panose="02070309020205020404" pitchFamily="49" charset="0"/>
              </a:rPr>
              <a:t>Acquire() {</a:t>
            </a:r>
          </a:p>
          <a:p>
            <a:pPr>
              <a:lnSpc>
                <a:spcPct val="90000"/>
              </a:lnSpc>
              <a:spcBef>
                <a:spcPct val="0"/>
              </a:spcBef>
              <a:buFontTx/>
              <a:buNone/>
            </a:pPr>
            <a:r>
              <a:rPr lang="en-US" sz="1600" b="1">
                <a:latin typeface="Courier New" panose="02070309020205020404" pitchFamily="49" charset="0"/>
              </a:rPr>
              <a:t>  </a:t>
            </a:r>
            <a:r>
              <a:rPr lang="en-US" sz="1600" b="1">
                <a:solidFill>
                  <a:schemeClr val="hlink"/>
                </a:solidFill>
                <a:latin typeface="Courier New" panose="02070309020205020404" pitchFamily="49" charset="0"/>
              </a:rPr>
              <a:t>while(test&amp;set(value));</a:t>
            </a:r>
            <a:r>
              <a:rPr lang="en-US" sz="1600" b="1">
                <a:latin typeface="Courier New" panose="02070309020205020404" pitchFamily="49" charset="0"/>
              </a:rPr>
              <a:t/>
            </a:r>
            <a:br>
              <a:rPr lang="en-US" sz="1600" b="1">
                <a:latin typeface="Courier New" panose="02070309020205020404" pitchFamily="49" charset="0"/>
              </a:rPr>
            </a:br>
            <a:r>
              <a:rPr lang="en-US" sz="1600" b="1">
                <a:latin typeface="Courier New" panose="02070309020205020404" pitchFamily="49" charset="0"/>
              </a:rPr>
              <a:t>}</a:t>
            </a:r>
          </a:p>
        </p:txBody>
      </p:sp>
      <p:sp>
        <p:nvSpPr>
          <p:cNvPr id="41992" name="Text Box 5"/>
          <p:cNvSpPr txBox="1">
            <a:spLocks noChangeArrowheads="1"/>
          </p:cNvSpPr>
          <p:nvPr/>
        </p:nvSpPr>
        <p:spPr bwMode="auto">
          <a:xfrm>
            <a:off x="2133600" y="3962400"/>
            <a:ext cx="1981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10000"/>
              </a:spcBef>
              <a:buFontTx/>
              <a:buNone/>
            </a:pPr>
            <a:r>
              <a:rPr lang="en-US" sz="1600" b="1">
                <a:latin typeface="Courier New" panose="02070309020205020404" pitchFamily="49" charset="0"/>
              </a:rPr>
              <a:t>Release() {</a:t>
            </a:r>
            <a:br>
              <a:rPr lang="en-US" sz="1600" b="1">
                <a:latin typeface="Courier New" panose="02070309020205020404" pitchFamily="49" charset="0"/>
              </a:rPr>
            </a:br>
            <a:r>
              <a:rPr lang="en-US" sz="1600" b="1">
                <a:latin typeface="Courier New" panose="02070309020205020404" pitchFamily="49" charset="0"/>
              </a:rPr>
              <a:t>  </a:t>
            </a:r>
            <a:r>
              <a:rPr lang="en-US" sz="1600" b="1">
                <a:solidFill>
                  <a:srgbClr val="FF0000"/>
                </a:solidFill>
                <a:latin typeface="Courier New" panose="02070309020205020404" pitchFamily="49" charset="0"/>
              </a:rPr>
              <a:t>value = 0;</a:t>
            </a:r>
            <a:br>
              <a:rPr lang="en-US" sz="1600" b="1">
                <a:solidFill>
                  <a:srgbClr val="FF0000"/>
                </a:solidFill>
                <a:latin typeface="Courier New" panose="02070309020205020404" pitchFamily="49" charset="0"/>
              </a:rPr>
            </a:br>
            <a:r>
              <a:rPr lang="en-US" sz="1600" b="1">
                <a:latin typeface="Courier New" panose="02070309020205020404" pitchFamily="49" charset="0"/>
              </a:rPr>
              <a:t>}</a:t>
            </a:r>
          </a:p>
        </p:txBody>
      </p:sp>
      <p:sp>
        <p:nvSpPr>
          <p:cNvPr id="41993" name="Rounded Rectangle 9"/>
          <p:cNvSpPr>
            <a:spLocks noChangeArrowheads="1"/>
          </p:cNvSpPr>
          <p:nvPr/>
        </p:nvSpPr>
        <p:spPr bwMode="auto">
          <a:xfrm>
            <a:off x="2209800" y="5105400"/>
            <a:ext cx="2895600" cy="1219200"/>
          </a:xfrm>
          <a:prstGeom prst="roundRect">
            <a:avLst>
              <a:gd name="adj" fmla="val 16667"/>
            </a:avLst>
          </a:prstGeom>
          <a:solidFill>
            <a:srgbClr val="FFFFAA"/>
          </a:solidFill>
          <a:ln w="25400">
            <a:solidFill>
              <a:schemeClr val="tx1"/>
            </a:solidFill>
            <a:round/>
            <a:headEnd type="triangle" w="med" len="med"/>
            <a:tailEnd/>
          </a:ln>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a:latin typeface="Helvetica" panose="020B0604020202020204" pitchFamily="34" charset="0"/>
              </a:rPr>
              <a:t>Threads waiting to enter critical section busy-wait</a:t>
            </a:r>
          </a:p>
        </p:txBody>
      </p:sp>
      <p:sp>
        <p:nvSpPr>
          <p:cNvPr id="41994" name="Freeform 10"/>
          <p:cNvSpPr>
            <a:spLocks/>
          </p:cNvSpPr>
          <p:nvPr/>
        </p:nvSpPr>
        <p:spPr bwMode="auto">
          <a:xfrm>
            <a:off x="1905000" y="3657600"/>
            <a:ext cx="3429000" cy="381000"/>
          </a:xfrm>
          <a:custGeom>
            <a:avLst/>
            <a:gdLst>
              <a:gd name="T0" fmla="*/ 0 w 1222375"/>
              <a:gd name="T1" fmla="*/ 0 h 333375"/>
              <a:gd name="T2" fmla="*/ 2147483646 w 1222375"/>
              <a:gd name="T3" fmla="*/ 1655151 h 333375"/>
              <a:gd name="T4" fmla="*/ 0 60000 65536"/>
              <a:gd name="T5" fmla="*/ 0 60000 65536"/>
            </a:gdLst>
            <a:ahLst/>
            <a:cxnLst>
              <a:cxn ang="T4">
                <a:pos x="T0" y="T1"/>
              </a:cxn>
              <a:cxn ang="T5">
                <a:pos x="T2" y="T3"/>
              </a:cxn>
            </a:cxnLst>
            <a:rect l="0" t="0" r="r" b="b"/>
            <a:pathLst>
              <a:path w="1222375" h="333375">
                <a:moveTo>
                  <a:pt x="0" y="0"/>
                </a:moveTo>
                <a:lnTo>
                  <a:pt x="1222375" y="333375"/>
                </a:lnTo>
              </a:path>
            </a:pathLst>
          </a:custGeom>
          <a:noFill/>
          <a:ln w="3810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41995" name="Freeform 11"/>
          <p:cNvSpPr>
            <a:spLocks/>
          </p:cNvSpPr>
          <p:nvPr/>
        </p:nvSpPr>
        <p:spPr bwMode="auto">
          <a:xfrm>
            <a:off x="1905000" y="3733800"/>
            <a:ext cx="304800" cy="381000"/>
          </a:xfrm>
          <a:custGeom>
            <a:avLst/>
            <a:gdLst>
              <a:gd name="T0" fmla="*/ 0 w 1222375"/>
              <a:gd name="T1" fmla="*/ 0 h 333375"/>
              <a:gd name="T2" fmla="*/ 0 w 1222375"/>
              <a:gd name="T3" fmla="*/ 1655146 h 333375"/>
              <a:gd name="T4" fmla="*/ 0 60000 65536"/>
              <a:gd name="T5" fmla="*/ 0 60000 65536"/>
            </a:gdLst>
            <a:ahLst/>
            <a:cxnLst>
              <a:cxn ang="T4">
                <a:pos x="T0" y="T1"/>
              </a:cxn>
              <a:cxn ang="T5">
                <a:pos x="T2" y="T3"/>
              </a:cxn>
            </a:cxnLst>
            <a:rect l="0" t="0" r="r" b="b"/>
            <a:pathLst>
              <a:path w="1222375" h="333375">
                <a:moveTo>
                  <a:pt x="0" y="0"/>
                </a:moveTo>
                <a:lnTo>
                  <a:pt x="1222375" y="333375"/>
                </a:lnTo>
              </a:path>
            </a:pathLst>
          </a:custGeom>
          <a:noFill/>
          <a:ln w="3810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41996" name="Freeform 12"/>
          <p:cNvSpPr>
            <a:spLocks/>
          </p:cNvSpPr>
          <p:nvPr/>
        </p:nvSpPr>
        <p:spPr bwMode="auto">
          <a:xfrm flipV="1">
            <a:off x="1828800" y="2057400"/>
            <a:ext cx="381000" cy="457200"/>
          </a:xfrm>
          <a:custGeom>
            <a:avLst/>
            <a:gdLst>
              <a:gd name="T0" fmla="*/ 0 w 1222375"/>
              <a:gd name="T1" fmla="*/ 0 h 333375"/>
              <a:gd name="T2" fmla="*/ 1 w 1222375"/>
              <a:gd name="T3" fmla="*/ 14757505 h 333375"/>
              <a:gd name="T4" fmla="*/ 0 60000 65536"/>
              <a:gd name="T5" fmla="*/ 0 60000 65536"/>
            </a:gdLst>
            <a:ahLst/>
            <a:cxnLst>
              <a:cxn ang="T4">
                <a:pos x="T0" y="T1"/>
              </a:cxn>
              <a:cxn ang="T5">
                <a:pos x="T2" y="T3"/>
              </a:cxn>
            </a:cxnLst>
            <a:rect l="0" t="0" r="r" b="b"/>
            <a:pathLst>
              <a:path w="1222375" h="333375">
                <a:moveTo>
                  <a:pt x="0" y="0"/>
                </a:moveTo>
                <a:lnTo>
                  <a:pt x="1222375" y="333375"/>
                </a:lnTo>
              </a:path>
            </a:pathLst>
          </a:custGeom>
          <a:noFill/>
          <a:ln w="3810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41997" name="Freeform 13"/>
          <p:cNvSpPr>
            <a:spLocks/>
          </p:cNvSpPr>
          <p:nvPr/>
        </p:nvSpPr>
        <p:spPr bwMode="auto">
          <a:xfrm>
            <a:off x="1676400" y="1162050"/>
            <a:ext cx="3657600" cy="1352550"/>
          </a:xfrm>
          <a:custGeom>
            <a:avLst/>
            <a:gdLst>
              <a:gd name="T0" fmla="*/ 0 w 3540125"/>
              <a:gd name="T1" fmla="*/ 3190260 h 1251057"/>
              <a:gd name="T2" fmla="*/ 1315323 w 3540125"/>
              <a:gd name="T3" fmla="*/ 356513 h 1251057"/>
              <a:gd name="T4" fmla="*/ 3922488 w 3540125"/>
              <a:gd name="T5" fmla="*/ 32658 h 1251057"/>
              <a:gd name="T6" fmla="*/ 5237813 w 3540125"/>
              <a:gd name="T7" fmla="*/ 275550 h 12510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40125" h="1251057">
                <a:moveTo>
                  <a:pt x="0" y="1251057"/>
                </a:moveTo>
                <a:cubicBezTo>
                  <a:pt x="223573" y="798619"/>
                  <a:pt x="447146" y="346182"/>
                  <a:pt x="889000" y="139807"/>
                </a:cubicBezTo>
                <a:cubicBezTo>
                  <a:pt x="1330854" y="-66568"/>
                  <a:pt x="2209271" y="18099"/>
                  <a:pt x="2651125" y="12807"/>
                </a:cubicBezTo>
                <a:cubicBezTo>
                  <a:pt x="3092979" y="7515"/>
                  <a:pt x="3540125" y="108057"/>
                  <a:pt x="3540125" y="108057"/>
                </a:cubicBezTo>
              </a:path>
            </a:pathLst>
          </a:custGeom>
          <a:noFill/>
          <a:ln w="3810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46</a:t>
            </a:fld>
            <a:endParaRPr lang="en-US" dirty="0">
              <a:solidFill>
                <a:srgbClr val="FFFFFF"/>
              </a:solidFill>
            </a:endParaRPr>
          </a:p>
        </p:txBody>
      </p:sp>
    </p:spTree>
    <p:extLst>
      <p:ext uri="{BB962C8B-B14F-4D97-AF65-F5344CB8AC3E}">
        <p14:creationId xmlns:p14="http://schemas.microsoft.com/office/powerpoint/2010/main" val="1646502999"/>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fontScale="90000"/>
          </a:bodyPr>
          <a:lstStyle/>
          <a:p>
            <a:r>
              <a:rPr lang="en-US" altLang="ko-KR" smtClean="0">
                <a:latin typeface="Helvetica" panose="020B0604020202020204" pitchFamily="34" charset="0"/>
                <a:ea typeface="Gulim" panose="020B0600000101010101" pitchFamily="34" charset="-127"/>
              </a:rPr>
              <a:t>Where are we going with synchronization?</a:t>
            </a:r>
          </a:p>
        </p:txBody>
      </p:sp>
      <p:sp>
        <p:nvSpPr>
          <p:cNvPr id="43011" name="Rectangle 36"/>
          <p:cNvSpPr>
            <a:spLocks noGrp="1" noChangeArrowheads="1"/>
          </p:cNvSpPr>
          <p:nvPr>
            <p:ph type="body" idx="1"/>
          </p:nvPr>
        </p:nvSpPr>
        <p:spPr>
          <a:xfrm>
            <a:off x="228600" y="4648200"/>
            <a:ext cx="8610600" cy="2133600"/>
          </a:xfrm>
        </p:spPr>
        <p:txBody>
          <a:bodyPr>
            <a:normAutofit fontScale="92500" lnSpcReduction="10000"/>
          </a:bodyPr>
          <a:lstStyle/>
          <a:p>
            <a:r>
              <a:rPr lang="en-US" altLang="ko-KR" dirty="0" smtClean="0">
                <a:latin typeface="Helvetica" panose="020B0604020202020204" pitchFamily="34" charset="0"/>
                <a:ea typeface="Gulim" panose="020B0600000101010101" pitchFamily="34" charset="-127"/>
              </a:rPr>
              <a:t>We are going to implement various higher-level synchronization primitives using atomic operations</a:t>
            </a:r>
          </a:p>
          <a:p>
            <a:pPr lvl="1"/>
            <a:r>
              <a:rPr lang="en-US" altLang="ko-KR" dirty="0" smtClean="0">
                <a:latin typeface="Helvetica" panose="020B0604020202020204" pitchFamily="34" charset="0"/>
                <a:ea typeface="Gulim" panose="020B0600000101010101" pitchFamily="34" charset="-127"/>
              </a:rPr>
              <a:t>Everything is pretty painful if only atomic primitives are load and store</a:t>
            </a:r>
          </a:p>
          <a:p>
            <a:pPr lvl="1"/>
            <a:r>
              <a:rPr lang="en-US" altLang="ko-KR" dirty="0" smtClean="0">
                <a:latin typeface="Helvetica" panose="020B0604020202020204" pitchFamily="34" charset="0"/>
                <a:ea typeface="Gulim" panose="020B0600000101010101" pitchFamily="34" charset="-127"/>
              </a:rPr>
              <a:t>Need to provide primitives useful at user-level</a:t>
            </a:r>
          </a:p>
        </p:txBody>
      </p:sp>
      <p:sp>
        <p:nvSpPr>
          <p:cNvPr id="436234" name="Rectangle 10"/>
          <p:cNvSpPr>
            <a:spLocks noChangeArrowheads="1"/>
          </p:cNvSpPr>
          <p:nvPr/>
        </p:nvSpPr>
        <p:spPr bwMode="auto">
          <a:xfrm>
            <a:off x="1981200" y="3962400"/>
            <a:ext cx="7162800" cy="685800"/>
          </a:xfrm>
          <a:prstGeom prst="rect">
            <a:avLst/>
          </a:prstGeom>
          <a:solidFill>
            <a:srgbClr val="00FFFF"/>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nSpc>
                <a:spcPct val="90000"/>
              </a:lnSpc>
              <a:spcBef>
                <a:spcPct val="30000"/>
              </a:spcBef>
              <a:buFontTx/>
              <a:buNone/>
            </a:pPr>
            <a:r>
              <a:rPr lang="en-US" b="1">
                <a:latin typeface="Helvetica" panose="020B0604020202020204" pitchFamily="34" charset="0"/>
              </a:rPr>
              <a:t>Load/Store    Disable Ints   Test&amp;Set   Comp&amp;Swap</a:t>
            </a:r>
          </a:p>
        </p:txBody>
      </p:sp>
      <p:sp>
        <p:nvSpPr>
          <p:cNvPr id="436232" name="Rectangle 8"/>
          <p:cNvSpPr>
            <a:spLocks noChangeArrowheads="1"/>
          </p:cNvSpPr>
          <p:nvPr/>
        </p:nvSpPr>
        <p:spPr bwMode="auto">
          <a:xfrm>
            <a:off x="1981200" y="2514600"/>
            <a:ext cx="7162800" cy="1447800"/>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nSpc>
                <a:spcPct val="90000"/>
              </a:lnSpc>
              <a:spcBef>
                <a:spcPct val="30000"/>
              </a:spcBef>
              <a:buFontTx/>
              <a:buNone/>
            </a:pPr>
            <a:r>
              <a:rPr lang="en-US" b="1">
                <a:latin typeface="Helvetica" panose="020B0604020202020204" pitchFamily="34" charset="0"/>
              </a:rPr>
              <a:t>Locks   Semaphores   Monitors   Send/Receive</a:t>
            </a:r>
          </a:p>
        </p:txBody>
      </p:sp>
      <p:sp>
        <p:nvSpPr>
          <p:cNvPr id="436230" name="Rectangle 6"/>
          <p:cNvSpPr>
            <a:spLocks noChangeArrowheads="1"/>
          </p:cNvSpPr>
          <p:nvPr/>
        </p:nvSpPr>
        <p:spPr bwMode="auto">
          <a:xfrm>
            <a:off x="1981200" y="1676400"/>
            <a:ext cx="7162800" cy="838200"/>
          </a:xfrm>
          <a:prstGeom prst="rect">
            <a:avLst/>
          </a:prstGeom>
          <a:solidFill>
            <a:srgbClr val="53FB25"/>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nSpc>
                <a:spcPct val="90000"/>
              </a:lnSpc>
              <a:spcBef>
                <a:spcPct val="30000"/>
              </a:spcBef>
              <a:buFontTx/>
              <a:buNone/>
            </a:pPr>
            <a:r>
              <a:rPr lang="en-US" b="1">
                <a:latin typeface="Helvetica" panose="020B0604020202020204" pitchFamily="34" charset="0"/>
              </a:rPr>
              <a:t>Shared Programs</a:t>
            </a:r>
          </a:p>
        </p:txBody>
      </p:sp>
      <p:grpSp>
        <p:nvGrpSpPr>
          <p:cNvPr id="2" name="Group 37"/>
          <p:cNvGrpSpPr>
            <a:grpSpLocks/>
          </p:cNvGrpSpPr>
          <p:nvPr/>
        </p:nvGrpSpPr>
        <p:grpSpPr bwMode="auto">
          <a:xfrm>
            <a:off x="457200" y="1676400"/>
            <a:ext cx="8686800" cy="2971800"/>
            <a:chOff x="144" y="480"/>
            <a:chExt cx="5472" cy="1872"/>
          </a:xfrm>
        </p:grpSpPr>
        <p:grpSp>
          <p:nvGrpSpPr>
            <p:cNvPr id="43016" name="Group 35"/>
            <p:cNvGrpSpPr>
              <a:grpSpLocks/>
            </p:cNvGrpSpPr>
            <p:nvPr/>
          </p:nvGrpSpPr>
          <p:grpSpPr bwMode="auto">
            <a:xfrm>
              <a:off x="144" y="480"/>
              <a:ext cx="960" cy="1872"/>
              <a:chOff x="144" y="768"/>
              <a:chExt cx="960" cy="1872"/>
            </a:xfrm>
          </p:grpSpPr>
          <p:sp>
            <p:nvSpPr>
              <p:cNvPr id="43024" name="Rectangle 9"/>
              <p:cNvSpPr>
                <a:spLocks noChangeArrowheads="1"/>
              </p:cNvSpPr>
              <p:nvPr/>
            </p:nvSpPr>
            <p:spPr bwMode="auto">
              <a:xfrm>
                <a:off x="144" y="2208"/>
                <a:ext cx="960" cy="432"/>
              </a:xfrm>
              <a:prstGeom prst="rect">
                <a:avLst/>
              </a:prstGeom>
              <a:solidFill>
                <a:srgbClr val="FF66CC"/>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nSpc>
                    <a:spcPct val="90000"/>
                  </a:lnSpc>
                  <a:spcBef>
                    <a:spcPct val="30000"/>
                  </a:spcBef>
                  <a:buFontTx/>
                  <a:buNone/>
                </a:pPr>
                <a:r>
                  <a:rPr lang="en-US" b="1">
                    <a:latin typeface="Helvetica" panose="020B0604020202020204" pitchFamily="34" charset="0"/>
                  </a:rPr>
                  <a:t>Hardware</a:t>
                </a:r>
              </a:p>
            </p:txBody>
          </p:sp>
          <p:sp>
            <p:nvSpPr>
              <p:cNvPr id="43025" name="Rectangle 7"/>
              <p:cNvSpPr>
                <a:spLocks noChangeArrowheads="1"/>
              </p:cNvSpPr>
              <p:nvPr/>
            </p:nvSpPr>
            <p:spPr bwMode="auto">
              <a:xfrm>
                <a:off x="144" y="1296"/>
                <a:ext cx="960" cy="912"/>
              </a:xfrm>
              <a:prstGeom prst="rect">
                <a:avLst/>
              </a:prstGeom>
              <a:solidFill>
                <a:srgbClr val="FF66CC"/>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nSpc>
                    <a:spcPct val="90000"/>
                  </a:lnSpc>
                  <a:spcBef>
                    <a:spcPct val="30000"/>
                  </a:spcBef>
                  <a:buFontTx/>
                  <a:buNone/>
                </a:pPr>
                <a:r>
                  <a:rPr lang="en-US" b="1">
                    <a:latin typeface="Helvetica" panose="020B0604020202020204" pitchFamily="34" charset="0"/>
                  </a:rPr>
                  <a:t>Higher-level </a:t>
                </a:r>
              </a:p>
              <a:p>
                <a:pPr>
                  <a:lnSpc>
                    <a:spcPct val="90000"/>
                  </a:lnSpc>
                  <a:spcBef>
                    <a:spcPct val="30000"/>
                  </a:spcBef>
                  <a:buFontTx/>
                  <a:buNone/>
                </a:pPr>
                <a:r>
                  <a:rPr lang="en-US" b="1">
                    <a:latin typeface="Helvetica" panose="020B0604020202020204" pitchFamily="34" charset="0"/>
                  </a:rPr>
                  <a:t>API</a:t>
                </a:r>
              </a:p>
            </p:txBody>
          </p:sp>
          <p:sp>
            <p:nvSpPr>
              <p:cNvPr id="43026" name="Rectangle 5"/>
              <p:cNvSpPr>
                <a:spLocks noChangeArrowheads="1"/>
              </p:cNvSpPr>
              <p:nvPr/>
            </p:nvSpPr>
            <p:spPr bwMode="auto">
              <a:xfrm>
                <a:off x="144" y="768"/>
                <a:ext cx="960" cy="528"/>
              </a:xfrm>
              <a:prstGeom prst="rect">
                <a:avLst/>
              </a:prstGeom>
              <a:solidFill>
                <a:srgbClr val="FF66CC"/>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nSpc>
                    <a:spcPct val="90000"/>
                  </a:lnSpc>
                  <a:spcBef>
                    <a:spcPct val="30000"/>
                  </a:spcBef>
                  <a:buFontTx/>
                  <a:buNone/>
                </a:pPr>
                <a:r>
                  <a:rPr lang="en-US" b="1">
                    <a:latin typeface="Helvetica" panose="020B0604020202020204" pitchFamily="34" charset="0"/>
                  </a:rPr>
                  <a:t>Programs</a:t>
                </a:r>
              </a:p>
            </p:txBody>
          </p:sp>
        </p:grpSp>
        <p:sp>
          <p:nvSpPr>
            <p:cNvPr id="43017" name="Line 11"/>
            <p:cNvSpPr>
              <a:spLocks noChangeShapeType="1"/>
            </p:cNvSpPr>
            <p:nvPr/>
          </p:nvSpPr>
          <p:spPr bwMode="auto">
            <a:xfrm>
              <a:off x="144" y="480"/>
              <a:ext cx="547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3018" name="Line 12"/>
            <p:cNvSpPr>
              <a:spLocks noChangeShapeType="1"/>
            </p:cNvSpPr>
            <p:nvPr/>
          </p:nvSpPr>
          <p:spPr bwMode="auto">
            <a:xfrm>
              <a:off x="144" y="1008"/>
              <a:ext cx="54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3019" name="Line 13"/>
            <p:cNvSpPr>
              <a:spLocks noChangeShapeType="1"/>
            </p:cNvSpPr>
            <p:nvPr/>
          </p:nvSpPr>
          <p:spPr bwMode="auto">
            <a:xfrm>
              <a:off x="144" y="1920"/>
              <a:ext cx="54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3020" name="Line 14"/>
            <p:cNvSpPr>
              <a:spLocks noChangeShapeType="1"/>
            </p:cNvSpPr>
            <p:nvPr/>
          </p:nvSpPr>
          <p:spPr bwMode="auto">
            <a:xfrm>
              <a:off x="144" y="2352"/>
              <a:ext cx="547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3021" name="Line 15"/>
            <p:cNvSpPr>
              <a:spLocks noChangeShapeType="1"/>
            </p:cNvSpPr>
            <p:nvPr/>
          </p:nvSpPr>
          <p:spPr bwMode="auto">
            <a:xfrm>
              <a:off x="144" y="480"/>
              <a:ext cx="0" cy="187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3022" name="Line 16"/>
            <p:cNvSpPr>
              <a:spLocks noChangeShapeType="1"/>
            </p:cNvSpPr>
            <p:nvPr/>
          </p:nvSpPr>
          <p:spPr bwMode="auto">
            <a:xfrm>
              <a:off x="1104" y="480"/>
              <a:ext cx="0" cy="18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3023" name="Line 17"/>
            <p:cNvSpPr>
              <a:spLocks noChangeShapeType="1"/>
            </p:cNvSpPr>
            <p:nvPr/>
          </p:nvSpPr>
          <p:spPr bwMode="auto">
            <a:xfrm>
              <a:off x="5616" y="480"/>
              <a:ext cx="0" cy="187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47</a:t>
            </a:fld>
            <a:endParaRPr lang="en-US" dirty="0">
              <a:solidFill>
                <a:srgbClr val="FFFFFF"/>
              </a:solidFill>
            </a:endParaRPr>
          </a:p>
        </p:txBody>
      </p:sp>
    </p:spTree>
    <p:extLst>
      <p:ext uri="{BB962C8B-B14F-4D97-AF65-F5344CB8AC3E}">
        <p14:creationId xmlns:p14="http://schemas.microsoft.com/office/powerpoint/2010/main" val="4216778592"/>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ko-KR" smtClean="0">
                <a:latin typeface="Helvetica" panose="020B0604020202020204" pitchFamily="34" charset="0"/>
                <a:ea typeface="Gulim" panose="020B0600000101010101" pitchFamily="34" charset="-127"/>
              </a:rPr>
              <a:t>Semaphores</a:t>
            </a:r>
          </a:p>
        </p:txBody>
      </p:sp>
      <p:sp>
        <p:nvSpPr>
          <p:cNvPr id="459779" name="Rectangle 3"/>
          <p:cNvSpPr>
            <a:spLocks noGrp="1" noChangeArrowheads="1"/>
          </p:cNvSpPr>
          <p:nvPr>
            <p:ph type="body" idx="1"/>
          </p:nvPr>
        </p:nvSpPr>
        <p:spPr>
          <a:xfrm>
            <a:off x="533135" y="1646237"/>
            <a:ext cx="8610600" cy="5029200"/>
          </a:xfrm>
        </p:spPr>
        <p:txBody>
          <a:bodyPr>
            <a:normAutofit fontScale="92500" lnSpcReduction="10000"/>
          </a:bodyPr>
          <a:lstStyle/>
          <a:p>
            <a:pPr>
              <a:spcBef>
                <a:spcPct val="25000"/>
              </a:spcBef>
            </a:pPr>
            <a:r>
              <a:rPr lang="en-US" altLang="ko-KR" dirty="0" smtClean="0">
                <a:latin typeface="Helvetica" panose="020B0604020202020204" pitchFamily="34" charset="0"/>
                <a:ea typeface="Gulim" panose="020B0600000101010101" pitchFamily="34" charset="-127"/>
              </a:rPr>
              <a:t>Semaphores are a kind of generalized locks</a:t>
            </a:r>
          </a:p>
          <a:p>
            <a:pPr lvl="1">
              <a:spcBef>
                <a:spcPct val="25000"/>
              </a:spcBef>
            </a:pPr>
            <a:r>
              <a:rPr lang="en-US" altLang="ko-KR" dirty="0" smtClean="0">
                <a:latin typeface="Helvetica" panose="020B0604020202020204" pitchFamily="34" charset="0"/>
                <a:ea typeface="Gulim" panose="020B0600000101010101" pitchFamily="34" charset="-127"/>
              </a:rPr>
              <a:t>First defined by </a:t>
            </a:r>
            <a:r>
              <a:rPr lang="en-US" altLang="ko-KR" dirty="0" err="1" smtClean="0">
                <a:latin typeface="Helvetica" panose="020B0604020202020204" pitchFamily="34" charset="0"/>
                <a:ea typeface="Gulim" panose="020B0600000101010101" pitchFamily="34" charset="-127"/>
              </a:rPr>
              <a:t>Dijkstra</a:t>
            </a:r>
            <a:r>
              <a:rPr lang="en-US" altLang="ko-KR" dirty="0" smtClean="0">
                <a:latin typeface="Helvetica" panose="020B0604020202020204" pitchFamily="34" charset="0"/>
                <a:ea typeface="Gulim" panose="020B0600000101010101" pitchFamily="34" charset="-127"/>
              </a:rPr>
              <a:t> in late 60s</a:t>
            </a:r>
          </a:p>
          <a:p>
            <a:pPr lvl="1">
              <a:spcBef>
                <a:spcPct val="25000"/>
              </a:spcBef>
            </a:pPr>
            <a:r>
              <a:rPr lang="en-US" altLang="ko-KR" dirty="0" smtClean="0">
                <a:latin typeface="Helvetica" panose="020B0604020202020204" pitchFamily="34" charset="0"/>
                <a:ea typeface="Gulim" panose="020B0600000101010101" pitchFamily="34" charset="-127"/>
              </a:rPr>
              <a:t>Main synchronization primitive used in original UNIX</a:t>
            </a:r>
          </a:p>
          <a:p>
            <a:pPr>
              <a:spcBef>
                <a:spcPct val="25000"/>
              </a:spcBef>
            </a:pPr>
            <a:endParaRPr lang="en-US" altLang="ko-KR" dirty="0" smtClean="0">
              <a:latin typeface="Helvetica" panose="020B0604020202020204" pitchFamily="34" charset="0"/>
              <a:ea typeface="Gulim" panose="020B0600000101010101" pitchFamily="34" charset="-127"/>
            </a:endParaRPr>
          </a:p>
          <a:p>
            <a:pPr>
              <a:spcBef>
                <a:spcPct val="25000"/>
              </a:spcBef>
            </a:pPr>
            <a:r>
              <a:rPr lang="en-US" altLang="ko-KR" dirty="0" smtClean="0">
                <a:latin typeface="Helvetica" panose="020B0604020202020204" pitchFamily="34" charset="0"/>
                <a:ea typeface="Gulim" panose="020B0600000101010101" pitchFamily="34" charset="-127"/>
              </a:rPr>
              <a:t>Definition: a Semaphore has a non-negative integer value and supports the following two operations:</a:t>
            </a:r>
          </a:p>
          <a:p>
            <a:pPr lvl="1">
              <a:spcBef>
                <a:spcPct val="25000"/>
              </a:spcBef>
            </a:pPr>
            <a:r>
              <a:rPr lang="en-US" altLang="ko-KR" dirty="0" smtClean="0">
                <a:latin typeface="Helvetica" panose="020B0604020202020204" pitchFamily="34" charset="0"/>
                <a:ea typeface="Gulim" panose="020B0600000101010101" pitchFamily="34" charset="-127"/>
              </a:rPr>
              <a:t>P(): an atomic operation that waits for semaphore to become positive, then decrements it by 1 </a:t>
            </a:r>
          </a:p>
          <a:p>
            <a:pPr lvl="2">
              <a:spcBef>
                <a:spcPct val="25000"/>
              </a:spcBef>
            </a:pPr>
            <a:r>
              <a:rPr lang="en-US" altLang="ko-KR" dirty="0" smtClean="0">
                <a:latin typeface="Helvetica" panose="020B0604020202020204" pitchFamily="34" charset="0"/>
                <a:ea typeface="Gulim" panose="020B0600000101010101" pitchFamily="34" charset="-127"/>
              </a:rPr>
              <a:t>Think of this as the wait() operation</a:t>
            </a:r>
          </a:p>
          <a:p>
            <a:pPr lvl="1">
              <a:spcBef>
                <a:spcPct val="25000"/>
              </a:spcBef>
            </a:pPr>
            <a:r>
              <a:rPr lang="en-US" altLang="ko-KR" dirty="0" smtClean="0">
                <a:latin typeface="Helvetica" panose="020B0604020202020204" pitchFamily="34" charset="0"/>
                <a:ea typeface="Gulim" panose="020B0600000101010101" pitchFamily="34" charset="-127"/>
              </a:rPr>
              <a:t>V(): an atomic operation that increments the semaphore by 1, waking up a waiting P, if any</a:t>
            </a:r>
          </a:p>
          <a:p>
            <a:pPr lvl="2">
              <a:spcBef>
                <a:spcPct val="25000"/>
              </a:spcBef>
            </a:pPr>
            <a:r>
              <a:rPr lang="en-US" altLang="ko-KR" dirty="0" smtClean="0">
                <a:latin typeface="Helvetica" panose="020B0604020202020204" pitchFamily="34" charset="0"/>
                <a:ea typeface="Gulim" panose="020B0600000101010101" pitchFamily="34" charset="-127"/>
              </a:rPr>
              <a:t>Think of this as the signal() operation</a:t>
            </a:r>
          </a:p>
        </p:txBody>
      </p:sp>
      <p:pic>
        <p:nvPicPr>
          <p:cNvPr id="45060" name="Picture 20" descr="MCj036416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5800" y="228600"/>
            <a:ext cx="4730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48</a:t>
            </a:fld>
            <a:endParaRPr lang="en-US" dirty="0">
              <a:solidFill>
                <a:srgbClr val="FFFFFF"/>
              </a:solidFill>
            </a:endParaRPr>
          </a:p>
        </p:txBody>
      </p:sp>
    </p:spTree>
    <p:extLst>
      <p:ext uri="{BB962C8B-B14F-4D97-AF65-F5344CB8AC3E}">
        <p14:creationId xmlns:p14="http://schemas.microsoft.com/office/powerpoint/2010/main" val="272799097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97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977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977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977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9779">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5977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97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build="p"/>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02" name="Rectangle 2"/>
          <p:cNvSpPr>
            <a:spLocks noChangeArrowheads="1"/>
          </p:cNvSpPr>
          <p:nvPr/>
        </p:nvSpPr>
        <p:spPr bwMode="auto">
          <a:xfrm>
            <a:off x="1676400" y="4953000"/>
            <a:ext cx="1219200" cy="76200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vert="eaVert"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endParaRPr lang="en-US" sz="1800" b="1">
              <a:latin typeface="Comic Sans MS" panose="030F0702030302020204" pitchFamily="66" charset="0"/>
            </a:endParaRPr>
          </a:p>
        </p:txBody>
      </p:sp>
      <p:sp>
        <p:nvSpPr>
          <p:cNvPr id="512003" name="Text Box 3"/>
          <p:cNvSpPr txBox="1">
            <a:spLocks noChangeArrowheads="1"/>
          </p:cNvSpPr>
          <p:nvPr/>
        </p:nvSpPr>
        <p:spPr bwMode="auto">
          <a:xfrm>
            <a:off x="2476500" y="5943600"/>
            <a:ext cx="1054100" cy="366713"/>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a:latin typeface="Comic Sans MS" panose="030F0702030302020204" pitchFamily="66" charset="0"/>
              </a:rPr>
              <a:t>Value=2</a:t>
            </a:r>
          </a:p>
        </p:txBody>
      </p:sp>
      <p:sp>
        <p:nvSpPr>
          <p:cNvPr id="512004" name="Text Box 4"/>
          <p:cNvSpPr txBox="1">
            <a:spLocks noChangeArrowheads="1"/>
          </p:cNvSpPr>
          <p:nvPr/>
        </p:nvSpPr>
        <p:spPr bwMode="auto">
          <a:xfrm>
            <a:off x="2476500" y="5943600"/>
            <a:ext cx="1054100" cy="366713"/>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a:latin typeface="Comic Sans MS" panose="030F0702030302020204" pitchFamily="66" charset="0"/>
              </a:rPr>
              <a:t>Value=1</a:t>
            </a:r>
          </a:p>
        </p:txBody>
      </p:sp>
      <p:sp>
        <p:nvSpPr>
          <p:cNvPr id="512005" name="Text Box 5"/>
          <p:cNvSpPr txBox="1">
            <a:spLocks noChangeArrowheads="1"/>
          </p:cNvSpPr>
          <p:nvPr/>
        </p:nvSpPr>
        <p:spPr bwMode="auto">
          <a:xfrm>
            <a:off x="2476500" y="5943600"/>
            <a:ext cx="1054100" cy="366713"/>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a:latin typeface="Comic Sans MS" panose="030F0702030302020204" pitchFamily="66" charset="0"/>
              </a:rPr>
              <a:t>Value=0</a:t>
            </a:r>
          </a:p>
        </p:txBody>
      </p:sp>
      <p:pic>
        <p:nvPicPr>
          <p:cNvPr id="512006" name="Picture 6" descr="MCj030735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410200"/>
            <a:ext cx="990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1" name="Rectangle 7"/>
          <p:cNvSpPr>
            <a:spLocks noGrp="1" noChangeArrowheads="1"/>
          </p:cNvSpPr>
          <p:nvPr>
            <p:ph type="title"/>
          </p:nvPr>
        </p:nvSpPr>
        <p:spPr/>
        <p:txBody>
          <a:bodyPr>
            <a:normAutofit fontScale="90000"/>
          </a:bodyPr>
          <a:lstStyle/>
          <a:p>
            <a:r>
              <a:rPr lang="en-US" altLang="ko-KR" smtClean="0">
                <a:latin typeface="Helvetica" panose="020B0604020202020204" pitchFamily="34" charset="0"/>
                <a:ea typeface="Gulim" panose="020B0600000101010101" pitchFamily="34" charset="-127"/>
              </a:rPr>
              <a:t>Semaphores Like Integers Except</a:t>
            </a:r>
          </a:p>
        </p:txBody>
      </p:sp>
      <p:sp>
        <p:nvSpPr>
          <p:cNvPr id="512008" name="Rectangle 8"/>
          <p:cNvSpPr>
            <a:spLocks noGrp="1" noChangeArrowheads="1"/>
          </p:cNvSpPr>
          <p:nvPr>
            <p:ph type="body" idx="1"/>
          </p:nvPr>
        </p:nvSpPr>
        <p:spPr>
          <a:xfrm>
            <a:off x="495300" y="1571783"/>
            <a:ext cx="8763000" cy="3588703"/>
          </a:xfrm>
        </p:spPr>
        <p:txBody>
          <a:bodyPr>
            <a:normAutofit fontScale="92500" lnSpcReduction="20000"/>
          </a:bodyPr>
          <a:lstStyle/>
          <a:p>
            <a:r>
              <a:rPr lang="en-US" altLang="ko-KR" dirty="0" smtClean="0">
                <a:latin typeface="Helvetica" panose="020B0604020202020204" pitchFamily="34" charset="0"/>
                <a:ea typeface="Gulim" panose="020B0600000101010101" pitchFamily="34" charset="-127"/>
              </a:rPr>
              <a:t>Semaphores are like integers, except</a:t>
            </a:r>
          </a:p>
          <a:p>
            <a:pPr lvl="1"/>
            <a:r>
              <a:rPr lang="en-US" altLang="ko-KR" dirty="0" smtClean="0">
                <a:latin typeface="Helvetica" panose="020B0604020202020204" pitchFamily="34" charset="0"/>
                <a:ea typeface="Gulim" panose="020B0600000101010101" pitchFamily="34" charset="-127"/>
              </a:rPr>
              <a:t>No negative values</a:t>
            </a:r>
          </a:p>
          <a:p>
            <a:pPr lvl="1"/>
            <a:r>
              <a:rPr lang="en-US" altLang="ko-KR" dirty="0" smtClean="0">
                <a:latin typeface="Helvetica" panose="020B0604020202020204" pitchFamily="34" charset="0"/>
                <a:ea typeface="Gulim" panose="020B0600000101010101" pitchFamily="34" charset="-127"/>
              </a:rPr>
              <a:t>Only operations allowed are P and V – can’t read or write value, except to set it initially</a:t>
            </a:r>
          </a:p>
          <a:p>
            <a:pPr lvl="1"/>
            <a:r>
              <a:rPr lang="en-US" altLang="ko-KR" dirty="0" smtClean="0">
                <a:latin typeface="Helvetica" panose="020B0604020202020204" pitchFamily="34" charset="0"/>
                <a:ea typeface="Gulim" panose="020B0600000101010101" pitchFamily="34" charset="-127"/>
              </a:rPr>
              <a:t>Operations must be atomic</a:t>
            </a:r>
          </a:p>
          <a:p>
            <a:pPr lvl="2"/>
            <a:r>
              <a:rPr lang="en-US" altLang="ko-KR" dirty="0" smtClean="0">
                <a:latin typeface="Helvetica" panose="020B0604020202020204" pitchFamily="34" charset="0"/>
                <a:ea typeface="Gulim" panose="020B0600000101010101" pitchFamily="34" charset="-127"/>
              </a:rPr>
              <a:t>Two P’s together can’t decrement value below zero</a:t>
            </a:r>
          </a:p>
          <a:p>
            <a:pPr lvl="2"/>
            <a:r>
              <a:rPr lang="en-US" altLang="ko-KR" dirty="0" smtClean="0">
                <a:latin typeface="Helvetica" panose="020B0604020202020204" pitchFamily="34" charset="0"/>
                <a:ea typeface="Gulim" panose="020B0600000101010101" pitchFamily="34" charset="-127"/>
              </a:rPr>
              <a:t>Similarly, thread going to sleep in P won’t miss wakeup from V – even if they both happen at same time</a:t>
            </a:r>
          </a:p>
          <a:p>
            <a:r>
              <a:rPr lang="en-US" altLang="ko-KR" dirty="0" smtClean="0">
                <a:latin typeface="Helvetica" panose="020B0604020202020204" pitchFamily="34" charset="0"/>
                <a:ea typeface="Gulim" panose="020B0600000101010101" pitchFamily="34" charset="-127"/>
              </a:rPr>
              <a:t>Semaphore from railway analogy</a:t>
            </a:r>
          </a:p>
          <a:p>
            <a:pPr lvl="1"/>
            <a:r>
              <a:rPr lang="en-US" altLang="ko-KR" dirty="0" smtClean="0">
                <a:latin typeface="Helvetica" panose="020B0604020202020204" pitchFamily="34" charset="0"/>
                <a:ea typeface="Gulim" panose="020B0600000101010101" pitchFamily="34" charset="-127"/>
              </a:rPr>
              <a:t>Here is a semaphore initialized to 2 for resource control:</a:t>
            </a:r>
          </a:p>
          <a:p>
            <a:endParaRPr lang="ko-KR" altLang="en-US" dirty="0" smtClean="0">
              <a:latin typeface="Helvetica" panose="020B0604020202020204" pitchFamily="34" charset="0"/>
              <a:ea typeface="Gulim" panose="020B0600000101010101" pitchFamily="34" charset="-127"/>
            </a:endParaRPr>
          </a:p>
        </p:txBody>
      </p:sp>
      <p:pic>
        <p:nvPicPr>
          <p:cNvPr id="512009" name="Picture 9" descr="MCj030735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410200"/>
            <a:ext cx="990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10" name="Picture 10" descr="MCj030735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410200"/>
            <a:ext cx="990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1"/>
          <p:cNvGrpSpPr>
            <a:grpSpLocks/>
          </p:cNvGrpSpPr>
          <p:nvPr/>
        </p:nvGrpSpPr>
        <p:grpSpPr bwMode="auto">
          <a:xfrm>
            <a:off x="990600" y="4800600"/>
            <a:ext cx="7391400" cy="1447800"/>
            <a:chOff x="624" y="3024"/>
            <a:chExt cx="4656" cy="912"/>
          </a:xfrm>
        </p:grpSpPr>
        <p:sp>
          <p:nvSpPr>
            <p:cNvPr id="47125" name="Line 12"/>
            <p:cNvSpPr>
              <a:spLocks noChangeShapeType="1"/>
            </p:cNvSpPr>
            <p:nvPr/>
          </p:nvSpPr>
          <p:spPr bwMode="auto">
            <a:xfrm>
              <a:off x="624" y="3648"/>
              <a:ext cx="139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7126" name="Line 13"/>
            <p:cNvSpPr>
              <a:spLocks noChangeShapeType="1"/>
            </p:cNvSpPr>
            <p:nvPr/>
          </p:nvSpPr>
          <p:spPr bwMode="auto">
            <a:xfrm>
              <a:off x="2496" y="3408"/>
              <a:ext cx="13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7127" name="Line 14"/>
            <p:cNvSpPr>
              <a:spLocks noChangeShapeType="1"/>
            </p:cNvSpPr>
            <p:nvPr/>
          </p:nvSpPr>
          <p:spPr bwMode="auto">
            <a:xfrm>
              <a:off x="2496" y="3936"/>
              <a:ext cx="13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7128" name="Freeform 15"/>
            <p:cNvSpPr>
              <a:spLocks/>
            </p:cNvSpPr>
            <p:nvPr/>
          </p:nvSpPr>
          <p:spPr bwMode="auto">
            <a:xfrm>
              <a:off x="2016" y="3408"/>
              <a:ext cx="480" cy="240"/>
            </a:xfrm>
            <a:custGeom>
              <a:avLst/>
              <a:gdLst>
                <a:gd name="T0" fmla="*/ 0 w 480"/>
                <a:gd name="T1" fmla="*/ 14 h 272"/>
                <a:gd name="T2" fmla="*/ 144 w 480"/>
                <a:gd name="T3" fmla="*/ 14 h 272"/>
                <a:gd name="T4" fmla="*/ 336 w 480"/>
                <a:gd name="T5" fmla="*/ 4 h 272"/>
                <a:gd name="T6" fmla="*/ 480 w 480"/>
                <a:gd name="T7" fmla="*/ 0 h 272"/>
                <a:gd name="T8" fmla="*/ 0 60000 65536"/>
                <a:gd name="T9" fmla="*/ 0 60000 65536"/>
                <a:gd name="T10" fmla="*/ 0 60000 65536"/>
                <a:gd name="T11" fmla="*/ 0 60000 65536"/>
                <a:gd name="T12" fmla="*/ 0 w 480"/>
                <a:gd name="T13" fmla="*/ 0 h 272"/>
                <a:gd name="T14" fmla="*/ 480 w 480"/>
                <a:gd name="T15" fmla="*/ 272 h 272"/>
              </a:gdLst>
              <a:ahLst/>
              <a:cxnLst>
                <a:cxn ang="T8">
                  <a:pos x="T0" y="T1"/>
                </a:cxn>
                <a:cxn ang="T9">
                  <a:pos x="T2" y="T3"/>
                </a:cxn>
                <a:cxn ang="T10">
                  <a:pos x="T4" y="T5"/>
                </a:cxn>
                <a:cxn ang="T11">
                  <a:pos x="T6" y="T7"/>
                </a:cxn>
              </a:cxnLst>
              <a:rect l="T12" t="T13" r="T14" b="T15"/>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en-US"/>
            </a:p>
          </p:txBody>
        </p:sp>
        <p:sp>
          <p:nvSpPr>
            <p:cNvPr id="47129" name="Freeform 16"/>
            <p:cNvSpPr>
              <a:spLocks/>
            </p:cNvSpPr>
            <p:nvPr/>
          </p:nvSpPr>
          <p:spPr bwMode="auto">
            <a:xfrm flipV="1">
              <a:off x="2016" y="3648"/>
              <a:ext cx="528" cy="288"/>
            </a:xfrm>
            <a:custGeom>
              <a:avLst/>
              <a:gdLst>
                <a:gd name="T0" fmla="*/ 0 w 480"/>
                <a:gd name="T1" fmla="*/ 896 h 272"/>
                <a:gd name="T2" fmla="*/ 1287 w 480"/>
                <a:gd name="T3" fmla="*/ 896 h 272"/>
                <a:gd name="T4" fmla="*/ 3015 w 480"/>
                <a:gd name="T5" fmla="*/ 178 h 272"/>
                <a:gd name="T6" fmla="*/ 4302 w 480"/>
                <a:gd name="T7" fmla="*/ 0 h 272"/>
                <a:gd name="T8" fmla="*/ 0 60000 65536"/>
                <a:gd name="T9" fmla="*/ 0 60000 65536"/>
                <a:gd name="T10" fmla="*/ 0 60000 65536"/>
                <a:gd name="T11" fmla="*/ 0 60000 65536"/>
                <a:gd name="T12" fmla="*/ 0 w 480"/>
                <a:gd name="T13" fmla="*/ 0 h 272"/>
                <a:gd name="T14" fmla="*/ 480 w 480"/>
                <a:gd name="T15" fmla="*/ 272 h 272"/>
              </a:gdLst>
              <a:ahLst/>
              <a:cxnLst>
                <a:cxn ang="T8">
                  <a:pos x="T0" y="T1"/>
                </a:cxn>
                <a:cxn ang="T9">
                  <a:pos x="T2" y="T3"/>
                </a:cxn>
                <a:cxn ang="T10">
                  <a:pos x="T4" y="T5"/>
                </a:cxn>
                <a:cxn ang="T11">
                  <a:pos x="T6" y="T7"/>
                </a:cxn>
              </a:cxnLst>
              <a:rect l="T12" t="T13" r="T14" b="T15"/>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en-US"/>
            </a:p>
          </p:txBody>
        </p:sp>
        <p:sp>
          <p:nvSpPr>
            <p:cNvPr id="47130" name="Freeform 17"/>
            <p:cNvSpPr>
              <a:spLocks/>
            </p:cNvSpPr>
            <p:nvPr/>
          </p:nvSpPr>
          <p:spPr bwMode="auto">
            <a:xfrm flipH="1">
              <a:off x="3888" y="3408"/>
              <a:ext cx="480" cy="240"/>
            </a:xfrm>
            <a:custGeom>
              <a:avLst/>
              <a:gdLst>
                <a:gd name="T0" fmla="*/ 0 w 480"/>
                <a:gd name="T1" fmla="*/ 14 h 272"/>
                <a:gd name="T2" fmla="*/ 144 w 480"/>
                <a:gd name="T3" fmla="*/ 14 h 272"/>
                <a:gd name="T4" fmla="*/ 336 w 480"/>
                <a:gd name="T5" fmla="*/ 4 h 272"/>
                <a:gd name="T6" fmla="*/ 480 w 480"/>
                <a:gd name="T7" fmla="*/ 0 h 272"/>
                <a:gd name="T8" fmla="*/ 0 60000 65536"/>
                <a:gd name="T9" fmla="*/ 0 60000 65536"/>
                <a:gd name="T10" fmla="*/ 0 60000 65536"/>
                <a:gd name="T11" fmla="*/ 0 60000 65536"/>
                <a:gd name="T12" fmla="*/ 0 w 480"/>
                <a:gd name="T13" fmla="*/ 0 h 272"/>
                <a:gd name="T14" fmla="*/ 480 w 480"/>
                <a:gd name="T15" fmla="*/ 272 h 272"/>
              </a:gdLst>
              <a:ahLst/>
              <a:cxnLst>
                <a:cxn ang="T8">
                  <a:pos x="T0" y="T1"/>
                </a:cxn>
                <a:cxn ang="T9">
                  <a:pos x="T2" y="T3"/>
                </a:cxn>
                <a:cxn ang="T10">
                  <a:pos x="T4" y="T5"/>
                </a:cxn>
                <a:cxn ang="T11">
                  <a:pos x="T6" y="T7"/>
                </a:cxn>
              </a:cxnLst>
              <a:rect l="T12" t="T13" r="T14" b="T15"/>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en-US"/>
            </a:p>
          </p:txBody>
        </p:sp>
        <p:sp>
          <p:nvSpPr>
            <p:cNvPr id="47131" name="Freeform 18"/>
            <p:cNvSpPr>
              <a:spLocks/>
            </p:cNvSpPr>
            <p:nvPr/>
          </p:nvSpPr>
          <p:spPr bwMode="auto">
            <a:xfrm flipH="1" flipV="1">
              <a:off x="3888" y="3648"/>
              <a:ext cx="528" cy="288"/>
            </a:xfrm>
            <a:custGeom>
              <a:avLst/>
              <a:gdLst>
                <a:gd name="T0" fmla="*/ 0 w 480"/>
                <a:gd name="T1" fmla="*/ 896 h 272"/>
                <a:gd name="T2" fmla="*/ 1287 w 480"/>
                <a:gd name="T3" fmla="*/ 896 h 272"/>
                <a:gd name="T4" fmla="*/ 3015 w 480"/>
                <a:gd name="T5" fmla="*/ 178 h 272"/>
                <a:gd name="T6" fmla="*/ 4302 w 480"/>
                <a:gd name="T7" fmla="*/ 0 h 272"/>
                <a:gd name="T8" fmla="*/ 0 60000 65536"/>
                <a:gd name="T9" fmla="*/ 0 60000 65536"/>
                <a:gd name="T10" fmla="*/ 0 60000 65536"/>
                <a:gd name="T11" fmla="*/ 0 60000 65536"/>
                <a:gd name="T12" fmla="*/ 0 w 480"/>
                <a:gd name="T13" fmla="*/ 0 h 272"/>
                <a:gd name="T14" fmla="*/ 480 w 480"/>
                <a:gd name="T15" fmla="*/ 272 h 272"/>
              </a:gdLst>
              <a:ahLst/>
              <a:cxnLst>
                <a:cxn ang="T8">
                  <a:pos x="T0" y="T1"/>
                </a:cxn>
                <a:cxn ang="T9">
                  <a:pos x="T2" y="T3"/>
                </a:cxn>
                <a:cxn ang="T10">
                  <a:pos x="T4" y="T5"/>
                </a:cxn>
                <a:cxn ang="T11">
                  <a:pos x="T6" y="T7"/>
                </a:cxn>
              </a:cxnLst>
              <a:rect l="T12" t="T13" r="T14" b="T15"/>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en-US"/>
            </a:p>
          </p:txBody>
        </p:sp>
        <p:sp>
          <p:nvSpPr>
            <p:cNvPr id="47132" name="Line 19"/>
            <p:cNvSpPr>
              <a:spLocks noChangeShapeType="1"/>
            </p:cNvSpPr>
            <p:nvPr/>
          </p:nvSpPr>
          <p:spPr bwMode="auto">
            <a:xfrm>
              <a:off x="4368" y="3648"/>
              <a:ext cx="91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pic>
          <p:nvPicPr>
            <p:cNvPr id="47133" name="Picture 20" descr="MCj036416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72" y="3024"/>
              <a:ext cx="298" cy="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021" name="Rectangle 21"/>
          <p:cNvSpPr>
            <a:spLocks noChangeArrowheads="1"/>
          </p:cNvSpPr>
          <p:nvPr/>
        </p:nvSpPr>
        <p:spPr bwMode="auto">
          <a:xfrm>
            <a:off x="4191000" y="5119687"/>
            <a:ext cx="1219200" cy="76200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vert="eaVert"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endParaRPr lang="en-US" sz="1800" b="1">
              <a:latin typeface="Comic Sans MS" panose="030F0702030302020204" pitchFamily="66" charset="0"/>
            </a:endParaRPr>
          </a:p>
        </p:txBody>
      </p:sp>
      <p:pic>
        <p:nvPicPr>
          <p:cNvPr id="512022" name="Picture 22" descr="MCj030735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410200"/>
            <a:ext cx="990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23" name="Text Box 23"/>
          <p:cNvSpPr txBox="1">
            <a:spLocks noChangeArrowheads="1"/>
          </p:cNvSpPr>
          <p:nvPr/>
        </p:nvSpPr>
        <p:spPr bwMode="auto">
          <a:xfrm>
            <a:off x="2476500" y="5943600"/>
            <a:ext cx="1054100" cy="366713"/>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a:latin typeface="Comic Sans MS" panose="030F0702030302020204" pitchFamily="66" charset="0"/>
              </a:rPr>
              <a:t>Value=1</a:t>
            </a:r>
          </a:p>
        </p:txBody>
      </p:sp>
      <p:sp>
        <p:nvSpPr>
          <p:cNvPr id="512024" name="Rectangle 24"/>
          <p:cNvSpPr>
            <a:spLocks noChangeArrowheads="1"/>
          </p:cNvSpPr>
          <p:nvPr/>
        </p:nvSpPr>
        <p:spPr bwMode="auto">
          <a:xfrm>
            <a:off x="1981200" y="4800600"/>
            <a:ext cx="990600" cy="91440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vert="eaVert"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endParaRPr lang="en-US" sz="1800" b="1">
              <a:latin typeface="Comic Sans MS" panose="030F0702030302020204" pitchFamily="66" charset="0"/>
            </a:endParaRPr>
          </a:p>
        </p:txBody>
      </p:sp>
      <p:pic>
        <p:nvPicPr>
          <p:cNvPr id="512025" name="Picture 25" descr="MCj030735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410200"/>
            <a:ext cx="990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26" name="Text Box 26"/>
          <p:cNvSpPr txBox="1">
            <a:spLocks noChangeArrowheads="1"/>
          </p:cNvSpPr>
          <p:nvPr/>
        </p:nvSpPr>
        <p:spPr bwMode="auto">
          <a:xfrm>
            <a:off x="2476500" y="5943600"/>
            <a:ext cx="1054100" cy="366713"/>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a:latin typeface="Comic Sans MS" panose="030F0702030302020204" pitchFamily="66" charset="0"/>
              </a:rPr>
              <a:t>Value=0</a:t>
            </a:r>
          </a:p>
        </p:txBody>
      </p:sp>
      <p:pic>
        <p:nvPicPr>
          <p:cNvPr id="512027" name="Picture 27" descr="MCj030735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410200"/>
            <a:ext cx="990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3" name="Rectangle 28"/>
          <p:cNvSpPr>
            <a:spLocks noChangeArrowheads="1"/>
          </p:cNvSpPr>
          <p:nvPr/>
        </p:nvSpPr>
        <p:spPr bwMode="auto">
          <a:xfrm>
            <a:off x="0" y="5257800"/>
            <a:ext cx="990600" cy="99060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vert="eaVert"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endParaRPr lang="en-US" sz="1800" b="1">
              <a:latin typeface="Comic Sans MS" panose="030F0702030302020204" pitchFamily="66" charset="0"/>
            </a:endParaRPr>
          </a:p>
        </p:txBody>
      </p:sp>
      <p:sp>
        <p:nvSpPr>
          <p:cNvPr id="512030" name="Text Box 30"/>
          <p:cNvSpPr txBox="1">
            <a:spLocks noChangeArrowheads="1"/>
          </p:cNvSpPr>
          <p:nvPr/>
        </p:nvSpPr>
        <p:spPr bwMode="auto">
          <a:xfrm>
            <a:off x="2476500" y="5943600"/>
            <a:ext cx="1054100" cy="366713"/>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a:latin typeface="Comic Sans MS" panose="030F0702030302020204" pitchFamily="66" charset="0"/>
              </a:rPr>
              <a:t>Value=2</a:t>
            </a:r>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49</a:t>
            </a:fld>
            <a:endParaRPr lang="en-US" dirty="0">
              <a:solidFill>
                <a:srgbClr val="FFFFFF"/>
              </a:solidFill>
            </a:endParaRPr>
          </a:p>
        </p:txBody>
      </p:sp>
    </p:spTree>
    <p:extLst>
      <p:ext uri="{BB962C8B-B14F-4D97-AF65-F5344CB8AC3E}">
        <p14:creationId xmlns:p14="http://schemas.microsoft.com/office/powerpoint/2010/main" val="150971008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0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0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0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00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200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2008">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008">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2008">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2030"/>
                                        </p:tgtEl>
                                        <p:attrNameLst>
                                          <p:attrName>style.visibility</p:attrName>
                                        </p:attrNameLst>
                                      </p:cBhvr>
                                      <p:to>
                                        <p:strVal val="visible"/>
                                      </p:to>
                                    </p:set>
                                  </p:childTnLst>
                                  <p:subTnLst>
                                    <p:set>
                                      <p:cBhvr override="childStyle">
                                        <p:cTn dur="1" fill="hold" display="0" masterRel="nextClick" afterEffect="1"/>
                                        <p:tgtEl>
                                          <p:spTgt spid="512030"/>
                                        </p:tgtEl>
                                        <p:attrNameLst>
                                          <p:attrName>style.visibility</p:attrName>
                                        </p:attrNameLst>
                                      </p:cBhvr>
                                      <p:to>
                                        <p:strVal val="hidden"/>
                                      </p:to>
                                    </p:set>
                                  </p:subTnLst>
                                </p:cTn>
                              </p:par>
                              <p:par>
                                <p:cTn id="35" presetID="1" presetClass="entr" presetSubtype="0" fill="hold" grpId="0" nodeType="withEffect">
                                  <p:stCondLst>
                                    <p:cond delay="0"/>
                                  </p:stCondLst>
                                  <p:childTnLst>
                                    <p:set>
                                      <p:cBhvr>
                                        <p:cTn id="36" dur="1" fill="hold">
                                          <p:stCondLst>
                                            <p:cond delay="0"/>
                                          </p:stCondLst>
                                        </p:cTn>
                                        <p:tgtEl>
                                          <p:spTgt spid="51200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0" presetClass="path" presetSubtype="0" decel="50000" fill="hold" nodeType="clickEffect">
                                  <p:stCondLst>
                                    <p:cond delay="0"/>
                                  </p:stCondLst>
                                  <p:childTnLst>
                                    <p:animMotion origin="layout" path="M 0.05989 -0.03422 C 0.1394 -0.02983 0.21909 -0.0252 0.26406 -0.03422 C 0.30902 -0.04324 0.29461 -0.07978 0.32985 -0.0888 C 0.36492 -0.09782 0.41996 -0.09343 0.47499 -0.0888 " pathEditMode="fixed" ptsTypes="aaaA">
                                      <p:cBhvr>
                                        <p:cTn id="40" dur="500" fill="hold"/>
                                        <p:tgtEl>
                                          <p:spTgt spid="512009"/>
                                        </p:tgtEl>
                                        <p:attrNameLst>
                                          <p:attrName>ppt_x</p:attrName>
                                          <p:attrName>ppt_y</p:attrName>
                                        </p:attrNameLst>
                                      </p:cBhvr>
                                    </p:animMotion>
                                  </p:childTnLst>
                                </p:cTn>
                              </p:par>
                              <p:par>
                                <p:cTn id="41" presetID="1" presetClass="entr" presetSubtype="0" fill="hold" grpId="0" nodeType="withEffect">
                                  <p:stCondLst>
                                    <p:cond delay="300"/>
                                  </p:stCondLst>
                                  <p:childTnLst>
                                    <p:set>
                                      <p:cBhvr>
                                        <p:cTn id="42" dur="1" fill="hold">
                                          <p:stCondLst>
                                            <p:cond delay="0"/>
                                          </p:stCondLst>
                                        </p:cTn>
                                        <p:tgtEl>
                                          <p:spTgt spid="51200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0" presetClass="path" presetSubtype="0" decel="50000" fill="hold" nodeType="clickEffect">
                                  <p:stCondLst>
                                    <p:cond delay="0"/>
                                  </p:stCondLst>
                                  <p:childTnLst>
                                    <p:animMotion origin="layout" path="M 0.07099 -0.03076 C 0.13749 -0.0296 0.20398 -0.02822 0.24894 -0.02706 C 0.29391 -0.0259 0.31769 -0.03377 0.34078 -0.02336 C 0.36387 -0.01295 0.36353 0.02544 0.38731 0.03492 C 0.4111 0.0444 0.44721 0.03885 0.48333 0.0333 " pathEditMode="fixed" ptsTypes="aaaaA">
                                      <p:cBhvr>
                                        <p:cTn id="46" dur="500" fill="hold"/>
                                        <p:tgtEl>
                                          <p:spTgt spid="512006"/>
                                        </p:tgtEl>
                                        <p:attrNameLst>
                                          <p:attrName>ppt_x</p:attrName>
                                          <p:attrName>ppt_y</p:attrName>
                                        </p:attrNameLst>
                                      </p:cBhvr>
                                    </p:animMotion>
                                  </p:childTnLst>
                                </p:cTn>
                              </p:par>
                              <p:par>
                                <p:cTn id="47" presetID="1" presetClass="entr" presetSubtype="0" fill="hold" grpId="0" nodeType="withEffect">
                                  <p:stCondLst>
                                    <p:cond delay="300"/>
                                  </p:stCondLst>
                                  <p:childTnLst>
                                    <p:set>
                                      <p:cBhvr>
                                        <p:cTn id="48" dur="1" fill="hold">
                                          <p:stCondLst>
                                            <p:cond delay="0"/>
                                          </p:stCondLst>
                                        </p:cTn>
                                        <p:tgtEl>
                                          <p:spTgt spid="512005"/>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0" presetClass="path" presetSubtype="0" accel="50000" decel="50000" fill="hold" nodeType="clickEffect">
                                  <p:stCondLst>
                                    <p:cond delay="0"/>
                                  </p:stCondLst>
                                  <p:childTnLst>
                                    <p:animMotion origin="layout" path="M 0.06321 -0.03515 C 0.06321 -0.03515 0.13994 -0.03423 0.21667 -0.03329 " pathEditMode="fixed" rAng="0" ptsTypes="aA">
                                      <p:cBhvr>
                                        <p:cTn id="52" dur="1000" fill="hold"/>
                                        <p:tgtEl>
                                          <p:spTgt spid="512010"/>
                                        </p:tgtEl>
                                        <p:attrNameLst>
                                          <p:attrName>ppt_x</p:attrName>
                                          <p:attrName>ppt_y</p:attrName>
                                        </p:attrNameLst>
                                      </p:cBhvr>
                                      <p:rCtr x="0" y="0"/>
                                    </p:animMotion>
                                  </p:childTnLst>
                                </p:cTn>
                              </p:par>
                            </p:childTnLst>
                          </p:cTn>
                        </p:par>
                      </p:childTnLst>
                    </p:cTn>
                  </p:par>
                  <p:par>
                    <p:cTn id="53" fill="hold" nodeType="clickPar">
                      <p:stCondLst>
                        <p:cond delay="indefinite"/>
                      </p:stCondLst>
                      <p:childTnLst>
                        <p:par>
                          <p:cTn id="54" fill="hold" nodeType="withGroup">
                            <p:stCondLst>
                              <p:cond delay="0"/>
                            </p:stCondLst>
                            <p:childTnLst>
                              <p:par>
                                <p:cTn id="55" presetID="0" presetClass="path" presetSubtype="0" accel="50000" decel="50000" fill="hold" nodeType="clickEffect">
                                  <p:stCondLst>
                                    <p:cond delay="0"/>
                                  </p:stCondLst>
                                  <p:childTnLst>
                                    <p:animMotion origin="layout" path="M 0.475 -0.08881 C 0.54583 -0.0932 0.61666 -0.09737 0.65451 -0.09066 C 0.69236 -0.08395 0.68455 -0.05736 0.70243 -0.0488 C 0.72031 -0.04024 0.71267 -0.04047 0.76232 -0.03955 C 0.81198 -0.03862 0.95104 -0.04256 1.00069 -0.04325 " pathEditMode="fixed" rAng="0" ptsTypes="aaaaa">
                                      <p:cBhvr>
                                        <p:cTn id="56" dur="500" fill="hold"/>
                                        <p:tgtEl>
                                          <p:spTgt spid="512022"/>
                                        </p:tgtEl>
                                        <p:attrNameLst>
                                          <p:attrName>ppt_x</p:attrName>
                                          <p:attrName>ppt_y</p:attrName>
                                        </p:attrNameLst>
                                      </p:cBhvr>
                                      <p:rCtr x="26285" y="2081"/>
                                    </p:animMotion>
                                  </p:childTnLst>
                                </p:cTn>
                              </p:par>
                              <p:par>
                                <p:cTn id="57" presetID="1" presetClass="entr" presetSubtype="0" fill="hold" grpId="0" nodeType="withEffect">
                                  <p:stCondLst>
                                    <p:cond delay="0"/>
                                  </p:stCondLst>
                                  <p:childTnLst>
                                    <p:set>
                                      <p:cBhvr>
                                        <p:cTn id="58" dur="1" fill="hold">
                                          <p:stCondLst>
                                            <p:cond delay="0"/>
                                          </p:stCondLst>
                                        </p:cTn>
                                        <p:tgtEl>
                                          <p:spTgt spid="512021"/>
                                        </p:tgtEl>
                                        <p:attrNameLst>
                                          <p:attrName>style.visibility</p:attrName>
                                        </p:attrNameLst>
                                      </p:cBhvr>
                                      <p:to>
                                        <p:strVal val="visible"/>
                                      </p:to>
                                    </p:set>
                                  </p:childTnLst>
                                </p:cTn>
                              </p:par>
                              <p:par>
                                <p:cTn id="59" presetID="1" presetClass="entr" presetSubtype="0" fill="hold" grpId="0" nodeType="withEffect">
                                  <p:stCondLst>
                                    <p:cond delay="300"/>
                                  </p:stCondLst>
                                  <p:childTnLst>
                                    <p:set>
                                      <p:cBhvr>
                                        <p:cTn id="60" dur="1" fill="hold">
                                          <p:stCondLst>
                                            <p:cond delay="0"/>
                                          </p:stCondLst>
                                        </p:cTn>
                                        <p:tgtEl>
                                          <p:spTgt spid="512023"/>
                                        </p:tgtEl>
                                        <p:attrNameLst>
                                          <p:attrName>style.visibility</p:attrName>
                                        </p:attrNameLst>
                                      </p:cBhvr>
                                      <p:to>
                                        <p:strVal val="visible"/>
                                      </p:to>
                                    </p:set>
                                  </p:childTnLst>
                                </p:cTn>
                              </p:par>
                            </p:childTnLst>
                          </p:cTn>
                        </p:par>
                        <p:par>
                          <p:cTn id="61" fill="hold" nodeType="afterGroup">
                            <p:stCondLst>
                              <p:cond delay="500"/>
                            </p:stCondLst>
                            <p:childTnLst>
                              <p:par>
                                <p:cTn id="62" presetID="0" presetClass="path" presetSubtype="0" accel="50000" decel="50000" fill="hold" nodeType="afterEffect">
                                  <p:stCondLst>
                                    <p:cond delay="0"/>
                                  </p:stCondLst>
                                  <p:childTnLst>
                                    <p:animMotion origin="layout" path="M 0.21667 -0.0333 C 0.23803 -0.02844 0.25938 -0.02336 0.27969 -0.0333 C 0.30001 -0.04324 0.30521 -0.08349 0.33855 -0.09343 C 0.37188 -0.10337 0.4257 -0.09852 0.47969 -0.09343 " pathEditMode="fixed" rAng="0" ptsTypes="aaaA">
                                      <p:cBhvr>
                                        <p:cTn id="63" dur="500" fill="hold"/>
                                        <p:tgtEl>
                                          <p:spTgt spid="512025"/>
                                        </p:tgtEl>
                                        <p:attrNameLst>
                                          <p:attrName>ppt_x</p:attrName>
                                          <p:attrName>ppt_y</p:attrName>
                                        </p:attrNameLst>
                                      </p:cBhvr>
                                      <p:rCtr x="0" y="0"/>
                                    </p:animMotion>
                                  </p:childTnLst>
                                </p:cTn>
                              </p:par>
                              <p:par>
                                <p:cTn id="64" presetID="1" presetClass="entr" presetSubtype="0" fill="hold" grpId="0" nodeType="withEffect">
                                  <p:stCondLst>
                                    <p:cond delay="0"/>
                                  </p:stCondLst>
                                  <p:childTnLst>
                                    <p:set>
                                      <p:cBhvr>
                                        <p:cTn id="65" dur="1" fill="hold">
                                          <p:stCondLst>
                                            <p:cond delay="0"/>
                                          </p:stCondLst>
                                        </p:cTn>
                                        <p:tgtEl>
                                          <p:spTgt spid="512024"/>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512002"/>
                                        </p:tgtEl>
                                        <p:attrNameLst>
                                          <p:attrName>style.visibility</p:attrName>
                                        </p:attrNameLst>
                                      </p:cBhvr>
                                      <p:to>
                                        <p:strVal val="visible"/>
                                      </p:to>
                                    </p:set>
                                  </p:childTnLst>
                                </p:cTn>
                              </p:par>
                              <p:par>
                                <p:cTn id="68" presetID="1" presetClass="entr" presetSubtype="0" fill="hold" grpId="0" nodeType="withEffect">
                                  <p:stCondLst>
                                    <p:cond delay="500"/>
                                  </p:stCondLst>
                                  <p:childTnLst>
                                    <p:set>
                                      <p:cBhvr>
                                        <p:cTn id="69" dur="1" fill="hold">
                                          <p:stCondLst>
                                            <p:cond delay="0"/>
                                          </p:stCondLst>
                                        </p:cTn>
                                        <p:tgtEl>
                                          <p:spTgt spid="512026"/>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0" presetClass="path" presetSubtype="0" decel="50000" fill="hold" nodeType="clickEffect">
                                  <p:stCondLst>
                                    <p:cond delay="0"/>
                                  </p:stCondLst>
                                  <p:childTnLst>
                                    <p:animMotion origin="layout" path="M 0.06321 -0.03515 C 0.06321 -0.03515 0.13994 -0.03423 0.21667 -0.03329 " pathEditMode="fixed" rAng="0" ptsTypes="aA">
                                      <p:cBhvr>
                                        <p:cTn id="73" dur="500" fill="hold"/>
                                        <p:tgtEl>
                                          <p:spTgt spid="512027"/>
                                        </p:tgtEl>
                                        <p:attrNameLst>
                                          <p:attrName>ppt_x</p:attrName>
                                          <p:attrName>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2" grpId="0" animBg="1"/>
      <p:bldP spid="512003" grpId="0" animBg="1"/>
      <p:bldP spid="512004" grpId="0" animBg="1"/>
      <p:bldP spid="512005" grpId="0" animBg="1"/>
      <p:bldP spid="512008" grpId="0" build="p" bldLvl="2"/>
      <p:bldP spid="512021" grpId="0" animBg="1"/>
      <p:bldP spid="512023" grpId="0" animBg="1"/>
      <p:bldP spid="512024" grpId="0" animBg="1"/>
      <p:bldP spid="512026" grpId="0" animBg="1"/>
      <p:bldP spid="512030"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18856"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8412" y="2635250"/>
            <a:ext cx="3989388" cy="292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418819" name="Rectangle 3"/>
          <p:cNvSpPr>
            <a:spLocks noGrp="1" noChangeArrowheads="1"/>
          </p:cNvSpPr>
          <p:nvPr>
            <p:ph type="body" idx="1"/>
          </p:nvPr>
        </p:nvSpPr>
        <p:spPr>
          <a:xfrm>
            <a:off x="495300" y="1600200"/>
            <a:ext cx="8648700" cy="5145088"/>
          </a:xfrm>
        </p:spPr>
        <p:txBody>
          <a:bodyPr>
            <a:normAutofit lnSpcReduction="10000"/>
          </a:bodyPr>
          <a:lstStyle/>
          <a:p>
            <a:pPr>
              <a:lnSpc>
                <a:spcPct val="80000"/>
              </a:lnSpc>
            </a:pPr>
            <a:r>
              <a:rPr lang="en-US" altLang="ko-KR" sz="1800" b="1" dirty="0" smtClean="0">
                <a:latin typeface="Helvetica" panose="020B0604020202020204" pitchFamily="34" charset="0"/>
                <a:ea typeface="Gulim" panose="020B0600000101010101" pitchFamily="34" charset="-127"/>
              </a:rPr>
              <a:t>Threaded programs must work for all </a:t>
            </a:r>
            <a:r>
              <a:rPr lang="en-US" altLang="ko-KR" sz="1800" b="1" dirty="0" err="1" smtClean="0">
                <a:latin typeface="Helvetica" panose="020B0604020202020204" pitchFamily="34" charset="0"/>
                <a:ea typeface="Gulim" panose="020B0600000101010101" pitchFamily="34" charset="-127"/>
              </a:rPr>
              <a:t>interleavings</a:t>
            </a:r>
            <a:r>
              <a:rPr lang="en-US" altLang="ko-KR" sz="1800" b="1" dirty="0" smtClean="0">
                <a:latin typeface="Helvetica" panose="020B0604020202020204" pitchFamily="34" charset="0"/>
                <a:ea typeface="Gulim" panose="020B0600000101010101" pitchFamily="34" charset="-127"/>
              </a:rPr>
              <a:t> of thread instruction sequences</a:t>
            </a:r>
          </a:p>
          <a:p>
            <a:pPr lvl="1">
              <a:lnSpc>
                <a:spcPct val="80000"/>
              </a:lnSpc>
            </a:pPr>
            <a:r>
              <a:rPr lang="en-US" altLang="ko-KR" sz="1800" dirty="0" smtClean="0">
                <a:latin typeface="Helvetica" panose="020B0604020202020204" pitchFamily="34" charset="0"/>
                <a:ea typeface="Gulim" panose="020B0600000101010101" pitchFamily="34" charset="-127"/>
              </a:rPr>
              <a:t>Cooperating threads inherently non-deterministic and non-reproducible</a:t>
            </a:r>
          </a:p>
          <a:p>
            <a:pPr lvl="1">
              <a:lnSpc>
                <a:spcPct val="80000"/>
              </a:lnSpc>
            </a:pPr>
            <a:r>
              <a:rPr lang="en-US" altLang="ko-KR" sz="1800" dirty="0" smtClean="0">
                <a:latin typeface="Helvetica" panose="020B0604020202020204" pitchFamily="34" charset="0"/>
                <a:ea typeface="Gulim" panose="020B0600000101010101" pitchFamily="34" charset="-127"/>
              </a:rPr>
              <a:t>Really hard to debug unless carefully designed!</a:t>
            </a:r>
          </a:p>
          <a:p>
            <a:pPr>
              <a:lnSpc>
                <a:spcPct val="80000"/>
              </a:lnSpc>
            </a:pPr>
            <a:r>
              <a:rPr lang="en-US" altLang="ko-KR" sz="1800" b="1" dirty="0" smtClean="0">
                <a:latin typeface="Helvetica" panose="020B0604020202020204" pitchFamily="34" charset="0"/>
                <a:ea typeface="Gulim" panose="020B0600000101010101" pitchFamily="34" charset="-127"/>
              </a:rPr>
              <a:t>Example: Therac-25</a:t>
            </a:r>
          </a:p>
          <a:p>
            <a:pPr lvl="1">
              <a:lnSpc>
                <a:spcPct val="80000"/>
              </a:lnSpc>
            </a:pPr>
            <a:r>
              <a:rPr lang="en-US" altLang="ko-KR" sz="1800" dirty="0" smtClean="0">
                <a:latin typeface="Helvetica" panose="020B0604020202020204" pitchFamily="34" charset="0"/>
                <a:ea typeface="Gulim" panose="020B0600000101010101" pitchFamily="34" charset="-127"/>
              </a:rPr>
              <a:t>Machine for radiation therapy</a:t>
            </a:r>
          </a:p>
          <a:p>
            <a:pPr lvl="2">
              <a:lnSpc>
                <a:spcPct val="80000"/>
              </a:lnSpc>
            </a:pPr>
            <a:r>
              <a:rPr lang="en-US" altLang="ko-KR" sz="1800" dirty="0" smtClean="0">
                <a:latin typeface="Helvetica" panose="020B0604020202020204" pitchFamily="34" charset="0"/>
                <a:ea typeface="Gulim" panose="020B0600000101010101" pitchFamily="34" charset="-127"/>
              </a:rPr>
              <a:t>Software control of electron</a:t>
            </a:r>
            <a:br>
              <a:rPr lang="en-US" altLang="ko-KR" sz="1800" dirty="0" smtClean="0">
                <a:latin typeface="Helvetica" panose="020B0604020202020204" pitchFamily="34" charset="0"/>
                <a:ea typeface="Gulim" panose="020B0600000101010101" pitchFamily="34" charset="-127"/>
              </a:rPr>
            </a:br>
            <a:r>
              <a:rPr lang="en-US" altLang="ko-KR" sz="1800" dirty="0" smtClean="0">
                <a:latin typeface="Helvetica" panose="020B0604020202020204" pitchFamily="34" charset="0"/>
                <a:ea typeface="Gulim" panose="020B0600000101010101" pitchFamily="34" charset="-127"/>
              </a:rPr>
              <a:t>accelerator and electron beam</a:t>
            </a:r>
            <a:r>
              <a:rPr lang="en-US" altLang="ko-KR" sz="1800" dirty="0" smtClean="0">
                <a:latin typeface="Helvetica" panose="020B0604020202020204" pitchFamily="34" charset="0"/>
                <a:ea typeface="Gulim" panose="020B0600000101010101" pitchFamily="34" charset="-127"/>
                <a:sym typeface="Symbol" panose="05050102010706020507" pitchFamily="18" charset="2"/>
              </a:rPr>
              <a:t>/</a:t>
            </a:r>
            <a:br>
              <a:rPr lang="en-US" altLang="ko-KR" sz="1800" dirty="0" smtClean="0">
                <a:latin typeface="Helvetica" panose="020B0604020202020204" pitchFamily="34" charset="0"/>
                <a:ea typeface="Gulim" panose="020B0600000101010101" pitchFamily="34" charset="-127"/>
                <a:sym typeface="Symbol" panose="05050102010706020507" pitchFamily="18" charset="2"/>
              </a:rPr>
            </a:br>
            <a:r>
              <a:rPr lang="en-US" altLang="ko-KR" sz="1800" dirty="0" err="1" smtClean="0">
                <a:latin typeface="Helvetica" panose="020B0604020202020204" pitchFamily="34" charset="0"/>
                <a:ea typeface="Gulim" panose="020B0600000101010101" pitchFamily="34" charset="-127"/>
                <a:sym typeface="Symbol" panose="05050102010706020507" pitchFamily="18" charset="2"/>
              </a:rPr>
              <a:t>Xray</a:t>
            </a:r>
            <a:r>
              <a:rPr lang="en-US" altLang="ko-KR" sz="1800" dirty="0" smtClean="0">
                <a:latin typeface="Helvetica" panose="020B0604020202020204" pitchFamily="34" charset="0"/>
                <a:ea typeface="Gulim" panose="020B0600000101010101" pitchFamily="34" charset="-127"/>
                <a:sym typeface="Symbol" panose="05050102010706020507" pitchFamily="18" charset="2"/>
              </a:rPr>
              <a:t> production</a:t>
            </a:r>
          </a:p>
          <a:p>
            <a:pPr lvl="2">
              <a:lnSpc>
                <a:spcPct val="80000"/>
              </a:lnSpc>
            </a:pPr>
            <a:r>
              <a:rPr lang="en-US" altLang="ko-KR" sz="1800" dirty="0" smtClean="0">
                <a:latin typeface="Helvetica" panose="020B0604020202020204" pitchFamily="34" charset="0"/>
                <a:ea typeface="Gulim" panose="020B0600000101010101" pitchFamily="34" charset="-127"/>
                <a:sym typeface="Symbol" panose="05050102010706020507" pitchFamily="18" charset="2"/>
              </a:rPr>
              <a:t>Software control of dosage</a:t>
            </a:r>
          </a:p>
          <a:p>
            <a:pPr lvl="2">
              <a:lnSpc>
                <a:spcPct val="80000"/>
              </a:lnSpc>
            </a:pPr>
            <a:r>
              <a:rPr lang="en-US" altLang="ko-KR" sz="1800" dirty="0" smtClean="0">
                <a:latin typeface="Helvetica" panose="020B0604020202020204" pitchFamily="34" charset="0"/>
                <a:ea typeface="Gulim" panose="020B0600000101010101" pitchFamily="34" charset="-127"/>
                <a:sym typeface="Symbol" panose="05050102010706020507" pitchFamily="18" charset="2"/>
              </a:rPr>
              <a:t>Therac-20 used to accomplish this</a:t>
            </a:r>
            <a:br>
              <a:rPr lang="en-US" altLang="ko-KR" sz="1800" dirty="0" smtClean="0">
                <a:latin typeface="Helvetica" panose="020B0604020202020204" pitchFamily="34" charset="0"/>
                <a:ea typeface="Gulim" panose="020B0600000101010101" pitchFamily="34" charset="-127"/>
                <a:sym typeface="Symbol" panose="05050102010706020507" pitchFamily="18" charset="2"/>
              </a:rPr>
            </a:br>
            <a:r>
              <a:rPr lang="en-US" altLang="ko-KR" sz="1800" dirty="0" smtClean="0">
                <a:latin typeface="Helvetica" panose="020B0604020202020204" pitchFamily="34" charset="0"/>
                <a:ea typeface="Gulim" panose="020B0600000101010101" pitchFamily="34" charset="-127"/>
                <a:sym typeface="Symbol" panose="05050102010706020507" pitchFamily="18" charset="2"/>
              </a:rPr>
              <a:t>in Hardware</a:t>
            </a:r>
          </a:p>
          <a:p>
            <a:pPr lvl="1">
              <a:lnSpc>
                <a:spcPct val="80000"/>
              </a:lnSpc>
            </a:pPr>
            <a:r>
              <a:rPr lang="en-US" altLang="ko-KR" sz="1800" dirty="0" smtClean="0">
                <a:latin typeface="Helvetica" panose="020B0604020202020204" pitchFamily="34" charset="0"/>
                <a:ea typeface="Gulim" panose="020B0600000101010101" pitchFamily="34" charset="-127"/>
                <a:sym typeface="Symbol" panose="05050102010706020507" pitchFamily="18" charset="2"/>
              </a:rPr>
              <a:t>Software errors caused </a:t>
            </a:r>
            <a:br>
              <a:rPr lang="en-US" altLang="ko-KR" sz="1800" dirty="0" smtClean="0">
                <a:latin typeface="Helvetica" panose="020B0604020202020204" pitchFamily="34" charset="0"/>
                <a:ea typeface="Gulim" panose="020B0600000101010101" pitchFamily="34" charset="-127"/>
                <a:sym typeface="Symbol" panose="05050102010706020507" pitchFamily="18" charset="2"/>
              </a:rPr>
            </a:br>
            <a:r>
              <a:rPr lang="en-US" altLang="ko-KR" sz="1800" dirty="0" smtClean="0">
                <a:latin typeface="Helvetica" panose="020B0604020202020204" pitchFamily="34" charset="0"/>
                <a:ea typeface="Gulim" panose="020B0600000101010101" pitchFamily="34" charset="-127"/>
                <a:sym typeface="Symbol" panose="05050102010706020507" pitchFamily="18" charset="2"/>
              </a:rPr>
              <a:t>overdoses and the death of </a:t>
            </a:r>
            <a:br>
              <a:rPr lang="en-US" altLang="ko-KR" sz="1800" dirty="0" smtClean="0">
                <a:latin typeface="Helvetica" panose="020B0604020202020204" pitchFamily="34" charset="0"/>
                <a:ea typeface="Gulim" panose="020B0600000101010101" pitchFamily="34" charset="-127"/>
                <a:sym typeface="Symbol" panose="05050102010706020507" pitchFamily="18" charset="2"/>
              </a:rPr>
            </a:br>
            <a:r>
              <a:rPr lang="en-US" altLang="ko-KR" sz="1800" dirty="0" smtClean="0">
                <a:latin typeface="Helvetica" panose="020B0604020202020204" pitchFamily="34" charset="0"/>
                <a:ea typeface="Gulim" panose="020B0600000101010101" pitchFamily="34" charset="-127"/>
                <a:sym typeface="Symbol" panose="05050102010706020507" pitchFamily="18" charset="2"/>
              </a:rPr>
              <a:t>several patients</a:t>
            </a:r>
            <a:endParaRPr lang="en-US" altLang="ko-KR" sz="1800" dirty="0" smtClean="0">
              <a:latin typeface="Helvetica" panose="020B0604020202020204" pitchFamily="34" charset="0"/>
              <a:ea typeface="Gulim" panose="020B0600000101010101" pitchFamily="34" charset="-127"/>
            </a:endParaRPr>
          </a:p>
          <a:p>
            <a:pPr lvl="2">
              <a:lnSpc>
                <a:spcPct val="80000"/>
              </a:lnSpc>
            </a:pPr>
            <a:r>
              <a:rPr lang="en-US" altLang="ko-KR" sz="1800" dirty="0" smtClean="0">
                <a:latin typeface="Helvetica" panose="020B0604020202020204" pitchFamily="34" charset="0"/>
                <a:ea typeface="Gulim" panose="020B0600000101010101" pitchFamily="34" charset="-127"/>
              </a:rPr>
              <a:t>A series of race conditions on </a:t>
            </a:r>
            <a:br>
              <a:rPr lang="en-US" altLang="ko-KR" sz="1800" dirty="0" smtClean="0">
                <a:latin typeface="Helvetica" panose="020B0604020202020204" pitchFamily="34" charset="0"/>
                <a:ea typeface="Gulim" panose="020B0600000101010101" pitchFamily="34" charset="-127"/>
              </a:rPr>
            </a:br>
            <a:r>
              <a:rPr lang="en-US" altLang="ko-KR" sz="1800" dirty="0" smtClean="0">
                <a:latin typeface="Helvetica" panose="020B0604020202020204" pitchFamily="34" charset="0"/>
                <a:ea typeface="Gulim" panose="020B0600000101010101" pitchFamily="34" charset="-127"/>
              </a:rPr>
              <a:t>shared variables and poor </a:t>
            </a:r>
            <a:br>
              <a:rPr lang="en-US" altLang="ko-KR" sz="1800" dirty="0" smtClean="0">
                <a:latin typeface="Helvetica" panose="020B0604020202020204" pitchFamily="34" charset="0"/>
                <a:ea typeface="Gulim" panose="020B0600000101010101" pitchFamily="34" charset="-127"/>
              </a:rPr>
            </a:br>
            <a:r>
              <a:rPr lang="en-US" altLang="ko-KR" sz="1800" dirty="0" smtClean="0">
                <a:latin typeface="Helvetica" panose="020B0604020202020204" pitchFamily="34" charset="0"/>
                <a:ea typeface="Gulim" panose="020B0600000101010101" pitchFamily="34" charset="-127"/>
              </a:rPr>
              <a:t>software design</a:t>
            </a:r>
          </a:p>
          <a:p>
            <a:pPr lvl="2">
              <a:lnSpc>
                <a:spcPct val="80000"/>
              </a:lnSpc>
            </a:pPr>
            <a:r>
              <a:rPr lang="en-US" altLang="ko-KR" sz="1800" dirty="0" smtClean="0">
                <a:latin typeface="Helvetica" panose="020B0604020202020204" pitchFamily="34" charset="0"/>
                <a:ea typeface="Gulim" panose="020B0600000101010101" pitchFamily="34" charset="-127"/>
              </a:rPr>
              <a:t>“They determined that data entry speed during editing was the key factor in producing the error condition: If the prescription data was edited at a fast pace, the overdose occurred.”</a:t>
            </a:r>
          </a:p>
        </p:txBody>
      </p:sp>
      <p:sp>
        <p:nvSpPr>
          <p:cNvPr id="36868" name="Rectangle 2"/>
          <p:cNvSpPr>
            <a:spLocks noGrp="1" noChangeArrowheads="1"/>
          </p:cNvSpPr>
          <p:nvPr>
            <p:ph type="title"/>
          </p:nvPr>
        </p:nvSpPr>
        <p:spPr/>
        <p:txBody>
          <a:bodyPr/>
          <a:lstStyle/>
          <a:p>
            <a:r>
              <a:rPr lang="en-US" altLang="ko-KR" smtClean="0">
                <a:latin typeface="Helvetica" panose="020B0604020202020204" pitchFamily="34" charset="0"/>
                <a:ea typeface="Gulim" panose="020B0600000101010101" pitchFamily="34" charset="-127"/>
              </a:rPr>
              <a:t>Correctness Requirements</a:t>
            </a:r>
          </a:p>
        </p:txBody>
      </p:sp>
      <p:sp>
        <p:nvSpPr>
          <p:cNvPr id="36871"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fld id="{40790365-5FD4-4250-ADE5-17A21D0BFB32}" type="slidenum">
              <a:rPr lang="en-US" sz="1200" smtClean="0">
                <a:solidFill>
                  <a:srgbClr val="898989"/>
                </a:solidFill>
              </a:rPr>
              <a:pPr>
                <a:spcBef>
                  <a:spcPct val="0"/>
                </a:spcBef>
                <a:buFontTx/>
                <a:buNone/>
              </a:pPr>
              <a:t>5</a:t>
            </a:fld>
            <a:endParaRPr lang="en-US" sz="1200" smtClean="0">
              <a:solidFill>
                <a:srgbClr val="898989"/>
              </a:solidFill>
            </a:endParaRPr>
          </a:p>
        </p:txBody>
      </p:sp>
    </p:spTree>
    <p:extLst>
      <p:ext uri="{BB962C8B-B14F-4D97-AF65-F5344CB8AC3E}">
        <p14:creationId xmlns:p14="http://schemas.microsoft.com/office/powerpoint/2010/main" val="36308391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88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88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881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881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885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881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881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881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8819">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8819">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8819">
                                            <p:txEl>
                                              <p:pRg st="9" end="9"/>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881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9"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ko-KR" smtClean="0">
                <a:latin typeface="Helvetica" panose="020B0604020202020204" pitchFamily="34" charset="0"/>
                <a:ea typeface="Gulim" panose="020B0600000101010101" pitchFamily="34" charset="-127"/>
              </a:rPr>
              <a:t>Two Uses of Semaphores</a:t>
            </a:r>
          </a:p>
        </p:txBody>
      </p:sp>
      <p:sp>
        <p:nvSpPr>
          <p:cNvPr id="461827" name="Rectangle 3"/>
          <p:cNvSpPr>
            <a:spLocks noGrp="1" noChangeArrowheads="1"/>
          </p:cNvSpPr>
          <p:nvPr>
            <p:ph type="body" idx="1"/>
          </p:nvPr>
        </p:nvSpPr>
        <p:spPr>
          <a:xfrm>
            <a:off x="533400" y="1676400"/>
            <a:ext cx="8534400" cy="5273675"/>
          </a:xfrm>
        </p:spPr>
        <p:txBody>
          <a:bodyPr>
            <a:normAutofit/>
          </a:bodyPr>
          <a:lstStyle/>
          <a:p>
            <a:pPr>
              <a:lnSpc>
                <a:spcPct val="80000"/>
              </a:lnSpc>
            </a:pPr>
            <a:r>
              <a:rPr lang="en-US" altLang="ko-KR" sz="2400" dirty="0" smtClean="0">
                <a:latin typeface="Helvetica" panose="020B0604020202020204" pitchFamily="34" charset="0"/>
                <a:ea typeface="Gulim" panose="020B0600000101010101" pitchFamily="34" charset="-127"/>
              </a:rPr>
              <a:t>Mutual Exclusion (initial value = 1)</a:t>
            </a:r>
          </a:p>
          <a:p>
            <a:pPr lvl="1">
              <a:lnSpc>
                <a:spcPct val="80000"/>
              </a:lnSpc>
            </a:pPr>
            <a:r>
              <a:rPr lang="en-US" altLang="ko-KR" sz="2000" dirty="0" smtClean="0">
                <a:latin typeface="Helvetica" panose="020B0604020202020204" pitchFamily="34" charset="0"/>
                <a:ea typeface="Gulim" panose="020B0600000101010101" pitchFamily="34" charset="-127"/>
              </a:rPr>
              <a:t>Also called “Binary Semaphore”.</a:t>
            </a:r>
          </a:p>
          <a:p>
            <a:pPr lvl="1">
              <a:lnSpc>
                <a:spcPct val="80000"/>
              </a:lnSpc>
            </a:pPr>
            <a:r>
              <a:rPr lang="en-US" altLang="ko-KR" sz="2000" dirty="0" smtClean="0">
                <a:latin typeface="Helvetica" panose="020B0604020202020204" pitchFamily="34" charset="0"/>
                <a:ea typeface="Gulim" panose="020B0600000101010101" pitchFamily="34" charset="-127"/>
              </a:rPr>
              <a:t>Can be used for mutual exclusion:</a:t>
            </a:r>
          </a:p>
          <a:p>
            <a:pPr lvl="2">
              <a:lnSpc>
                <a:spcPct val="80000"/>
              </a:lnSpc>
              <a:buFontTx/>
              <a:buNone/>
            </a:pPr>
            <a:r>
              <a:rPr lang="en-US" altLang="ko-KR" sz="1800" dirty="0" smtClean="0">
                <a:latin typeface="Courier New" panose="02070309020205020404" pitchFamily="49" charset="0"/>
                <a:ea typeface="Gulim" panose="020B0600000101010101" pitchFamily="34" charset="-127"/>
              </a:rPr>
              <a:t>		</a:t>
            </a:r>
            <a:r>
              <a:rPr lang="en-US" altLang="ko-KR" sz="1800" dirty="0" err="1" smtClean="0">
                <a:latin typeface="Courier New" panose="02070309020205020404" pitchFamily="49" charset="0"/>
                <a:ea typeface="Gulim" panose="020B0600000101010101" pitchFamily="34" charset="-127"/>
              </a:rPr>
              <a:t>semaphore.P</a:t>
            </a:r>
            <a:r>
              <a:rPr lang="en-US" altLang="ko-KR" sz="1800" dirty="0" smtClean="0">
                <a:latin typeface="Courier New" panose="02070309020205020404" pitchFamily="49" charset="0"/>
                <a:ea typeface="Gulim" panose="020B0600000101010101" pitchFamily="34" charset="-127"/>
              </a:rPr>
              <a:t>();</a:t>
            </a:r>
            <a:br>
              <a:rPr lang="en-US" altLang="ko-KR" sz="1800" dirty="0" smtClean="0">
                <a:latin typeface="Courier New" panose="02070309020205020404" pitchFamily="49" charset="0"/>
                <a:ea typeface="Gulim" panose="020B0600000101010101" pitchFamily="34" charset="-127"/>
              </a:rPr>
            </a:br>
            <a:r>
              <a:rPr lang="en-US" altLang="ko-KR" sz="1800" dirty="0" smtClean="0">
                <a:latin typeface="Courier New" panose="02070309020205020404" pitchFamily="49" charset="0"/>
                <a:ea typeface="Gulim" panose="020B0600000101010101" pitchFamily="34" charset="-127"/>
              </a:rPr>
              <a:t>	// Critical section goes here</a:t>
            </a:r>
            <a:br>
              <a:rPr lang="en-US" altLang="ko-KR" sz="1800" dirty="0" smtClean="0">
                <a:latin typeface="Courier New" panose="02070309020205020404" pitchFamily="49" charset="0"/>
                <a:ea typeface="Gulim" panose="020B0600000101010101" pitchFamily="34" charset="-127"/>
              </a:rPr>
            </a:br>
            <a:r>
              <a:rPr lang="en-US" altLang="ko-KR" sz="1800" dirty="0" smtClean="0">
                <a:latin typeface="Courier New" panose="02070309020205020404" pitchFamily="49" charset="0"/>
                <a:ea typeface="Gulim" panose="020B0600000101010101" pitchFamily="34" charset="-127"/>
              </a:rPr>
              <a:t>	</a:t>
            </a:r>
            <a:r>
              <a:rPr lang="en-US" altLang="ko-KR" sz="1800" dirty="0" err="1" smtClean="0">
                <a:latin typeface="Courier New" panose="02070309020205020404" pitchFamily="49" charset="0"/>
                <a:ea typeface="Gulim" panose="020B0600000101010101" pitchFamily="34" charset="-127"/>
              </a:rPr>
              <a:t>semaphore.V</a:t>
            </a:r>
            <a:r>
              <a:rPr lang="en-US" altLang="ko-KR" sz="1800" dirty="0" smtClean="0">
                <a:latin typeface="Courier New" panose="02070309020205020404" pitchFamily="49" charset="0"/>
                <a:ea typeface="Gulim" panose="020B0600000101010101" pitchFamily="34" charset="-127"/>
              </a:rPr>
              <a:t>();</a:t>
            </a:r>
          </a:p>
          <a:p>
            <a:pPr>
              <a:lnSpc>
                <a:spcPct val="80000"/>
              </a:lnSpc>
            </a:pPr>
            <a:r>
              <a:rPr lang="en-US" altLang="ko-KR" sz="2400" dirty="0" smtClean="0">
                <a:latin typeface="Helvetica" panose="020B0604020202020204" pitchFamily="34" charset="0"/>
                <a:ea typeface="Gulim" panose="020B0600000101010101" pitchFamily="34" charset="-127"/>
              </a:rPr>
              <a:t>Scheduling Constraints (initial value = 0)</a:t>
            </a:r>
          </a:p>
          <a:p>
            <a:pPr lvl="1">
              <a:lnSpc>
                <a:spcPct val="80000"/>
              </a:lnSpc>
            </a:pPr>
            <a:r>
              <a:rPr lang="en-US" altLang="ko-KR" sz="2000" dirty="0" smtClean="0">
                <a:latin typeface="Helvetica" panose="020B0604020202020204" pitchFamily="34" charset="0"/>
                <a:ea typeface="Gulim" panose="020B0600000101010101" pitchFamily="34" charset="-127"/>
              </a:rPr>
              <a:t>Allow thread 1 to wait for a signal from thread 2, i.e., thread 2 </a:t>
            </a:r>
            <a:r>
              <a:rPr lang="en-US" altLang="ko-KR" sz="2000" dirty="0" smtClean="0">
                <a:solidFill>
                  <a:srgbClr val="FF0000"/>
                </a:solidFill>
                <a:latin typeface="Helvetica" panose="020B0604020202020204" pitchFamily="34" charset="0"/>
                <a:ea typeface="Gulim" panose="020B0600000101010101" pitchFamily="34" charset="-127"/>
              </a:rPr>
              <a:t>schedules</a:t>
            </a:r>
            <a:r>
              <a:rPr lang="en-US" altLang="ko-KR" sz="2000" dirty="0" smtClean="0">
                <a:latin typeface="Helvetica" panose="020B0604020202020204" pitchFamily="34" charset="0"/>
                <a:ea typeface="Gulim" panose="020B0600000101010101" pitchFamily="34" charset="-127"/>
              </a:rPr>
              <a:t> thread 1 when a given </a:t>
            </a:r>
            <a:r>
              <a:rPr lang="en-US" altLang="ko-KR" sz="2000" dirty="0" smtClean="0">
                <a:solidFill>
                  <a:srgbClr val="FF0000"/>
                </a:solidFill>
                <a:latin typeface="Helvetica" panose="020B0604020202020204" pitchFamily="34" charset="0"/>
                <a:ea typeface="Gulim" panose="020B0600000101010101" pitchFamily="34" charset="-127"/>
              </a:rPr>
              <a:t>constrained</a:t>
            </a:r>
            <a:r>
              <a:rPr lang="en-US" altLang="ko-KR" sz="2000" dirty="0" smtClean="0">
                <a:latin typeface="Helvetica" panose="020B0604020202020204" pitchFamily="34" charset="0"/>
                <a:ea typeface="Gulim" panose="020B0600000101010101" pitchFamily="34" charset="-127"/>
              </a:rPr>
              <a:t> is satisfied</a:t>
            </a:r>
          </a:p>
          <a:p>
            <a:pPr lvl="1">
              <a:lnSpc>
                <a:spcPct val="80000"/>
              </a:lnSpc>
            </a:pPr>
            <a:r>
              <a:rPr lang="en-US" altLang="ko-KR" sz="2000" dirty="0" smtClean="0">
                <a:latin typeface="Helvetica" panose="020B0604020202020204" pitchFamily="34" charset="0"/>
                <a:ea typeface="Gulim" panose="020B0600000101010101" pitchFamily="34" charset="-127"/>
              </a:rPr>
              <a:t>Example: suppose you had to implement </a:t>
            </a:r>
            <a:r>
              <a:rPr lang="en-US" altLang="ko-KR" sz="2000" dirty="0" err="1" smtClean="0">
                <a:latin typeface="Helvetica" panose="020B0604020202020204" pitchFamily="34" charset="0"/>
                <a:ea typeface="Gulim" panose="020B0600000101010101" pitchFamily="34" charset="-127"/>
              </a:rPr>
              <a:t>ThreadJoin</a:t>
            </a:r>
            <a:r>
              <a:rPr lang="en-US" altLang="ko-KR" sz="2000" dirty="0" smtClean="0">
                <a:latin typeface="Helvetica" panose="020B0604020202020204" pitchFamily="34" charset="0"/>
                <a:ea typeface="Gulim" panose="020B0600000101010101" pitchFamily="34" charset="-127"/>
              </a:rPr>
              <a:t> which must wait for thread to </a:t>
            </a:r>
            <a:r>
              <a:rPr lang="en-US" altLang="ko-KR" sz="2000" dirty="0" err="1" smtClean="0">
                <a:latin typeface="Helvetica" panose="020B0604020202020204" pitchFamily="34" charset="0"/>
                <a:ea typeface="Gulim" panose="020B0600000101010101" pitchFamily="34" charset="-127"/>
              </a:rPr>
              <a:t>terminiate</a:t>
            </a:r>
            <a:r>
              <a:rPr lang="en-US" altLang="ko-KR" sz="2000" dirty="0" smtClean="0">
                <a:latin typeface="Helvetica" panose="020B0604020202020204" pitchFamily="34" charset="0"/>
                <a:ea typeface="Gulim" panose="020B0600000101010101" pitchFamily="34" charset="-127"/>
              </a:rPr>
              <a:t>:</a:t>
            </a:r>
          </a:p>
          <a:p>
            <a:pPr lvl="2">
              <a:lnSpc>
                <a:spcPct val="80000"/>
              </a:lnSpc>
              <a:buFontTx/>
              <a:buNone/>
            </a:pPr>
            <a:r>
              <a:rPr lang="en-US" altLang="ko-KR" sz="1800" dirty="0" smtClean="0">
                <a:latin typeface="Helvetica" panose="020B0604020202020204" pitchFamily="34" charset="0"/>
                <a:ea typeface="Gulim" panose="020B0600000101010101" pitchFamily="34" charset="-127"/>
              </a:rPr>
              <a:t>		</a:t>
            </a:r>
            <a:r>
              <a:rPr lang="en-US" altLang="ko-KR" sz="1800" dirty="0" smtClean="0">
                <a:latin typeface="Courier New" panose="02070309020205020404" pitchFamily="49" charset="0"/>
                <a:ea typeface="Gulim" panose="020B0600000101010101" pitchFamily="34" charset="-127"/>
              </a:rPr>
              <a:t>Initial value of semaphore = 0</a:t>
            </a:r>
          </a:p>
          <a:p>
            <a:pPr lvl="2">
              <a:lnSpc>
                <a:spcPct val="80000"/>
              </a:lnSpc>
              <a:buFontTx/>
              <a:buNone/>
            </a:pPr>
            <a:r>
              <a:rPr lang="en-US" altLang="ko-KR" sz="1800" dirty="0" smtClean="0">
                <a:latin typeface="Courier New" panose="02070309020205020404" pitchFamily="49" charset="0"/>
                <a:ea typeface="Gulim" panose="020B0600000101010101" pitchFamily="34" charset="-127"/>
              </a:rPr>
              <a:t>		</a:t>
            </a:r>
            <a:r>
              <a:rPr lang="en-US" altLang="ko-KR" sz="1800" dirty="0" err="1" smtClean="0">
                <a:latin typeface="Courier New" panose="02070309020205020404" pitchFamily="49" charset="0"/>
                <a:ea typeface="Gulim" panose="020B0600000101010101" pitchFamily="34" charset="-127"/>
              </a:rPr>
              <a:t>ThreadJoin</a:t>
            </a:r>
            <a:r>
              <a:rPr lang="en-US" altLang="ko-KR" sz="1800" dirty="0" smtClean="0">
                <a:latin typeface="Courier New" panose="02070309020205020404" pitchFamily="49" charset="0"/>
                <a:ea typeface="Gulim" panose="020B0600000101010101" pitchFamily="34" charset="-127"/>
              </a:rPr>
              <a:t> {</a:t>
            </a:r>
            <a:br>
              <a:rPr lang="en-US" altLang="ko-KR" sz="1800" dirty="0" smtClean="0">
                <a:latin typeface="Courier New" panose="02070309020205020404" pitchFamily="49" charset="0"/>
                <a:ea typeface="Gulim" panose="020B0600000101010101" pitchFamily="34" charset="-127"/>
              </a:rPr>
            </a:br>
            <a:r>
              <a:rPr lang="en-US" altLang="ko-KR" sz="1800" dirty="0" smtClean="0">
                <a:latin typeface="Courier New" panose="02070309020205020404" pitchFamily="49" charset="0"/>
                <a:ea typeface="Gulim" panose="020B0600000101010101" pitchFamily="34" charset="-127"/>
              </a:rPr>
              <a:t>	   </a:t>
            </a:r>
            <a:r>
              <a:rPr lang="en-US" altLang="ko-KR" sz="1800" dirty="0" err="1" smtClean="0">
                <a:latin typeface="Courier New" panose="02070309020205020404" pitchFamily="49" charset="0"/>
                <a:ea typeface="Gulim" panose="020B0600000101010101" pitchFamily="34" charset="-127"/>
              </a:rPr>
              <a:t>semaphore.P</a:t>
            </a:r>
            <a:r>
              <a:rPr lang="en-US" altLang="ko-KR" sz="1800" dirty="0" smtClean="0">
                <a:latin typeface="Courier New" panose="02070309020205020404" pitchFamily="49" charset="0"/>
                <a:ea typeface="Gulim" panose="020B0600000101010101" pitchFamily="34" charset="-127"/>
              </a:rPr>
              <a:t>();</a:t>
            </a:r>
            <a:br>
              <a:rPr lang="en-US" altLang="ko-KR" sz="1800" dirty="0" smtClean="0">
                <a:latin typeface="Courier New" panose="02070309020205020404" pitchFamily="49" charset="0"/>
                <a:ea typeface="Gulim" panose="020B0600000101010101" pitchFamily="34" charset="-127"/>
              </a:rPr>
            </a:br>
            <a:r>
              <a:rPr lang="en-US" altLang="ko-KR" sz="1800" dirty="0" smtClean="0">
                <a:latin typeface="Courier New" panose="02070309020205020404" pitchFamily="49" charset="0"/>
                <a:ea typeface="Gulim" panose="020B0600000101010101" pitchFamily="34" charset="-127"/>
              </a:rPr>
              <a:t>	}</a:t>
            </a:r>
          </a:p>
          <a:p>
            <a:pPr lvl="2">
              <a:lnSpc>
                <a:spcPct val="80000"/>
              </a:lnSpc>
              <a:buFontTx/>
              <a:buNone/>
            </a:pPr>
            <a:r>
              <a:rPr lang="en-US" altLang="ko-KR" sz="1800" dirty="0" smtClean="0">
                <a:latin typeface="Courier New" panose="02070309020205020404" pitchFamily="49" charset="0"/>
                <a:ea typeface="Gulim" panose="020B0600000101010101" pitchFamily="34" charset="-127"/>
              </a:rPr>
              <a:t>		</a:t>
            </a:r>
            <a:r>
              <a:rPr lang="en-US" altLang="ko-KR" sz="1800" dirty="0" err="1" smtClean="0">
                <a:latin typeface="Courier New" panose="02070309020205020404" pitchFamily="49" charset="0"/>
                <a:ea typeface="Gulim" panose="020B0600000101010101" pitchFamily="34" charset="-127"/>
              </a:rPr>
              <a:t>ThreadFinish</a:t>
            </a:r>
            <a:r>
              <a:rPr lang="en-US" altLang="ko-KR" sz="1800" dirty="0" smtClean="0">
                <a:latin typeface="Courier New" panose="02070309020205020404" pitchFamily="49" charset="0"/>
                <a:ea typeface="Gulim" panose="020B0600000101010101" pitchFamily="34" charset="-127"/>
              </a:rPr>
              <a:t> {</a:t>
            </a:r>
            <a:br>
              <a:rPr lang="en-US" altLang="ko-KR" sz="1800" dirty="0" smtClean="0">
                <a:latin typeface="Courier New" panose="02070309020205020404" pitchFamily="49" charset="0"/>
                <a:ea typeface="Gulim" panose="020B0600000101010101" pitchFamily="34" charset="-127"/>
              </a:rPr>
            </a:br>
            <a:r>
              <a:rPr lang="en-US" altLang="ko-KR" sz="1800" dirty="0" smtClean="0">
                <a:latin typeface="Courier New" panose="02070309020205020404" pitchFamily="49" charset="0"/>
                <a:ea typeface="Gulim" panose="020B0600000101010101" pitchFamily="34" charset="-127"/>
              </a:rPr>
              <a:t>	   </a:t>
            </a:r>
            <a:r>
              <a:rPr lang="en-US" altLang="ko-KR" sz="1800" dirty="0" err="1" smtClean="0">
                <a:latin typeface="Courier New" panose="02070309020205020404" pitchFamily="49" charset="0"/>
                <a:ea typeface="Gulim" panose="020B0600000101010101" pitchFamily="34" charset="-127"/>
              </a:rPr>
              <a:t>semaphore.V</a:t>
            </a:r>
            <a:r>
              <a:rPr lang="en-US" altLang="ko-KR" sz="1800" dirty="0" smtClean="0">
                <a:latin typeface="Courier New" panose="02070309020205020404" pitchFamily="49" charset="0"/>
                <a:ea typeface="Gulim" panose="020B0600000101010101" pitchFamily="34" charset="-127"/>
              </a:rPr>
              <a:t>();</a:t>
            </a:r>
            <a:br>
              <a:rPr lang="en-US" altLang="ko-KR" sz="1800" dirty="0" smtClean="0">
                <a:latin typeface="Courier New" panose="02070309020205020404" pitchFamily="49" charset="0"/>
                <a:ea typeface="Gulim" panose="020B0600000101010101" pitchFamily="34" charset="-127"/>
              </a:rPr>
            </a:br>
            <a:r>
              <a:rPr lang="en-US" altLang="ko-KR" sz="1800" dirty="0" smtClean="0">
                <a:latin typeface="Courier New" panose="02070309020205020404" pitchFamily="49" charset="0"/>
                <a:ea typeface="Gulim" panose="020B0600000101010101" pitchFamily="34" charset="-127"/>
              </a:rPr>
              <a:t>	}</a:t>
            </a:r>
          </a:p>
        </p:txBody>
      </p:sp>
      <p:sp>
        <p:nvSpPr>
          <p:cNvPr id="2" name="Curved Right Arrow 1"/>
          <p:cNvSpPr>
            <a:spLocks noChangeArrowheads="1"/>
          </p:cNvSpPr>
          <p:nvPr/>
        </p:nvSpPr>
        <p:spPr bwMode="auto">
          <a:xfrm flipH="1" flipV="1">
            <a:off x="4797287" y="5410200"/>
            <a:ext cx="533400" cy="990600"/>
          </a:xfrm>
          <a:prstGeom prst="curvedRightArrow">
            <a:avLst>
              <a:gd name="adj1" fmla="val 24994"/>
              <a:gd name="adj2" fmla="val 49997"/>
              <a:gd name="adj3" fmla="val 25000"/>
            </a:avLst>
          </a:prstGeom>
          <a:solidFill>
            <a:srgbClr val="FFFFAA"/>
          </a:solidFill>
          <a:ln w="25400">
            <a:solidFill>
              <a:schemeClr val="tx1"/>
            </a:solidFill>
            <a:round/>
            <a:headEnd type="triangle" w="med" len="med"/>
            <a:tailEnd/>
          </a:ln>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sz="1800">
              <a:latin typeface="Helvetica" panose="020B0604020202020204" pitchFamily="34" charset="0"/>
            </a:endParaRPr>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50</a:t>
            </a:fld>
            <a:endParaRPr lang="en-US" dirty="0">
              <a:solidFill>
                <a:srgbClr val="FFFFFF"/>
              </a:solidFill>
            </a:endParaRPr>
          </a:p>
        </p:txBody>
      </p:sp>
    </p:spTree>
    <p:extLst>
      <p:ext uri="{BB962C8B-B14F-4D97-AF65-F5344CB8AC3E}">
        <p14:creationId xmlns:p14="http://schemas.microsoft.com/office/powerpoint/2010/main" val="268576770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18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18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182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182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182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61827">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6182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182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1827">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1827">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down)">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27" grpId="0" build="p"/>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09600" y="457200"/>
            <a:ext cx="8763000" cy="533400"/>
          </a:xfrm>
        </p:spPr>
        <p:txBody>
          <a:bodyPr>
            <a:normAutofit fontScale="90000"/>
          </a:bodyPr>
          <a:lstStyle/>
          <a:p>
            <a:r>
              <a:rPr lang="en-US" altLang="ko-KR" dirty="0" smtClean="0">
                <a:latin typeface="Helvetica" panose="020B0604020202020204" pitchFamily="34" charset="0"/>
                <a:ea typeface="Gulim" panose="020B0600000101010101" pitchFamily="34" charset="-127"/>
              </a:rPr>
              <a:t>Producer-consumer with a bounded buffer</a:t>
            </a:r>
          </a:p>
        </p:txBody>
      </p:sp>
      <p:sp>
        <p:nvSpPr>
          <p:cNvPr id="462851" name="Rectangle 3"/>
          <p:cNvSpPr>
            <a:spLocks noGrp="1" noChangeArrowheads="1"/>
          </p:cNvSpPr>
          <p:nvPr>
            <p:ph type="body" idx="1"/>
          </p:nvPr>
        </p:nvSpPr>
        <p:spPr>
          <a:xfrm>
            <a:off x="533400" y="1676400"/>
            <a:ext cx="8763000" cy="4876800"/>
          </a:xfrm>
        </p:spPr>
        <p:txBody>
          <a:bodyPr>
            <a:normAutofit fontScale="85000" lnSpcReduction="20000"/>
          </a:bodyPr>
          <a:lstStyle/>
          <a:p>
            <a:r>
              <a:rPr lang="en-US" altLang="ko-KR" dirty="0" smtClean="0">
                <a:latin typeface="Helvetica" panose="020B0604020202020204" pitchFamily="34" charset="0"/>
                <a:ea typeface="Gulim" panose="020B0600000101010101" pitchFamily="34" charset="-127"/>
              </a:rPr>
              <a:t>Problem Definition</a:t>
            </a:r>
          </a:p>
          <a:p>
            <a:pPr lvl="1"/>
            <a:r>
              <a:rPr lang="en-US" altLang="ko-KR" dirty="0" smtClean="0">
                <a:latin typeface="Helvetica" panose="020B0604020202020204" pitchFamily="34" charset="0"/>
                <a:ea typeface="Gulim" panose="020B0600000101010101" pitchFamily="34" charset="-127"/>
              </a:rPr>
              <a:t>Producer puts things into a shared buffer</a:t>
            </a:r>
          </a:p>
          <a:p>
            <a:pPr lvl="1"/>
            <a:r>
              <a:rPr lang="en-US" altLang="ko-KR" dirty="0" smtClean="0">
                <a:latin typeface="Helvetica" panose="020B0604020202020204" pitchFamily="34" charset="0"/>
                <a:ea typeface="Gulim" panose="020B0600000101010101" pitchFamily="34" charset="-127"/>
              </a:rPr>
              <a:t>Consumer takes them out</a:t>
            </a:r>
          </a:p>
          <a:p>
            <a:pPr lvl="1"/>
            <a:r>
              <a:rPr lang="en-US" altLang="ko-KR" dirty="0" smtClean="0">
                <a:latin typeface="Helvetica" panose="020B0604020202020204" pitchFamily="34" charset="0"/>
                <a:ea typeface="Gulim" panose="020B0600000101010101" pitchFamily="34" charset="-127"/>
              </a:rPr>
              <a:t>Need synchronization to coordinate producer/consumer</a:t>
            </a:r>
          </a:p>
          <a:p>
            <a:r>
              <a:rPr lang="en-US" altLang="ko-KR" dirty="0" smtClean="0">
                <a:latin typeface="Helvetica" panose="020B0604020202020204" pitchFamily="34" charset="0"/>
                <a:ea typeface="Gulim" panose="020B0600000101010101" pitchFamily="34" charset="-127"/>
              </a:rPr>
              <a:t>Don’t want producer and consumer to have to work in lockstep, so put a fixed-size buffer between them</a:t>
            </a:r>
          </a:p>
          <a:p>
            <a:pPr lvl="1"/>
            <a:r>
              <a:rPr lang="en-US" altLang="ko-KR" dirty="0" smtClean="0">
                <a:latin typeface="Helvetica" panose="020B0604020202020204" pitchFamily="34" charset="0"/>
                <a:ea typeface="Gulim" panose="020B0600000101010101" pitchFamily="34" charset="-127"/>
              </a:rPr>
              <a:t>Need to synchronize access to this buffer</a:t>
            </a:r>
          </a:p>
          <a:p>
            <a:pPr lvl="1"/>
            <a:r>
              <a:rPr lang="en-US" altLang="ko-KR" dirty="0" smtClean="0">
                <a:latin typeface="Helvetica" panose="020B0604020202020204" pitchFamily="34" charset="0"/>
                <a:ea typeface="Gulim" panose="020B0600000101010101" pitchFamily="34" charset="-127"/>
              </a:rPr>
              <a:t>Producer needs to wait if buffer is full</a:t>
            </a:r>
          </a:p>
          <a:p>
            <a:pPr lvl="1"/>
            <a:r>
              <a:rPr lang="en-US" altLang="ko-KR" dirty="0" smtClean="0">
                <a:latin typeface="Helvetica" panose="020B0604020202020204" pitchFamily="34" charset="0"/>
                <a:ea typeface="Gulim" panose="020B0600000101010101" pitchFamily="34" charset="-127"/>
              </a:rPr>
              <a:t>Consumer needs to wait if buffer is empty</a:t>
            </a:r>
          </a:p>
          <a:p>
            <a:endParaRPr lang="en-US" altLang="ko-KR" dirty="0" smtClean="0">
              <a:latin typeface="Helvetica" panose="020B0604020202020204" pitchFamily="34" charset="0"/>
              <a:ea typeface="Gulim" panose="020B0600000101010101" pitchFamily="34" charset="-127"/>
            </a:endParaRPr>
          </a:p>
          <a:p>
            <a:r>
              <a:rPr lang="en-US" altLang="ko-KR" dirty="0" smtClean="0">
                <a:latin typeface="Helvetica" panose="020B0604020202020204" pitchFamily="34" charset="0"/>
                <a:ea typeface="Gulim" panose="020B0600000101010101" pitchFamily="34" charset="-127"/>
              </a:rPr>
              <a:t>Example: Coke machine</a:t>
            </a:r>
          </a:p>
          <a:p>
            <a:pPr lvl="1"/>
            <a:r>
              <a:rPr lang="en-US" altLang="ko-KR" dirty="0" smtClean="0">
                <a:latin typeface="Helvetica" panose="020B0604020202020204" pitchFamily="34" charset="0"/>
                <a:ea typeface="Gulim" panose="020B0600000101010101" pitchFamily="34" charset="-127"/>
              </a:rPr>
              <a:t>Producer can put limited number of cokes in machine</a:t>
            </a:r>
          </a:p>
          <a:p>
            <a:pPr lvl="1"/>
            <a:r>
              <a:rPr lang="en-US" altLang="ko-KR" dirty="0" smtClean="0">
                <a:latin typeface="Helvetica" panose="020B0604020202020204" pitchFamily="34" charset="0"/>
                <a:ea typeface="Gulim" panose="020B0600000101010101" pitchFamily="34" charset="-127"/>
              </a:rPr>
              <a:t>Consumer can’t take cokes out if machine is empty</a:t>
            </a:r>
          </a:p>
          <a:p>
            <a:pPr lvl="1"/>
            <a:endParaRPr lang="ko-KR" altLang="en-US" dirty="0" smtClean="0">
              <a:latin typeface="Helvetica" panose="020B0604020202020204" pitchFamily="34" charset="0"/>
              <a:ea typeface="Gulim" panose="020B0600000101010101" pitchFamily="34" charset="-127"/>
            </a:endParaRPr>
          </a:p>
        </p:txBody>
      </p:sp>
      <p:grpSp>
        <p:nvGrpSpPr>
          <p:cNvPr id="2" name="Group 10"/>
          <p:cNvGrpSpPr>
            <a:grpSpLocks/>
          </p:cNvGrpSpPr>
          <p:nvPr/>
        </p:nvGrpSpPr>
        <p:grpSpPr bwMode="auto">
          <a:xfrm>
            <a:off x="4038600" y="1143000"/>
            <a:ext cx="4724400" cy="838200"/>
            <a:chOff x="1392" y="624"/>
            <a:chExt cx="2976" cy="528"/>
          </a:xfrm>
        </p:grpSpPr>
        <p:sp>
          <p:nvSpPr>
            <p:cNvPr id="51206" name="Rectangle 4"/>
            <p:cNvSpPr>
              <a:spLocks noChangeArrowheads="1"/>
            </p:cNvSpPr>
            <p:nvPr/>
          </p:nvSpPr>
          <p:spPr bwMode="auto">
            <a:xfrm>
              <a:off x="1392" y="624"/>
              <a:ext cx="864" cy="528"/>
            </a:xfrm>
            <a:prstGeom prst="rect">
              <a:avLst/>
            </a:prstGeom>
            <a:solidFill>
              <a:srgbClr val="FF66CC"/>
            </a:solidFill>
            <a:ln w="38100">
              <a:solidFill>
                <a:schemeClr val="tx1"/>
              </a:solidFill>
              <a:miter lim="800000"/>
              <a:headEnd/>
              <a:tailEnd/>
            </a:ln>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a:latin typeface="Comic Sans MS" panose="030F0702030302020204" pitchFamily="66" charset="0"/>
                </a:rPr>
                <a:t>Producer</a:t>
              </a:r>
            </a:p>
          </p:txBody>
        </p:sp>
        <p:sp>
          <p:nvSpPr>
            <p:cNvPr id="51207" name="Rectangle 5"/>
            <p:cNvSpPr>
              <a:spLocks noChangeArrowheads="1"/>
            </p:cNvSpPr>
            <p:nvPr/>
          </p:nvSpPr>
          <p:spPr bwMode="auto">
            <a:xfrm>
              <a:off x="3504" y="624"/>
              <a:ext cx="864" cy="528"/>
            </a:xfrm>
            <a:prstGeom prst="rect">
              <a:avLst/>
            </a:prstGeom>
            <a:solidFill>
              <a:srgbClr val="FF66CC"/>
            </a:solidFill>
            <a:ln w="38100">
              <a:solidFill>
                <a:schemeClr val="tx1"/>
              </a:solidFill>
              <a:miter lim="800000"/>
              <a:headEnd/>
              <a:tailEnd/>
            </a:ln>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a:latin typeface="Comic Sans MS" panose="030F0702030302020204" pitchFamily="66" charset="0"/>
                </a:rPr>
                <a:t>Consumer</a:t>
              </a:r>
            </a:p>
          </p:txBody>
        </p:sp>
        <p:sp>
          <p:nvSpPr>
            <p:cNvPr id="51208" name="Rectangle 7"/>
            <p:cNvSpPr>
              <a:spLocks noChangeArrowheads="1"/>
            </p:cNvSpPr>
            <p:nvPr/>
          </p:nvSpPr>
          <p:spPr bwMode="auto">
            <a:xfrm>
              <a:off x="2592" y="720"/>
              <a:ext cx="576" cy="336"/>
            </a:xfrm>
            <a:prstGeom prst="rect">
              <a:avLst/>
            </a:prstGeom>
            <a:solidFill>
              <a:schemeClr val="accent1"/>
            </a:solidFill>
            <a:ln w="38100">
              <a:solidFill>
                <a:schemeClr val="tx1"/>
              </a:solidFill>
              <a:miter lim="800000"/>
              <a:headEnd/>
              <a:tailEnd/>
            </a:ln>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a:latin typeface="Comic Sans MS" panose="030F0702030302020204" pitchFamily="66" charset="0"/>
                </a:rPr>
                <a:t>Buffer</a:t>
              </a:r>
            </a:p>
          </p:txBody>
        </p:sp>
        <p:sp>
          <p:nvSpPr>
            <p:cNvPr id="51209" name="Line 8"/>
            <p:cNvSpPr>
              <a:spLocks noChangeShapeType="1"/>
            </p:cNvSpPr>
            <p:nvPr/>
          </p:nvSpPr>
          <p:spPr bwMode="auto">
            <a:xfrm>
              <a:off x="2256" y="888"/>
              <a:ext cx="336" cy="0"/>
            </a:xfrm>
            <a:prstGeom prst="line">
              <a:avLst/>
            </a:prstGeom>
            <a:noFill/>
            <a:ln w="762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51210" name="Line 9"/>
            <p:cNvSpPr>
              <a:spLocks noChangeShapeType="1"/>
            </p:cNvSpPr>
            <p:nvPr/>
          </p:nvSpPr>
          <p:spPr bwMode="auto">
            <a:xfrm>
              <a:off x="3168" y="888"/>
              <a:ext cx="336" cy="0"/>
            </a:xfrm>
            <a:prstGeom prst="line">
              <a:avLst/>
            </a:prstGeom>
            <a:noFill/>
            <a:ln w="762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grpSp>
      <p:pic>
        <p:nvPicPr>
          <p:cNvPr id="46285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3933825"/>
            <a:ext cx="14097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51</a:t>
            </a:fld>
            <a:endParaRPr lang="en-US" dirty="0">
              <a:solidFill>
                <a:srgbClr val="FFFFFF"/>
              </a:solidFill>
            </a:endParaRPr>
          </a:p>
        </p:txBody>
      </p:sp>
    </p:spTree>
    <p:extLst>
      <p:ext uri="{BB962C8B-B14F-4D97-AF65-F5344CB8AC3E}">
        <p14:creationId xmlns:p14="http://schemas.microsoft.com/office/powerpoint/2010/main" val="327547291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2851">
                                            <p:txEl>
                                              <p:pRg st="0" end="0"/>
                                            </p:txEl>
                                          </p:spTgt>
                                        </p:tgtEl>
                                        <p:attrNameLst>
                                          <p:attrName>style.visibility</p:attrName>
                                        </p:attrNameLst>
                                      </p:cBhvr>
                                      <p:to>
                                        <p:strVal val="visible"/>
                                      </p:to>
                                    </p:set>
                                    <p:anim calcmode="lin" valueType="num">
                                      <p:cBhvr additive="base">
                                        <p:cTn id="7" dur="500" fill="hold"/>
                                        <p:tgtEl>
                                          <p:spTgt spid="46285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6285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62851">
                                            <p:txEl>
                                              <p:pRg st="1" end="1"/>
                                            </p:txEl>
                                          </p:spTgt>
                                        </p:tgtEl>
                                        <p:attrNameLst>
                                          <p:attrName>style.visibility</p:attrName>
                                        </p:attrNameLst>
                                      </p:cBhvr>
                                      <p:to>
                                        <p:strVal val="visible"/>
                                      </p:to>
                                    </p:set>
                                    <p:anim calcmode="lin" valueType="num">
                                      <p:cBhvr additive="base">
                                        <p:cTn id="11" dur="500" fill="hold"/>
                                        <p:tgtEl>
                                          <p:spTgt spid="46285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6285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62851">
                                            <p:txEl>
                                              <p:pRg st="2" end="2"/>
                                            </p:txEl>
                                          </p:spTgt>
                                        </p:tgtEl>
                                        <p:attrNameLst>
                                          <p:attrName>style.visibility</p:attrName>
                                        </p:attrNameLst>
                                      </p:cBhvr>
                                      <p:to>
                                        <p:strVal val="visible"/>
                                      </p:to>
                                    </p:set>
                                    <p:anim calcmode="lin" valueType="num">
                                      <p:cBhvr additive="base">
                                        <p:cTn id="15" dur="500" fill="hold"/>
                                        <p:tgtEl>
                                          <p:spTgt spid="46285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6285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62851">
                                            <p:txEl>
                                              <p:pRg st="3" end="3"/>
                                            </p:txEl>
                                          </p:spTgt>
                                        </p:tgtEl>
                                        <p:attrNameLst>
                                          <p:attrName>style.visibility</p:attrName>
                                        </p:attrNameLst>
                                      </p:cBhvr>
                                      <p:to>
                                        <p:strVal val="visible"/>
                                      </p:to>
                                    </p:set>
                                    <p:anim calcmode="lin" valueType="num">
                                      <p:cBhvr additive="base">
                                        <p:cTn id="19" dur="500" fill="hold"/>
                                        <p:tgtEl>
                                          <p:spTgt spid="46285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62851">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1+#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462851">
                                            <p:txEl>
                                              <p:pRg st="4" end="4"/>
                                            </p:txEl>
                                          </p:spTgt>
                                        </p:tgtEl>
                                        <p:attrNameLst>
                                          <p:attrName>style.visibility</p:attrName>
                                        </p:attrNameLst>
                                      </p:cBhvr>
                                      <p:to>
                                        <p:strVal val="visible"/>
                                      </p:to>
                                    </p:set>
                                    <p:anim calcmode="lin" valueType="num">
                                      <p:cBhvr additive="base">
                                        <p:cTn id="29" dur="500" fill="hold"/>
                                        <p:tgtEl>
                                          <p:spTgt spid="462851">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62851">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462851">
                                            <p:txEl>
                                              <p:pRg st="5" end="5"/>
                                            </p:txEl>
                                          </p:spTgt>
                                        </p:tgtEl>
                                        <p:attrNameLst>
                                          <p:attrName>style.visibility</p:attrName>
                                        </p:attrNameLst>
                                      </p:cBhvr>
                                      <p:to>
                                        <p:strVal val="visible"/>
                                      </p:to>
                                    </p:set>
                                    <p:anim calcmode="lin" valueType="num">
                                      <p:cBhvr additive="base">
                                        <p:cTn id="33" dur="500" fill="hold"/>
                                        <p:tgtEl>
                                          <p:spTgt spid="462851">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462851">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462851">
                                            <p:txEl>
                                              <p:pRg st="6" end="6"/>
                                            </p:txEl>
                                          </p:spTgt>
                                        </p:tgtEl>
                                        <p:attrNameLst>
                                          <p:attrName>style.visibility</p:attrName>
                                        </p:attrNameLst>
                                      </p:cBhvr>
                                      <p:to>
                                        <p:strVal val="visible"/>
                                      </p:to>
                                    </p:set>
                                    <p:anim calcmode="lin" valueType="num">
                                      <p:cBhvr additive="base">
                                        <p:cTn id="37" dur="500" fill="hold"/>
                                        <p:tgtEl>
                                          <p:spTgt spid="462851">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62851">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462851">
                                            <p:txEl>
                                              <p:pRg st="7" end="7"/>
                                            </p:txEl>
                                          </p:spTgt>
                                        </p:tgtEl>
                                        <p:attrNameLst>
                                          <p:attrName>style.visibility</p:attrName>
                                        </p:attrNameLst>
                                      </p:cBhvr>
                                      <p:to>
                                        <p:strVal val="visible"/>
                                      </p:to>
                                    </p:set>
                                    <p:anim calcmode="lin" valueType="num">
                                      <p:cBhvr additive="base">
                                        <p:cTn id="41" dur="500" fill="hold"/>
                                        <p:tgtEl>
                                          <p:spTgt spid="462851">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46285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462851">
                                            <p:txEl>
                                              <p:pRg st="9" end="9"/>
                                            </p:txEl>
                                          </p:spTgt>
                                        </p:tgtEl>
                                        <p:attrNameLst>
                                          <p:attrName>style.visibility</p:attrName>
                                        </p:attrNameLst>
                                      </p:cBhvr>
                                      <p:to>
                                        <p:strVal val="visible"/>
                                      </p:to>
                                    </p:set>
                                    <p:anim calcmode="lin" valueType="num">
                                      <p:cBhvr additive="base">
                                        <p:cTn id="47" dur="500" fill="hold"/>
                                        <p:tgtEl>
                                          <p:spTgt spid="462851">
                                            <p:txEl>
                                              <p:pRg st="9" end="9"/>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462851">
                                            <p:txEl>
                                              <p:pRg st="9" end="9"/>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462851">
                                            <p:txEl>
                                              <p:pRg st="10" end="10"/>
                                            </p:txEl>
                                          </p:spTgt>
                                        </p:tgtEl>
                                        <p:attrNameLst>
                                          <p:attrName>style.visibility</p:attrName>
                                        </p:attrNameLst>
                                      </p:cBhvr>
                                      <p:to>
                                        <p:strVal val="visible"/>
                                      </p:to>
                                    </p:set>
                                    <p:anim calcmode="lin" valueType="num">
                                      <p:cBhvr additive="base">
                                        <p:cTn id="51" dur="500" fill="hold"/>
                                        <p:tgtEl>
                                          <p:spTgt spid="462851">
                                            <p:txEl>
                                              <p:pRg st="10" end="1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462851">
                                            <p:txEl>
                                              <p:pRg st="10" end="10"/>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462851">
                                            <p:txEl>
                                              <p:pRg st="11" end="11"/>
                                            </p:txEl>
                                          </p:spTgt>
                                        </p:tgtEl>
                                        <p:attrNameLst>
                                          <p:attrName>style.visibility</p:attrName>
                                        </p:attrNameLst>
                                      </p:cBhvr>
                                      <p:to>
                                        <p:strVal val="visible"/>
                                      </p:to>
                                    </p:set>
                                    <p:anim calcmode="lin" valueType="num">
                                      <p:cBhvr additive="base">
                                        <p:cTn id="55" dur="500" fill="hold"/>
                                        <p:tgtEl>
                                          <p:spTgt spid="462851">
                                            <p:txEl>
                                              <p:pRg st="11" end="11"/>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462851">
                                            <p:txEl>
                                              <p:pRg st="11" end="11"/>
                                            </p:txEl>
                                          </p:spTgt>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0"/>
                                  </p:stCondLst>
                                  <p:childTnLst>
                                    <p:set>
                                      <p:cBhvr>
                                        <p:cTn id="58" dur="1" fill="hold">
                                          <p:stCondLst>
                                            <p:cond delay="0"/>
                                          </p:stCondLst>
                                        </p:cTn>
                                        <p:tgtEl>
                                          <p:spTgt spid="462859"/>
                                        </p:tgtEl>
                                        <p:attrNameLst>
                                          <p:attrName>style.visibility</p:attrName>
                                        </p:attrNameLst>
                                      </p:cBhvr>
                                      <p:to>
                                        <p:strVal val="visible"/>
                                      </p:to>
                                    </p:set>
                                    <p:anim calcmode="lin" valueType="num">
                                      <p:cBhvr additive="base">
                                        <p:cTn id="59" dur="500" fill="hold"/>
                                        <p:tgtEl>
                                          <p:spTgt spid="462859"/>
                                        </p:tgtEl>
                                        <p:attrNameLst>
                                          <p:attrName>ppt_x</p:attrName>
                                        </p:attrNameLst>
                                      </p:cBhvr>
                                      <p:tavLst>
                                        <p:tav tm="0">
                                          <p:val>
                                            <p:strVal val="1+#ppt_w/2"/>
                                          </p:val>
                                        </p:tav>
                                        <p:tav tm="100000">
                                          <p:val>
                                            <p:strVal val="#ppt_x"/>
                                          </p:val>
                                        </p:tav>
                                      </p:tavLst>
                                    </p:anim>
                                    <p:anim calcmode="lin" valueType="num">
                                      <p:cBhvr additive="base">
                                        <p:cTn id="60" dur="500" fill="hold"/>
                                        <p:tgtEl>
                                          <p:spTgt spid="4628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1"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52400" y="152400"/>
            <a:ext cx="8763000" cy="533400"/>
          </a:xfrm>
        </p:spPr>
        <p:txBody>
          <a:bodyPr>
            <a:normAutofit fontScale="90000"/>
          </a:bodyPr>
          <a:lstStyle/>
          <a:p>
            <a:r>
              <a:rPr lang="en-US" altLang="ko-KR" smtClean="0">
                <a:latin typeface="Helvetica" panose="020B0604020202020204" pitchFamily="34" charset="0"/>
                <a:ea typeface="Gulim" panose="020B0600000101010101" pitchFamily="34" charset="-127"/>
              </a:rPr>
              <a:t>Correctness constraints for solution</a:t>
            </a:r>
          </a:p>
        </p:txBody>
      </p:sp>
      <p:sp>
        <p:nvSpPr>
          <p:cNvPr id="53251" name="Rectangle 3"/>
          <p:cNvSpPr>
            <a:spLocks noGrp="1" noChangeArrowheads="1"/>
          </p:cNvSpPr>
          <p:nvPr>
            <p:ph type="body" idx="1"/>
          </p:nvPr>
        </p:nvSpPr>
        <p:spPr>
          <a:xfrm>
            <a:off x="513522" y="1600199"/>
            <a:ext cx="8325678" cy="4892675"/>
          </a:xfrm>
        </p:spPr>
        <p:txBody>
          <a:bodyPr>
            <a:noAutofit/>
          </a:bodyPr>
          <a:lstStyle/>
          <a:p>
            <a:r>
              <a:rPr lang="en-US" altLang="ko-KR" sz="2400" dirty="0" smtClean="0">
                <a:latin typeface="Helvetica" panose="020B0604020202020204" pitchFamily="34" charset="0"/>
                <a:ea typeface="Gulim" panose="020B0600000101010101" pitchFamily="34" charset="-127"/>
              </a:rPr>
              <a:t>Correctness Constraints:</a:t>
            </a:r>
          </a:p>
          <a:p>
            <a:pPr lvl="1"/>
            <a:r>
              <a:rPr lang="en-US" altLang="ko-KR" sz="2000" dirty="0" smtClean="0">
                <a:latin typeface="Helvetica" panose="020B0604020202020204" pitchFamily="34" charset="0"/>
                <a:ea typeface="Gulim" panose="020B0600000101010101" pitchFamily="34" charset="-127"/>
              </a:rPr>
              <a:t>Consumer must wait for producer to fill slots, if empty (scheduling constraint)</a:t>
            </a:r>
          </a:p>
          <a:p>
            <a:pPr lvl="1"/>
            <a:r>
              <a:rPr lang="en-US" altLang="ko-KR" sz="2000" dirty="0" smtClean="0">
                <a:latin typeface="Helvetica" panose="020B0604020202020204" pitchFamily="34" charset="0"/>
                <a:ea typeface="Gulim" panose="020B0600000101010101" pitchFamily="34" charset="-127"/>
              </a:rPr>
              <a:t>Producer must wait for consumer to make room in buffer, if all full (scheduling constraint)</a:t>
            </a:r>
          </a:p>
          <a:p>
            <a:pPr lvl="1"/>
            <a:r>
              <a:rPr lang="en-US" altLang="ko-KR" sz="2000" dirty="0" smtClean="0">
                <a:latin typeface="Helvetica" panose="020B0604020202020204" pitchFamily="34" charset="0"/>
                <a:ea typeface="Gulim" panose="020B0600000101010101" pitchFamily="34" charset="-127"/>
              </a:rPr>
              <a:t>Only one thread can manipulate buffer queue at a time (mutual exclusion)</a:t>
            </a:r>
          </a:p>
          <a:p>
            <a:pPr>
              <a:buFontTx/>
              <a:buNone/>
            </a:pPr>
            <a:endParaRPr lang="en-US" altLang="ko-KR" sz="2400" dirty="0" smtClean="0">
              <a:latin typeface="Helvetica" panose="020B0604020202020204" pitchFamily="34" charset="0"/>
              <a:ea typeface="Gulim" panose="020B0600000101010101" pitchFamily="34" charset="-127"/>
            </a:endParaRPr>
          </a:p>
          <a:p>
            <a:r>
              <a:rPr lang="en-US" altLang="ko-KR" sz="2400" dirty="0" smtClean="0">
                <a:latin typeface="Helvetica" panose="020B0604020202020204" pitchFamily="34" charset="0"/>
                <a:ea typeface="Gulim" panose="020B0600000101010101" pitchFamily="34" charset="-127"/>
              </a:rPr>
              <a:t>General rule of thumb: </a:t>
            </a:r>
            <a:br>
              <a:rPr lang="en-US" altLang="ko-KR" sz="2400" dirty="0" smtClean="0">
                <a:latin typeface="Helvetica" panose="020B0604020202020204" pitchFamily="34" charset="0"/>
                <a:ea typeface="Gulim" panose="020B0600000101010101" pitchFamily="34" charset="-127"/>
              </a:rPr>
            </a:br>
            <a:r>
              <a:rPr lang="en-US" altLang="ko-KR" sz="2400" dirty="0" smtClean="0">
                <a:latin typeface="Helvetica" panose="020B0604020202020204" pitchFamily="34" charset="0"/>
                <a:ea typeface="Gulim" panose="020B0600000101010101" pitchFamily="34" charset="-127"/>
              </a:rPr>
              <a:t>Use a separate semaphore for each constraint</a:t>
            </a:r>
          </a:p>
          <a:p>
            <a:pPr lvl="1">
              <a:lnSpc>
                <a:spcPct val="80000"/>
              </a:lnSpc>
            </a:pPr>
            <a:r>
              <a:rPr lang="en-US" altLang="ko-KR" sz="2000" dirty="0" smtClean="0">
                <a:latin typeface="Courier New" panose="02070309020205020404" pitchFamily="49" charset="0"/>
                <a:ea typeface="Gulim" panose="020B0600000101010101" pitchFamily="34" charset="-127"/>
              </a:rPr>
              <a:t>Semaphore </a:t>
            </a:r>
            <a:r>
              <a:rPr lang="en-US" altLang="ko-KR" sz="2000" dirty="0" err="1" smtClean="0">
                <a:latin typeface="Courier New" panose="02070309020205020404" pitchFamily="49" charset="0"/>
                <a:ea typeface="Gulim" panose="020B0600000101010101" pitchFamily="34" charset="-127"/>
              </a:rPr>
              <a:t>fullSlots</a:t>
            </a:r>
            <a:r>
              <a:rPr lang="en-US" altLang="ko-KR" sz="2000" dirty="0" smtClean="0">
                <a:latin typeface="Courier New" panose="02070309020205020404" pitchFamily="49" charset="0"/>
                <a:ea typeface="Gulim" panose="020B0600000101010101" pitchFamily="34" charset="-127"/>
              </a:rPr>
              <a:t>; // consumer’s constraint</a:t>
            </a:r>
          </a:p>
          <a:p>
            <a:pPr lvl="1">
              <a:lnSpc>
                <a:spcPct val="80000"/>
              </a:lnSpc>
            </a:pPr>
            <a:r>
              <a:rPr lang="en-US" altLang="ko-KR" sz="2000" dirty="0" smtClean="0">
                <a:latin typeface="Courier New" panose="02070309020205020404" pitchFamily="49" charset="0"/>
                <a:ea typeface="Gulim" panose="020B0600000101010101" pitchFamily="34" charset="-127"/>
              </a:rPr>
              <a:t>Semaphore </a:t>
            </a:r>
            <a:r>
              <a:rPr lang="en-US" altLang="ko-KR" sz="2000" dirty="0" err="1" smtClean="0">
                <a:latin typeface="Courier New" panose="02070309020205020404" pitchFamily="49" charset="0"/>
                <a:ea typeface="Gulim" panose="020B0600000101010101" pitchFamily="34" charset="-127"/>
              </a:rPr>
              <a:t>emptySlots</a:t>
            </a:r>
            <a:r>
              <a:rPr lang="en-US" altLang="ko-KR" sz="2000" dirty="0" smtClean="0">
                <a:latin typeface="Courier New" panose="02070309020205020404" pitchFamily="49" charset="0"/>
                <a:ea typeface="Gulim" panose="020B0600000101010101" pitchFamily="34" charset="-127"/>
              </a:rPr>
              <a:t>;// producer’s constraint</a:t>
            </a:r>
          </a:p>
          <a:p>
            <a:pPr lvl="1">
              <a:lnSpc>
                <a:spcPct val="80000"/>
              </a:lnSpc>
            </a:pPr>
            <a:r>
              <a:rPr lang="en-US" altLang="ko-KR" sz="2000" dirty="0" smtClean="0">
                <a:latin typeface="Courier New" panose="02070309020205020404" pitchFamily="49" charset="0"/>
                <a:ea typeface="Gulim" panose="020B0600000101010101" pitchFamily="34" charset="-127"/>
              </a:rPr>
              <a:t>Semaphore </a:t>
            </a:r>
            <a:r>
              <a:rPr lang="en-US" altLang="ko-KR" sz="2000" dirty="0" err="1" smtClean="0">
                <a:latin typeface="Courier New" panose="02070309020205020404" pitchFamily="49" charset="0"/>
                <a:ea typeface="Gulim" panose="020B0600000101010101" pitchFamily="34" charset="-127"/>
              </a:rPr>
              <a:t>mutex</a:t>
            </a:r>
            <a:r>
              <a:rPr lang="en-US" altLang="ko-KR" sz="2000" dirty="0" smtClean="0">
                <a:latin typeface="Courier New" panose="02070309020205020404" pitchFamily="49" charset="0"/>
                <a:ea typeface="Gulim" panose="020B0600000101010101" pitchFamily="34" charset="-127"/>
              </a:rPr>
              <a:t>;       // mutual exclusion</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52</a:t>
            </a:fld>
            <a:endParaRPr lang="en-US" dirty="0">
              <a:solidFill>
                <a:srgbClr val="FFFFFF"/>
              </a:solidFill>
            </a:endParaRPr>
          </a:p>
        </p:txBody>
      </p:sp>
    </p:spTree>
    <p:extLst>
      <p:ext uri="{BB962C8B-B14F-4D97-AF65-F5344CB8AC3E}">
        <p14:creationId xmlns:p14="http://schemas.microsoft.com/office/powerpoint/2010/main" val="373232208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1">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251">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251">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2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ko-KR" smtClean="0">
                <a:latin typeface="Helvetica" panose="020B0604020202020204" pitchFamily="34" charset="0"/>
                <a:ea typeface="Gulim" panose="020B0600000101010101" pitchFamily="34" charset="-127"/>
              </a:rPr>
              <a:t>Full Solution to Bounded Buffer</a:t>
            </a:r>
          </a:p>
        </p:txBody>
      </p:sp>
      <p:sp>
        <p:nvSpPr>
          <p:cNvPr id="36867" name="Rectangle 3"/>
          <p:cNvSpPr>
            <a:spLocks noGrp="1" noChangeArrowheads="1"/>
          </p:cNvSpPr>
          <p:nvPr>
            <p:ph type="body" idx="1"/>
          </p:nvPr>
        </p:nvSpPr>
        <p:spPr>
          <a:xfrm>
            <a:off x="228600" y="1646236"/>
            <a:ext cx="8915400" cy="6119812"/>
          </a:xfrm>
        </p:spPr>
        <p:txBody>
          <a:bodyPr>
            <a:normAutofit fontScale="77500" lnSpcReduction="20000"/>
          </a:bodyPr>
          <a:lstStyle/>
          <a:p>
            <a:pPr>
              <a:lnSpc>
                <a:spcPct val="80000"/>
              </a:lnSpc>
              <a:buFontTx/>
              <a:buNone/>
              <a:tabLst>
                <a:tab pos="801688" algn="l"/>
                <a:tab pos="1139825" algn="l"/>
                <a:tab pos="1541463" algn="l"/>
                <a:tab pos="4284663" algn="l"/>
              </a:tabLst>
            </a:pPr>
            <a:r>
              <a:rPr lang="en-US" altLang="ko-KR" dirty="0" smtClean="0">
                <a:latin typeface="Courier New" panose="02070309020205020404" pitchFamily="49" charset="0"/>
                <a:ea typeface="Gulim" panose="020B0600000101010101" pitchFamily="34" charset="-127"/>
              </a:rPr>
              <a:t>  Semaphore </a:t>
            </a:r>
            <a:r>
              <a:rPr lang="en-US" altLang="ko-KR" dirty="0" err="1" smtClean="0">
                <a:latin typeface="Courier New" panose="02070309020205020404" pitchFamily="49" charset="0"/>
                <a:ea typeface="Gulim" panose="020B0600000101010101" pitchFamily="34" charset="-127"/>
              </a:rPr>
              <a:t>fullSlots</a:t>
            </a:r>
            <a:r>
              <a:rPr lang="en-US" altLang="ko-KR" dirty="0" smtClean="0">
                <a:latin typeface="Courier New" panose="02070309020205020404" pitchFamily="49" charset="0"/>
                <a:ea typeface="Gulim" panose="020B0600000101010101" pitchFamily="34" charset="-127"/>
              </a:rPr>
              <a:t> = 0; 	// Initially, no coke</a:t>
            </a:r>
          </a:p>
          <a:p>
            <a:pPr>
              <a:lnSpc>
                <a:spcPct val="80000"/>
              </a:lnSpc>
              <a:buFontTx/>
              <a:buNone/>
              <a:tabLst>
                <a:tab pos="801688" algn="l"/>
                <a:tab pos="1139825" algn="l"/>
                <a:tab pos="1541463" algn="l"/>
                <a:tab pos="4284663" algn="l"/>
              </a:tabLst>
            </a:pPr>
            <a:r>
              <a:rPr lang="en-US" altLang="ko-KR" dirty="0" smtClean="0">
                <a:latin typeface="Courier New" panose="02070309020205020404" pitchFamily="49" charset="0"/>
                <a:ea typeface="Gulim" panose="020B0600000101010101" pitchFamily="34" charset="-127"/>
              </a:rPr>
              <a:t>	Semaphore </a:t>
            </a:r>
            <a:r>
              <a:rPr lang="en-US" altLang="ko-KR" dirty="0" err="1" smtClean="0">
                <a:latin typeface="Courier New" panose="02070309020205020404" pitchFamily="49" charset="0"/>
                <a:ea typeface="Gulim" panose="020B0600000101010101" pitchFamily="34" charset="-127"/>
              </a:rPr>
              <a:t>emptySlots</a:t>
            </a:r>
            <a:r>
              <a:rPr lang="en-US" altLang="ko-KR" dirty="0" smtClean="0">
                <a:latin typeface="Courier New" panose="02070309020205020404" pitchFamily="49" charset="0"/>
                <a:ea typeface="Gulim" panose="020B0600000101010101" pitchFamily="34" charset="-127"/>
              </a:rPr>
              <a:t> = </a:t>
            </a:r>
            <a:r>
              <a:rPr lang="en-US" altLang="ko-KR" dirty="0" err="1" smtClean="0">
                <a:latin typeface="Courier New" panose="02070309020205020404" pitchFamily="49" charset="0"/>
                <a:ea typeface="Gulim" panose="020B0600000101010101" pitchFamily="34" charset="-127"/>
              </a:rPr>
              <a:t>bufSize</a:t>
            </a:r>
            <a:r>
              <a:rPr lang="en-US" altLang="ko-KR" dirty="0" smtClean="0">
                <a:latin typeface="Courier New" panose="02070309020205020404" pitchFamily="49" charset="0"/>
                <a:ea typeface="Gulim" panose="020B0600000101010101" pitchFamily="34" charset="-127"/>
              </a:rPr>
              <a:t>;</a:t>
            </a:r>
            <a:br>
              <a:rPr lang="en-US" altLang="ko-KR" dirty="0" smtClean="0">
                <a:latin typeface="Courier New" panose="02070309020205020404" pitchFamily="49" charset="0"/>
                <a:ea typeface="Gulim" panose="020B0600000101010101" pitchFamily="34" charset="-127"/>
              </a:rPr>
            </a:br>
            <a:r>
              <a:rPr lang="en-US" altLang="ko-KR" dirty="0" smtClean="0">
                <a:latin typeface="Courier New" panose="02070309020205020404" pitchFamily="49" charset="0"/>
                <a:ea typeface="Gulim" panose="020B0600000101010101" pitchFamily="34" charset="-127"/>
              </a:rPr>
              <a:t>				//</a:t>
            </a:r>
            <a:r>
              <a:rPr lang="en-US" altLang="ko-KR" sz="2600" dirty="0" err="1" smtClean="0">
                <a:latin typeface="Courier New" panose="02070309020205020404" pitchFamily="49" charset="0"/>
                <a:ea typeface="Gulim" panose="020B0600000101010101" pitchFamily="34" charset="-127"/>
              </a:rPr>
              <a:t>Initially,num</a:t>
            </a:r>
            <a:r>
              <a:rPr lang="en-US" altLang="ko-KR" sz="2600" dirty="0" smtClean="0">
                <a:latin typeface="Courier New" panose="02070309020205020404" pitchFamily="49" charset="0"/>
                <a:ea typeface="Gulim" panose="020B0600000101010101" pitchFamily="34" charset="-127"/>
              </a:rPr>
              <a:t> empty slots</a:t>
            </a:r>
          </a:p>
          <a:p>
            <a:pPr>
              <a:lnSpc>
                <a:spcPct val="80000"/>
              </a:lnSpc>
              <a:buFontTx/>
              <a:buNone/>
              <a:tabLst>
                <a:tab pos="801688" algn="l"/>
                <a:tab pos="1139825" algn="l"/>
                <a:tab pos="1541463" algn="l"/>
                <a:tab pos="4284663" algn="l"/>
              </a:tabLst>
            </a:pPr>
            <a:r>
              <a:rPr lang="en-US" altLang="ko-KR" dirty="0" smtClean="0">
                <a:latin typeface="Courier New" panose="02070309020205020404" pitchFamily="49" charset="0"/>
                <a:ea typeface="Gulim" panose="020B0600000101010101" pitchFamily="34" charset="-127"/>
              </a:rPr>
              <a:t>	Semaphore </a:t>
            </a:r>
            <a:r>
              <a:rPr lang="en-US" altLang="ko-KR" dirty="0" err="1" smtClean="0">
                <a:latin typeface="Courier New" panose="02070309020205020404" pitchFamily="49" charset="0"/>
                <a:ea typeface="Gulim" panose="020B0600000101010101" pitchFamily="34" charset="-127"/>
              </a:rPr>
              <a:t>mutex</a:t>
            </a:r>
            <a:r>
              <a:rPr lang="en-US" altLang="ko-KR" dirty="0" smtClean="0">
                <a:latin typeface="Courier New" panose="02070309020205020404" pitchFamily="49" charset="0"/>
                <a:ea typeface="Gulim" panose="020B0600000101010101" pitchFamily="34" charset="-127"/>
              </a:rPr>
              <a:t> = 1;	// No one using machine</a:t>
            </a:r>
          </a:p>
          <a:p>
            <a:pPr>
              <a:lnSpc>
                <a:spcPct val="80000"/>
              </a:lnSpc>
              <a:buFontTx/>
              <a:buNone/>
              <a:tabLst>
                <a:tab pos="801688" algn="l"/>
                <a:tab pos="1139825" algn="l"/>
                <a:tab pos="1541463" algn="l"/>
                <a:tab pos="4284663" algn="l"/>
              </a:tabLst>
            </a:pPr>
            <a:r>
              <a:rPr lang="en-US" altLang="ko-KR" dirty="0" smtClean="0">
                <a:latin typeface="Courier New" panose="02070309020205020404" pitchFamily="49" charset="0"/>
                <a:ea typeface="Gulim" panose="020B0600000101010101" pitchFamily="34" charset="-127"/>
              </a:rPr>
              <a:t/>
            </a:r>
            <a:br>
              <a:rPr lang="en-US" altLang="ko-KR" dirty="0" smtClean="0">
                <a:latin typeface="Courier New" panose="02070309020205020404" pitchFamily="49" charset="0"/>
                <a:ea typeface="Gulim" panose="020B0600000101010101" pitchFamily="34" charset="-127"/>
              </a:rPr>
            </a:br>
            <a:r>
              <a:rPr lang="en-US" altLang="ko-KR" dirty="0" smtClean="0">
                <a:latin typeface="Courier New" panose="02070309020205020404" pitchFamily="49" charset="0"/>
                <a:ea typeface="Gulim" panose="020B0600000101010101" pitchFamily="34" charset="-127"/>
              </a:rPr>
              <a:t>Producer(item) {</a:t>
            </a:r>
            <a:br>
              <a:rPr lang="en-US" altLang="ko-KR" dirty="0" smtClean="0">
                <a:latin typeface="Courier New" panose="02070309020205020404" pitchFamily="49" charset="0"/>
                <a:ea typeface="Gulim" panose="020B0600000101010101" pitchFamily="34" charset="-127"/>
              </a:rPr>
            </a:br>
            <a:r>
              <a:rPr lang="en-US" altLang="ko-KR" dirty="0" smtClean="0">
                <a:latin typeface="Courier New" panose="02070309020205020404" pitchFamily="49" charset="0"/>
                <a:ea typeface="Gulim" panose="020B0600000101010101" pitchFamily="34" charset="-127"/>
              </a:rPr>
              <a:t>	</a:t>
            </a:r>
            <a:r>
              <a:rPr lang="en-US" altLang="ko-KR" dirty="0" err="1" smtClean="0">
                <a:latin typeface="Courier New" panose="02070309020205020404" pitchFamily="49" charset="0"/>
                <a:ea typeface="Gulim" panose="020B0600000101010101" pitchFamily="34" charset="-127"/>
              </a:rPr>
              <a:t>emptySlots.P</a:t>
            </a:r>
            <a:r>
              <a:rPr lang="en-US" altLang="ko-KR" dirty="0" smtClean="0">
                <a:latin typeface="Courier New" panose="02070309020205020404" pitchFamily="49" charset="0"/>
                <a:ea typeface="Gulim" panose="020B0600000101010101" pitchFamily="34" charset="-127"/>
              </a:rPr>
              <a:t>();	// Wait until space</a:t>
            </a:r>
            <a:br>
              <a:rPr lang="en-US" altLang="ko-KR" dirty="0" smtClean="0">
                <a:latin typeface="Courier New" panose="02070309020205020404" pitchFamily="49" charset="0"/>
                <a:ea typeface="Gulim" panose="020B0600000101010101" pitchFamily="34" charset="-127"/>
              </a:rPr>
            </a:br>
            <a:r>
              <a:rPr lang="en-US" altLang="ko-KR" dirty="0" smtClean="0">
                <a:latin typeface="Courier New" panose="02070309020205020404" pitchFamily="49" charset="0"/>
                <a:ea typeface="Gulim" panose="020B0600000101010101" pitchFamily="34" charset="-127"/>
              </a:rPr>
              <a:t>	</a:t>
            </a:r>
            <a:r>
              <a:rPr lang="en-US" altLang="ko-KR" dirty="0" err="1" smtClean="0">
                <a:latin typeface="Courier New" panose="02070309020205020404" pitchFamily="49" charset="0"/>
                <a:ea typeface="Gulim" panose="020B0600000101010101" pitchFamily="34" charset="-127"/>
              </a:rPr>
              <a:t>mutex.P</a:t>
            </a:r>
            <a:r>
              <a:rPr lang="en-US" altLang="ko-KR" dirty="0" smtClean="0">
                <a:latin typeface="Courier New" panose="02070309020205020404" pitchFamily="49" charset="0"/>
                <a:ea typeface="Gulim" panose="020B0600000101010101" pitchFamily="34" charset="-127"/>
              </a:rPr>
              <a:t>();	// Wait until machine free</a:t>
            </a:r>
            <a:br>
              <a:rPr lang="en-US" altLang="ko-KR" dirty="0" smtClean="0">
                <a:latin typeface="Courier New" panose="02070309020205020404" pitchFamily="49" charset="0"/>
                <a:ea typeface="Gulim" panose="020B0600000101010101" pitchFamily="34" charset="-127"/>
              </a:rPr>
            </a:br>
            <a:r>
              <a:rPr lang="en-US" altLang="ko-KR" dirty="0" smtClean="0">
                <a:latin typeface="Courier New" panose="02070309020205020404" pitchFamily="49" charset="0"/>
                <a:ea typeface="Gulim" panose="020B0600000101010101" pitchFamily="34" charset="-127"/>
              </a:rPr>
              <a:t>	</a:t>
            </a:r>
            <a:r>
              <a:rPr lang="en-US" altLang="ko-KR" dirty="0" err="1" smtClean="0">
                <a:solidFill>
                  <a:schemeClr val="hlink"/>
                </a:solidFill>
                <a:latin typeface="Courier New" panose="02070309020205020404" pitchFamily="49" charset="0"/>
                <a:ea typeface="Gulim" panose="020B0600000101010101" pitchFamily="34" charset="-127"/>
              </a:rPr>
              <a:t>Enqueue</a:t>
            </a:r>
            <a:r>
              <a:rPr lang="en-US" altLang="ko-KR" dirty="0" smtClean="0">
                <a:solidFill>
                  <a:schemeClr val="hlink"/>
                </a:solidFill>
                <a:latin typeface="Courier New" panose="02070309020205020404" pitchFamily="49" charset="0"/>
                <a:ea typeface="Gulim" panose="020B0600000101010101" pitchFamily="34" charset="-127"/>
              </a:rPr>
              <a:t>(item);</a:t>
            </a:r>
            <a:r>
              <a:rPr lang="en-US" altLang="ko-KR" dirty="0" smtClean="0">
                <a:latin typeface="Courier New" panose="02070309020205020404" pitchFamily="49" charset="0"/>
                <a:ea typeface="Gulim" panose="020B0600000101010101" pitchFamily="34" charset="-127"/>
              </a:rPr>
              <a:t/>
            </a:r>
            <a:br>
              <a:rPr lang="en-US" altLang="ko-KR" dirty="0" smtClean="0">
                <a:latin typeface="Courier New" panose="02070309020205020404" pitchFamily="49" charset="0"/>
                <a:ea typeface="Gulim" panose="020B0600000101010101" pitchFamily="34" charset="-127"/>
              </a:rPr>
            </a:br>
            <a:r>
              <a:rPr lang="en-US" altLang="ko-KR" dirty="0" smtClean="0">
                <a:latin typeface="Courier New" panose="02070309020205020404" pitchFamily="49" charset="0"/>
                <a:ea typeface="Gulim" panose="020B0600000101010101" pitchFamily="34" charset="-127"/>
              </a:rPr>
              <a:t>	</a:t>
            </a:r>
            <a:r>
              <a:rPr lang="en-US" altLang="ko-KR" dirty="0" err="1" smtClean="0">
                <a:latin typeface="Courier New" panose="02070309020205020404" pitchFamily="49" charset="0"/>
                <a:ea typeface="Gulim" panose="020B0600000101010101" pitchFamily="34" charset="-127"/>
              </a:rPr>
              <a:t>mutex.V</a:t>
            </a:r>
            <a:r>
              <a:rPr lang="en-US" altLang="ko-KR" dirty="0" smtClean="0">
                <a:latin typeface="Courier New" panose="02070309020205020404" pitchFamily="49" charset="0"/>
                <a:ea typeface="Gulim" panose="020B0600000101010101" pitchFamily="34" charset="-127"/>
              </a:rPr>
              <a:t>();</a:t>
            </a:r>
            <a:br>
              <a:rPr lang="en-US" altLang="ko-KR" dirty="0" smtClean="0">
                <a:latin typeface="Courier New" panose="02070309020205020404" pitchFamily="49" charset="0"/>
                <a:ea typeface="Gulim" panose="020B0600000101010101" pitchFamily="34" charset="-127"/>
              </a:rPr>
            </a:br>
            <a:r>
              <a:rPr lang="en-US" altLang="ko-KR" dirty="0" smtClean="0">
                <a:latin typeface="Courier New" panose="02070309020205020404" pitchFamily="49" charset="0"/>
                <a:ea typeface="Gulim" panose="020B0600000101010101" pitchFamily="34" charset="-127"/>
              </a:rPr>
              <a:t>	</a:t>
            </a:r>
            <a:r>
              <a:rPr lang="en-US" altLang="ko-KR" dirty="0" err="1" smtClean="0">
                <a:latin typeface="Courier New" panose="02070309020205020404" pitchFamily="49" charset="0"/>
                <a:ea typeface="Gulim" panose="020B0600000101010101" pitchFamily="34" charset="-127"/>
              </a:rPr>
              <a:t>fullSlots.V</a:t>
            </a:r>
            <a:r>
              <a:rPr lang="en-US" altLang="ko-KR" dirty="0" smtClean="0">
                <a:latin typeface="Courier New" panose="02070309020205020404" pitchFamily="49" charset="0"/>
                <a:ea typeface="Gulim" panose="020B0600000101010101" pitchFamily="34" charset="-127"/>
              </a:rPr>
              <a:t>();	// Tell consumers there is</a:t>
            </a:r>
            <a:br>
              <a:rPr lang="en-US" altLang="ko-KR" dirty="0" smtClean="0">
                <a:latin typeface="Courier New" panose="02070309020205020404" pitchFamily="49" charset="0"/>
                <a:ea typeface="Gulim" panose="020B0600000101010101" pitchFamily="34" charset="-127"/>
              </a:rPr>
            </a:br>
            <a:r>
              <a:rPr lang="en-US" altLang="ko-KR" dirty="0" smtClean="0">
                <a:latin typeface="Courier New" panose="02070309020205020404" pitchFamily="49" charset="0"/>
                <a:ea typeface="Gulim" panose="020B0600000101010101" pitchFamily="34" charset="-127"/>
              </a:rPr>
              <a:t>				// more coke</a:t>
            </a:r>
            <a:br>
              <a:rPr lang="en-US" altLang="ko-KR" dirty="0" smtClean="0">
                <a:latin typeface="Courier New" panose="02070309020205020404" pitchFamily="49" charset="0"/>
                <a:ea typeface="Gulim" panose="020B0600000101010101" pitchFamily="34" charset="-127"/>
              </a:rPr>
            </a:br>
            <a:r>
              <a:rPr lang="en-US" altLang="ko-KR" dirty="0" smtClean="0">
                <a:latin typeface="Courier New" panose="02070309020205020404" pitchFamily="49" charset="0"/>
                <a:ea typeface="Gulim" panose="020B0600000101010101" pitchFamily="34" charset="-127"/>
              </a:rPr>
              <a:t>}</a:t>
            </a:r>
          </a:p>
          <a:p>
            <a:pPr>
              <a:lnSpc>
                <a:spcPct val="80000"/>
              </a:lnSpc>
              <a:buFontTx/>
              <a:buNone/>
              <a:tabLst>
                <a:tab pos="801688" algn="l"/>
                <a:tab pos="1139825" algn="l"/>
                <a:tab pos="1541463" algn="l"/>
                <a:tab pos="4284663" algn="l"/>
              </a:tabLst>
            </a:pPr>
            <a:r>
              <a:rPr lang="en-US" altLang="ko-KR" dirty="0" smtClean="0">
                <a:latin typeface="Courier New" panose="02070309020205020404" pitchFamily="49" charset="0"/>
                <a:ea typeface="Gulim" panose="020B0600000101010101" pitchFamily="34" charset="-127"/>
              </a:rPr>
              <a:t>	Consumer() {</a:t>
            </a:r>
            <a:br>
              <a:rPr lang="en-US" altLang="ko-KR" dirty="0" smtClean="0">
                <a:latin typeface="Courier New" panose="02070309020205020404" pitchFamily="49" charset="0"/>
                <a:ea typeface="Gulim" panose="020B0600000101010101" pitchFamily="34" charset="-127"/>
              </a:rPr>
            </a:br>
            <a:r>
              <a:rPr lang="en-US" altLang="ko-KR" dirty="0" smtClean="0">
                <a:latin typeface="Courier New" panose="02070309020205020404" pitchFamily="49" charset="0"/>
                <a:ea typeface="Gulim" panose="020B0600000101010101" pitchFamily="34" charset="-127"/>
              </a:rPr>
              <a:t>	</a:t>
            </a:r>
            <a:r>
              <a:rPr lang="en-US" altLang="ko-KR" dirty="0" err="1" smtClean="0">
                <a:latin typeface="Courier New" panose="02070309020205020404" pitchFamily="49" charset="0"/>
                <a:ea typeface="Gulim" panose="020B0600000101010101" pitchFamily="34" charset="-127"/>
              </a:rPr>
              <a:t>fullSlots.P</a:t>
            </a:r>
            <a:r>
              <a:rPr lang="en-US" altLang="ko-KR" dirty="0" smtClean="0">
                <a:latin typeface="Courier New" panose="02070309020205020404" pitchFamily="49" charset="0"/>
                <a:ea typeface="Gulim" panose="020B0600000101010101" pitchFamily="34" charset="-127"/>
              </a:rPr>
              <a:t>();	// Check if there’s a coke</a:t>
            </a:r>
            <a:br>
              <a:rPr lang="en-US" altLang="ko-KR" dirty="0" smtClean="0">
                <a:latin typeface="Courier New" panose="02070309020205020404" pitchFamily="49" charset="0"/>
                <a:ea typeface="Gulim" panose="020B0600000101010101" pitchFamily="34" charset="-127"/>
              </a:rPr>
            </a:br>
            <a:r>
              <a:rPr lang="en-US" altLang="ko-KR" dirty="0" smtClean="0">
                <a:latin typeface="Courier New" panose="02070309020205020404" pitchFamily="49" charset="0"/>
                <a:ea typeface="Gulim" panose="020B0600000101010101" pitchFamily="34" charset="-127"/>
              </a:rPr>
              <a:t>	</a:t>
            </a:r>
            <a:r>
              <a:rPr lang="en-US" altLang="ko-KR" dirty="0" err="1" smtClean="0">
                <a:latin typeface="Courier New" panose="02070309020205020404" pitchFamily="49" charset="0"/>
                <a:ea typeface="Gulim" panose="020B0600000101010101" pitchFamily="34" charset="-127"/>
              </a:rPr>
              <a:t>mutex.P</a:t>
            </a:r>
            <a:r>
              <a:rPr lang="en-US" altLang="ko-KR" dirty="0" smtClean="0">
                <a:latin typeface="Courier New" panose="02070309020205020404" pitchFamily="49" charset="0"/>
                <a:ea typeface="Gulim" panose="020B0600000101010101" pitchFamily="34" charset="-127"/>
              </a:rPr>
              <a:t>();	// Wait until machine free</a:t>
            </a:r>
            <a:br>
              <a:rPr lang="en-US" altLang="ko-KR" dirty="0" smtClean="0">
                <a:latin typeface="Courier New" panose="02070309020205020404" pitchFamily="49" charset="0"/>
                <a:ea typeface="Gulim" panose="020B0600000101010101" pitchFamily="34" charset="-127"/>
              </a:rPr>
            </a:br>
            <a:r>
              <a:rPr lang="en-US" altLang="ko-KR" dirty="0" smtClean="0">
                <a:latin typeface="Courier New" panose="02070309020205020404" pitchFamily="49" charset="0"/>
                <a:ea typeface="Gulim" panose="020B0600000101010101" pitchFamily="34" charset="-127"/>
              </a:rPr>
              <a:t>	</a:t>
            </a:r>
            <a:r>
              <a:rPr lang="en-US" altLang="ko-KR" dirty="0" smtClean="0">
                <a:solidFill>
                  <a:schemeClr val="hlink"/>
                </a:solidFill>
                <a:latin typeface="Courier New" panose="02070309020205020404" pitchFamily="49" charset="0"/>
                <a:ea typeface="Gulim" panose="020B0600000101010101" pitchFamily="34" charset="-127"/>
              </a:rPr>
              <a:t>item = </a:t>
            </a:r>
            <a:r>
              <a:rPr lang="en-US" altLang="ko-KR" dirty="0" err="1" smtClean="0">
                <a:solidFill>
                  <a:schemeClr val="hlink"/>
                </a:solidFill>
                <a:latin typeface="Courier New" panose="02070309020205020404" pitchFamily="49" charset="0"/>
                <a:ea typeface="Gulim" panose="020B0600000101010101" pitchFamily="34" charset="-127"/>
              </a:rPr>
              <a:t>Dequeue</a:t>
            </a:r>
            <a:r>
              <a:rPr lang="en-US" altLang="ko-KR" dirty="0" smtClean="0">
                <a:solidFill>
                  <a:schemeClr val="hlink"/>
                </a:solidFill>
                <a:latin typeface="Courier New" panose="02070309020205020404" pitchFamily="49" charset="0"/>
                <a:ea typeface="Gulim" panose="020B0600000101010101" pitchFamily="34" charset="-127"/>
              </a:rPr>
              <a:t>();</a:t>
            </a:r>
            <a:r>
              <a:rPr lang="en-US" altLang="ko-KR" dirty="0" smtClean="0">
                <a:latin typeface="Courier New" panose="02070309020205020404" pitchFamily="49" charset="0"/>
                <a:ea typeface="Gulim" panose="020B0600000101010101" pitchFamily="34" charset="-127"/>
              </a:rPr>
              <a:t/>
            </a:r>
            <a:br>
              <a:rPr lang="en-US" altLang="ko-KR" dirty="0" smtClean="0">
                <a:latin typeface="Courier New" panose="02070309020205020404" pitchFamily="49" charset="0"/>
                <a:ea typeface="Gulim" panose="020B0600000101010101" pitchFamily="34" charset="-127"/>
              </a:rPr>
            </a:br>
            <a:r>
              <a:rPr lang="en-US" altLang="ko-KR" dirty="0" smtClean="0">
                <a:latin typeface="Courier New" panose="02070309020205020404" pitchFamily="49" charset="0"/>
                <a:ea typeface="Gulim" panose="020B0600000101010101" pitchFamily="34" charset="-127"/>
              </a:rPr>
              <a:t>	</a:t>
            </a:r>
            <a:r>
              <a:rPr lang="en-US" altLang="ko-KR" dirty="0" err="1" smtClean="0">
                <a:latin typeface="Courier New" panose="02070309020205020404" pitchFamily="49" charset="0"/>
                <a:ea typeface="Gulim" panose="020B0600000101010101" pitchFamily="34" charset="-127"/>
              </a:rPr>
              <a:t>mutex.V</a:t>
            </a:r>
            <a:r>
              <a:rPr lang="en-US" altLang="ko-KR" dirty="0" smtClean="0">
                <a:latin typeface="Courier New" panose="02070309020205020404" pitchFamily="49" charset="0"/>
                <a:ea typeface="Gulim" panose="020B0600000101010101" pitchFamily="34" charset="-127"/>
              </a:rPr>
              <a:t>();</a:t>
            </a:r>
            <a:br>
              <a:rPr lang="en-US" altLang="ko-KR" dirty="0" smtClean="0">
                <a:latin typeface="Courier New" panose="02070309020205020404" pitchFamily="49" charset="0"/>
                <a:ea typeface="Gulim" panose="020B0600000101010101" pitchFamily="34" charset="-127"/>
              </a:rPr>
            </a:br>
            <a:r>
              <a:rPr lang="en-US" altLang="ko-KR" dirty="0" smtClean="0">
                <a:latin typeface="Courier New" panose="02070309020205020404" pitchFamily="49" charset="0"/>
                <a:ea typeface="Gulim" panose="020B0600000101010101" pitchFamily="34" charset="-127"/>
              </a:rPr>
              <a:t>	</a:t>
            </a:r>
            <a:r>
              <a:rPr lang="en-US" altLang="ko-KR" dirty="0" err="1" smtClean="0">
                <a:latin typeface="Courier New" panose="02070309020205020404" pitchFamily="49" charset="0"/>
                <a:ea typeface="Gulim" panose="020B0600000101010101" pitchFamily="34" charset="-127"/>
              </a:rPr>
              <a:t>emptySlots.V</a:t>
            </a:r>
            <a:r>
              <a:rPr lang="en-US" altLang="ko-KR" dirty="0" smtClean="0">
                <a:latin typeface="Courier New" panose="02070309020205020404" pitchFamily="49" charset="0"/>
                <a:ea typeface="Gulim" panose="020B0600000101010101" pitchFamily="34" charset="-127"/>
              </a:rPr>
              <a:t>();	// tell producer need more</a:t>
            </a:r>
            <a:br>
              <a:rPr lang="en-US" altLang="ko-KR" dirty="0" smtClean="0">
                <a:latin typeface="Courier New" panose="02070309020205020404" pitchFamily="49" charset="0"/>
                <a:ea typeface="Gulim" panose="020B0600000101010101" pitchFamily="34" charset="-127"/>
              </a:rPr>
            </a:br>
            <a:r>
              <a:rPr lang="en-US" altLang="ko-KR" dirty="0" smtClean="0">
                <a:latin typeface="Courier New" panose="02070309020205020404" pitchFamily="49" charset="0"/>
                <a:ea typeface="Gulim" panose="020B0600000101010101" pitchFamily="34" charset="-127"/>
              </a:rPr>
              <a:t>	return item;</a:t>
            </a:r>
            <a:br>
              <a:rPr lang="en-US" altLang="ko-KR" dirty="0" smtClean="0">
                <a:latin typeface="Courier New" panose="02070309020205020404" pitchFamily="49" charset="0"/>
                <a:ea typeface="Gulim" panose="020B0600000101010101" pitchFamily="34" charset="-127"/>
              </a:rPr>
            </a:br>
            <a:r>
              <a:rPr lang="en-US" altLang="ko-KR" dirty="0" smtClean="0">
                <a:latin typeface="Courier New" panose="02070309020205020404" pitchFamily="49" charset="0"/>
                <a:ea typeface="Gulim" panose="020B0600000101010101" pitchFamily="34" charset="-127"/>
              </a:rPr>
              <a:t>}</a:t>
            </a:r>
            <a:br>
              <a:rPr lang="en-US" altLang="ko-KR" dirty="0" smtClean="0">
                <a:latin typeface="Courier New" panose="02070309020205020404" pitchFamily="49" charset="0"/>
                <a:ea typeface="Gulim" panose="020B0600000101010101" pitchFamily="34" charset="-127"/>
              </a:rPr>
            </a:br>
            <a:endParaRPr lang="en-US" altLang="ko-KR" dirty="0" smtClean="0">
              <a:latin typeface="Courier New" panose="02070309020205020404" pitchFamily="49" charset="0"/>
              <a:ea typeface="Gulim" panose="020B0600000101010101" pitchFamily="34" charset="-127"/>
            </a:endParaRPr>
          </a:p>
        </p:txBody>
      </p:sp>
      <p:sp>
        <p:nvSpPr>
          <p:cNvPr id="2" name="Curved Right Arrow 1"/>
          <p:cNvSpPr>
            <a:spLocks noChangeArrowheads="1"/>
          </p:cNvSpPr>
          <p:nvPr/>
        </p:nvSpPr>
        <p:spPr bwMode="auto">
          <a:xfrm flipH="1">
            <a:off x="3505200" y="4038600"/>
            <a:ext cx="381000" cy="914400"/>
          </a:xfrm>
          <a:prstGeom prst="curvedRightArrow">
            <a:avLst>
              <a:gd name="adj1" fmla="val 25000"/>
              <a:gd name="adj2" fmla="val 50000"/>
              <a:gd name="adj3" fmla="val 25000"/>
            </a:avLst>
          </a:prstGeom>
          <a:solidFill>
            <a:srgbClr val="FFFFAA"/>
          </a:solidFill>
          <a:ln w="25400">
            <a:solidFill>
              <a:schemeClr val="tx1"/>
            </a:solidFill>
            <a:round/>
            <a:headEnd type="triangle" w="med" len="med"/>
            <a:tailEnd/>
          </a:ln>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sz="1800">
              <a:latin typeface="Helvetica" panose="020B0604020202020204" pitchFamily="34" charset="0"/>
            </a:endParaRPr>
          </a:p>
        </p:txBody>
      </p:sp>
      <p:sp>
        <p:nvSpPr>
          <p:cNvPr id="5" name="Curved Right Arrow 4"/>
          <p:cNvSpPr>
            <a:spLocks noChangeArrowheads="1"/>
          </p:cNvSpPr>
          <p:nvPr/>
        </p:nvSpPr>
        <p:spPr bwMode="auto">
          <a:xfrm flipV="1">
            <a:off x="270013" y="3142456"/>
            <a:ext cx="685800" cy="2706687"/>
          </a:xfrm>
          <a:prstGeom prst="curvedRightArrow">
            <a:avLst>
              <a:gd name="adj1" fmla="val 25014"/>
              <a:gd name="adj2" fmla="val 50006"/>
              <a:gd name="adj3" fmla="val 25000"/>
            </a:avLst>
          </a:prstGeom>
          <a:solidFill>
            <a:srgbClr val="FFFFAA"/>
          </a:solidFill>
          <a:ln w="25400">
            <a:solidFill>
              <a:schemeClr val="tx1"/>
            </a:solidFill>
            <a:round/>
            <a:headEnd type="triangle" w="med" len="med"/>
            <a:tailEnd/>
          </a:ln>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sz="1800">
              <a:latin typeface="Helvetica" panose="020B0604020202020204" pitchFamily="34" charset="0"/>
            </a:endParaRPr>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53</a:t>
            </a:fld>
            <a:endParaRPr lang="en-US" dirty="0">
              <a:solidFill>
                <a:srgbClr val="FFFFFF"/>
              </a:solidFill>
            </a:endParaRPr>
          </a:p>
        </p:txBody>
      </p:sp>
    </p:spTree>
    <p:extLst>
      <p:ext uri="{BB962C8B-B14F-4D97-AF65-F5344CB8AC3E}">
        <p14:creationId xmlns:p14="http://schemas.microsoft.com/office/powerpoint/2010/main" val="19171401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P spid="2" grpId="0" animBg="1"/>
      <p:bldP spid="5"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ko-KR" smtClean="0">
                <a:latin typeface="Helvetica" panose="020B0604020202020204" pitchFamily="34" charset="0"/>
                <a:ea typeface="Gulim" panose="020B0600000101010101" pitchFamily="34" charset="-127"/>
              </a:rPr>
              <a:t>Discussion about Solution</a:t>
            </a:r>
          </a:p>
        </p:txBody>
      </p:sp>
      <p:sp>
        <p:nvSpPr>
          <p:cNvPr id="465923" name="Rectangle 3"/>
          <p:cNvSpPr>
            <a:spLocks noGrp="1" noChangeArrowheads="1"/>
          </p:cNvSpPr>
          <p:nvPr>
            <p:ph type="body" idx="1"/>
          </p:nvPr>
        </p:nvSpPr>
        <p:spPr>
          <a:xfrm>
            <a:off x="422148" y="1752600"/>
            <a:ext cx="8534400" cy="4267200"/>
          </a:xfrm>
        </p:spPr>
        <p:txBody>
          <a:bodyPr>
            <a:normAutofit/>
          </a:bodyPr>
          <a:lstStyle/>
          <a:p>
            <a:pPr>
              <a:defRPr/>
            </a:pPr>
            <a:r>
              <a:rPr lang="en-US" altLang="ko-KR" sz="2800" dirty="0">
                <a:latin typeface="Helvetica" charset="0"/>
                <a:ea typeface="굴림" charset="0"/>
                <a:cs typeface="굴림" charset="0"/>
              </a:rPr>
              <a:t>Why asymmetry?</a:t>
            </a:r>
          </a:p>
          <a:p>
            <a:pPr lvl="1">
              <a:defRPr/>
            </a:pPr>
            <a:r>
              <a:rPr lang="en-US" altLang="ko-KR" sz="2400" dirty="0">
                <a:latin typeface="Helvetica" charset="0"/>
                <a:ea typeface="굴림" charset="0"/>
                <a:cs typeface="굴림" charset="0"/>
              </a:rPr>
              <a:t>Producer does: </a:t>
            </a:r>
            <a:r>
              <a:rPr lang="en-US" altLang="ko-KR" sz="2400" dirty="0" err="1">
                <a:latin typeface="Courier New" charset="0"/>
                <a:ea typeface="굴림" charset="0"/>
                <a:cs typeface="굴림" charset="0"/>
              </a:rPr>
              <a:t>emptySlots.P</a:t>
            </a:r>
            <a:r>
              <a:rPr lang="en-US" altLang="ko-KR" sz="2400" dirty="0">
                <a:latin typeface="Courier New" charset="0"/>
                <a:ea typeface="굴림" charset="0"/>
                <a:cs typeface="굴림" charset="0"/>
              </a:rPr>
              <a:t>(), </a:t>
            </a:r>
            <a:r>
              <a:rPr lang="en-US" altLang="ko-KR" sz="2400" dirty="0" err="1">
                <a:latin typeface="Courier New" charset="0"/>
                <a:ea typeface="굴림" charset="0"/>
                <a:cs typeface="굴림" charset="0"/>
              </a:rPr>
              <a:t>fullSlots.V</a:t>
            </a:r>
            <a:r>
              <a:rPr lang="en-US" altLang="ko-KR" sz="2400" dirty="0">
                <a:latin typeface="Courier New" charset="0"/>
                <a:ea typeface="굴림" charset="0"/>
                <a:cs typeface="굴림" charset="0"/>
              </a:rPr>
              <a:t>()</a:t>
            </a:r>
            <a:endParaRPr lang="en-US" altLang="ko-KR" sz="2400" dirty="0">
              <a:latin typeface="Helvetica" charset="0"/>
              <a:ea typeface="굴림" charset="0"/>
              <a:cs typeface="굴림" charset="0"/>
            </a:endParaRPr>
          </a:p>
          <a:p>
            <a:pPr lvl="1">
              <a:defRPr/>
            </a:pPr>
            <a:r>
              <a:rPr lang="en-US" altLang="ko-KR" sz="2400" dirty="0">
                <a:latin typeface="Helvetica" charset="0"/>
                <a:ea typeface="굴림" charset="0"/>
                <a:cs typeface="굴림" charset="0"/>
              </a:rPr>
              <a:t>Consumer does: </a:t>
            </a:r>
            <a:r>
              <a:rPr lang="en-US" altLang="ko-KR" sz="2400" dirty="0" err="1">
                <a:latin typeface="Courier New" charset="0"/>
                <a:ea typeface="굴림" charset="0"/>
                <a:cs typeface="굴림" charset="0"/>
              </a:rPr>
              <a:t>fullSlots.P</a:t>
            </a:r>
            <a:r>
              <a:rPr lang="en-US" altLang="ko-KR" sz="2400" dirty="0">
                <a:latin typeface="Courier New" charset="0"/>
                <a:ea typeface="굴림" charset="0"/>
                <a:cs typeface="굴림" charset="0"/>
              </a:rPr>
              <a:t>(), </a:t>
            </a:r>
            <a:r>
              <a:rPr lang="en-US" altLang="ko-KR" sz="2400" dirty="0" err="1">
                <a:latin typeface="Courier New" charset="0"/>
                <a:ea typeface="굴림" charset="0"/>
                <a:cs typeface="굴림" charset="0"/>
              </a:rPr>
              <a:t>emptySlots.V</a:t>
            </a:r>
            <a:r>
              <a:rPr lang="en-US" altLang="ko-KR" sz="2400" dirty="0">
                <a:latin typeface="Courier New" charset="0"/>
                <a:ea typeface="굴림" charset="0"/>
                <a:cs typeface="굴림" charset="0"/>
              </a:rPr>
              <a:t>()</a:t>
            </a:r>
          </a:p>
          <a:p>
            <a:pPr marL="0" indent="0">
              <a:buFontTx/>
              <a:buNone/>
              <a:defRPr/>
            </a:pPr>
            <a:endParaRPr lang="en-US" altLang="ko-KR" sz="2800" dirty="0" smtClean="0">
              <a:latin typeface="Helvetica" charset="0"/>
              <a:ea typeface="굴림" charset="0"/>
              <a:cs typeface="굴림" charset="0"/>
            </a:endParaRPr>
          </a:p>
        </p:txBody>
      </p:sp>
      <p:sp>
        <p:nvSpPr>
          <p:cNvPr id="57349" name="Rectangular Callout 5"/>
          <p:cNvSpPr>
            <a:spLocks noChangeArrowheads="1"/>
          </p:cNvSpPr>
          <p:nvPr/>
        </p:nvSpPr>
        <p:spPr bwMode="auto">
          <a:xfrm>
            <a:off x="3883152" y="1509396"/>
            <a:ext cx="1752600" cy="685800"/>
          </a:xfrm>
          <a:prstGeom prst="wedgeRectCallout">
            <a:avLst>
              <a:gd name="adj1" fmla="val -20833"/>
              <a:gd name="adj2" fmla="val 62500"/>
            </a:avLst>
          </a:prstGeom>
          <a:solidFill>
            <a:srgbClr val="FFFFAA"/>
          </a:solidFill>
          <a:ln w="25400">
            <a:solidFill>
              <a:schemeClr val="tx1"/>
            </a:solidFill>
            <a:round/>
            <a:headEnd type="triangle" w="med" len="med"/>
            <a:tailEnd/>
          </a:ln>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dirty="0">
                <a:latin typeface="Helvetica" panose="020B0604020202020204" pitchFamily="34" charset="0"/>
              </a:rPr>
              <a:t>Decrease # of empty slots</a:t>
            </a:r>
          </a:p>
        </p:txBody>
      </p:sp>
      <p:sp>
        <p:nvSpPr>
          <p:cNvPr id="57350" name="Rectangular Callout 6"/>
          <p:cNvSpPr>
            <a:spLocks noChangeArrowheads="1"/>
          </p:cNvSpPr>
          <p:nvPr/>
        </p:nvSpPr>
        <p:spPr bwMode="auto">
          <a:xfrm>
            <a:off x="6629400" y="1516698"/>
            <a:ext cx="1752600" cy="685800"/>
          </a:xfrm>
          <a:prstGeom prst="wedgeRectCallout">
            <a:avLst>
              <a:gd name="adj1" fmla="val -20833"/>
              <a:gd name="adj2" fmla="val 62500"/>
            </a:avLst>
          </a:prstGeom>
          <a:solidFill>
            <a:srgbClr val="FFFFAA"/>
          </a:solidFill>
          <a:ln w="25400">
            <a:solidFill>
              <a:schemeClr val="tx1"/>
            </a:solidFill>
            <a:round/>
            <a:headEnd type="triangle" w="med" len="med"/>
            <a:tailEnd/>
          </a:ln>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a:latin typeface="Helvetica" panose="020B0604020202020204" pitchFamily="34" charset="0"/>
              </a:rPr>
              <a:t>Increase # of occupied slots</a:t>
            </a:r>
          </a:p>
        </p:txBody>
      </p:sp>
      <p:sp>
        <p:nvSpPr>
          <p:cNvPr id="57351" name="Rectangular Callout 7"/>
          <p:cNvSpPr>
            <a:spLocks noChangeArrowheads="1"/>
          </p:cNvSpPr>
          <p:nvPr/>
        </p:nvSpPr>
        <p:spPr bwMode="auto">
          <a:xfrm>
            <a:off x="6629400" y="3311733"/>
            <a:ext cx="1752600" cy="685800"/>
          </a:xfrm>
          <a:prstGeom prst="wedgeRectCallout">
            <a:avLst>
              <a:gd name="adj1" fmla="val -9741"/>
              <a:gd name="adj2" fmla="val -71653"/>
            </a:avLst>
          </a:prstGeom>
          <a:solidFill>
            <a:srgbClr val="FFFFAA"/>
          </a:solidFill>
          <a:ln w="25400">
            <a:solidFill>
              <a:schemeClr val="tx1"/>
            </a:solidFill>
            <a:round/>
            <a:headEnd type="triangle" w="med" len="med"/>
            <a:tailEnd/>
          </a:ln>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a:latin typeface="Helvetica" panose="020B0604020202020204" pitchFamily="34" charset="0"/>
              </a:rPr>
              <a:t>Increase # of empty slots</a:t>
            </a:r>
          </a:p>
        </p:txBody>
      </p:sp>
      <p:sp>
        <p:nvSpPr>
          <p:cNvPr id="57352" name="Rectangular Callout 8"/>
          <p:cNvSpPr>
            <a:spLocks noChangeArrowheads="1"/>
          </p:cNvSpPr>
          <p:nvPr/>
        </p:nvSpPr>
        <p:spPr bwMode="auto">
          <a:xfrm>
            <a:off x="4254892" y="3353146"/>
            <a:ext cx="1752600" cy="685800"/>
          </a:xfrm>
          <a:prstGeom prst="wedgeRectCallout">
            <a:avLst>
              <a:gd name="adj1" fmla="val -37838"/>
              <a:gd name="adj2" fmla="val -71653"/>
            </a:avLst>
          </a:prstGeom>
          <a:solidFill>
            <a:srgbClr val="FFFFAA"/>
          </a:solidFill>
          <a:ln w="25400">
            <a:solidFill>
              <a:schemeClr val="tx1"/>
            </a:solidFill>
            <a:round/>
            <a:headEnd type="triangle" w="med" len="med"/>
            <a:tailEnd/>
          </a:ln>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a:latin typeface="Helvetica" panose="020B0604020202020204" pitchFamily="34" charset="0"/>
              </a:rPr>
              <a:t>Decrease # of occupied slots</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54</a:t>
            </a:fld>
            <a:endParaRPr lang="en-US" dirty="0">
              <a:solidFill>
                <a:srgbClr val="FFFFFF"/>
              </a:solidFill>
            </a:endParaRPr>
          </a:p>
        </p:txBody>
      </p:sp>
      <p:sp>
        <p:nvSpPr>
          <p:cNvPr id="5" name="TextBox 4"/>
          <p:cNvSpPr txBox="1"/>
          <p:nvPr/>
        </p:nvSpPr>
        <p:spPr>
          <a:xfrm>
            <a:off x="1332840" y="4743879"/>
            <a:ext cx="6853223" cy="523220"/>
          </a:xfrm>
          <a:prstGeom prst="rect">
            <a:avLst/>
          </a:prstGeom>
          <a:noFill/>
        </p:spPr>
        <p:txBody>
          <a:bodyPr wrap="none" rtlCol="0">
            <a:spAutoFit/>
          </a:bodyPr>
          <a:lstStyle/>
          <a:p>
            <a:r>
              <a:rPr lang="en-US" sz="2800" dirty="0" smtClean="0"/>
              <a:t>One is creating space, the other is filling space</a:t>
            </a:r>
            <a:endParaRPr lang="en-US" sz="2800" dirty="0"/>
          </a:p>
        </p:txBody>
      </p:sp>
    </p:spTree>
    <p:extLst>
      <p:ext uri="{BB962C8B-B14F-4D97-AF65-F5344CB8AC3E}">
        <p14:creationId xmlns:p14="http://schemas.microsoft.com/office/powerpoint/2010/main" val="2825129249"/>
      </p:ext>
    </p:extLst>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ko-KR" smtClean="0">
                <a:latin typeface="Helvetica" panose="020B0604020202020204" pitchFamily="34" charset="0"/>
                <a:ea typeface="Gulim" panose="020B0600000101010101" pitchFamily="34" charset="-127"/>
              </a:rPr>
              <a:t>Discussion about Solution</a:t>
            </a:r>
          </a:p>
        </p:txBody>
      </p:sp>
      <p:sp>
        <p:nvSpPr>
          <p:cNvPr id="465923" name="Rectangle 3"/>
          <p:cNvSpPr>
            <a:spLocks noGrp="1" noChangeArrowheads="1"/>
          </p:cNvSpPr>
          <p:nvPr>
            <p:ph type="body" idx="1"/>
          </p:nvPr>
        </p:nvSpPr>
        <p:spPr>
          <a:xfrm>
            <a:off x="457200" y="1679037"/>
            <a:ext cx="5486400" cy="5105400"/>
          </a:xfrm>
        </p:spPr>
        <p:txBody>
          <a:bodyPr/>
          <a:lstStyle/>
          <a:p>
            <a:r>
              <a:rPr lang="en-US" altLang="ko-KR" dirty="0" smtClean="0">
                <a:latin typeface="Helvetica" panose="020B0604020202020204" pitchFamily="34" charset="0"/>
                <a:ea typeface="Gulim" panose="020B0600000101010101" pitchFamily="34" charset="-127"/>
              </a:rPr>
              <a:t>Is order of P’s important?</a:t>
            </a:r>
          </a:p>
          <a:p>
            <a:r>
              <a:rPr lang="en-US" altLang="ko-KR" dirty="0" smtClean="0">
                <a:latin typeface="Helvetica" panose="020B0604020202020204" pitchFamily="34" charset="0"/>
                <a:ea typeface="Gulim" panose="020B0600000101010101" pitchFamily="34" charset="-127"/>
              </a:rPr>
              <a:t>Is order of V’s important?</a:t>
            </a:r>
          </a:p>
          <a:p>
            <a:r>
              <a:rPr lang="en-US" altLang="ko-KR" dirty="0" smtClean="0">
                <a:latin typeface="Helvetica" panose="020B0604020202020204" pitchFamily="34" charset="0"/>
                <a:ea typeface="Gulim" panose="020B0600000101010101" pitchFamily="34" charset="-127"/>
              </a:rPr>
              <a:t>What if we have 2 producers or 2 consumers?</a:t>
            </a:r>
          </a:p>
          <a:p>
            <a:pPr lvl="1"/>
            <a:endParaRPr lang="ko-KR" altLang="en-US" dirty="0" smtClean="0">
              <a:latin typeface="Helvetica" panose="020B0604020202020204" pitchFamily="34" charset="0"/>
              <a:ea typeface="Gulim" panose="020B0600000101010101" pitchFamily="34" charset="-127"/>
            </a:endParaRPr>
          </a:p>
        </p:txBody>
      </p:sp>
      <p:sp>
        <p:nvSpPr>
          <p:cNvPr id="59398" name="Rectangle 3"/>
          <p:cNvSpPr txBox="1">
            <a:spLocks noChangeArrowheads="1"/>
          </p:cNvSpPr>
          <p:nvPr/>
        </p:nvSpPr>
        <p:spPr bwMode="auto">
          <a:xfrm>
            <a:off x="5486400" y="1771112"/>
            <a:ext cx="3886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9pPr>
          </a:lstStyle>
          <a:p>
            <a:pPr>
              <a:lnSpc>
                <a:spcPct val="80000"/>
              </a:lnSpc>
              <a:spcBef>
                <a:spcPct val="30000"/>
              </a:spcBef>
              <a:buFontTx/>
              <a:buNone/>
            </a:pPr>
            <a:r>
              <a:rPr lang="en-US" altLang="ko-KR" b="1" dirty="0">
                <a:latin typeface="Courier New" panose="02070309020205020404" pitchFamily="49" charset="0"/>
                <a:ea typeface="Gulim" panose="020B0600000101010101" pitchFamily="34" charset="-127"/>
              </a:rPr>
              <a:t/>
            </a:r>
            <a:br>
              <a:rPr lang="en-US" altLang="ko-KR" b="1" dirty="0">
                <a:latin typeface="Courier New" panose="02070309020205020404" pitchFamily="49" charset="0"/>
                <a:ea typeface="Gulim" panose="020B0600000101010101" pitchFamily="34" charset="-127"/>
              </a:rPr>
            </a:br>
            <a:r>
              <a:rPr lang="en-US" altLang="ko-KR" b="1" dirty="0">
                <a:latin typeface="Courier New" panose="02070309020205020404" pitchFamily="49" charset="0"/>
                <a:ea typeface="Gulim" panose="020B0600000101010101" pitchFamily="34" charset="-127"/>
              </a:rPr>
              <a:t>Producer(item) {</a:t>
            </a:r>
            <a:br>
              <a:rPr lang="en-US" altLang="ko-KR" b="1" dirty="0">
                <a:latin typeface="Courier New" panose="02070309020205020404" pitchFamily="49" charset="0"/>
                <a:ea typeface="Gulim" panose="020B0600000101010101" pitchFamily="34" charset="-127"/>
              </a:rPr>
            </a:br>
            <a:r>
              <a:rPr lang="en-US" altLang="ko-KR" b="1" dirty="0" smtClean="0">
                <a:latin typeface="Courier New" panose="02070309020205020404" pitchFamily="49" charset="0"/>
                <a:ea typeface="Gulim" panose="020B0600000101010101" pitchFamily="34" charset="-127"/>
              </a:rPr>
              <a:t>	</a:t>
            </a:r>
            <a:r>
              <a:rPr lang="en-US" altLang="ko-KR" b="1" dirty="0" err="1" smtClean="0">
                <a:latin typeface="Courier New" panose="02070309020205020404" pitchFamily="49" charset="0"/>
                <a:ea typeface="Gulim" panose="020B0600000101010101" pitchFamily="34" charset="-127"/>
              </a:rPr>
              <a:t>emptySlots.P</a:t>
            </a:r>
            <a:r>
              <a:rPr lang="en-US" altLang="ko-KR" b="1" dirty="0">
                <a:latin typeface="Courier New" panose="02070309020205020404" pitchFamily="49" charset="0"/>
                <a:ea typeface="Gulim" panose="020B0600000101010101" pitchFamily="34" charset="-127"/>
              </a:rPr>
              <a:t>(); 	</a:t>
            </a:r>
            <a:r>
              <a:rPr lang="en-US" altLang="ko-KR" b="1" dirty="0" err="1" smtClean="0">
                <a:latin typeface="Courier New" panose="02070309020205020404" pitchFamily="49" charset="0"/>
                <a:ea typeface="Gulim" panose="020B0600000101010101" pitchFamily="34" charset="-127"/>
              </a:rPr>
              <a:t>mutex.P</a:t>
            </a:r>
            <a:r>
              <a:rPr lang="en-US" altLang="ko-KR" b="1" dirty="0">
                <a:latin typeface="Courier New" panose="02070309020205020404" pitchFamily="49" charset="0"/>
                <a:ea typeface="Gulim" panose="020B0600000101010101" pitchFamily="34" charset="-127"/>
              </a:rPr>
              <a:t>(); </a:t>
            </a:r>
            <a:r>
              <a:rPr lang="en-US" altLang="ko-KR" b="1" dirty="0">
                <a:solidFill>
                  <a:srgbClr val="FF0000"/>
                </a:solidFill>
                <a:latin typeface="Courier New" panose="02070309020205020404" pitchFamily="49" charset="0"/>
                <a:ea typeface="Gulim" panose="020B0600000101010101" pitchFamily="34" charset="-127"/>
              </a:rPr>
              <a:t/>
            </a:r>
            <a:br>
              <a:rPr lang="en-US" altLang="ko-KR" b="1" dirty="0">
                <a:solidFill>
                  <a:srgbClr val="FF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Enqueue</a:t>
            </a:r>
            <a:r>
              <a:rPr lang="en-US" altLang="ko-KR" b="1" dirty="0">
                <a:solidFill>
                  <a:srgbClr val="000000"/>
                </a:solidFill>
                <a:latin typeface="Courier New" panose="02070309020205020404" pitchFamily="49" charset="0"/>
                <a:ea typeface="Gulim" panose="020B0600000101010101" pitchFamily="34" charset="-127"/>
              </a:rPr>
              <a:t>(item);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fullSlots.V</a:t>
            </a:r>
            <a:r>
              <a:rPr lang="en-US" altLang="ko-KR" b="1" dirty="0">
                <a:solidFill>
                  <a:srgbClr val="000000"/>
                </a:solidFill>
                <a:latin typeface="Courier New" panose="02070309020205020404" pitchFamily="49" charset="0"/>
                <a:ea typeface="Gulim" panose="020B0600000101010101" pitchFamily="34" charset="-127"/>
              </a:rPr>
              <a:t>();</a:t>
            </a:r>
          </a:p>
          <a:p>
            <a:pPr>
              <a:lnSpc>
                <a:spcPct val="80000"/>
              </a:lnSpc>
              <a:spcBef>
                <a:spcPct val="30000"/>
              </a:spcBef>
              <a:buFontTx/>
              <a:buNone/>
            </a:pPr>
            <a:r>
              <a:rPr lang="en-US" altLang="ko-KR" b="1" dirty="0">
                <a:solidFill>
                  <a:srgbClr val="000000"/>
                </a:solidFill>
                <a:latin typeface="Courier New" panose="02070309020205020404" pitchFamily="49" charset="0"/>
                <a:ea typeface="Gulim" panose="020B0600000101010101" pitchFamily="34" charset="-127"/>
              </a:rPr>
              <a:t> }</a:t>
            </a:r>
          </a:p>
          <a:p>
            <a:pPr>
              <a:lnSpc>
                <a:spcPct val="80000"/>
              </a:lnSpc>
              <a:spcBef>
                <a:spcPct val="30000"/>
              </a:spcBef>
              <a:buFontTx/>
              <a:buNone/>
            </a:pPr>
            <a:r>
              <a:rPr lang="en-US" altLang="ko-KR" b="1" dirty="0">
                <a:solidFill>
                  <a:srgbClr val="000000"/>
                </a:solidFill>
                <a:latin typeface="Courier New" panose="02070309020205020404" pitchFamily="49" charset="0"/>
                <a:ea typeface="Gulim" panose="020B0600000101010101" pitchFamily="34" charset="-127"/>
              </a:rPr>
              <a:t>	Consumer() {</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fullSlots.P</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mutex.P</a:t>
            </a:r>
            <a:r>
              <a:rPr lang="en-US" altLang="ko-KR" b="1" dirty="0">
                <a:solidFill>
                  <a:srgbClr val="000000"/>
                </a:solidFill>
                <a:latin typeface="Courier New" panose="02070309020205020404" pitchFamily="49" charset="0"/>
                <a:ea typeface="Gulim" panose="020B0600000101010101" pitchFamily="34" charset="-127"/>
              </a:rPr>
              <a:t>();	item = </a:t>
            </a:r>
            <a:r>
              <a:rPr lang="en-US" altLang="ko-KR" b="1" dirty="0" err="1">
                <a:solidFill>
                  <a:srgbClr val="000000"/>
                </a:solidFill>
                <a:latin typeface="Courier New" panose="02070309020205020404" pitchFamily="49" charset="0"/>
                <a:ea typeface="Gulim" panose="020B0600000101010101" pitchFamily="34" charset="-127"/>
              </a:rPr>
              <a:t>Dequeue</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emptySlots.V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return 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endParaRPr lang="en-US" altLang="ko-KR" b="1" dirty="0">
              <a:solidFill>
                <a:srgbClr val="000000"/>
              </a:solidFill>
              <a:latin typeface="Courier New" panose="02070309020205020404" pitchFamily="49" charset="0"/>
              <a:ea typeface="Gulim" panose="020B0600000101010101" pitchFamily="34" charset="-127"/>
            </a:endParaRP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55</a:t>
            </a:fld>
            <a:endParaRPr lang="en-US" dirty="0">
              <a:solidFill>
                <a:srgbClr val="FFFFFF"/>
              </a:solidFill>
            </a:endParaRPr>
          </a:p>
        </p:txBody>
      </p:sp>
    </p:spTree>
    <p:extLst>
      <p:ext uri="{BB962C8B-B14F-4D97-AF65-F5344CB8AC3E}">
        <p14:creationId xmlns:p14="http://schemas.microsoft.com/office/powerpoint/2010/main" val="1567024253"/>
      </p:ext>
    </p:extLst>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762000" y="236032"/>
            <a:ext cx="8153400" cy="990600"/>
          </a:xfrm>
        </p:spPr>
        <p:txBody>
          <a:bodyPr/>
          <a:lstStyle/>
          <a:p>
            <a:r>
              <a:rPr lang="en-US" altLang="ko-KR" smtClean="0">
                <a:latin typeface="Helvetica" panose="020B0604020202020204" pitchFamily="34" charset="0"/>
                <a:ea typeface="Gulim" panose="020B0600000101010101" pitchFamily="34" charset="-127"/>
              </a:rPr>
              <a:t>Discussion about Solution</a:t>
            </a:r>
          </a:p>
        </p:txBody>
      </p:sp>
      <p:sp>
        <p:nvSpPr>
          <p:cNvPr id="465923" name="Rectangle 3"/>
          <p:cNvSpPr>
            <a:spLocks noGrp="1" noChangeArrowheads="1"/>
          </p:cNvSpPr>
          <p:nvPr>
            <p:ph type="body" idx="1"/>
          </p:nvPr>
        </p:nvSpPr>
        <p:spPr>
          <a:xfrm>
            <a:off x="457200" y="1447800"/>
            <a:ext cx="5486400" cy="5105400"/>
          </a:xfrm>
        </p:spPr>
        <p:txBody>
          <a:bodyPr/>
          <a:lstStyle/>
          <a:p>
            <a:r>
              <a:rPr lang="en-US" altLang="ko-KR" dirty="0" smtClean="0">
                <a:latin typeface="Helvetica" panose="020B0604020202020204" pitchFamily="34" charset="0"/>
                <a:ea typeface="Gulim" panose="020B0600000101010101" pitchFamily="34" charset="-127"/>
              </a:rPr>
              <a:t>Is order of P’s important?</a:t>
            </a:r>
          </a:p>
          <a:p>
            <a:pPr lvl="1"/>
            <a:r>
              <a:rPr lang="en-US" altLang="ko-KR" dirty="0" smtClean="0">
                <a:latin typeface="Helvetica" panose="020B0604020202020204" pitchFamily="34" charset="0"/>
                <a:ea typeface="Gulim" panose="020B0600000101010101" pitchFamily="34" charset="-127"/>
              </a:rPr>
              <a:t>Yes!  Can cause deadlock</a:t>
            </a:r>
          </a:p>
        </p:txBody>
      </p:sp>
      <p:sp>
        <p:nvSpPr>
          <p:cNvPr id="59398" name="Rectangle 3"/>
          <p:cNvSpPr txBox="1">
            <a:spLocks noChangeArrowheads="1"/>
          </p:cNvSpPr>
          <p:nvPr/>
        </p:nvSpPr>
        <p:spPr bwMode="auto">
          <a:xfrm>
            <a:off x="5562600" y="2599289"/>
            <a:ext cx="3886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9pPr>
          </a:lstStyle>
          <a:p>
            <a:pPr>
              <a:lnSpc>
                <a:spcPct val="80000"/>
              </a:lnSpc>
              <a:spcBef>
                <a:spcPct val="30000"/>
              </a:spcBef>
              <a:buFontTx/>
              <a:buNone/>
            </a:pPr>
            <a:r>
              <a:rPr lang="en-US" altLang="ko-KR" b="1" dirty="0">
                <a:latin typeface="Courier New" panose="02070309020205020404" pitchFamily="49" charset="0"/>
                <a:ea typeface="Gulim" panose="020B0600000101010101" pitchFamily="34" charset="-127"/>
              </a:rPr>
              <a:t/>
            </a:r>
            <a:br>
              <a:rPr lang="en-US" altLang="ko-KR" b="1" dirty="0">
                <a:latin typeface="Courier New" panose="02070309020205020404" pitchFamily="49" charset="0"/>
                <a:ea typeface="Gulim" panose="020B0600000101010101" pitchFamily="34" charset="-127"/>
              </a:rPr>
            </a:br>
            <a:r>
              <a:rPr lang="en-US" altLang="ko-KR" b="1" dirty="0">
                <a:latin typeface="Courier New" panose="02070309020205020404" pitchFamily="49" charset="0"/>
                <a:ea typeface="Gulim" panose="020B0600000101010101" pitchFamily="34" charset="-127"/>
              </a:rPr>
              <a:t>Producer(item) {</a:t>
            </a:r>
            <a:br>
              <a:rPr lang="en-US" altLang="ko-KR" b="1" dirty="0">
                <a:latin typeface="Courier New" panose="02070309020205020404" pitchFamily="49" charset="0"/>
                <a:ea typeface="Gulim" panose="020B0600000101010101" pitchFamily="34" charset="-127"/>
              </a:rPr>
            </a:br>
            <a:r>
              <a:rPr lang="en-US" altLang="ko-KR" b="1" dirty="0" smtClean="0">
                <a:latin typeface="Courier New" panose="02070309020205020404" pitchFamily="49" charset="0"/>
                <a:ea typeface="Gulim" panose="020B0600000101010101" pitchFamily="34" charset="-127"/>
              </a:rPr>
              <a:t>	</a:t>
            </a:r>
            <a:r>
              <a:rPr lang="en-US" altLang="ko-KR" b="1" dirty="0" err="1" smtClean="0">
                <a:solidFill>
                  <a:srgbClr val="FF0000"/>
                </a:solidFill>
                <a:latin typeface="Courier New" panose="02070309020205020404" pitchFamily="49" charset="0"/>
                <a:ea typeface="Gulim" panose="020B0600000101010101" pitchFamily="34" charset="-127"/>
              </a:rPr>
              <a:t>mutex.P</a:t>
            </a:r>
            <a:r>
              <a:rPr lang="en-US" altLang="ko-KR" b="1" dirty="0">
                <a:solidFill>
                  <a:srgbClr val="FF0000"/>
                </a:solidFill>
                <a:latin typeface="Courier New" panose="02070309020205020404" pitchFamily="49" charset="0"/>
                <a:ea typeface="Gulim" panose="020B0600000101010101" pitchFamily="34" charset="-127"/>
              </a:rPr>
              <a:t>(); </a:t>
            </a:r>
            <a:r>
              <a:rPr lang="en-US" altLang="ko-KR" b="1" dirty="0" smtClean="0">
                <a:solidFill>
                  <a:srgbClr val="FF0000"/>
                </a:solidFill>
                <a:latin typeface="Courier New" panose="02070309020205020404" pitchFamily="49" charset="0"/>
                <a:ea typeface="Gulim" panose="020B0600000101010101" pitchFamily="34" charset="-127"/>
              </a:rPr>
              <a:t>	</a:t>
            </a:r>
            <a:r>
              <a:rPr lang="en-US" altLang="ko-KR" b="1" dirty="0" err="1" smtClean="0">
                <a:solidFill>
                  <a:srgbClr val="FF0000"/>
                </a:solidFill>
                <a:latin typeface="Courier New" panose="02070309020205020404" pitchFamily="49" charset="0"/>
                <a:ea typeface="Gulim" panose="020B0600000101010101" pitchFamily="34" charset="-127"/>
              </a:rPr>
              <a:t>emptySlots.P</a:t>
            </a:r>
            <a:r>
              <a:rPr lang="en-US" altLang="ko-KR" b="1" dirty="0">
                <a:solidFill>
                  <a:srgbClr val="FF0000"/>
                </a:solidFill>
                <a:latin typeface="Courier New" panose="02070309020205020404" pitchFamily="49" charset="0"/>
                <a:ea typeface="Gulim" panose="020B0600000101010101" pitchFamily="34" charset="-127"/>
              </a:rPr>
              <a:t>(); </a:t>
            </a:r>
            <a:br>
              <a:rPr lang="en-US" altLang="ko-KR" b="1" dirty="0">
                <a:solidFill>
                  <a:srgbClr val="FF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Enqueue</a:t>
            </a:r>
            <a:r>
              <a:rPr lang="en-US" altLang="ko-KR" b="1" dirty="0">
                <a:solidFill>
                  <a:srgbClr val="000000"/>
                </a:solidFill>
                <a:latin typeface="Courier New" panose="02070309020205020404" pitchFamily="49" charset="0"/>
                <a:ea typeface="Gulim" panose="020B0600000101010101" pitchFamily="34" charset="-127"/>
              </a:rPr>
              <a:t>(item);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fullSlots.V</a:t>
            </a:r>
            <a:r>
              <a:rPr lang="en-US" altLang="ko-KR" b="1" dirty="0">
                <a:solidFill>
                  <a:srgbClr val="000000"/>
                </a:solidFill>
                <a:latin typeface="Courier New" panose="02070309020205020404" pitchFamily="49" charset="0"/>
                <a:ea typeface="Gulim" panose="020B0600000101010101" pitchFamily="34" charset="-127"/>
              </a:rPr>
              <a:t>();</a:t>
            </a:r>
          </a:p>
          <a:p>
            <a:pPr>
              <a:lnSpc>
                <a:spcPct val="80000"/>
              </a:lnSpc>
              <a:spcBef>
                <a:spcPct val="30000"/>
              </a:spcBef>
              <a:buFontTx/>
              <a:buNone/>
            </a:pPr>
            <a:r>
              <a:rPr lang="en-US" altLang="ko-KR" b="1" dirty="0">
                <a:solidFill>
                  <a:srgbClr val="000000"/>
                </a:solidFill>
                <a:latin typeface="Courier New" panose="02070309020205020404" pitchFamily="49" charset="0"/>
                <a:ea typeface="Gulim" panose="020B0600000101010101" pitchFamily="34" charset="-127"/>
              </a:rPr>
              <a:t> }</a:t>
            </a:r>
          </a:p>
          <a:p>
            <a:pPr>
              <a:lnSpc>
                <a:spcPct val="80000"/>
              </a:lnSpc>
              <a:spcBef>
                <a:spcPct val="30000"/>
              </a:spcBef>
              <a:buFontTx/>
              <a:buNone/>
            </a:pPr>
            <a:r>
              <a:rPr lang="en-US" altLang="ko-KR" b="1" dirty="0">
                <a:solidFill>
                  <a:srgbClr val="000000"/>
                </a:solidFill>
                <a:latin typeface="Courier New" panose="02070309020205020404" pitchFamily="49" charset="0"/>
                <a:ea typeface="Gulim" panose="020B0600000101010101" pitchFamily="34" charset="-127"/>
              </a:rPr>
              <a:t>	Consumer() {</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fullSlots.P</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mutex.P</a:t>
            </a:r>
            <a:r>
              <a:rPr lang="en-US" altLang="ko-KR" b="1" dirty="0">
                <a:solidFill>
                  <a:srgbClr val="000000"/>
                </a:solidFill>
                <a:latin typeface="Courier New" panose="02070309020205020404" pitchFamily="49" charset="0"/>
                <a:ea typeface="Gulim" panose="020B0600000101010101" pitchFamily="34" charset="-127"/>
              </a:rPr>
              <a:t>();	item = </a:t>
            </a:r>
            <a:r>
              <a:rPr lang="en-US" altLang="ko-KR" b="1" dirty="0" err="1">
                <a:solidFill>
                  <a:srgbClr val="000000"/>
                </a:solidFill>
                <a:latin typeface="Courier New" panose="02070309020205020404" pitchFamily="49" charset="0"/>
                <a:ea typeface="Gulim" panose="020B0600000101010101" pitchFamily="34" charset="-127"/>
              </a:rPr>
              <a:t>Dequeue</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emptySlots.V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return 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endParaRPr lang="en-US" altLang="ko-KR" b="1" dirty="0">
              <a:solidFill>
                <a:srgbClr val="000000"/>
              </a:solidFill>
              <a:latin typeface="Courier New" panose="02070309020205020404" pitchFamily="49" charset="0"/>
              <a:ea typeface="Gulim" panose="020B0600000101010101" pitchFamily="34" charset="-127"/>
            </a:endParaRP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56</a:t>
            </a:fld>
            <a:endParaRPr lang="en-US" dirty="0">
              <a:solidFill>
                <a:srgbClr val="FFFFFF"/>
              </a:solidFill>
            </a:endParaRPr>
          </a:p>
        </p:txBody>
      </p:sp>
      <p:sp>
        <p:nvSpPr>
          <p:cNvPr id="10" name="Rectangle 3"/>
          <p:cNvSpPr txBox="1">
            <a:spLocks noChangeArrowheads="1"/>
          </p:cNvSpPr>
          <p:nvPr/>
        </p:nvSpPr>
        <p:spPr bwMode="auto">
          <a:xfrm>
            <a:off x="1589317" y="2599289"/>
            <a:ext cx="3886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9pPr>
          </a:lstStyle>
          <a:p>
            <a:pPr>
              <a:lnSpc>
                <a:spcPct val="80000"/>
              </a:lnSpc>
              <a:spcBef>
                <a:spcPct val="30000"/>
              </a:spcBef>
              <a:buFontTx/>
              <a:buNone/>
            </a:pPr>
            <a:r>
              <a:rPr lang="en-US" altLang="ko-KR" b="1" dirty="0">
                <a:latin typeface="Courier New" panose="02070309020205020404" pitchFamily="49" charset="0"/>
                <a:ea typeface="Gulim" panose="020B0600000101010101" pitchFamily="34" charset="-127"/>
              </a:rPr>
              <a:t/>
            </a:r>
            <a:br>
              <a:rPr lang="en-US" altLang="ko-KR" b="1" dirty="0">
                <a:latin typeface="Courier New" panose="02070309020205020404" pitchFamily="49" charset="0"/>
                <a:ea typeface="Gulim" panose="020B0600000101010101" pitchFamily="34" charset="-127"/>
              </a:rPr>
            </a:br>
            <a:r>
              <a:rPr lang="en-US" altLang="ko-KR" b="1" dirty="0">
                <a:latin typeface="Courier New" panose="02070309020205020404" pitchFamily="49" charset="0"/>
                <a:ea typeface="Gulim" panose="020B0600000101010101" pitchFamily="34" charset="-127"/>
              </a:rPr>
              <a:t>Producer(item) {</a:t>
            </a:r>
            <a:br>
              <a:rPr lang="en-US" altLang="ko-KR" b="1" dirty="0">
                <a:latin typeface="Courier New" panose="02070309020205020404" pitchFamily="49" charset="0"/>
                <a:ea typeface="Gulim" panose="020B0600000101010101" pitchFamily="34" charset="-127"/>
              </a:rPr>
            </a:br>
            <a:r>
              <a:rPr lang="en-US" altLang="ko-KR" b="1" dirty="0" smtClean="0">
                <a:latin typeface="Courier New" panose="02070309020205020404" pitchFamily="49" charset="0"/>
                <a:ea typeface="Gulim" panose="020B0600000101010101" pitchFamily="34" charset="-127"/>
              </a:rPr>
              <a:t>	</a:t>
            </a:r>
            <a:r>
              <a:rPr lang="en-US" altLang="ko-KR" b="1" dirty="0" err="1" smtClean="0">
                <a:latin typeface="Courier New" panose="02070309020205020404" pitchFamily="49" charset="0"/>
                <a:ea typeface="Gulim" panose="020B0600000101010101" pitchFamily="34" charset="-127"/>
              </a:rPr>
              <a:t>emptySlots.P</a:t>
            </a:r>
            <a:r>
              <a:rPr lang="en-US" altLang="ko-KR" b="1" dirty="0">
                <a:latin typeface="Courier New" panose="02070309020205020404" pitchFamily="49" charset="0"/>
                <a:ea typeface="Gulim" panose="020B0600000101010101" pitchFamily="34" charset="-127"/>
              </a:rPr>
              <a:t>(); 	</a:t>
            </a:r>
            <a:r>
              <a:rPr lang="en-US" altLang="ko-KR" b="1" dirty="0" err="1" smtClean="0">
                <a:latin typeface="Courier New" panose="02070309020205020404" pitchFamily="49" charset="0"/>
                <a:ea typeface="Gulim" panose="020B0600000101010101" pitchFamily="34" charset="-127"/>
              </a:rPr>
              <a:t>mutex.P</a:t>
            </a:r>
            <a:r>
              <a:rPr lang="en-US" altLang="ko-KR" b="1" dirty="0">
                <a:latin typeface="Courier New" panose="02070309020205020404" pitchFamily="49" charset="0"/>
                <a:ea typeface="Gulim" panose="020B0600000101010101" pitchFamily="34" charset="-127"/>
              </a:rPr>
              <a:t>(); </a:t>
            </a:r>
            <a:r>
              <a:rPr lang="en-US" altLang="ko-KR" b="1" dirty="0">
                <a:solidFill>
                  <a:srgbClr val="FF0000"/>
                </a:solidFill>
                <a:latin typeface="Courier New" panose="02070309020205020404" pitchFamily="49" charset="0"/>
                <a:ea typeface="Gulim" panose="020B0600000101010101" pitchFamily="34" charset="-127"/>
              </a:rPr>
              <a:t/>
            </a:r>
            <a:br>
              <a:rPr lang="en-US" altLang="ko-KR" b="1" dirty="0">
                <a:solidFill>
                  <a:srgbClr val="FF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Enqueue</a:t>
            </a:r>
            <a:r>
              <a:rPr lang="en-US" altLang="ko-KR" b="1" dirty="0">
                <a:solidFill>
                  <a:srgbClr val="000000"/>
                </a:solidFill>
                <a:latin typeface="Courier New" panose="02070309020205020404" pitchFamily="49" charset="0"/>
                <a:ea typeface="Gulim" panose="020B0600000101010101" pitchFamily="34" charset="-127"/>
              </a:rPr>
              <a:t>(item);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fullSlots.V</a:t>
            </a:r>
            <a:r>
              <a:rPr lang="en-US" altLang="ko-KR" b="1" dirty="0">
                <a:solidFill>
                  <a:srgbClr val="000000"/>
                </a:solidFill>
                <a:latin typeface="Courier New" panose="02070309020205020404" pitchFamily="49" charset="0"/>
                <a:ea typeface="Gulim" panose="020B0600000101010101" pitchFamily="34" charset="-127"/>
              </a:rPr>
              <a:t>();</a:t>
            </a:r>
          </a:p>
          <a:p>
            <a:pPr>
              <a:lnSpc>
                <a:spcPct val="80000"/>
              </a:lnSpc>
              <a:spcBef>
                <a:spcPct val="30000"/>
              </a:spcBef>
              <a:buFontTx/>
              <a:buNone/>
            </a:pPr>
            <a:r>
              <a:rPr lang="en-US" altLang="ko-KR" b="1" dirty="0">
                <a:solidFill>
                  <a:srgbClr val="000000"/>
                </a:solidFill>
                <a:latin typeface="Courier New" panose="02070309020205020404" pitchFamily="49" charset="0"/>
                <a:ea typeface="Gulim" panose="020B0600000101010101" pitchFamily="34" charset="-127"/>
              </a:rPr>
              <a:t> }</a:t>
            </a:r>
          </a:p>
          <a:p>
            <a:pPr>
              <a:lnSpc>
                <a:spcPct val="80000"/>
              </a:lnSpc>
              <a:spcBef>
                <a:spcPct val="30000"/>
              </a:spcBef>
              <a:buFontTx/>
              <a:buNone/>
            </a:pPr>
            <a:r>
              <a:rPr lang="en-US" altLang="ko-KR" b="1" dirty="0">
                <a:solidFill>
                  <a:srgbClr val="000000"/>
                </a:solidFill>
                <a:latin typeface="Courier New" panose="02070309020205020404" pitchFamily="49" charset="0"/>
                <a:ea typeface="Gulim" panose="020B0600000101010101" pitchFamily="34" charset="-127"/>
              </a:rPr>
              <a:t>	Consumer() {</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fullSlots.P</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mutex.P</a:t>
            </a:r>
            <a:r>
              <a:rPr lang="en-US" altLang="ko-KR" b="1" dirty="0">
                <a:solidFill>
                  <a:srgbClr val="000000"/>
                </a:solidFill>
                <a:latin typeface="Courier New" panose="02070309020205020404" pitchFamily="49" charset="0"/>
                <a:ea typeface="Gulim" panose="020B0600000101010101" pitchFamily="34" charset="-127"/>
              </a:rPr>
              <a:t>();	item = </a:t>
            </a:r>
            <a:r>
              <a:rPr lang="en-US" altLang="ko-KR" b="1" dirty="0" err="1">
                <a:solidFill>
                  <a:srgbClr val="000000"/>
                </a:solidFill>
                <a:latin typeface="Courier New" panose="02070309020205020404" pitchFamily="49" charset="0"/>
                <a:ea typeface="Gulim" panose="020B0600000101010101" pitchFamily="34" charset="-127"/>
              </a:rPr>
              <a:t>Dequeue</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emptySlots.V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return 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endParaRPr lang="en-US" altLang="ko-KR" b="1" dirty="0">
              <a:solidFill>
                <a:srgbClr val="000000"/>
              </a:solidFill>
              <a:latin typeface="Courier New" panose="02070309020205020404" pitchFamily="49" charset="0"/>
              <a:ea typeface="Gulim" panose="020B0600000101010101" pitchFamily="34" charset="-127"/>
            </a:endParaRPr>
          </a:p>
        </p:txBody>
      </p:sp>
      <p:sp>
        <p:nvSpPr>
          <p:cNvPr id="5" name="TextBox 4"/>
          <p:cNvSpPr txBox="1"/>
          <p:nvPr/>
        </p:nvSpPr>
        <p:spPr>
          <a:xfrm>
            <a:off x="2752200" y="2498916"/>
            <a:ext cx="896399" cy="369332"/>
          </a:xfrm>
          <a:prstGeom prst="rect">
            <a:avLst/>
          </a:prstGeom>
          <a:solidFill>
            <a:schemeClr val="accent2"/>
          </a:solidFill>
        </p:spPr>
        <p:txBody>
          <a:bodyPr wrap="none" rtlCol="0">
            <a:spAutoFit/>
          </a:bodyPr>
          <a:lstStyle/>
          <a:p>
            <a:r>
              <a:rPr lang="en-US" dirty="0" smtClean="0"/>
              <a:t>BEFORE</a:t>
            </a:r>
            <a:endParaRPr lang="en-US" dirty="0"/>
          </a:p>
        </p:txBody>
      </p:sp>
      <p:sp>
        <p:nvSpPr>
          <p:cNvPr id="12" name="TextBox 11"/>
          <p:cNvSpPr txBox="1"/>
          <p:nvPr/>
        </p:nvSpPr>
        <p:spPr>
          <a:xfrm>
            <a:off x="6564692" y="2514600"/>
            <a:ext cx="742511" cy="369332"/>
          </a:xfrm>
          <a:prstGeom prst="rect">
            <a:avLst/>
          </a:prstGeom>
          <a:solidFill>
            <a:schemeClr val="accent2"/>
          </a:solidFill>
        </p:spPr>
        <p:txBody>
          <a:bodyPr wrap="none" rtlCol="0">
            <a:spAutoFit/>
          </a:bodyPr>
          <a:lstStyle/>
          <a:p>
            <a:r>
              <a:rPr lang="en-US" dirty="0" smtClean="0"/>
              <a:t>AFTER</a:t>
            </a:r>
            <a:endParaRPr lang="en-US" dirty="0"/>
          </a:p>
        </p:txBody>
      </p:sp>
    </p:spTree>
    <p:extLst>
      <p:ext uri="{BB962C8B-B14F-4D97-AF65-F5344CB8AC3E}">
        <p14:creationId xmlns:p14="http://schemas.microsoft.com/office/powerpoint/2010/main" val="272964915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59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ko-KR" smtClean="0">
                <a:latin typeface="Helvetica" panose="020B0604020202020204" pitchFamily="34" charset="0"/>
                <a:ea typeface="Gulim" panose="020B0600000101010101" pitchFamily="34" charset="-127"/>
              </a:rPr>
              <a:t>Discussion about Solution</a:t>
            </a:r>
          </a:p>
        </p:txBody>
      </p:sp>
      <p:sp>
        <p:nvSpPr>
          <p:cNvPr id="465923" name="Rectangle 3"/>
          <p:cNvSpPr>
            <a:spLocks noGrp="1" noChangeArrowheads="1"/>
          </p:cNvSpPr>
          <p:nvPr>
            <p:ph type="body" idx="1"/>
          </p:nvPr>
        </p:nvSpPr>
        <p:spPr>
          <a:xfrm>
            <a:off x="519953" y="1448409"/>
            <a:ext cx="8382000" cy="1445163"/>
          </a:xfrm>
        </p:spPr>
        <p:txBody>
          <a:bodyPr/>
          <a:lstStyle/>
          <a:p>
            <a:r>
              <a:rPr lang="en-US" altLang="ko-KR" dirty="0" smtClean="0">
                <a:latin typeface="Helvetica" panose="020B0604020202020204" pitchFamily="34" charset="0"/>
                <a:ea typeface="Gulim" panose="020B0600000101010101" pitchFamily="34" charset="-127"/>
              </a:rPr>
              <a:t>Is order of V’s important?</a:t>
            </a:r>
          </a:p>
          <a:p>
            <a:pPr lvl="1"/>
            <a:r>
              <a:rPr lang="en-US" altLang="ko-KR" dirty="0" smtClean="0">
                <a:latin typeface="Helvetica" panose="020B0604020202020204" pitchFamily="34" charset="0"/>
                <a:ea typeface="Gulim" panose="020B0600000101010101" pitchFamily="34" charset="-127"/>
              </a:rPr>
              <a:t>No, except that it might affect scheduling efficiency</a:t>
            </a:r>
          </a:p>
          <a:p>
            <a:pPr lvl="1"/>
            <a:endParaRPr lang="ko-KR" altLang="en-US" dirty="0" smtClean="0">
              <a:latin typeface="Helvetica" panose="020B0604020202020204" pitchFamily="34" charset="0"/>
              <a:ea typeface="Gulim" panose="020B0600000101010101" pitchFamily="34" charset="-127"/>
            </a:endParaRPr>
          </a:p>
        </p:txBody>
      </p:sp>
      <p:sp>
        <p:nvSpPr>
          <p:cNvPr id="59398" name="Rectangle 3"/>
          <p:cNvSpPr txBox="1">
            <a:spLocks noChangeArrowheads="1"/>
          </p:cNvSpPr>
          <p:nvPr/>
        </p:nvSpPr>
        <p:spPr bwMode="auto">
          <a:xfrm>
            <a:off x="5638800" y="2596074"/>
            <a:ext cx="3886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9pPr>
          </a:lstStyle>
          <a:p>
            <a:pPr>
              <a:lnSpc>
                <a:spcPct val="80000"/>
              </a:lnSpc>
              <a:spcBef>
                <a:spcPct val="30000"/>
              </a:spcBef>
              <a:buNone/>
            </a:pPr>
            <a:r>
              <a:rPr lang="en-US" altLang="ko-KR" b="1" dirty="0">
                <a:latin typeface="Courier New" panose="02070309020205020404" pitchFamily="49" charset="0"/>
                <a:ea typeface="Gulim" panose="020B0600000101010101" pitchFamily="34" charset="-127"/>
              </a:rPr>
              <a:t/>
            </a:r>
            <a:br>
              <a:rPr lang="en-US" altLang="ko-KR" b="1" dirty="0">
                <a:latin typeface="Courier New" panose="02070309020205020404" pitchFamily="49" charset="0"/>
                <a:ea typeface="Gulim" panose="020B0600000101010101" pitchFamily="34" charset="-127"/>
              </a:rPr>
            </a:br>
            <a:r>
              <a:rPr lang="en-US" altLang="ko-KR" b="1" dirty="0">
                <a:latin typeface="Courier New" panose="02070309020205020404" pitchFamily="49" charset="0"/>
                <a:ea typeface="Gulim" panose="020B0600000101010101" pitchFamily="34" charset="-127"/>
              </a:rPr>
              <a:t>Producer(item) {</a:t>
            </a:r>
            <a:br>
              <a:rPr lang="en-US" altLang="ko-KR" b="1" dirty="0">
                <a:latin typeface="Courier New" panose="02070309020205020404" pitchFamily="49" charset="0"/>
                <a:ea typeface="Gulim" panose="020B0600000101010101" pitchFamily="34" charset="-127"/>
              </a:rPr>
            </a:br>
            <a:r>
              <a:rPr lang="en-US" altLang="ko-KR" b="1" dirty="0" smtClean="0">
                <a:latin typeface="Courier New" panose="02070309020205020404" pitchFamily="49" charset="0"/>
                <a:ea typeface="Gulim" panose="020B0600000101010101" pitchFamily="34" charset="-127"/>
              </a:rPr>
              <a:t>	</a:t>
            </a:r>
            <a:r>
              <a:rPr lang="en-US" altLang="ko-KR" b="1" dirty="0" err="1" smtClean="0">
                <a:latin typeface="Courier New" panose="02070309020205020404" pitchFamily="49" charset="0"/>
                <a:ea typeface="Gulim" panose="020B0600000101010101" pitchFamily="34" charset="-127"/>
              </a:rPr>
              <a:t>emptySlots.P</a:t>
            </a:r>
            <a:r>
              <a:rPr lang="en-US" altLang="ko-KR" b="1" dirty="0">
                <a:latin typeface="Courier New" panose="02070309020205020404" pitchFamily="49" charset="0"/>
                <a:ea typeface="Gulim" panose="020B0600000101010101" pitchFamily="34" charset="-127"/>
              </a:rPr>
              <a:t>(); 	</a:t>
            </a:r>
            <a:r>
              <a:rPr lang="en-US" altLang="ko-KR" b="1" dirty="0" err="1" smtClean="0">
                <a:latin typeface="Courier New" panose="02070309020205020404" pitchFamily="49" charset="0"/>
                <a:ea typeface="Gulim" panose="020B0600000101010101" pitchFamily="34" charset="-127"/>
              </a:rPr>
              <a:t>mutex.P</a:t>
            </a:r>
            <a:r>
              <a:rPr lang="en-US" altLang="ko-KR" b="1" dirty="0">
                <a:latin typeface="Courier New" panose="02070309020205020404" pitchFamily="49" charset="0"/>
                <a:ea typeface="Gulim" panose="020B0600000101010101" pitchFamily="34" charset="-127"/>
              </a:rPr>
              <a:t>(); </a:t>
            </a:r>
            <a:r>
              <a:rPr lang="en-US" altLang="ko-KR" b="1" dirty="0">
                <a:solidFill>
                  <a:srgbClr val="FF0000"/>
                </a:solidFill>
                <a:latin typeface="Courier New" panose="02070309020205020404" pitchFamily="49" charset="0"/>
                <a:ea typeface="Gulim" panose="020B0600000101010101" pitchFamily="34" charset="-127"/>
              </a:rPr>
              <a:t/>
            </a:r>
            <a:br>
              <a:rPr lang="en-US" altLang="ko-KR" b="1" dirty="0">
                <a:solidFill>
                  <a:srgbClr val="FF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Enqueue</a:t>
            </a:r>
            <a:r>
              <a:rPr lang="en-US" altLang="ko-KR" b="1" dirty="0">
                <a:solidFill>
                  <a:srgbClr val="000000"/>
                </a:solidFill>
                <a:latin typeface="Courier New" panose="02070309020205020404" pitchFamily="49" charset="0"/>
                <a:ea typeface="Gulim" panose="020B0600000101010101" pitchFamily="34" charset="-127"/>
              </a:rPr>
              <a:t>(item);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FF0000"/>
                </a:solidFill>
                <a:latin typeface="Courier New" panose="02070309020205020404" pitchFamily="49" charset="0"/>
                <a:ea typeface="Gulim" panose="020B0600000101010101" pitchFamily="34" charset="-127"/>
              </a:rPr>
              <a:t>fullSlots.V</a:t>
            </a:r>
            <a:r>
              <a:rPr lang="en-US" altLang="ko-KR" b="1" dirty="0" smtClean="0">
                <a:solidFill>
                  <a:srgbClr val="FF0000"/>
                </a:solidFill>
                <a:latin typeface="Courier New" panose="02070309020205020404" pitchFamily="49" charset="0"/>
                <a:ea typeface="Gulim" panose="020B0600000101010101" pitchFamily="34" charset="-127"/>
              </a:rPr>
              <a:t>();</a:t>
            </a:r>
            <a:r>
              <a:rPr lang="en-US" altLang="ko-KR" b="1" dirty="0">
                <a:solidFill>
                  <a:srgbClr val="000000"/>
                </a:solidFill>
                <a:latin typeface="Courier New" panose="02070309020205020404" pitchFamily="49" charset="0"/>
                <a:ea typeface="Gulim" panose="020B0600000101010101" pitchFamily="34" charset="-127"/>
              </a:rPr>
              <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smtClean="0">
                <a:solidFill>
                  <a:srgbClr val="000000"/>
                </a:solidFill>
                <a:latin typeface="Courier New" panose="02070309020205020404" pitchFamily="49" charset="0"/>
                <a:ea typeface="Gulim" panose="020B0600000101010101" pitchFamily="34" charset="-127"/>
              </a:rPr>
              <a:t>	</a:t>
            </a:r>
            <a:r>
              <a:rPr lang="en-US" altLang="ko-KR" b="1" dirty="0" err="1" smtClean="0">
                <a:solidFill>
                  <a:srgbClr val="FF0000"/>
                </a:solidFill>
                <a:latin typeface="Courier New" panose="02070309020205020404" pitchFamily="49" charset="0"/>
                <a:ea typeface="Gulim" panose="020B0600000101010101" pitchFamily="34" charset="-127"/>
              </a:rPr>
              <a:t>mutex.V</a:t>
            </a:r>
            <a:r>
              <a:rPr lang="en-US" altLang="ko-KR" b="1" dirty="0">
                <a:solidFill>
                  <a:srgbClr val="FF0000"/>
                </a:solidFill>
                <a:latin typeface="Courier New" panose="02070309020205020404" pitchFamily="49" charset="0"/>
                <a:ea typeface="Gulim" panose="020B0600000101010101" pitchFamily="34" charset="-127"/>
              </a:rPr>
              <a:t>();</a:t>
            </a:r>
            <a:br>
              <a:rPr lang="en-US" altLang="ko-KR" b="1" dirty="0">
                <a:solidFill>
                  <a:srgbClr val="FF0000"/>
                </a:solidFill>
                <a:latin typeface="Courier New" panose="02070309020205020404" pitchFamily="49" charset="0"/>
                <a:ea typeface="Gulim" panose="020B0600000101010101" pitchFamily="34" charset="-127"/>
              </a:rPr>
            </a:br>
            <a:r>
              <a:rPr lang="en-US" altLang="ko-KR" b="1" dirty="0">
                <a:solidFill>
                  <a:srgbClr val="FF0000"/>
                </a:solidFill>
                <a:latin typeface="Courier New" panose="02070309020205020404" pitchFamily="49" charset="0"/>
                <a:ea typeface="Gulim" panose="020B0600000101010101" pitchFamily="34" charset="-127"/>
              </a:rPr>
              <a:t>	</a:t>
            </a:r>
            <a:r>
              <a:rPr lang="en-US" altLang="ko-KR" b="1" dirty="0" smtClean="0">
                <a:solidFill>
                  <a:srgbClr val="000000"/>
                </a:solidFill>
                <a:latin typeface="Courier New" panose="02070309020205020404" pitchFamily="49" charset="0"/>
                <a:ea typeface="Gulim" panose="020B0600000101010101" pitchFamily="34" charset="-127"/>
              </a:rPr>
              <a:t> </a:t>
            </a:r>
            <a:r>
              <a:rPr lang="en-US" altLang="ko-KR" b="1" dirty="0">
                <a:solidFill>
                  <a:srgbClr val="000000"/>
                </a:solidFill>
                <a:latin typeface="Courier New" panose="02070309020205020404" pitchFamily="49" charset="0"/>
                <a:ea typeface="Gulim" panose="020B0600000101010101" pitchFamily="34" charset="-127"/>
              </a:rPr>
              <a:t>}</a:t>
            </a:r>
          </a:p>
          <a:p>
            <a:pPr>
              <a:lnSpc>
                <a:spcPct val="80000"/>
              </a:lnSpc>
              <a:spcBef>
                <a:spcPct val="30000"/>
              </a:spcBef>
              <a:buFontTx/>
              <a:buNone/>
            </a:pPr>
            <a:r>
              <a:rPr lang="en-US" altLang="ko-KR" b="1" dirty="0">
                <a:solidFill>
                  <a:srgbClr val="000000"/>
                </a:solidFill>
                <a:latin typeface="Courier New" panose="02070309020205020404" pitchFamily="49" charset="0"/>
                <a:ea typeface="Gulim" panose="020B0600000101010101" pitchFamily="34" charset="-127"/>
              </a:rPr>
              <a:t>	Consumer() {</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fullSlots.P</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mutex.P</a:t>
            </a:r>
            <a:r>
              <a:rPr lang="en-US" altLang="ko-KR" b="1" dirty="0">
                <a:solidFill>
                  <a:srgbClr val="000000"/>
                </a:solidFill>
                <a:latin typeface="Courier New" panose="02070309020205020404" pitchFamily="49" charset="0"/>
                <a:ea typeface="Gulim" panose="020B0600000101010101" pitchFamily="34" charset="-127"/>
              </a:rPr>
              <a:t>();	item = </a:t>
            </a:r>
            <a:r>
              <a:rPr lang="en-US" altLang="ko-KR" b="1" dirty="0" err="1">
                <a:solidFill>
                  <a:srgbClr val="000000"/>
                </a:solidFill>
                <a:latin typeface="Courier New" panose="02070309020205020404" pitchFamily="49" charset="0"/>
                <a:ea typeface="Gulim" panose="020B0600000101010101" pitchFamily="34" charset="-127"/>
              </a:rPr>
              <a:t>Dequeue</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emptySlots.V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return 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endParaRPr lang="en-US" altLang="ko-KR" b="1" dirty="0">
              <a:solidFill>
                <a:srgbClr val="000000"/>
              </a:solidFill>
              <a:latin typeface="Courier New" panose="02070309020205020404" pitchFamily="49" charset="0"/>
              <a:ea typeface="Gulim" panose="020B0600000101010101" pitchFamily="34" charset="-127"/>
            </a:endParaRP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57</a:t>
            </a:fld>
            <a:endParaRPr lang="en-US" dirty="0">
              <a:solidFill>
                <a:srgbClr val="FFFFFF"/>
              </a:solidFill>
            </a:endParaRPr>
          </a:p>
        </p:txBody>
      </p:sp>
      <p:sp>
        <p:nvSpPr>
          <p:cNvPr id="11" name="Rectangle 3"/>
          <p:cNvSpPr txBox="1">
            <a:spLocks noChangeArrowheads="1"/>
          </p:cNvSpPr>
          <p:nvPr/>
        </p:nvSpPr>
        <p:spPr bwMode="auto">
          <a:xfrm>
            <a:off x="1295400" y="2571421"/>
            <a:ext cx="3886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9pPr>
          </a:lstStyle>
          <a:p>
            <a:pPr>
              <a:lnSpc>
                <a:spcPct val="80000"/>
              </a:lnSpc>
              <a:spcBef>
                <a:spcPct val="30000"/>
              </a:spcBef>
              <a:buFontTx/>
              <a:buNone/>
            </a:pPr>
            <a:r>
              <a:rPr lang="en-US" altLang="ko-KR" b="1" dirty="0">
                <a:latin typeface="Courier New" panose="02070309020205020404" pitchFamily="49" charset="0"/>
                <a:ea typeface="Gulim" panose="020B0600000101010101" pitchFamily="34" charset="-127"/>
              </a:rPr>
              <a:t/>
            </a:r>
            <a:br>
              <a:rPr lang="en-US" altLang="ko-KR" b="1" dirty="0">
                <a:latin typeface="Courier New" panose="02070309020205020404" pitchFamily="49" charset="0"/>
                <a:ea typeface="Gulim" panose="020B0600000101010101" pitchFamily="34" charset="-127"/>
              </a:rPr>
            </a:br>
            <a:r>
              <a:rPr lang="en-US" altLang="ko-KR" b="1" dirty="0">
                <a:latin typeface="Courier New" panose="02070309020205020404" pitchFamily="49" charset="0"/>
                <a:ea typeface="Gulim" panose="020B0600000101010101" pitchFamily="34" charset="-127"/>
              </a:rPr>
              <a:t>Producer(item) {</a:t>
            </a:r>
            <a:br>
              <a:rPr lang="en-US" altLang="ko-KR" b="1" dirty="0">
                <a:latin typeface="Courier New" panose="02070309020205020404" pitchFamily="49" charset="0"/>
                <a:ea typeface="Gulim" panose="020B0600000101010101" pitchFamily="34" charset="-127"/>
              </a:rPr>
            </a:br>
            <a:r>
              <a:rPr lang="en-US" altLang="ko-KR" b="1" dirty="0" smtClean="0">
                <a:latin typeface="Courier New" panose="02070309020205020404" pitchFamily="49" charset="0"/>
                <a:ea typeface="Gulim" panose="020B0600000101010101" pitchFamily="34" charset="-127"/>
              </a:rPr>
              <a:t>	</a:t>
            </a:r>
            <a:r>
              <a:rPr lang="en-US" altLang="ko-KR" b="1" dirty="0" err="1" smtClean="0">
                <a:latin typeface="Courier New" panose="02070309020205020404" pitchFamily="49" charset="0"/>
                <a:ea typeface="Gulim" panose="020B0600000101010101" pitchFamily="34" charset="-127"/>
              </a:rPr>
              <a:t>emptySlots.P</a:t>
            </a:r>
            <a:r>
              <a:rPr lang="en-US" altLang="ko-KR" b="1" dirty="0">
                <a:latin typeface="Courier New" panose="02070309020205020404" pitchFamily="49" charset="0"/>
                <a:ea typeface="Gulim" panose="020B0600000101010101" pitchFamily="34" charset="-127"/>
              </a:rPr>
              <a:t>(); 	</a:t>
            </a:r>
            <a:r>
              <a:rPr lang="en-US" altLang="ko-KR" b="1" dirty="0" err="1" smtClean="0">
                <a:latin typeface="Courier New" panose="02070309020205020404" pitchFamily="49" charset="0"/>
                <a:ea typeface="Gulim" panose="020B0600000101010101" pitchFamily="34" charset="-127"/>
              </a:rPr>
              <a:t>mutex.P</a:t>
            </a:r>
            <a:r>
              <a:rPr lang="en-US" altLang="ko-KR" b="1" dirty="0">
                <a:latin typeface="Courier New" panose="02070309020205020404" pitchFamily="49" charset="0"/>
                <a:ea typeface="Gulim" panose="020B0600000101010101" pitchFamily="34" charset="-127"/>
              </a:rPr>
              <a:t>(); </a:t>
            </a:r>
            <a:r>
              <a:rPr lang="en-US" altLang="ko-KR" b="1" dirty="0">
                <a:solidFill>
                  <a:srgbClr val="FF0000"/>
                </a:solidFill>
                <a:latin typeface="Courier New" panose="02070309020205020404" pitchFamily="49" charset="0"/>
                <a:ea typeface="Gulim" panose="020B0600000101010101" pitchFamily="34" charset="-127"/>
              </a:rPr>
              <a:t/>
            </a:r>
            <a:br>
              <a:rPr lang="en-US" altLang="ko-KR" b="1" dirty="0">
                <a:solidFill>
                  <a:srgbClr val="FF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Enqueue</a:t>
            </a:r>
            <a:r>
              <a:rPr lang="en-US" altLang="ko-KR" b="1" dirty="0">
                <a:solidFill>
                  <a:srgbClr val="000000"/>
                </a:solidFill>
                <a:latin typeface="Courier New" panose="02070309020205020404" pitchFamily="49" charset="0"/>
                <a:ea typeface="Gulim" panose="020B0600000101010101" pitchFamily="34" charset="-127"/>
              </a:rPr>
              <a:t>(item);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fullSlots.V</a:t>
            </a:r>
            <a:r>
              <a:rPr lang="en-US" altLang="ko-KR" b="1" dirty="0">
                <a:solidFill>
                  <a:srgbClr val="000000"/>
                </a:solidFill>
                <a:latin typeface="Courier New" panose="02070309020205020404" pitchFamily="49" charset="0"/>
                <a:ea typeface="Gulim" panose="020B0600000101010101" pitchFamily="34" charset="-127"/>
              </a:rPr>
              <a:t>();</a:t>
            </a:r>
          </a:p>
          <a:p>
            <a:pPr>
              <a:lnSpc>
                <a:spcPct val="80000"/>
              </a:lnSpc>
              <a:spcBef>
                <a:spcPct val="30000"/>
              </a:spcBef>
              <a:buFontTx/>
              <a:buNone/>
            </a:pPr>
            <a:r>
              <a:rPr lang="en-US" altLang="ko-KR" b="1" dirty="0">
                <a:solidFill>
                  <a:srgbClr val="000000"/>
                </a:solidFill>
                <a:latin typeface="Courier New" panose="02070309020205020404" pitchFamily="49" charset="0"/>
                <a:ea typeface="Gulim" panose="020B0600000101010101" pitchFamily="34" charset="-127"/>
              </a:rPr>
              <a:t> }</a:t>
            </a:r>
          </a:p>
          <a:p>
            <a:pPr>
              <a:lnSpc>
                <a:spcPct val="80000"/>
              </a:lnSpc>
              <a:spcBef>
                <a:spcPct val="30000"/>
              </a:spcBef>
              <a:buFontTx/>
              <a:buNone/>
            </a:pPr>
            <a:r>
              <a:rPr lang="en-US" altLang="ko-KR" b="1" dirty="0">
                <a:solidFill>
                  <a:srgbClr val="000000"/>
                </a:solidFill>
                <a:latin typeface="Courier New" panose="02070309020205020404" pitchFamily="49" charset="0"/>
                <a:ea typeface="Gulim" panose="020B0600000101010101" pitchFamily="34" charset="-127"/>
              </a:rPr>
              <a:t>	Consumer() {</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fullSlots.P</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mutex.P</a:t>
            </a:r>
            <a:r>
              <a:rPr lang="en-US" altLang="ko-KR" b="1" dirty="0">
                <a:solidFill>
                  <a:srgbClr val="000000"/>
                </a:solidFill>
                <a:latin typeface="Courier New" panose="02070309020205020404" pitchFamily="49" charset="0"/>
                <a:ea typeface="Gulim" panose="020B0600000101010101" pitchFamily="34" charset="-127"/>
              </a:rPr>
              <a:t>();	item = </a:t>
            </a:r>
            <a:r>
              <a:rPr lang="en-US" altLang="ko-KR" b="1" dirty="0" err="1">
                <a:solidFill>
                  <a:srgbClr val="000000"/>
                </a:solidFill>
                <a:latin typeface="Courier New" panose="02070309020205020404" pitchFamily="49" charset="0"/>
                <a:ea typeface="Gulim" panose="020B0600000101010101" pitchFamily="34" charset="-127"/>
              </a:rPr>
              <a:t>Dequeue</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emptySlots.V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return 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endParaRPr lang="en-US" altLang="ko-KR" b="1" dirty="0">
              <a:solidFill>
                <a:srgbClr val="000000"/>
              </a:solidFill>
              <a:latin typeface="Courier New" panose="02070309020205020404" pitchFamily="49" charset="0"/>
              <a:ea typeface="Gulim" panose="020B0600000101010101" pitchFamily="34" charset="-127"/>
            </a:endParaRPr>
          </a:p>
        </p:txBody>
      </p:sp>
      <p:sp>
        <p:nvSpPr>
          <p:cNvPr id="12" name="TextBox 11"/>
          <p:cNvSpPr txBox="1"/>
          <p:nvPr/>
        </p:nvSpPr>
        <p:spPr>
          <a:xfrm>
            <a:off x="2458283" y="2471048"/>
            <a:ext cx="896399" cy="369332"/>
          </a:xfrm>
          <a:prstGeom prst="rect">
            <a:avLst/>
          </a:prstGeom>
          <a:solidFill>
            <a:schemeClr val="accent2"/>
          </a:solidFill>
        </p:spPr>
        <p:txBody>
          <a:bodyPr wrap="none" rtlCol="0">
            <a:spAutoFit/>
          </a:bodyPr>
          <a:lstStyle/>
          <a:p>
            <a:r>
              <a:rPr lang="en-US" dirty="0" smtClean="0"/>
              <a:t>BEFORE</a:t>
            </a:r>
            <a:endParaRPr lang="en-US" dirty="0"/>
          </a:p>
        </p:txBody>
      </p:sp>
      <p:sp>
        <p:nvSpPr>
          <p:cNvPr id="13" name="TextBox 12"/>
          <p:cNvSpPr txBox="1"/>
          <p:nvPr/>
        </p:nvSpPr>
        <p:spPr>
          <a:xfrm>
            <a:off x="6564692" y="2514600"/>
            <a:ext cx="742511" cy="369332"/>
          </a:xfrm>
          <a:prstGeom prst="rect">
            <a:avLst/>
          </a:prstGeom>
          <a:solidFill>
            <a:schemeClr val="accent2"/>
          </a:solidFill>
        </p:spPr>
        <p:txBody>
          <a:bodyPr wrap="none" rtlCol="0">
            <a:spAutoFit/>
          </a:bodyPr>
          <a:lstStyle/>
          <a:p>
            <a:r>
              <a:rPr lang="en-US" dirty="0" smtClean="0"/>
              <a:t>AFTER</a:t>
            </a:r>
            <a:endParaRPr lang="en-US" dirty="0"/>
          </a:p>
        </p:txBody>
      </p:sp>
    </p:spTree>
    <p:extLst>
      <p:ext uri="{BB962C8B-B14F-4D97-AF65-F5344CB8AC3E}">
        <p14:creationId xmlns:p14="http://schemas.microsoft.com/office/powerpoint/2010/main" val="88123254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5923">
                                            <p:txEl>
                                              <p:pRg st="1" end="1"/>
                                            </p:txEl>
                                          </p:spTgt>
                                        </p:tgtEl>
                                        <p:attrNameLst>
                                          <p:attrName>style.visibility</p:attrName>
                                        </p:attrNameLst>
                                      </p:cBhvr>
                                      <p:to>
                                        <p:strVal val="visible"/>
                                      </p:to>
                                    </p:set>
                                    <p:anim calcmode="lin" valueType="num">
                                      <p:cBhvr additive="base">
                                        <p:cTn id="7" dur="500" fill="hold"/>
                                        <p:tgtEl>
                                          <p:spTgt spid="4659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592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ko-KR" smtClean="0">
                <a:latin typeface="Helvetica" panose="020B0604020202020204" pitchFamily="34" charset="0"/>
                <a:ea typeface="Gulim" panose="020B0600000101010101" pitchFamily="34" charset="-127"/>
              </a:rPr>
              <a:t>Discussion about Solution</a:t>
            </a:r>
          </a:p>
        </p:txBody>
      </p:sp>
      <p:sp>
        <p:nvSpPr>
          <p:cNvPr id="465923" name="Rectangle 3"/>
          <p:cNvSpPr>
            <a:spLocks noGrp="1" noChangeArrowheads="1"/>
          </p:cNvSpPr>
          <p:nvPr>
            <p:ph type="body" idx="1"/>
          </p:nvPr>
        </p:nvSpPr>
        <p:spPr>
          <a:xfrm>
            <a:off x="457200" y="1679037"/>
            <a:ext cx="5486400" cy="5105400"/>
          </a:xfrm>
        </p:spPr>
        <p:txBody>
          <a:bodyPr/>
          <a:lstStyle/>
          <a:p>
            <a:r>
              <a:rPr lang="en-US" altLang="ko-KR" dirty="0" smtClean="0">
                <a:latin typeface="Helvetica" panose="020B0604020202020204" pitchFamily="34" charset="0"/>
                <a:ea typeface="Gulim" panose="020B0600000101010101" pitchFamily="34" charset="-127"/>
              </a:rPr>
              <a:t>What if we have 2 producers or 2 consumers?</a:t>
            </a:r>
          </a:p>
          <a:p>
            <a:pPr lvl="1"/>
            <a:r>
              <a:rPr lang="en-US" altLang="ko-KR" dirty="0" smtClean="0">
                <a:latin typeface="Helvetica" panose="020B0604020202020204" pitchFamily="34" charset="0"/>
                <a:ea typeface="Gulim" panose="020B0600000101010101" pitchFamily="34" charset="-127"/>
              </a:rPr>
              <a:t>Do we need to change anything?</a:t>
            </a:r>
          </a:p>
          <a:p>
            <a:pPr lvl="2"/>
            <a:r>
              <a:rPr lang="en-US" altLang="ko-KR" dirty="0" smtClean="0">
                <a:latin typeface="Helvetica" panose="020B0604020202020204" pitchFamily="34" charset="0"/>
                <a:ea typeface="Gulim" panose="020B0600000101010101" pitchFamily="34" charset="-127"/>
              </a:rPr>
              <a:t>NO</a:t>
            </a:r>
          </a:p>
          <a:p>
            <a:pPr lvl="1"/>
            <a:endParaRPr lang="ko-KR" altLang="en-US" dirty="0" smtClean="0">
              <a:latin typeface="Helvetica" panose="020B0604020202020204" pitchFamily="34" charset="0"/>
              <a:ea typeface="Gulim" panose="020B0600000101010101" pitchFamily="34" charset="-127"/>
            </a:endParaRPr>
          </a:p>
        </p:txBody>
      </p:sp>
      <p:sp>
        <p:nvSpPr>
          <p:cNvPr id="59398" name="Rectangle 3"/>
          <p:cNvSpPr txBox="1">
            <a:spLocks noChangeArrowheads="1"/>
          </p:cNvSpPr>
          <p:nvPr/>
        </p:nvSpPr>
        <p:spPr bwMode="auto">
          <a:xfrm>
            <a:off x="5715000" y="1789041"/>
            <a:ext cx="3886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9pPr>
          </a:lstStyle>
          <a:p>
            <a:pPr>
              <a:lnSpc>
                <a:spcPct val="80000"/>
              </a:lnSpc>
              <a:spcBef>
                <a:spcPct val="30000"/>
              </a:spcBef>
              <a:buFontTx/>
              <a:buNone/>
            </a:pPr>
            <a:r>
              <a:rPr lang="en-US" altLang="ko-KR" b="1" dirty="0">
                <a:latin typeface="Courier New" panose="02070309020205020404" pitchFamily="49" charset="0"/>
                <a:ea typeface="Gulim" panose="020B0600000101010101" pitchFamily="34" charset="-127"/>
              </a:rPr>
              <a:t/>
            </a:r>
            <a:br>
              <a:rPr lang="en-US" altLang="ko-KR" b="1" dirty="0">
                <a:latin typeface="Courier New" panose="02070309020205020404" pitchFamily="49" charset="0"/>
                <a:ea typeface="Gulim" panose="020B0600000101010101" pitchFamily="34" charset="-127"/>
              </a:rPr>
            </a:br>
            <a:r>
              <a:rPr lang="en-US" altLang="ko-KR" b="1" dirty="0">
                <a:latin typeface="Courier New" panose="02070309020205020404" pitchFamily="49" charset="0"/>
                <a:ea typeface="Gulim" panose="020B0600000101010101" pitchFamily="34" charset="-127"/>
              </a:rPr>
              <a:t>Producer(item) {</a:t>
            </a:r>
            <a:br>
              <a:rPr lang="en-US" altLang="ko-KR" b="1" dirty="0">
                <a:latin typeface="Courier New" panose="02070309020205020404" pitchFamily="49" charset="0"/>
                <a:ea typeface="Gulim" panose="020B0600000101010101" pitchFamily="34" charset="-127"/>
              </a:rPr>
            </a:br>
            <a:r>
              <a:rPr lang="en-US" altLang="ko-KR" b="1" dirty="0" smtClean="0">
                <a:latin typeface="Courier New" panose="02070309020205020404" pitchFamily="49" charset="0"/>
                <a:ea typeface="Gulim" panose="020B0600000101010101" pitchFamily="34" charset="-127"/>
              </a:rPr>
              <a:t>	</a:t>
            </a:r>
            <a:r>
              <a:rPr lang="en-US" altLang="ko-KR" b="1" dirty="0" err="1" smtClean="0">
                <a:latin typeface="Courier New" panose="02070309020205020404" pitchFamily="49" charset="0"/>
                <a:ea typeface="Gulim" panose="020B0600000101010101" pitchFamily="34" charset="-127"/>
              </a:rPr>
              <a:t>emptySlots.P</a:t>
            </a:r>
            <a:r>
              <a:rPr lang="en-US" altLang="ko-KR" b="1" dirty="0">
                <a:latin typeface="Courier New" panose="02070309020205020404" pitchFamily="49" charset="0"/>
                <a:ea typeface="Gulim" panose="020B0600000101010101" pitchFamily="34" charset="-127"/>
              </a:rPr>
              <a:t>(); 	</a:t>
            </a:r>
            <a:r>
              <a:rPr lang="en-US" altLang="ko-KR" b="1" dirty="0" err="1" smtClean="0">
                <a:latin typeface="Courier New" panose="02070309020205020404" pitchFamily="49" charset="0"/>
                <a:ea typeface="Gulim" panose="020B0600000101010101" pitchFamily="34" charset="-127"/>
              </a:rPr>
              <a:t>mutex.P</a:t>
            </a:r>
            <a:r>
              <a:rPr lang="en-US" altLang="ko-KR" b="1" dirty="0">
                <a:latin typeface="Courier New" panose="02070309020205020404" pitchFamily="49" charset="0"/>
                <a:ea typeface="Gulim" panose="020B0600000101010101" pitchFamily="34" charset="-127"/>
              </a:rPr>
              <a:t>(); </a:t>
            </a:r>
            <a:r>
              <a:rPr lang="en-US" altLang="ko-KR" b="1" dirty="0">
                <a:solidFill>
                  <a:srgbClr val="FF0000"/>
                </a:solidFill>
                <a:latin typeface="Courier New" panose="02070309020205020404" pitchFamily="49" charset="0"/>
                <a:ea typeface="Gulim" panose="020B0600000101010101" pitchFamily="34" charset="-127"/>
              </a:rPr>
              <a:t/>
            </a:r>
            <a:br>
              <a:rPr lang="en-US" altLang="ko-KR" b="1" dirty="0">
                <a:solidFill>
                  <a:srgbClr val="FF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Enqueue</a:t>
            </a:r>
            <a:r>
              <a:rPr lang="en-US" altLang="ko-KR" b="1" dirty="0">
                <a:solidFill>
                  <a:srgbClr val="000000"/>
                </a:solidFill>
                <a:latin typeface="Courier New" panose="02070309020205020404" pitchFamily="49" charset="0"/>
                <a:ea typeface="Gulim" panose="020B0600000101010101" pitchFamily="34" charset="-127"/>
              </a:rPr>
              <a:t>(item);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fullSlots.V</a:t>
            </a:r>
            <a:r>
              <a:rPr lang="en-US" altLang="ko-KR" b="1" dirty="0">
                <a:solidFill>
                  <a:srgbClr val="000000"/>
                </a:solidFill>
                <a:latin typeface="Courier New" panose="02070309020205020404" pitchFamily="49" charset="0"/>
                <a:ea typeface="Gulim" panose="020B0600000101010101" pitchFamily="34" charset="-127"/>
              </a:rPr>
              <a:t>();</a:t>
            </a:r>
          </a:p>
          <a:p>
            <a:pPr>
              <a:lnSpc>
                <a:spcPct val="80000"/>
              </a:lnSpc>
              <a:spcBef>
                <a:spcPct val="30000"/>
              </a:spcBef>
              <a:buFontTx/>
              <a:buNone/>
            </a:pPr>
            <a:r>
              <a:rPr lang="en-US" altLang="ko-KR" b="1" dirty="0">
                <a:solidFill>
                  <a:srgbClr val="000000"/>
                </a:solidFill>
                <a:latin typeface="Courier New" panose="02070309020205020404" pitchFamily="49" charset="0"/>
                <a:ea typeface="Gulim" panose="020B0600000101010101" pitchFamily="34" charset="-127"/>
              </a:rPr>
              <a:t> }</a:t>
            </a:r>
          </a:p>
          <a:p>
            <a:pPr>
              <a:lnSpc>
                <a:spcPct val="80000"/>
              </a:lnSpc>
              <a:spcBef>
                <a:spcPct val="30000"/>
              </a:spcBef>
              <a:buFontTx/>
              <a:buNone/>
            </a:pPr>
            <a:r>
              <a:rPr lang="en-US" altLang="ko-KR" b="1" dirty="0">
                <a:solidFill>
                  <a:srgbClr val="000000"/>
                </a:solidFill>
                <a:latin typeface="Courier New" panose="02070309020205020404" pitchFamily="49" charset="0"/>
                <a:ea typeface="Gulim" panose="020B0600000101010101" pitchFamily="34" charset="-127"/>
              </a:rPr>
              <a:t>	Consumer() {</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fullSlots.P</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mutex.P</a:t>
            </a:r>
            <a:r>
              <a:rPr lang="en-US" altLang="ko-KR" b="1" dirty="0">
                <a:solidFill>
                  <a:srgbClr val="000000"/>
                </a:solidFill>
                <a:latin typeface="Courier New" panose="02070309020205020404" pitchFamily="49" charset="0"/>
                <a:ea typeface="Gulim" panose="020B0600000101010101" pitchFamily="34" charset="-127"/>
              </a:rPr>
              <a:t>();	item = </a:t>
            </a:r>
            <a:r>
              <a:rPr lang="en-US" altLang="ko-KR" b="1" dirty="0" err="1">
                <a:solidFill>
                  <a:srgbClr val="000000"/>
                </a:solidFill>
                <a:latin typeface="Courier New" panose="02070309020205020404" pitchFamily="49" charset="0"/>
                <a:ea typeface="Gulim" panose="020B0600000101010101" pitchFamily="34" charset="-127"/>
              </a:rPr>
              <a:t>Dequeue</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emptySlots.V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return 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endParaRPr lang="en-US" altLang="ko-KR" b="1" dirty="0">
              <a:solidFill>
                <a:srgbClr val="000000"/>
              </a:solidFill>
              <a:latin typeface="Courier New" panose="02070309020205020404" pitchFamily="49" charset="0"/>
              <a:ea typeface="Gulim" panose="020B0600000101010101" pitchFamily="34" charset="-127"/>
            </a:endParaRP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58</a:t>
            </a:fld>
            <a:endParaRPr lang="en-US" dirty="0">
              <a:solidFill>
                <a:srgbClr val="FFFFFF"/>
              </a:solidFill>
            </a:endParaRPr>
          </a:p>
        </p:txBody>
      </p:sp>
    </p:spTree>
    <p:extLst>
      <p:ext uri="{BB962C8B-B14F-4D97-AF65-F5344CB8AC3E}">
        <p14:creationId xmlns:p14="http://schemas.microsoft.com/office/powerpoint/2010/main" val="208512619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59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59</a:t>
            </a:fld>
            <a:endParaRPr lang="en-US" dirty="0">
              <a:solidFill>
                <a:srgbClr val="FFFFFF"/>
              </a:solidFill>
            </a:endParaRPr>
          </a:p>
        </p:txBody>
      </p:sp>
      <p:sp>
        <p:nvSpPr>
          <p:cNvPr id="6" name="Content Placeholder 5"/>
          <p:cNvSpPr>
            <a:spLocks noGrp="1"/>
          </p:cNvSpPr>
          <p:nvPr>
            <p:ph sz="quarter" idx="1"/>
          </p:nvPr>
        </p:nvSpPr>
        <p:spPr/>
        <p:txBody>
          <a:bodyPr/>
          <a:lstStyle/>
          <a:p>
            <a:r>
              <a:rPr lang="en-US" dirty="0" smtClean="0"/>
              <a:t>Threading is great for performance</a:t>
            </a:r>
          </a:p>
          <a:p>
            <a:r>
              <a:rPr lang="en-US" dirty="0" smtClean="0"/>
              <a:t>Threading is tricky and carry hazards!</a:t>
            </a:r>
            <a:endParaRPr lang="en-US" dirty="0"/>
          </a:p>
        </p:txBody>
      </p:sp>
    </p:spTree>
    <p:extLst>
      <p:ext uri="{BB962C8B-B14F-4D97-AF65-F5344CB8AC3E}">
        <p14:creationId xmlns:p14="http://schemas.microsoft.com/office/powerpoint/2010/main" val="1172664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ko-KR" dirty="0" smtClean="0">
                <a:latin typeface="Helvetica" panose="020B0604020202020204" pitchFamily="34" charset="0"/>
                <a:ea typeface="Gulim" panose="020B0600000101010101" pitchFamily="34" charset="-127"/>
              </a:rPr>
              <a:t>Space Shuttle Example</a:t>
            </a:r>
          </a:p>
        </p:txBody>
      </p:sp>
      <p:sp>
        <p:nvSpPr>
          <p:cNvPr id="421891" name="Rectangle 3"/>
          <p:cNvSpPr>
            <a:spLocks noGrp="1" noChangeArrowheads="1"/>
          </p:cNvSpPr>
          <p:nvPr>
            <p:ph type="body" idx="1"/>
          </p:nvPr>
        </p:nvSpPr>
        <p:spPr>
          <a:xfrm>
            <a:off x="12700" y="1584325"/>
            <a:ext cx="8686800" cy="5426075"/>
          </a:xfrm>
        </p:spPr>
        <p:txBody>
          <a:bodyPr>
            <a:normAutofit/>
          </a:bodyPr>
          <a:lstStyle/>
          <a:p>
            <a:pPr>
              <a:lnSpc>
                <a:spcPct val="80000"/>
              </a:lnSpc>
            </a:pPr>
            <a:r>
              <a:rPr lang="en-US" altLang="ko-KR" sz="2000" dirty="0" smtClean="0">
                <a:latin typeface="Helvetica" panose="020B0604020202020204" pitchFamily="34" charset="0"/>
                <a:ea typeface="Gulim" panose="020B0600000101010101" pitchFamily="34" charset="-127"/>
              </a:rPr>
              <a:t>Original Space Shuttle launch aborted 20 minutes before launch</a:t>
            </a:r>
          </a:p>
          <a:p>
            <a:pPr>
              <a:lnSpc>
                <a:spcPct val="80000"/>
              </a:lnSpc>
            </a:pPr>
            <a:r>
              <a:rPr lang="en-US" altLang="ko-KR" sz="2000" dirty="0" smtClean="0">
                <a:latin typeface="Helvetica" panose="020B0604020202020204" pitchFamily="34" charset="0"/>
                <a:ea typeface="Gulim" panose="020B0600000101010101" pitchFamily="34" charset="-127"/>
              </a:rPr>
              <a:t>Shuttle has five computers:</a:t>
            </a:r>
          </a:p>
          <a:p>
            <a:pPr lvl="1">
              <a:lnSpc>
                <a:spcPct val="80000"/>
              </a:lnSpc>
            </a:pPr>
            <a:r>
              <a:rPr lang="en-US" altLang="ko-KR" sz="2000" dirty="0" smtClean="0">
                <a:latin typeface="Helvetica" panose="020B0604020202020204" pitchFamily="34" charset="0"/>
                <a:ea typeface="Gulim" panose="020B0600000101010101" pitchFamily="34" charset="-127"/>
              </a:rPr>
              <a:t>Four run the “Primary Avionics </a:t>
            </a:r>
            <a:br>
              <a:rPr lang="en-US" altLang="ko-KR" sz="2000" dirty="0" smtClean="0">
                <a:latin typeface="Helvetica" panose="020B0604020202020204" pitchFamily="34" charset="0"/>
                <a:ea typeface="Gulim" panose="020B0600000101010101" pitchFamily="34" charset="-127"/>
              </a:rPr>
            </a:br>
            <a:r>
              <a:rPr lang="en-US" altLang="ko-KR" sz="2000" dirty="0" smtClean="0">
                <a:latin typeface="Helvetica" panose="020B0604020202020204" pitchFamily="34" charset="0"/>
                <a:ea typeface="Gulim" panose="020B0600000101010101" pitchFamily="34" charset="-127"/>
              </a:rPr>
              <a:t>Software System” (PASS)</a:t>
            </a:r>
          </a:p>
          <a:p>
            <a:pPr lvl="2">
              <a:lnSpc>
                <a:spcPct val="80000"/>
              </a:lnSpc>
            </a:pPr>
            <a:r>
              <a:rPr lang="en-US" altLang="ko-KR" sz="2000" dirty="0" smtClean="0">
                <a:latin typeface="Helvetica" panose="020B0604020202020204" pitchFamily="34" charset="0"/>
                <a:ea typeface="Gulim" panose="020B0600000101010101" pitchFamily="34" charset="-127"/>
              </a:rPr>
              <a:t>Asynchronous and real-time</a:t>
            </a:r>
          </a:p>
          <a:p>
            <a:pPr lvl="2">
              <a:lnSpc>
                <a:spcPct val="80000"/>
              </a:lnSpc>
            </a:pPr>
            <a:r>
              <a:rPr lang="en-US" altLang="ko-KR" sz="2000" dirty="0" smtClean="0">
                <a:latin typeface="Helvetica" panose="020B0604020202020204" pitchFamily="34" charset="0"/>
                <a:ea typeface="Gulim" panose="020B0600000101010101" pitchFamily="34" charset="-127"/>
              </a:rPr>
              <a:t>Runs all of the control systems</a:t>
            </a:r>
          </a:p>
          <a:p>
            <a:pPr lvl="2">
              <a:lnSpc>
                <a:spcPct val="80000"/>
              </a:lnSpc>
            </a:pPr>
            <a:r>
              <a:rPr lang="en-US" altLang="ko-KR" sz="2000" dirty="0" smtClean="0">
                <a:latin typeface="Helvetica" panose="020B0604020202020204" pitchFamily="34" charset="0"/>
                <a:ea typeface="Gulim" panose="020B0600000101010101" pitchFamily="34" charset="-127"/>
              </a:rPr>
              <a:t>Results synchronized and compared 440 times per second</a:t>
            </a:r>
          </a:p>
          <a:p>
            <a:pPr lvl="1">
              <a:lnSpc>
                <a:spcPct val="80000"/>
              </a:lnSpc>
            </a:pPr>
            <a:r>
              <a:rPr lang="en-US" altLang="ko-KR" sz="2000" dirty="0" smtClean="0">
                <a:latin typeface="Helvetica" panose="020B0604020202020204" pitchFamily="34" charset="0"/>
                <a:ea typeface="Gulim" panose="020B0600000101010101" pitchFamily="34" charset="-127"/>
              </a:rPr>
              <a:t>The Fifth computer is the “Backup Flight System” (BFS)</a:t>
            </a:r>
          </a:p>
          <a:p>
            <a:pPr lvl="2">
              <a:lnSpc>
                <a:spcPct val="80000"/>
              </a:lnSpc>
            </a:pPr>
            <a:r>
              <a:rPr lang="en-US" altLang="ko-KR" sz="2000" dirty="0" smtClean="0">
                <a:latin typeface="Helvetica" panose="020B0604020202020204" pitchFamily="34" charset="0"/>
                <a:ea typeface="Gulim" panose="020B0600000101010101" pitchFamily="34" charset="-127"/>
              </a:rPr>
              <a:t>Stays synchronized in case it is needed</a:t>
            </a:r>
          </a:p>
          <a:p>
            <a:pPr lvl="2">
              <a:lnSpc>
                <a:spcPct val="80000"/>
              </a:lnSpc>
            </a:pPr>
            <a:r>
              <a:rPr lang="en-US" altLang="ko-KR" sz="2000" dirty="0" smtClean="0">
                <a:latin typeface="Helvetica" panose="020B0604020202020204" pitchFamily="34" charset="0"/>
                <a:ea typeface="Gulim" panose="020B0600000101010101" pitchFamily="34" charset="-127"/>
              </a:rPr>
              <a:t>Written by completely different team than PASS</a:t>
            </a:r>
          </a:p>
          <a:p>
            <a:pPr>
              <a:lnSpc>
                <a:spcPct val="80000"/>
              </a:lnSpc>
            </a:pPr>
            <a:r>
              <a:rPr lang="en-US" altLang="ko-KR" sz="2400" dirty="0" smtClean="0">
                <a:latin typeface="Helvetica" panose="020B0604020202020204" pitchFamily="34" charset="0"/>
                <a:ea typeface="Gulim" panose="020B0600000101010101" pitchFamily="34" charset="-127"/>
              </a:rPr>
              <a:t>Countdown aborted because BFS disagreed with PASS</a:t>
            </a:r>
          </a:p>
          <a:p>
            <a:pPr lvl="1">
              <a:lnSpc>
                <a:spcPct val="80000"/>
              </a:lnSpc>
            </a:pPr>
            <a:r>
              <a:rPr lang="en-US" altLang="ko-KR" sz="2000" dirty="0" smtClean="0">
                <a:latin typeface="Helvetica" panose="020B0604020202020204" pitchFamily="34" charset="0"/>
                <a:ea typeface="Gulim" panose="020B0600000101010101" pitchFamily="34" charset="-127"/>
              </a:rPr>
              <a:t>Bug due to modifications in </a:t>
            </a:r>
            <a:r>
              <a:rPr lang="en-US" altLang="ko-KR" sz="2000" dirty="0" smtClean="0">
                <a:solidFill>
                  <a:srgbClr val="FF0000"/>
                </a:solidFill>
                <a:latin typeface="Helvetica" panose="020B0604020202020204" pitchFamily="34" charset="0"/>
                <a:ea typeface="Gulim" panose="020B0600000101010101" pitchFamily="34" charset="-127"/>
              </a:rPr>
              <a:t>initialization </a:t>
            </a:r>
            <a:r>
              <a:rPr lang="en-US" altLang="ko-KR" sz="2000" dirty="0" smtClean="0">
                <a:latin typeface="Helvetica" panose="020B0604020202020204" pitchFamily="34" charset="0"/>
                <a:ea typeface="Gulim" panose="020B0600000101010101" pitchFamily="34" charset="-127"/>
              </a:rPr>
              <a:t>code of PASS</a:t>
            </a:r>
          </a:p>
          <a:p>
            <a:pPr lvl="2">
              <a:lnSpc>
                <a:spcPct val="80000"/>
              </a:lnSpc>
            </a:pPr>
            <a:r>
              <a:rPr lang="en-US" altLang="ko-KR" sz="2000" dirty="0" smtClean="0">
                <a:latin typeface="Helvetica" panose="020B0604020202020204" pitchFamily="34" charset="0"/>
                <a:ea typeface="Gulim" panose="020B0600000101010101" pitchFamily="34" charset="-127"/>
              </a:rPr>
              <a:t>A delayed </a:t>
            </a:r>
            <a:r>
              <a:rPr lang="en-US" altLang="ko-KR" sz="2000" dirty="0" err="1" smtClean="0">
                <a:latin typeface="Helvetica" panose="020B0604020202020204" pitchFamily="34" charset="0"/>
                <a:ea typeface="Gulim" panose="020B0600000101010101" pitchFamily="34" charset="-127"/>
              </a:rPr>
              <a:t>init</a:t>
            </a:r>
            <a:r>
              <a:rPr lang="en-US" altLang="ko-KR" sz="2000" dirty="0" smtClean="0">
                <a:latin typeface="Helvetica" panose="020B0604020202020204" pitchFamily="34" charset="0"/>
                <a:ea typeface="Gulim" panose="020B0600000101010101" pitchFamily="34" charset="-127"/>
              </a:rPr>
              <a:t> request placed into timer queue</a:t>
            </a:r>
          </a:p>
          <a:p>
            <a:pPr lvl="2">
              <a:lnSpc>
                <a:spcPct val="80000"/>
              </a:lnSpc>
            </a:pPr>
            <a:r>
              <a:rPr lang="en-US" altLang="ko-KR" sz="2000" dirty="0" smtClean="0">
                <a:latin typeface="Helvetica" panose="020B0604020202020204" pitchFamily="34" charset="0"/>
                <a:ea typeface="Gulim" panose="020B0600000101010101" pitchFamily="34" charset="-127"/>
              </a:rPr>
              <a:t>As a result, </a:t>
            </a:r>
            <a:r>
              <a:rPr lang="en-US" altLang="ko-KR" sz="2000" dirty="0" smtClean="0">
                <a:solidFill>
                  <a:srgbClr val="FF0000"/>
                </a:solidFill>
                <a:latin typeface="Helvetica" panose="020B0604020202020204" pitchFamily="34" charset="0"/>
                <a:ea typeface="Gulim" panose="020B0600000101010101" pitchFamily="34" charset="-127"/>
              </a:rPr>
              <a:t>timer queue not empty </a:t>
            </a:r>
            <a:r>
              <a:rPr lang="en-US" altLang="ko-KR" sz="2000" dirty="0" smtClean="0">
                <a:latin typeface="Helvetica" panose="020B0604020202020204" pitchFamily="34" charset="0"/>
                <a:ea typeface="Gulim" panose="020B0600000101010101" pitchFamily="34" charset="-127"/>
              </a:rPr>
              <a:t>at expected time to force use of hardware clock</a:t>
            </a:r>
          </a:p>
          <a:p>
            <a:pPr lvl="1">
              <a:lnSpc>
                <a:spcPct val="80000"/>
              </a:lnSpc>
            </a:pPr>
            <a:r>
              <a:rPr lang="en-US" altLang="ko-KR" sz="2000" dirty="0" smtClean="0">
                <a:latin typeface="Helvetica" panose="020B0604020202020204" pitchFamily="34" charset="0"/>
                <a:ea typeface="Gulim" panose="020B0600000101010101" pitchFamily="34" charset="-127"/>
              </a:rPr>
              <a:t>Bug not found during extensive simulation</a:t>
            </a:r>
          </a:p>
        </p:txBody>
      </p:sp>
      <p:grpSp>
        <p:nvGrpSpPr>
          <p:cNvPr id="2" name="Group 32"/>
          <p:cNvGrpSpPr>
            <a:grpSpLocks/>
          </p:cNvGrpSpPr>
          <p:nvPr/>
        </p:nvGrpSpPr>
        <p:grpSpPr bwMode="auto">
          <a:xfrm>
            <a:off x="6685723" y="1905000"/>
            <a:ext cx="1447800" cy="1524000"/>
            <a:chOff x="3408" y="704"/>
            <a:chExt cx="1152" cy="1045"/>
          </a:xfrm>
        </p:grpSpPr>
        <p:grpSp>
          <p:nvGrpSpPr>
            <p:cNvPr id="34829" name="Group 5"/>
            <p:cNvGrpSpPr>
              <a:grpSpLocks/>
            </p:cNvGrpSpPr>
            <p:nvPr/>
          </p:nvGrpSpPr>
          <p:grpSpPr bwMode="auto">
            <a:xfrm>
              <a:off x="4176" y="1376"/>
              <a:ext cx="384" cy="373"/>
              <a:chOff x="4176" y="2736"/>
              <a:chExt cx="384" cy="373"/>
            </a:xfrm>
          </p:grpSpPr>
          <p:sp>
            <p:nvSpPr>
              <p:cNvPr id="34848" name="Rectangle 6"/>
              <p:cNvSpPr>
                <a:spLocks noChangeArrowheads="1"/>
              </p:cNvSpPr>
              <p:nvPr/>
            </p:nvSpPr>
            <p:spPr bwMode="auto">
              <a:xfrm>
                <a:off x="4176" y="2736"/>
                <a:ext cx="384" cy="373"/>
              </a:xfrm>
              <a:prstGeom prst="rect">
                <a:avLst/>
              </a:prstGeom>
              <a:solidFill>
                <a:srgbClr val="FF66CC"/>
              </a:solidFill>
              <a:ln w="38100">
                <a:solidFill>
                  <a:schemeClr val="tx1"/>
                </a:solidFill>
                <a:miter lim="800000"/>
                <a:headEnd/>
                <a:tailEnd/>
              </a:ln>
            </p:spPr>
            <p:txBody>
              <a:bodyPr vert="eaVert"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endParaRPr lang="en-US" sz="1800" b="1">
                  <a:latin typeface="Comic Sans MS" panose="030F0702030302020204" pitchFamily="66" charset="0"/>
                </a:endParaRPr>
              </a:p>
            </p:txBody>
          </p:sp>
          <p:sp>
            <p:nvSpPr>
              <p:cNvPr id="34849" name="tower"/>
              <p:cNvSpPr>
                <a:spLocks noEditPoints="1" noChangeArrowheads="1"/>
              </p:cNvSpPr>
              <p:nvPr/>
            </p:nvSpPr>
            <p:spPr bwMode="auto">
              <a:xfrm>
                <a:off x="4272" y="2784"/>
                <a:ext cx="217"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98 w 21600"/>
                  <a:gd name="T31" fmla="*/ 22575 h 21600"/>
                  <a:gd name="T32" fmla="*/ 21500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US"/>
              </a:p>
            </p:txBody>
          </p:sp>
        </p:grpSp>
        <p:grpSp>
          <p:nvGrpSpPr>
            <p:cNvPr id="34830" name="Group 8"/>
            <p:cNvGrpSpPr>
              <a:grpSpLocks/>
            </p:cNvGrpSpPr>
            <p:nvPr/>
          </p:nvGrpSpPr>
          <p:grpSpPr bwMode="auto">
            <a:xfrm>
              <a:off x="4176" y="704"/>
              <a:ext cx="384" cy="373"/>
              <a:chOff x="4176" y="2736"/>
              <a:chExt cx="384" cy="373"/>
            </a:xfrm>
          </p:grpSpPr>
          <p:sp>
            <p:nvSpPr>
              <p:cNvPr id="34846" name="Rectangle 9"/>
              <p:cNvSpPr>
                <a:spLocks noChangeArrowheads="1"/>
              </p:cNvSpPr>
              <p:nvPr/>
            </p:nvSpPr>
            <p:spPr bwMode="auto">
              <a:xfrm>
                <a:off x="4176" y="2736"/>
                <a:ext cx="384" cy="373"/>
              </a:xfrm>
              <a:prstGeom prst="rect">
                <a:avLst/>
              </a:prstGeom>
              <a:solidFill>
                <a:srgbClr val="FF66CC"/>
              </a:solidFill>
              <a:ln w="38100">
                <a:solidFill>
                  <a:schemeClr val="tx1"/>
                </a:solidFill>
                <a:miter lim="800000"/>
                <a:headEnd/>
                <a:tailEnd/>
              </a:ln>
            </p:spPr>
            <p:txBody>
              <a:bodyPr vert="eaVert"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endParaRPr lang="en-US" sz="1800" b="1">
                  <a:latin typeface="Comic Sans MS" panose="030F0702030302020204" pitchFamily="66" charset="0"/>
                </a:endParaRPr>
              </a:p>
            </p:txBody>
          </p:sp>
          <p:sp>
            <p:nvSpPr>
              <p:cNvPr id="34847" name="tower"/>
              <p:cNvSpPr>
                <a:spLocks noEditPoints="1" noChangeArrowheads="1"/>
              </p:cNvSpPr>
              <p:nvPr/>
            </p:nvSpPr>
            <p:spPr bwMode="auto">
              <a:xfrm>
                <a:off x="4272" y="2784"/>
                <a:ext cx="217"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98 w 21600"/>
                  <a:gd name="T31" fmla="*/ 22575 h 21600"/>
                  <a:gd name="T32" fmla="*/ 21500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US"/>
              </a:p>
            </p:txBody>
          </p:sp>
        </p:grpSp>
        <p:grpSp>
          <p:nvGrpSpPr>
            <p:cNvPr id="34831" name="Group 11"/>
            <p:cNvGrpSpPr>
              <a:grpSpLocks/>
            </p:cNvGrpSpPr>
            <p:nvPr/>
          </p:nvGrpSpPr>
          <p:grpSpPr bwMode="auto">
            <a:xfrm>
              <a:off x="3408" y="1376"/>
              <a:ext cx="384" cy="373"/>
              <a:chOff x="4176" y="2736"/>
              <a:chExt cx="384" cy="373"/>
            </a:xfrm>
          </p:grpSpPr>
          <p:sp>
            <p:nvSpPr>
              <p:cNvPr id="34844" name="Rectangle 12"/>
              <p:cNvSpPr>
                <a:spLocks noChangeArrowheads="1"/>
              </p:cNvSpPr>
              <p:nvPr/>
            </p:nvSpPr>
            <p:spPr bwMode="auto">
              <a:xfrm>
                <a:off x="4176" y="2736"/>
                <a:ext cx="384" cy="373"/>
              </a:xfrm>
              <a:prstGeom prst="rect">
                <a:avLst/>
              </a:prstGeom>
              <a:solidFill>
                <a:srgbClr val="FF66CC"/>
              </a:solidFill>
              <a:ln w="38100">
                <a:solidFill>
                  <a:schemeClr val="tx1"/>
                </a:solidFill>
                <a:miter lim="800000"/>
                <a:headEnd/>
                <a:tailEnd/>
              </a:ln>
            </p:spPr>
            <p:txBody>
              <a:bodyPr vert="eaVert"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endParaRPr lang="en-US" sz="1800" b="1">
                  <a:latin typeface="Comic Sans MS" panose="030F0702030302020204" pitchFamily="66" charset="0"/>
                </a:endParaRPr>
              </a:p>
            </p:txBody>
          </p:sp>
          <p:sp>
            <p:nvSpPr>
              <p:cNvPr id="34845" name="tower"/>
              <p:cNvSpPr>
                <a:spLocks noEditPoints="1" noChangeArrowheads="1"/>
              </p:cNvSpPr>
              <p:nvPr/>
            </p:nvSpPr>
            <p:spPr bwMode="auto">
              <a:xfrm>
                <a:off x="4272" y="2784"/>
                <a:ext cx="217"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98 w 21600"/>
                  <a:gd name="T31" fmla="*/ 22575 h 21600"/>
                  <a:gd name="T32" fmla="*/ 21500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US"/>
              </a:p>
            </p:txBody>
          </p:sp>
        </p:grpSp>
        <p:grpSp>
          <p:nvGrpSpPr>
            <p:cNvPr id="34832" name="Group 14"/>
            <p:cNvGrpSpPr>
              <a:grpSpLocks/>
            </p:cNvGrpSpPr>
            <p:nvPr/>
          </p:nvGrpSpPr>
          <p:grpSpPr bwMode="auto">
            <a:xfrm>
              <a:off x="3408" y="704"/>
              <a:ext cx="384" cy="373"/>
              <a:chOff x="4176" y="2736"/>
              <a:chExt cx="384" cy="373"/>
            </a:xfrm>
          </p:grpSpPr>
          <p:sp>
            <p:nvSpPr>
              <p:cNvPr id="34842" name="Rectangle 15"/>
              <p:cNvSpPr>
                <a:spLocks noChangeArrowheads="1"/>
              </p:cNvSpPr>
              <p:nvPr/>
            </p:nvSpPr>
            <p:spPr bwMode="auto">
              <a:xfrm>
                <a:off x="4176" y="2736"/>
                <a:ext cx="384" cy="373"/>
              </a:xfrm>
              <a:prstGeom prst="rect">
                <a:avLst/>
              </a:prstGeom>
              <a:solidFill>
                <a:srgbClr val="FF66CC"/>
              </a:solidFill>
              <a:ln w="38100">
                <a:solidFill>
                  <a:schemeClr val="tx1"/>
                </a:solidFill>
                <a:miter lim="800000"/>
                <a:headEnd/>
                <a:tailEnd/>
              </a:ln>
            </p:spPr>
            <p:txBody>
              <a:bodyPr vert="eaVert"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endParaRPr lang="en-US" sz="1800" b="1">
                  <a:latin typeface="Comic Sans MS" panose="030F0702030302020204" pitchFamily="66" charset="0"/>
                </a:endParaRPr>
              </a:p>
            </p:txBody>
          </p:sp>
          <p:sp>
            <p:nvSpPr>
              <p:cNvPr id="34843" name="tower"/>
              <p:cNvSpPr>
                <a:spLocks noEditPoints="1" noChangeArrowheads="1"/>
              </p:cNvSpPr>
              <p:nvPr/>
            </p:nvSpPr>
            <p:spPr bwMode="auto">
              <a:xfrm>
                <a:off x="4272" y="2784"/>
                <a:ext cx="217"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98 w 21600"/>
                  <a:gd name="T31" fmla="*/ 22575 h 21600"/>
                  <a:gd name="T32" fmla="*/ 21500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US"/>
              </a:p>
            </p:txBody>
          </p:sp>
        </p:grpSp>
        <p:grpSp>
          <p:nvGrpSpPr>
            <p:cNvPr id="34833" name="Group 17"/>
            <p:cNvGrpSpPr>
              <a:grpSpLocks/>
            </p:cNvGrpSpPr>
            <p:nvPr/>
          </p:nvGrpSpPr>
          <p:grpSpPr bwMode="auto">
            <a:xfrm>
              <a:off x="3712" y="971"/>
              <a:ext cx="564" cy="501"/>
              <a:chOff x="1680" y="3120"/>
              <a:chExt cx="672" cy="577"/>
            </a:xfrm>
          </p:grpSpPr>
          <p:sp>
            <p:nvSpPr>
              <p:cNvPr id="34836" name="Line 18"/>
              <p:cNvSpPr>
                <a:spLocks noChangeShapeType="1"/>
              </p:cNvSpPr>
              <p:nvPr/>
            </p:nvSpPr>
            <p:spPr bwMode="auto">
              <a:xfrm>
                <a:off x="1680" y="3120"/>
                <a:ext cx="672" cy="577"/>
              </a:xfrm>
              <a:prstGeom prst="line">
                <a:avLst/>
              </a:prstGeom>
              <a:noFill/>
              <a:ln w="381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34837" name="Line 19"/>
              <p:cNvSpPr>
                <a:spLocks noChangeShapeType="1"/>
              </p:cNvSpPr>
              <p:nvPr/>
            </p:nvSpPr>
            <p:spPr bwMode="auto">
              <a:xfrm flipH="1">
                <a:off x="1680" y="3120"/>
                <a:ext cx="672" cy="577"/>
              </a:xfrm>
              <a:prstGeom prst="line">
                <a:avLst/>
              </a:prstGeom>
              <a:noFill/>
              <a:ln w="381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34838" name="Line 20"/>
              <p:cNvSpPr>
                <a:spLocks noChangeShapeType="1"/>
              </p:cNvSpPr>
              <p:nvPr/>
            </p:nvSpPr>
            <p:spPr bwMode="auto">
              <a:xfrm>
                <a:off x="2352" y="3216"/>
                <a:ext cx="0" cy="384"/>
              </a:xfrm>
              <a:prstGeom prst="line">
                <a:avLst/>
              </a:prstGeom>
              <a:noFill/>
              <a:ln w="381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34839" name="Line 21"/>
              <p:cNvSpPr>
                <a:spLocks noChangeShapeType="1"/>
              </p:cNvSpPr>
              <p:nvPr/>
            </p:nvSpPr>
            <p:spPr bwMode="auto">
              <a:xfrm flipH="1">
                <a:off x="1776" y="3120"/>
                <a:ext cx="480" cy="0"/>
              </a:xfrm>
              <a:prstGeom prst="line">
                <a:avLst/>
              </a:prstGeom>
              <a:noFill/>
              <a:ln w="381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34840" name="Line 22"/>
              <p:cNvSpPr>
                <a:spLocks noChangeShapeType="1"/>
              </p:cNvSpPr>
              <p:nvPr/>
            </p:nvSpPr>
            <p:spPr bwMode="auto">
              <a:xfrm>
                <a:off x="1680" y="3216"/>
                <a:ext cx="0" cy="384"/>
              </a:xfrm>
              <a:prstGeom prst="line">
                <a:avLst/>
              </a:prstGeom>
              <a:noFill/>
              <a:ln w="381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34841" name="Line 23"/>
              <p:cNvSpPr>
                <a:spLocks noChangeShapeType="1"/>
              </p:cNvSpPr>
              <p:nvPr/>
            </p:nvSpPr>
            <p:spPr bwMode="auto">
              <a:xfrm flipV="1">
                <a:off x="1776" y="3696"/>
                <a:ext cx="480" cy="0"/>
              </a:xfrm>
              <a:prstGeom prst="line">
                <a:avLst/>
              </a:prstGeom>
              <a:noFill/>
              <a:ln w="381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grpSp>
        <p:sp>
          <p:nvSpPr>
            <p:cNvPr id="34834" name="Rectangle 25"/>
            <p:cNvSpPr>
              <a:spLocks noChangeArrowheads="1"/>
            </p:cNvSpPr>
            <p:nvPr/>
          </p:nvSpPr>
          <p:spPr bwMode="auto">
            <a:xfrm>
              <a:off x="3696" y="962"/>
              <a:ext cx="591" cy="510"/>
            </a:xfrm>
            <a:prstGeom prst="rect">
              <a:avLst/>
            </a:prstGeom>
            <a:solidFill>
              <a:srgbClr val="618FFD">
                <a:alpha val="50195"/>
              </a:srgbClr>
            </a:solidFill>
            <a:ln>
              <a:noFill/>
            </a:ln>
            <a:extLst>
              <a:ext uri="{91240B29-F687-4F45-9708-019B960494DF}">
                <a14:hiddenLine xmlns:a14="http://schemas.microsoft.com/office/drawing/2010/main" w="38100">
                  <a:solidFill>
                    <a:srgbClr val="000000"/>
                  </a:solidFill>
                  <a:miter lim="800000"/>
                  <a:headEnd/>
                  <a:tailEnd/>
                </a14:hiddenLine>
              </a:ext>
            </a:extLst>
          </p:spPr>
          <p:txBody>
            <a:bodyPr vert="eaVert"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endParaRPr lang="en-US" sz="1800" b="1">
                <a:latin typeface="Comic Sans MS" panose="030F0702030302020204" pitchFamily="66" charset="0"/>
              </a:endParaRPr>
            </a:p>
          </p:txBody>
        </p:sp>
        <p:sp>
          <p:nvSpPr>
            <p:cNvPr id="34835" name="Text Box 28"/>
            <p:cNvSpPr txBox="1">
              <a:spLocks noChangeArrowheads="1"/>
            </p:cNvSpPr>
            <p:nvPr/>
          </p:nvSpPr>
          <p:spPr bwMode="auto">
            <a:xfrm>
              <a:off x="3744" y="1104"/>
              <a:ext cx="4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a:latin typeface="Comic Sans MS" panose="030F0702030302020204" pitchFamily="66" charset="0"/>
                </a:rPr>
                <a:t>PASS</a:t>
              </a:r>
            </a:p>
          </p:txBody>
        </p:sp>
      </p:grpSp>
      <p:grpSp>
        <p:nvGrpSpPr>
          <p:cNvPr id="8" name="Group 33"/>
          <p:cNvGrpSpPr>
            <a:grpSpLocks/>
          </p:cNvGrpSpPr>
          <p:nvPr/>
        </p:nvGrpSpPr>
        <p:grpSpPr bwMode="auto">
          <a:xfrm>
            <a:off x="7977947" y="2382875"/>
            <a:ext cx="1146175" cy="896899"/>
            <a:chOff x="4272" y="1040"/>
            <a:chExt cx="912" cy="615"/>
          </a:xfrm>
        </p:grpSpPr>
        <p:sp>
          <p:nvSpPr>
            <p:cNvPr id="34825" name="Line 24"/>
            <p:cNvSpPr>
              <a:spLocks noChangeShapeType="1"/>
            </p:cNvSpPr>
            <p:nvPr/>
          </p:nvSpPr>
          <p:spPr bwMode="auto">
            <a:xfrm>
              <a:off x="4272" y="1221"/>
              <a:ext cx="528" cy="0"/>
            </a:xfrm>
            <a:prstGeom prst="line">
              <a:avLst/>
            </a:prstGeom>
            <a:noFill/>
            <a:ln w="381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34826" name="Rectangle 26"/>
            <p:cNvSpPr>
              <a:spLocks noChangeArrowheads="1"/>
            </p:cNvSpPr>
            <p:nvPr/>
          </p:nvSpPr>
          <p:spPr bwMode="auto">
            <a:xfrm>
              <a:off x="4800" y="1040"/>
              <a:ext cx="384" cy="373"/>
            </a:xfrm>
            <a:prstGeom prst="rect">
              <a:avLst/>
            </a:prstGeom>
            <a:solidFill>
              <a:srgbClr val="FF66CC"/>
            </a:solidFill>
            <a:ln w="38100">
              <a:solidFill>
                <a:schemeClr val="tx1"/>
              </a:solidFill>
              <a:miter lim="800000"/>
              <a:headEnd/>
              <a:tailEnd/>
            </a:ln>
          </p:spPr>
          <p:txBody>
            <a:bodyPr vert="eaVert"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endParaRPr lang="en-US" sz="1800" b="1">
                <a:latin typeface="Comic Sans MS" panose="030F0702030302020204" pitchFamily="66" charset="0"/>
              </a:endParaRPr>
            </a:p>
          </p:txBody>
        </p:sp>
        <p:sp>
          <p:nvSpPr>
            <p:cNvPr id="34827" name="tower"/>
            <p:cNvSpPr>
              <a:spLocks noEditPoints="1" noChangeArrowheads="1"/>
            </p:cNvSpPr>
            <p:nvPr/>
          </p:nvSpPr>
          <p:spPr bwMode="auto">
            <a:xfrm>
              <a:off x="4896" y="1088"/>
              <a:ext cx="217"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98 w 21600"/>
                <a:gd name="T31" fmla="*/ 22575 h 21600"/>
                <a:gd name="T32" fmla="*/ 21500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53FB25"/>
            </a:solidFill>
            <a:ln w="9525">
              <a:solidFill>
                <a:srgbClr val="000000"/>
              </a:solidFill>
              <a:miter lim="800000"/>
              <a:headEnd/>
              <a:tailEnd/>
            </a:ln>
          </p:spPr>
          <p:txBody>
            <a:bodyPr/>
            <a:lstStyle/>
            <a:p>
              <a:endParaRPr lang="en-US"/>
            </a:p>
          </p:txBody>
        </p:sp>
        <p:sp>
          <p:nvSpPr>
            <p:cNvPr id="34828" name="Text Box 29"/>
            <p:cNvSpPr txBox="1">
              <a:spLocks noChangeArrowheads="1"/>
            </p:cNvSpPr>
            <p:nvPr/>
          </p:nvSpPr>
          <p:spPr bwMode="auto">
            <a:xfrm>
              <a:off x="4756" y="1424"/>
              <a:ext cx="39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a:latin typeface="Comic Sans MS" panose="030F0702030302020204" pitchFamily="66" charset="0"/>
                </a:rPr>
                <a:t>BFS</a:t>
              </a:r>
            </a:p>
          </p:txBody>
        </p:sp>
      </p:grpSp>
      <p:sp>
        <p:nvSpPr>
          <p:cNvPr id="3482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fld id="{1BEF5561-7D3E-461C-A663-3981F0D48218}" type="slidenum">
              <a:rPr lang="en-US" sz="1200" smtClean="0">
                <a:solidFill>
                  <a:srgbClr val="898989"/>
                </a:solidFill>
              </a:rPr>
              <a:pPr>
                <a:spcBef>
                  <a:spcPct val="0"/>
                </a:spcBef>
                <a:buFontTx/>
                <a:buNone/>
              </a:pPr>
              <a:t>6</a:t>
            </a:fld>
            <a:endParaRPr lang="en-US" sz="1200" smtClean="0">
              <a:solidFill>
                <a:srgbClr val="898989"/>
              </a:solidFill>
            </a:endParaRPr>
          </a:p>
        </p:txBody>
      </p:sp>
    </p:spTree>
    <p:extLst>
      <p:ext uri="{BB962C8B-B14F-4D97-AF65-F5344CB8AC3E}">
        <p14:creationId xmlns:p14="http://schemas.microsoft.com/office/powerpoint/2010/main" val="401183042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18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18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189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189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189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1891">
                                            <p:txEl>
                                              <p:pRg st="5" end="5"/>
                                            </p:txEl>
                                          </p:spTgt>
                                        </p:tgtEl>
                                        <p:attrNameLst>
                                          <p:attrName>style.visibility</p:attrName>
                                        </p:attrNameLst>
                                      </p:cBhvr>
                                      <p:to>
                                        <p:strVal val="visible"/>
                                      </p:to>
                                    </p:set>
                                  </p:childTnLst>
                                </p:cTn>
                              </p:par>
                              <p:par>
                                <p:cTn id="21" presetID="2" presetClass="entr" presetSubtype="2"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1+#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21891">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1891">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1891">
                                            <p:txEl>
                                              <p:pRg st="8" end="8"/>
                                            </p:txEl>
                                          </p:spTgt>
                                        </p:tgtEl>
                                        <p:attrNameLst>
                                          <p:attrName>style.visibility</p:attrName>
                                        </p:attrNameLst>
                                      </p:cBhvr>
                                      <p:to>
                                        <p:strVal val="visible"/>
                                      </p:to>
                                    </p:set>
                                  </p:childTnLst>
                                </p:cTn>
                              </p:par>
                              <p:par>
                                <p:cTn id="33" presetID="2" presetClass="entr" presetSubtype="2"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1+#ppt_w/2"/>
                                          </p:val>
                                        </p:tav>
                                        <p:tav tm="100000">
                                          <p:val>
                                            <p:strVal val="#ppt_x"/>
                                          </p:val>
                                        </p:tav>
                                      </p:tavLst>
                                    </p:anim>
                                    <p:anim calcmode="lin" valueType="num">
                                      <p:cBhvr additive="base">
                                        <p:cTn id="3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21891">
                                            <p:txEl>
                                              <p:pRg st="9" end="9"/>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21891">
                                            <p:txEl>
                                              <p:pRg st="10" end="1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1891">
                                            <p:txEl>
                                              <p:pRg st="11" end="1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21891">
                                            <p:txEl>
                                              <p:pRg st="12" end="12"/>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2189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mtClean="0"/>
              <a:t>Race Condition</a:t>
            </a:r>
          </a:p>
        </p:txBody>
      </p:sp>
      <p:sp>
        <p:nvSpPr>
          <p:cNvPr id="3" name="Content Placeholder 2"/>
          <p:cNvSpPr>
            <a:spLocks noGrp="1"/>
          </p:cNvSpPr>
          <p:nvPr>
            <p:ph idx="1"/>
          </p:nvPr>
        </p:nvSpPr>
        <p:spPr>
          <a:xfrm>
            <a:off x="381000" y="1752600"/>
            <a:ext cx="8382000" cy="4495800"/>
          </a:xfrm>
        </p:spPr>
        <p:txBody>
          <a:bodyPr/>
          <a:lstStyle/>
          <a:p>
            <a:r>
              <a:rPr lang="en-US" sz="2400" b="1" dirty="0" smtClean="0"/>
              <a:t>Race condition:</a:t>
            </a:r>
            <a:r>
              <a:rPr lang="en-US" sz="2400" dirty="0" smtClean="0"/>
              <a:t> Output of a concurrent program depends on the </a:t>
            </a:r>
            <a:r>
              <a:rPr lang="en-US" sz="2400" dirty="0" smtClean="0">
                <a:solidFill>
                  <a:srgbClr val="FF0000"/>
                </a:solidFill>
              </a:rPr>
              <a:t>order of operations </a:t>
            </a:r>
            <a:r>
              <a:rPr lang="en-US" sz="2400" dirty="0" smtClean="0"/>
              <a:t>between threads</a:t>
            </a:r>
          </a:p>
          <a:p>
            <a:r>
              <a:rPr lang="en-US" sz="2400" dirty="0" smtClean="0"/>
              <a:t>Sequential Model of thinking does not work for concurrent threads</a:t>
            </a:r>
          </a:p>
          <a:p>
            <a:pPr lvl="1"/>
            <a:r>
              <a:rPr lang="en-US" sz="2400" dirty="0" smtClean="0"/>
              <a:t>Cannot make any assumptions about relative speed at which the threads operate (i.e. interleaving is a given)</a:t>
            </a:r>
          </a:p>
          <a:p>
            <a:pPr lvl="1"/>
            <a:r>
              <a:rPr lang="en-US" sz="2400" dirty="0" smtClean="0"/>
              <a:t>Program execution can be non-deterministic (scheduler, processor frequencies, etc.)</a:t>
            </a:r>
          </a:p>
          <a:p>
            <a:pPr lvl="1"/>
            <a:r>
              <a:rPr lang="en-US" sz="2400" dirty="0" smtClean="0"/>
              <a:t>Compilers can reorder instructions</a:t>
            </a:r>
          </a:p>
          <a:p>
            <a:pPr lvl="2"/>
            <a:r>
              <a:rPr lang="en-US" sz="2400" dirty="0" smtClean="0"/>
              <a:t>Out-of-order execution relies on compiler optimizations to circumvent operand dependencies</a:t>
            </a:r>
          </a:p>
          <a:p>
            <a:endParaRPr lang="en-US" sz="2400" dirty="0" smtClean="0"/>
          </a:p>
        </p:txBody>
      </p:sp>
      <p:sp>
        <p:nvSpPr>
          <p:cNvPr id="38917"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fld id="{EFE74E75-C048-4CFE-86B4-76E9CD51EB92}" type="slidenum">
              <a:rPr lang="en-US" sz="1200" smtClean="0">
                <a:solidFill>
                  <a:srgbClr val="898989"/>
                </a:solidFill>
              </a:rPr>
              <a:pPr>
                <a:spcBef>
                  <a:spcPct val="0"/>
                </a:spcBef>
                <a:buFontTx/>
                <a:buNone/>
              </a:pPr>
              <a:t>7</a:t>
            </a:fld>
            <a:endParaRPr lang="en-US" sz="1200" smtClean="0">
              <a:solidFill>
                <a:srgbClr val="898989"/>
              </a:solidFill>
            </a:endParaRPr>
          </a:p>
        </p:txBody>
      </p:sp>
    </p:spTree>
    <p:extLst>
      <p:ext uri="{BB962C8B-B14F-4D97-AF65-F5344CB8AC3E}">
        <p14:creationId xmlns:p14="http://schemas.microsoft.com/office/powerpoint/2010/main" val="14761318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t>Race Condition – Compiler Effect</a:t>
            </a:r>
          </a:p>
        </p:txBody>
      </p:sp>
      <p:sp>
        <p:nvSpPr>
          <p:cNvPr id="3" name="Content Placeholder 2"/>
          <p:cNvSpPr>
            <a:spLocks noGrp="1"/>
          </p:cNvSpPr>
          <p:nvPr>
            <p:ph idx="1"/>
          </p:nvPr>
        </p:nvSpPr>
        <p:spPr>
          <a:xfrm>
            <a:off x="457200" y="1524000"/>
            <a:ext cx="8382000" cy="1219200"/>
          </a:xfrm>
        </p:spPr>
        <p:txBody>
          <a:bodyPr>
            <a:normAutofit fontScale="85000" lnSpcReduction="20000"/>
          </a:bodyPr>
          <a:lstStyle/>
          <a:p>
            <a:pPr>
              <a:defRPr/>
            </a:pPr>
            <a:r>
              <a:rPr lang="en-US" dirty="0" smtClean="0"/>
              <a:t>Simple threaded code (assume x=0)</a:t>
            </a:r>
          </a:p>
          <a:p>
            <a:pPr marL="0" indent="0">
              <a:buFontTx/>
              <a:buNone/>
              <a:defRPr/>
            </a:pPr>
            <a:r>
              <a:rPr lang="en-US" dirty="0"/>
              <a:t>	</a:t>
            </a:r>
            <a:r>
              <a:rPr lang="en-US" dirty="0" smtClean="0"/>
              <a:t>Thread1				Thread2</a:t>
            </a:r>
          </a:p>
          <a:p>
            <a:pPr marL="0" indent="0">
              <a:buFontTx/>
              <a:buNone/>
              <a:defRPr/>
            </a:pPr>
            <a:r>
              <a:rPr lang="en-US" dirty="0"/>
              <a:t>	</a:t>
            </a:r>
            <a:r>
              <a:rPr lang="en-US" dirty="0" smtClean="0"/>
              <a:t>x=x+1;					x=x+2;</a:t>
            </a:r>
          </a:p>
        </p:txBody>
      </p:sp>
      <p:sp>
        <p:nvSpPr>
          <p:cNvPr id="39941"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fld id="{8DC5BD61-23B8-4FED-8C53-A2309F033B4D}" type="slidenum">
              <a:rPr lang="en-US" sz="1200" smtClean="0">
                <a:solidFill>
                  <a:srgbClr val="898989"/>
                </a:solidFill>
              </a:rPr>
              <a:pPr>
                <a:spcBef>
                  <a:spcPct val="0"/>
                </a:spcBef>
                <a:buFontTx/>
                <a:buNone/>
              </a:pPr>
              <a:t>8</a:t>
            </a:fld>
            <a:endParaRPr lang="en-US" sz="1200" smtClean="0">
              <a:solidFill>
                <a:srgbClr val="898989"/>
              </a:solidFill>
            </a:endParaRPr>
          </a:p>
        </p:txBody>
      </p:sp>
      <p:sp>
        <p:nvSpPr>
          <p:cNvPr id="39943" name="TextBox 6"/>
          <p:cNvSpPr txBox="1">
            <a:spLocks noChangeArrowheads="1"/>
          </p:cNvSpPr>
          <p:nvPr/>
        </p:nvSpPr>
        <p:spPr bwMode="auto">
          <a:xfrm>
            <a:off x="1209675" y="2965450"/>
            <a:ext cx="2325688" cy="12001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a:t>Compiler Generated:</a:t>
            </a:r>
          </a:p>
          <a:p>
            <a:pPr lvl="1">
              <a:spcBef>
                <a:spcPct val="0"/>
              </a:spcBef>
              <a:buFontTx/>
              <a:buNone/>
            </a:pPr>
            <a:r>
              <a:rPr lang="en-US" sz="1800" i="1"/>
              <a:t>load r1, x</a:t>
            </a:r>
          </a:p>
          <a:p>
            <a:pPr lvl="1">
              <a:spcBef>
                <a:spcPct val="0"/>
              </a:spcBef>
              <a:buFontTx/>
              <a:buNone/>
            </a:pPr>
            <a:r>
              <a:rPr lang="en-US" sz="1800" i="1"/>
              <a:t>add r2, r1, 1</a:t>
            </a:r>
          </a:p>
          <a:p>
            <a:pPr lvl="1">
              <a:spcBef>
                <a:spcPct val="0"/>
              </a:spcBef>
              <a:buFontTx/>
              <a:buNone/>
            </a:pPr>
            <a:r>
              <a:rPr lang="en-US" sz="1800" i="1"/>
              <a:t>store x, r2</a:t>
            </a:r>
          </a:p>
        </p:txBody>
      </p:sp>
      <p:sp>
        <p:nvSpPr>
          <p:cNvPr id="39944" name="TextBox 8"/>
          <p:cNvSpPr txBox="1">
            <a:spLocks noChangeArrowheads="1"/>
          </p:cNvSpPr>
          <p:nvPr/>
        </p:nvSpPr>
        <p:spPr bwMode="auto">
          <a:xfrm>
            <a:off x="3886200" y="3235325"/>
            <a:ext cx="42449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dirty="0"/>
              <a:t>Values of x can be 1, 2, or 3 depending </a:t>
            </a:r>
          </a:p>
          <a:p>
            <a:pPr>
              <a:spcBef>
                <a:spcPct val="0"/>
              </a:spcBef>
              <a:buFontTx/>
              <a:buNone/>
            </a:pPr>
            <a:r>
              <a:rPr lang="en-US" sz="1800" dirty="0"/>
              <a:t>on the order of execution</a:t>
            </a:r>
          </a:p>
        </p:txBody>
      </p:sp>
      <p:sp>
        <p:nvSpPr>
          <p:cNvPr id="10" name="TextBox 9"/>
          <p:cNvSpPr txBox="1"/>
          <p:nvPr/>
        </p:nvSpPr>
        <p:spPr>
          <a:xfrm>
            <a:off x="533400" y="4387850"/>
            <a:ext cx="1890713" cy="923925"/>
          </a:xfrm>
          <a:prstGeom prst="rect">
            <a:avLst/>
          </a:prstGeom>
          <a:solidFill>
            <a:schemeClr val="accent1">
              <a:lumMod val="40000"/>
              <a:lumOff val="60000"/>
            </a:schemeClr>
          </a:solidFill>
        </p:spPr>
        <p:txBody>
          <a:bodyPr wrap="none">
            <a:spAutoFit/>
          </a:bodyPr>
          <a:lstStyle/>
          <a:p>
            <a:pPr lvl="1">
              <a:defRPr/>
            </a:pPr>
            <a:r>
              <a:rPr lang="en-US" i="1" dirty="0"/>
              <a:t>load r1, x</a:t>
            </a:r>
          </a:p>
          <a:p>
            <a:pPr lvl="1">
              <a:defRPr/>
            </a:pPr>
            <a:r>
              <a:rPr lang="en-US" i="1" dirty="0"/>
              <a:t>add r2, r1, 1</a:t>
            </a:r>
          </a:p>
          <a:p>
            <a:pPr lvl="1">
              <a:defRPr/>
            </a:pPr>
            <a:r>
              <a:rPr lang="en-US" i="1" dirty="0"/>
              <a:t>store x, r2</a:t>
            </a:r>
          </a:p>
        </p:txBody>
      </p:sp>
      <p:sp>
        <p:nvSpPr>
          <p:cNvPr id="11" name="TextBox 10"/>
          <p:cNvSpPr txBox="1"/>
          <p:nvPr/>
        </p:nvSpPr>
        <p:spPr>
          <a:xfrm>
            <a:off x="2255838" y="5287963"/>
            <a:ext cx="1889125" cy="922337"/>
          </a:xfrm>
          <a:prstGeom prst="rect">
            <a:avLst/>
          </a:prstGeom>
          <a:solidFill>
            <a:schemeClr val="accent1">
              <a:lumMod val="40000"/>
              <a:lumOff val="60000"/>
            </a:schemeClr>
          </a:solidFill>
        </p:spPr>
        <p:txBody>
          <a:bodyPr wrap="none">
            <a:spAutoFit/>
          </a:bodyPr>
          <a:lstStyle/>
          <a:p>
            <a:pPr lvl="1">
              <a:defRPr/>
            </a:pPr>
            <a:r>
              <a:rPr lang="en-US" i="1" dirty="0"/>
              <a:t>load r1, x</a:t>
            </a:r>
          </a:p>
          <a:p>
            <a:pPr lvl="1">
              <a:defRPr/>
            </a:pPr>
            <a:r>
              <a:rPr lang="en-US" i="1" dirty="0"/>
              <a:t>add r2, r1, 2</a:t>
            </a:r>
          </a:p>
          <a:p>
            <a:pPr lvl="1">
              <a:defRPr/>
            </a:pPr>
            <a:r>
              <a:rPr lang="en-US" i="1" dirty="0"/>
              <a:t>store x, r2</a:t>
            </a:r>
          </a:p>
        </p:txBody>
      </p:sp>
      <p:sp>
        <p:nvSpPr>
          <p:cNvPr id="12" name="TextBox 11"/>
          <p:cNvSpPr txBox="1"/>
          <p:nvPr/>
        </p:nvSpPr>
        <p:spPr>
          <a:xfrm>
            <a:off x="4867275" y="4338638"/>
            <a:ext cx="1889125" cy="1477962"/>
          </a:xfrm>
          <a:prstGeom prst="rect">
            <a:avLst/>
          </a:prstGeom>
          <a:solidFill>
            <a:schemeClr val="accent1">
              <a:lumMod val="40000"/>
              <a:lumOff val="60000"/>
            </a:schemeClr>
          </a:solidFill>
        </p:spPr>
        <p:txBody>
          <a:bodyPr wrap="none">
            <a:spAutoFit/>
          </a:bodyPr>
          <a:lstStyle/>
          <a:p>
            <a:pPr lvl="1">
              <a:defRPr/>
            </a:pPr>
            <a:r>
              <a:rPr lang="en-US" i="1" dirty="0"/>
              <a:t>load r1, x</a:t>
            </a:r>
          </a:p>
          <a:p>
            <a:pPr lvl="1">
              <a:defRPr/>
            </a:pPr>
            <a:endParaRPr lang="en-US" i="1" dirty="0"/>
          </a:p>
          <a:p>
            <a:pPr lvl="1">
              <a:defRPr/>
            </a:pPr>
            <a:endParaRPr lang="en-US" i="1" dirty="0"/>
          </a:p>
          <a:p>
            <a:pPr lvl="1">
              <a:defRPr/>
            </a:pPr>
            <a:r>
              <a:rPr lang="en-US" i="1" dirty="0"/>
              <a:t>add r2, r1, 1</a:t>
            </a:r>
          </a:p>
          <a:p>
            <a:pPr lvl="1">
              <a:defRPr/>
            </a:pPr>
            <a:r>
              <a:rPr lang="en-US" i="1" dirty="0"/>
              <a:t>store x, r2</a:t>
            </a:r>
          </a:p>
        </p:txBody>
      </p:sp>
      <p:sp>
        <p:nvSpPr>
          <p:cNvPr id="13" name="TextBox 12"/>
          <p:cNvSpPr txBox="1"/>
          <p:nvPr/>
        </p:nvSpPr>
        <p:spPr>
          <a:xfrm>
            <a:off x="6719888" y="4122738"/>
            <a:ext cx="1890712" cy="1200150"/>
          </a:xfrm>
          <a:prstGeom prst="rect">
            <a:avLst/>
          </a:prstGeom>
          <a:solidFill>
            <a:schemeClr val="accent1">
              <a:lumMod val="40000"/>
              <a:lumOff val="60000"/>
            </a:schemeClr>
          </a:solidFill>
        </p:spPr>
        <p:txBody>
          <a:bodyPr wrap="none">
            <a:spAutoFit/>
          </a:bodyPr>
          <a:lstStyle/>
          <a:p>
            <a:pPr lvl="1">
              <a:defRPr/>
            </a:pPr>
            <a:r>
              <a:rPr lang="en-US" i="1" dirty="0"/>
              <a:t>load r1, x</a:t>
            </a:r>
          </a:p>
          <a:p>
            <a:pPr lvl="1">
              <a:defRPr/>
            </a:pPr>
            <a:endParaRPr lang="en-US" i="1" dirty="0"/>
          </a:p>
          <a:p>
            <a:pPr lvl="1">
              <a:defRPr/>
            </a:pPr>
            <a:r>
              <a:rPr lang="en-US" i="1" dirty="0"/>
              <a:t>add r2, r1, 2</a:t>
            </a:r>
          </a:p>
          <a:p>
            <a:pPr lvl="1">
              <a:defRPr/>
            </a:pPr>
            <a:r>
              <a:rPr lang="en-US" i="1" dirty="0"/>
              <a:t>store x, r2</a:t>
            </a:r>
          </a:p>
        </p:txBody>
      </p:sp>
      <p:sp>
        <p:nvSpPr>
          <p:cNvPr id="39949" name="TextBox 13"/>
          <p:cNvSpPr txBox="1">
            <a:spLocks noChangeArrowheads="1"/>
          </p:cNvSpPr>
          <p:nvPr/>
        </p:nvSpPr>
        <p:spPr bwMode="auto">
          <a:xfrm>
            <a:off x="6756400" y="6019800"/>
            <a:ext cx="6016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a:t>X=1</a:t>
            </a:r>
          </a:p>
        </p:txBody>
      </p:sp>
      <p:sp>
        <p:nvSpPr>
          <p:cNvPr id="39950" name="TextBox 14"/>
          <p:cNvSpPr txBox="1">
            <a:spLocks noChangeArrowheads="1"/>
          </p:cNvSpPr>
          <p:nvPr/>
        </p:nvSpPr>
        <p:spPr bwMode="auto">
          <a:xfrm>
            <a:off x="1684338" y="6249988"/>
            <a:ext cx="601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a:t>X=3</a:t>
            </a:r>
          </a:p>
        </p:txBody>
      </p:sp>
      <p:sp>
        <p:nvSpPr>
          <p:cNvPr id="39951" name="Rectangle 15"/>
          <p:cNvSpPr>
            <a:spLocks noChangeArrowheads="1"/>
          </p:cNvSpPr>
          <p:nvPr/>
        </p:nvSpPr>
        <p:spPr bwMode="auto">
          <a:xfrm>
            <a:off x="304800" y="4267200"/>
            <a:ext cx="3962400" cy="2590800"/>
          </a:xfrm>
          <a:prstGeom prst="rect">
            <a:avLst/>
          </a:prstGeom>
          <a:noFill/>
          <a:ln w="38100" algn="ctr">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sz="1800"/>
          </a:p>
        </p:txBody>
      </p:sp>
      <p:sp>
        <p:nvSpPr>
          <p:cNvPr id="39952" name="Rectangle 16"/>
          <p:cNvSpPr>
            <a:spLocks noChangeArrowheads="1"/>
          </p:cNvSpPr>
          <p:nvPr/>
        </p:nvSpPr>
        <p:spPr bwMode="auto">
          <a:xfrm>
            <a:off x="4775200" y="3937000"/>
            <a:ext cx="3962400" cy="2590800"/>
          </a:xfrm>
          <a:prstGeom prst="rect">
            <a:avLst/>
          </a:prstGeom>
          <a:noFill/>
          <a:ln w="38100" algn="ctr">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sz="1800"/>
          </a:p>
        </p:txBody>
      </p:sp>
    </p:spTree>
    <p:extLst>
      <p:ext uri="{BB962C8B-B14F-4D97-AF65-F5344CB8AC3E}">
        <p14:creationId xmlns:p14="http://schemas.microsoft.com/office/powerpoint/2010/main" val="703770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44"/>
                                        </p:tgtEl>
                                        <p:attrNameLst>
                                          <p:attrName>style.visibility</p:attrName>
                                        </p:attrNameLst>
                                      </p:cBhvr>
                                      <p:to>
                                        <p:strVal val="visible"/>
                                      </p:to>
                                    </p:set>
                                    <p:anim calcmode="lin" valueType="num">
                                      <p:cBhvr additive="base">
                                        <p:cTn id="7" dur="500" fill="hold"/>
                                        <p:tgtEl>
                                          <p:spTgt spid="39944"/>
                                        </p:tgtEl>
                                        <p:attrNameLst>
                                          <p:attrName>ppt_x</p:attrName>
                                        </p:attrNameLst>
                                      </p:cBhvr>
                                      <p:tavLst>
                                        <p:tav tm="0">
                                          <p:val>
                                            <p:strVal val="#ppt_x"/>
                                          </p:val>
                                        </p:tav>
                                        <p:tav tm="100000">
                                          <p:val>
                                            <p:strVal val="#ppt_x"/>
                                          </p:val>
                                        </p:tav>
                                      </p:tavLst>
                                    </p:anim>
                                    <p:anim calcmode="lin" valueType="num">
                                      <p:cBhvr additive="base">
                                        <p:cTn id="8" dur="500" fill="hold"/>
                                        <p:tgtEl>
                                          <p:spTgt spid="3994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9951"/>
                                        </p:tgtEl>
                                        <p:attrNameLst>
                                          <p:attrName>style.visibility</p:attrName>
                                        </p:attrNameLst>
                                      </p:cBhvr>
                                      <p:to>
                                        <p:strVal val="visible"/>
                                      </p:to>
                                    </p:set>
                                    <p:anim calcmode="lin" valueType="num">
                                      <p:cBhvr additive="base">
                                        <p:cTn id="11" dur="500" fill="hold"/>
                                        <p:tgtEl>
                                          <p:spTgt spid="39951"/>
                                        </p:tgtEl>
                                        <p:attrNameLst>
                                          <p:attrName>ppt_x</p:attrName>
                                        </p:attrNameLst>
                                      </p:cBhvr>
                                      <p:tavLst>
                                        <p:tav tm="0">
                                          <p:val>
                                            <p:strVal val="#ppt_x"/>
                                          </p:val>
                                        </p:tav>
                                        <p:tav tm="100000">
                                          <p:val>
                                            <p:strVal val="#ppt_x"/>
                                          </p:val>
                                        </p:tav>
                                      </p:tavLst>
                                    </p:anim>
                                    <p:anim calcmode="lin" valueType="num">
                                      <p:cBhvr additive="base">
                                        <p:cTn id="12" dur="500" fill="hold"/>
                                        <p:tgtEl>
                                          <p:spTgt spid="3995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9952"/>
                                        </p:tgtEl>
                                        <p:attrNameLst>
                                          <p:attrName>style.visibility</p:attrName>
                                        </p:attrNameLst>
                                      </p:cBhvr>
                                      <p:to>
                                        <p:strVal val="visible"/>
                                      </p:to>
                                    </p:set>
                                    <p:anim calcmode="lin" valueType="num">
                                      <p:cBhvr additive="base">
                                        <p:cTn id="15" dur="500" fill="hold"/>
                                        <p:tgtEl>
                                          <p:spTgt spid="39952"/>
                                        </p:tgtEl>
                                        <p:attrNameLst>
                                          <p:attrName>ppt_x</p:attrName>
                                        </p:attrNameLst>
                                      </p:cBhvr>
                                      <p:tavLst>
                                        <p:tav tm="0">
                                          <p:val>
                                            <p:strVal val="#ppt_x"/>
                                          </p:val>
                                        </p:tav>
                                        <p:tav tm="100000">
                                          <p:val>
                                            <p:strVal val="#ppt_x"/>
                                          </p:val>
                                        </p:tav>
                                      </p:tavLst>
                                    </p:anim>
                                    <p:anim calcmode="lin" valueType="num">
                                      <p:cBhvr additive="base">
                                        <p:cTn id="16" dur="500" fill="hold"/>
                                        <p:tgtEl>
                                          <p:spTgt spid="3995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9950"/>
                                        </p:tgtEl>
                                        <p:attrNameLst>
                                          <p:attrName>style.visibility</p:attrName>
                                        </p:attrNameLst>
                                      </p:cBhvr>
                                      <p:to>
                                        <p:strVal val="visible"/>
                                      </p:to>
                                    </p:set>
                                    <p:anim calcmode="lin" valueType="num">
                                      <p:cBhvr additive="base">
                                        <p:cTn id="27" dur="500" fill="hold"/>
                                        <p:tgtEl>
                                          <p:spTgt spid="39950"/>
                                        </p:tgtEl>
                                        <p:attrNameLst>
                                          <p:attrName>ppt_x</p:attrName>
                                        </p:attrNameLst>
                                      </p:cBhvr>
                                      <p:tavLst>
                                        <p:tav tm="0">
                                          <p:val>
                                            <p:strVal val="#ppt_x"/>
                                          </p:val>
                                        </p:tav>
                                        <p:tav tm="100000">
                                          <p:val>
                                            <p:strVal val="#ppt_x"/>
                                          </p:val>
                                        </p:tav>
                                      </p:tavLst>
                                    </p:anim>
                                    <p:anim calcmode="lin" valueType="num">
                                      <p:cBhvr additive="base">
                                        <p:cTn id="28" dur="500" fill="hold"/>
                                        <p:tgtEl>
                                          <p:spTgt spid="3995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9949"/>
                                        </p:tgtEl>
                                        <p:attrNameLst>
                                          <p:attrName>style.visibility</p:attrName>
                                        </p:attrNameLst>
                                      </p:cBhvr>
                                      <p:to>
                                        <p:strVal val="visible"/>
                                      </p:to>
                                    </p:set>
                                    <p:anim calcmode="lin" valueType="num">
                                      <p:cBhvr additive="base">
                                        <p:cTn id="31" dur="500" fill="hold"/>
                                        <p:tgtEl>
                                          <p:spTgt spid="39949"/>
                                        </p:tgtEl>
                                        <p:attrNameLst>
                                          <p:attrName>ppt_x</p:attrName>
                                        </p:attrNameLst>
                                      </p:cBhvr>
                                      <p:tavLst>
                                        <p:tav tm="0">
                                          <p:val>
                                            <p:strVal val="#ppt_x"/>
                                          </p:val>
                                        </p:tav>
                                        <p:tav tm="100000">
                                          <p:val>
                                            <p:strVal val="#ppt_x"/>
                                          </p:val>
                                        </p:tav>
                                      </p:tavLst>
                                    </p:anim>
                                    <p:anim calcmode="lin" valueType="num">
                                      <p:cBhvr additive="base">
                                        <p:cTn id="32" dur="500" fill="hold"/>
                                        <p:tgtEl>
                                          <p:spTgt spid="3994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4" grpId="0"/>
      <p:bldP spid="10" grpId="0" animBg="1"/>
      <p:bldP spid="11" grpId="0" animBg="1"/>
      <p:bldP spid="12" grpId="0" animBg="1"/>
      <p:bldP spid="13" grpId="0" animBg="1"/>
      <p:bldP spid="39949" grpId="0"/>
      <p:bldP spid="39950" grpId="0"/>
      <p:bldP spid="39951" grpId="0" animBg="1"/>
      <p:bldP spid="3995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latin typeface="Helvetica" panose="020B0604020202020204" pitchFamily="34" charset="0"/>
              </a:rPr>
              <a:t>Concurrency Challenges</a:t>
            </a:r>
          </a:p>
        </p:txBody>
      </p:sp>
      <p:sp>
        <p:nvSpPr>
          <p:cNvPr id="75778" name="Content Placeholder 2"/>
          <p:cNvSpPr>
            <a:spLocks noGrp="1"/>
          </p:cNvSpPr>
          <p:nvPr>
            <p:ph idx="1"/>
          </p:nvPr>
        </p:nvSpPr>
        <p:spPr>
          <a:xfrm>
            <a:off x="304800" y="1568380"/>
            <a:ext cx="8534400" cy="4984820"/>
          </a:xfrm>
        </p:spPr>
        <p:txBody>
          <a:bodyPr/>
          <a:lstStyle/>
          <a:p>
            <a:pPr>
              <a:lnSpc>
                <a:spcPct val="110000"/>
              </a:lnSpc>
              <a:defRPr/>
            </a:pPr>
            <a:r>
              <a:rPr lang="en-US" dirty="0">
                <a:latin typeface="Helvetica" charset="0"/>
                <a:ea typeface="ＭＳ Ｐゴシック" charset="0"/>
                <a:cs typeface="ＭＳ Ｐゴシック" charset="0"/>
              </a:rPr>
              <a:t>Multiple computations (threads) executing </a:t>
            </a:r>
            <a:r>
              <a:rPr lang="en-US" dirty="0" smtClean="0">
                <a:latin typeface="Helvetica" charset="0"/>
                <a:ea typeface="ＭＳ Ｐゴシック" charset="0"/>
                <a:cs typeface="ＭＳ Ｐゴシック" charset="0"/>
              </a:rPr>
              <a:t>concurrently to </a:t>
            </a:r>
            <a:endParaRPr lang="en-US" dirty="0">
              <a:latin typeface="Helvetica" charset="0"/>
              <a:ea typeface="ＭＳ Ｐゴシック" charset="0"/>
              <a:cs typeface="ＭＳ Ｐゴシック" charset="0"/>
            </a:endParaRPr>
          </a:p>
          <a:p>
            <a:pPr lvl="1">
              <a:lnSpc>
                <a:spcPct val="110000"/>
              </a:lnSpc>
              <a:defRPr/>
            </a:pPr>
            <a:r>
              <a:rPr lang="en-US" dirty="0">
                <a:latin typeface="Helvetica" charset="0"/>
                <a:ea typeface="ＭＳ Ｐゴシック" charset="0"/>
              </a:rPr>
              <a:t>share resources, and/or</a:t>
            </a:r>
          </a:p>
          <a:p>
            <a:pPr lvl="1">
              <a:lnSpc>
                <a:spcPct val="110000"/>
              </a:lnSpc>
              <a:defRPr/>
            </a:pPr>
            <a:r>
              <a:rPr lang="en-US" dirty="0">
                <a:latin typeface="Helvetica" charset="0"/>
                <a:ea typeface="ＭＳ Ｐゴシック" charset="0"/>
              </a:rPr>
              <a:t>share data</a:t>
            </a:r>
          </a:p>
          <a:p>
            <a:pPr marL="285750" lvl="1">
              <a:lnSpc>
                <a:spcPct val="110000"/>
              </a:lnSpc>
              <a:buFontTx/>
              <a:buChar char="•"/>
              <a:defRPr/>
            </a:pPr>
            <a:r>
              <a:rPr lang="en-US" dirty="0">
                <a:ea typeface="ＭＳ Ｐゴシック" charset="-128"/>
              </a:rPr>
              <a:t>Fine grain sharing: </a:t>
            </a:r>
          </a:p>
          <a:p>
            <a:pPr marL="800100" lvl="2" indent="-342900">
              <a:lnSpc>
                <a:spcPct val="110000"/>
              </a:lnSpc>
              <a:buFont typeface="Lucida Grande"/>
              <a:buChar char="⇑"/>
              <a:defRPr/>
            </a:pPr>
            <a:r>
              <a:rPr lang="en-US" dirty="0" smtClean="0">
                <a:solidFill>
                  <a:srgbClr val="000000"/>
                </a:solidFill>
                <a:ea typeface="ＭＳ Ｐゴシック" charset="-128"/>
              </a:rPr>
              <a:t>Increase concurrency </a:t>
            </a:r>
            <a:r>
              <a:rPr lang="en-US" dirty="0" smtClean="0">
                <a:solidFill>
                  <a:srgbClr val="000000"/>
                </a:solidFill>
                <a:ea typeface="ＭＳ Ｐゴシック" charset="-128"/>
                <a:sym typeface="Wingdings" panose="05000000000000000000" pitchFamily="2" charset="2"/>
              </a:rPr>
              <a:t> better perf.</a:t>
            </a:r>
            <a:endParaRPr lang="en-US" dirty="0" smtClean="0">
              <a:solidFill>
                <a:srgbClr val="000000"/>
              </a:solidFill>
              <a:ea typeface="ＭＳ Ｐゴシック" charset="-128"/>
            </a:endParaRPr>
          </a:p>
          <a:p>
            <a:pPr marL="800100" lvl="2" indent="-342900">
              <a:lnSpc>
                <a:spcPct val="110000"/>
              </a:lnSpc>
              <a:buFont typeface="Lucida Grande"/>
              <a:buChar char="⇓"/>
              <a:defRPr/>
            </a:pPr>
            <a:r>
              <a:rPr lang="en-US" dirty="0" smtClean="0">
                <a:ea typeface="ＭＳ Ｐゴシック" charset="-128"/>
              </a:rPr>
              <a:t>more </a:t>
            </a:r>
            <a:r>
              <a:rPr lang="en-US" dirty="0">
                <a:ea typeface="ＭＳ Ｐゴシック" charset="-128"/>
              </a:rPr>
              <a:t>complex</a:t>
            </a:r>
          </a:p>
          <a:p>
            <a:pPr marL="285750" lvl="1">
              <a:lnSpc>
                <a:spcPct val="110000"/>
              </a:lnSpc>
              <a:buFontTx/>
              <a:buChar char="•"/>
              <a:defRPr/>
            </a:pPr>
            <a:r>
              <a:rPr lang="en-US" dirty="0">
                <a:ea typeface="ＭＳ Ｐゴシック" charset="-128"/>
              </a:rPr>
              <a:t>Coarse grain sharing:</a:t>
            </a:r>
          </a:p>
          <a:p>
            <a:pPr marL="800100" lvl="2" indent="-342900">
              <a:lnSpc>
                <a:spcPct val="110000"/>
              </a:lnSpc>
              <a:buFont typeface="Lucida Grande"/>
              <a:buChar char="⇑"/>
              <a:defRPr/>
            </a:pPr>
            <a:r>
              <a:rPr lang="en-US" dirty="0">
                <a:ea typeface="ＭＳ Ｐゴシック" charset="-128"/>
              </a:rPr>
              <a:t>Simpler to implement</a:t>
            </a:r>
          </a:p>
          <a:p>
            <a:pPr marL="800100" lvl="2" indent="-342900">
              <a:lnSpc>
                <a:spcPct val="110000"/>
              </a:lnSpc>
              <a:buFont typeface="Lucida Grande"/>
              <a:buChar char="⇓"/>
              <a:defRPr/>
            </a:pPr>
            <a:r>
              <a:rPr lang="en-US" dirty="0">
                <a:ea typeface="ＭＳ Ｐゴシック" charset="-128"/>
              </a:rPr>
              <a:t>Lower </a:t>
            </a:r>
            <a:r>
              <a:rPr lang="en-US" dirty="0" smtClean="0">
                <a:ea typeface="ＭＳ Ｐゴシック" charset="-128"/>
              </a:rPr>
              <a:t>performance</a:t>
            </a:r>
            <a:endParaRPr lang="en-US" dirty="0">
              <a:ea typeface="ＭＳ Ｐゴシック" charset="-128"/>
            </a:endParaRPr>
          </a:p>
        </p:txBody>
      </p:sp>
      <p:sp>
        <p:nvSpPr>
          <p:cNvPr id="40966" name="Slide Number Placeholder 3"/>
          <p:cNvSpPr>
            <a:spLocks noGrp="1"/>
          </p:cNvSpPr>
          <p:nvPr>
            <p:ph type="sldNum" sz="quarter" idx="11"/>
          </p:nvPr>
        </p:nvSpPr>
        <p:spPr bwMode="auto">
          <a:xfrm>
            <a:off x="914400" y="6448495"/>
            <a:ext cx="542108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fld id="{8691DA0E-2F83-42AB-B3E2-C4D5843F9EE9}" type="slidenum">
              <a:rPr lang="en-US" sz="1200" smtClean="0">
                <a:solidFill>
                  <a:srgbClr val="898989"/>
                </a:solidFill>
              </a:rPr>
              <a:pPr>
                <a:spcBef>
                  <a:spcPct val="0"/>
                </a:spcBef>
                <a:buFontTx/>
                <a:buNone/>
              </a:pPr>
              <a:t>9</a:t>
            </a:fld>
            <a:endParaRPr lang="en-US" sz="1200" smtClean="0">
              <a:solidFill>
                <a:srgbClr val="898989"/>
              </a:solidFill>
            </a:endParaRPr>
          </a:p>
        </p:txBody>
      </p:sp>
      <p:sp>
        <p:nvSpPr>
          <p:cNvPr id="4" name="TextBox 3"/>
          <p:cNvSpPr txBox="1">
            <a:spLocks noChangeArrowheads="1"/>
          </p:cNvSpPr>
          <p:nvPr/>
        </p:nvSpPr>
        <p:spPr bwMode="auto">
          <a:xfrm>
            <a:off x="5518355" y="2682995"/>
            <a:ext cx="3610897" cy="341632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lvl="1">
              <a:buFont typeface="Arial" panose="020B0604020202020204" pitchFamily="34" charset="0"/>
              <a:buChar char="•"/>
            </a:pPr>
            <a:r>
              <a:rPr lang="en-US" sz="2000" b="1" dirty="0"/>
              <a:t>Cannot make any assumptions about relative speed at which the threads operate</a:t>
            </a:r>
          </a:p>
          <a:p>
            <a:pPr lvl="1">
              <a:buFont typeface="Arial" panose="020B0604020202020204" pitchFamily="34" charset="0"/>
              <a:buChar char="•"/>
            </a:pPr>
            <a:r>
              <a:rPr lang="en-US" sz="2000" b="1" dirty="0"/>
              <a:t>Program execution can be non-deterministic</a:t>
            </a:r>
          </a:p>
          <a:p>
            <a:pPr lvl="1">
              <a:buFont typeface="Arial" panose="020B0604020202020204" pitchFamily="34" charset="0"/>
              <a:buChar char="•"/>
            </a:pPr>
            <a:r>
              <a:rPr lang="en-US" sz="2000" b="1" dirty="0"/>
              <a:t>Compilers can reorder instructions</a:t>
            </a:r>
          </a:p>
          <a:p>
            <a:endParaRPr lang="en-US" sz="1600" b="1" dirty="0"/>
          </a:p>
        </p:txBody>
      </p:sp>
    </p:spTree>
    <p:extLst>
      <p:ext uri="{BB962C8B-B14F-4D97-AF65-F5344CB8AC3E}">
        <p14:creationId xmlns:p14="http://schemas.microsoft.com/office/powerpoint/2010/main" val="305358917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tudent presentatio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Intel dark blue background">
  <a:themeElements>
    <a:clrScheme name="intel">
      <a:dk1>
        <a:srgbClr val="000000"/>
      </a:dk1>
      <a:lt1>
        <a:srgbClr val="FFFFFF"/>
      </a:lt1>
      <a:dk2>
        <a:srgbClr val="0860A8"/>
      </a:dk2>
      <a:lt2>
        <a:srgbClr val="FFFFFF"/>
      </a:lt2>
      <a:accent1>
        <a:srgbClr val="339933"/>
      </a:accent1>
      <a:accent2>
        <a:srgbClr val="FF6600"/>
      </a:accent2>
      <a:accent3>
        <a:srgbClr val="FFC000"/>
      </a:accent3>
      <a:accent4>
        <a:srgbClr val="CC0066"/>
      </a:accent4>
      <a:accent5>
        <a:srgbClr val="66CCFF"/>
      </a:accent5>
      <a:accent6>
        <a:srgbClr val="808080"/>
      </a:accent6>
      <a:hlink>
        <a:srgbClr val="FFC000"/>
      </a:hlink>
      <a:folHlink>
        <a:srgbClr val="000000"/>
      </a:folHlink>
    </a:clrScheme>
    <a:fontScheme name="2_Architecture">
      <a:majorFont>
        <a:latin typeface="Neo Sans Intel Medium"/>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lnDef>
  </a:objectDefaults>
  <a:extraClrSchemeLst>
    <a:extraClrScheme>
      <a:clrScheme name="2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2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2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2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2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2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2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7B6A5FA-AEDC-493D-A38F-607DB1F38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for college course (paper and pencil design)</Template>
  <TotalTime>0</TotalTime>
  <Words>3546</Words>
  <Application>Microsoft Office PowerPoint</Application>
  <PresentationFormat>On-screen Show (4:3)</PresentationFormat>
  <Paragraphs>845</Paragraphs>
  <Slides>59</Slides>
  <Notes>49</Notes>
  <HiddenSlides>0</HiddenSlides>
  <MMClips>0</MMClips>
  <ScaleCrop>false</ScaleCrop>
  <HeadingPairs>
    <vt:vector size="6" baseType="variant">
      <vt:variant>
        <vt:lpstr>Fonts Used</vt:lpstr>
      </vt:variant>
      <vt:variant>
        <vt:i4>21</vt:i4>
      </vt:variant>
      <vt:variant>
        <vt:lpstr>Theme</vt:lpstr>
      </vt:variant>
      <vt:variant>
        <vt:i4>2</vt:i4>
      </vt:variant>
      <vt:variant>
        <vt:lpstr>Slide Titles</vt:lpstr>
      </vt:variant>
      <vt:variant>
        <vt:i4>59</vt:i4>
      </vt:variant>
    </vt:vector>
  </HeadingPairs>
  <TitlesOfParts>
    <vt:vector size="82" baseType="lpstr">
      <vt:lpstr>ＭＳ Ｐゴシック</vt:lpstr>
      <vt:lpstr>ＭＳ Ｐゴシック</vt:lpstr>
      <vt:lpstr>Arial</vt:lpstr>
      <vt:lpstr>Arial Narrow</vt:lpstr>
      <vt:lpstr>Calibri</vt:lpstr>
      <vt:lpstr>Calibri Light</vt:lpstr>
      <vt:lpstr>Chalkboard</vt:lpstr>
      <vt:lpstr>Comic Sans MS</vt:lpstr>
      <vt:lpstr>Courier New</vt:lpstr>
      <vt:lpstr>Gulim</vt:lpstr>
      <vt:lpstr>Gulim</vt:lpstr>
      <vt:lpstr>Helvetica</vt:lpstr>
      <vt:lpstr>Impact</vt:lpstr>
      <vt:lpstr>Lucida Grande</vt:lpstr>
      <vt:lpstr>Neo Sans Intel</vt:lpstr>
      <vt:lpstr>Neo Sans Intel Medium</vt:lpstr>
      <vt:lpstr>Symbol</vt:lpstr>
      <vt:lpstr>Times New Roman</vt:lpstr>
      <vt:lpstr>Tw Cen MT</vt:lpstr>
      <vt:lpstr>Wingdings</vt:lpstr>
      <vt:lpstr>Wingdings 2</vt:lpstr>
      <vt:lpstr>Student presentation</vt:lpstr>
      <vt:lpstr>Intel dark blue background</vt:lpstr>
      <vt:lpstr>W9: Process and thread synchronization</vt:lpstr>
      <vt:lpstr>Motivation</vt:lpstr>
      <vt:lpstr>Synchronization Motivation</vt:lpstr>
      <vt:lpstr>Goals for This Lecture</vt:lpstr>
      <vt:lpstr>Correctness Requirements</vt:lpstr>
      <vt:lpstr>Space Shuttle Example</vt:lpstr>
      <vt:lpstr>Race Condition</vt:lpstr>
      <vt:lpstr>Race Condition – Compiler Effect</vt:lpstr>
      <vt:lpstr>Concurrency Challenges</vt:lpstr>
      <vt:lpstr>Atomic Operations</vt:lpstr>
      <vt:lpstr>Concurrency Coordination Landscape</vt:lpstr>
      <vt:lpstr>Motivation: “Too much milk”</vt:lpstr>
      <vt:lpstr>Definitions</vt:lpstr>
      <vt:lpstr>More Definitions</vt:lpstr>
      <vt:lpstr>Too Much Milk: Correctness Properties</vt:lpstr>
      <vt:lpstr>Too Much Milk: Solution #1</vt:lpstr>
      <vt:lpstr>Too Much Milk: Solution #1</vt:lpstr>
      <vt:lpstr>Too Much Milk: Solution #1½ </vt:lpstr>
      <vt:lpstr>Too Much Milk Solution #2</vt:lpstr>
      <vt:lpstr>Too Much Milk Solution #2</vt:lpstr>
      <vt:lpstr>Too Much Milk Solution #2: problem!</vt:lpstr>
      <vt:lpstr>Too Much Milk Solution #3</vt:lpstr>
      <vt:lpstr>Solution #3 discussion</vt:lpstr>
      <vt:lpstr>High-Level Picture</vt:lpstr>
      <vt:lpstr>Concurrency Coordination Landscape</vt:lpstr>
      <vt:lpstr>Too Much Milk: Solution #4</vt:lpstr>
      <vt:lpstr>How to Implement Lock?</vt:lpstr>
      <vt:lpstr>Where are we going with synchronization?</vt:lpstr>
      <vt:lpstr>Naïve use of Interrupt Enable/Disable</vt:lpstr>
      <vt:lpstr>Naïve use of Interrupt Enable/Disable: Problems</vt:lpstr>
      <vt:lpstr>Better Implementation of Locks by Disabling Interrupts</vt:lpstr>
      <vt:lpstr>New Lock Implementation: Discussion</vt:lpstr>
      <vt:lpstr>Interrupt re-enable in going to sleep</vt:lpstr>
      <vt:lpstr>How to Re-enable After Sleep()?</vt:lpstr>
      <vt:lpstr>Summary</vt:lpstr>
      <vt:lpstr>More HW Assisted Solutions</vt:lpstr>
      <vt:lpstr>Goals</vt:lpstr>
      <vt:lpstr>Atomic Read-Modify-Write instructions</vt:lpstr>
      <vt:lpstr>Examples of Read-Modify-Write </vt:lpstr>
      <vt:lpstr>Implementing Locks with test&amp;set</vt:lpstr>
      <vt:lpstr>Problem: Busy-Waiting for Lock</vt:lpstr>
      <vt:lpstr>Better Locks using test&amp;set</vt:lpstr>
      <vt:lpstr>Locks using test&amp;set vs. Interrupts</vt:lpstr>
      <vt:lpstr>Locks using test&amp;set vs. Interrupts</vt:lpstr>
      <vt:lpstr>Recap: Locks</vt:lpstr>
      <vt:lpstr>Recap: Locks</vt:lpstr>
      <vt:lpstr>Where are we going with synchronization?</vt:lpstr>
      <vt:lpstr>Semaphores</vt:lpstr>
      <vt:lpstr>Semaphores Like Integers Except</vt:lpstr>
      <vt:lpstr>Two Uses of Semaphores</vt:lpstr>
      <vt:lpstr>Producer-consumer with a bounded buffer</vt:lpstr>
      <vt:lpstr>Correctness constraints for solution</vt:lpstr>
      <vt:lpstr>Full Solution to Bounded Buffer</vt:lpstr>
      <vt:lpstr>Discussion about Solution</vt:lpstr>
      <vt:lpstr>Discussion about Solution</vt:lpstr>
      <vt:lpstr>Discussion about Solution</vt:lpstr>
      <vt:lpstr>Discussion about Solution</vt:lpstr>
      <vt:lpstr>Discussion about Solution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2015-01-20T03:39:06Z</dcterms:created>
  <dcterms:modified xsi:type="dcterms:W3CDTF">2017-03-20T18:15:34Z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