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75520" y="2381537"/>
            <a:ext cx="8640960" cy="1080120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4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9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1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1859F-D391-46E6-8317-0EE009CF7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AAECC9-F622-4072-A858-A88E17B9B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F93E58-EE6A-4452-88EB-2E726024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859684-3B15-49A1-A871-AA3005042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3E9FC8-58BC-4C48-A640-AD59D348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1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Номер слайда 5"/>
          <p:cNvSpPr txBox="1">
            <a:spLocks/>
          </p:cNvSpPr>
          <p:nvPr/>
        </p:nvSpPr>
        <p:spPr>
          <a:xfrm>
            <a:off x="8940800" y="65087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9793088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Текст 2"/>
          <p:cNvSpPr>
            <a:spLocks noGrp="1"/>
          </p:cNvSpPr>
          <p:nvPr>
            <p:ph idx="1"/>
          </p:nvPr>
        </p:nvSpPr>
        <p:spPr>
          <a:xfrm>
            <a:off x="1295467" y="1556792"/>
            <a:ext cx="9793088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798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5733" y="4406901"/>
            <a:ext cx="7630551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695733" y="2906713"/>
            <a:ext cx="76305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39349" y="2060848"/>
            <a:ext cx="576064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2011" y="2071390"/>
            <a:ext cx="576064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7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5360" y="1916832"/>
            <a:ext cx="556861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35360" y="2556594"/>
            <a:ext cx="5568619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88022" y="1934294"/>
            <a:ext cx="566462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88022" y="2574056"/>
            <a:ext cx="5664629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833747" y="6410897"/>
            <a:ext cx="162065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5538912" y="6356351"/>
            <a:ext cx="2199456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9961747" y="6356351"/>
            <a:ext cx="162065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3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6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5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513622"/>
            <a:ext cx="4011084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51851" y="1916833"/>
            <a:ext cx="6815667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8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8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presentation-creation.ru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191549"/>
            <a:ext cx="9793088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7" y="1556792"/>
            <a:ext cx="9793088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55B045B-BFDA-45B5-8B45-56C488C97783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84DB5DB-1BAF-4A69-AA7C-96172EBBEBF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Рисунок 6">
            <a:hlinkClick r:id="rId15"/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0917" y="45855"/>
            <a:ext cx="1010349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5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2">
              <a:lumMod val="5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F2F51C9-3CFE-4477-A7BF-395988449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400" y="2280914"/>
            <a:ext cx="11793196" cy="2387600"/>
          </a:xfrm>
        </p:spPr>
        <p:txBody>
          <a:bodyPr>
            <a:normAutofit/>
          </a:bodyPr>
          <a:lstStyle/>
          <a:p>
            <a:r>
              <a:rPr lang="ru-RU" sz="4400" dirty="0"/>
              <a:t>ВКР «Адаптивный сервис в помощь изучающему иностранный (английский) язык»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C60CE25D-3600-4228-B0F5-E0369836F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5031" y="5561548"/>
            <a:ext cx="3581937" cy="508475"/>
          </a:xfrm>
        </p:spPr>
        <p:txBody>
          <a:bodyPr/>
          <a:lstStyle/>
          <a:p>
            <a:r>
              <a:rPr lang="ru-RU" dirty="0"/>
              <a:t>Севастополь</a:t>
            </a:r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5B97FA4-4AF2-4712-8EF3-44124680CFC1}"/>
              </a:ext>
            </a:extLst>
          </p:cNvPr>
          <p:cNvSpPr/>
          <p:nvPr/>
        </p:nvSpPr>
        <p:spPr>
          <a:xfrm>
            <a:off x="10092583" y="6279349"/>
            <a:ext cx="2039596" cy="508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1C1C6E39-7B98-48C2-B12E-3671B2FC78A8}"/>
              </a:ext>
            </a:extLst>
          </p:cNvPr>
          <p:cNvSpPr txBox="1">
            <a:spLocks/>
          </p:cNvSpPr>
          <p:nvPr/>
        </p:nvSpPr>
        <p:spPr>
          <a:xfrm>
            <a:off x="3447779" y="6093056"/>
            <a:ext cx="5296437" cy="50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2021 г.</a:t>
            </a:r>
            <a:endParaRPr lang="en-US" dirty="0"/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3A9EEEF7-6068-4D72-A486-B5B53A23D1A7}"/>
              </a:ext>
            </a:extLst>
          </p:cNvPr>
          <p:cNvSpPr txBox="1">
            <a:spLocks/>
          </p:cNvSpPr>
          <p:nvPr/>
        </p:nvSpPr>
        <p:spPr>
          <a:xfrm>
            <a:off x="2440969" y="256469"/>
            <a:ext cx="7310056" cy="508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Министерство науки и высшего образования Российской Федерации</a:t>
            </a: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A0E431FF-1B55-4C36-A670-C2A60D341940}"/>
              </a:ext>
            </a:extLst>
          </p:cNvPr>
          <p:cNvSpPr txBox="1">
            <a:spLocks/>
          </p:cNvSpPr>
          <p:nvPr/>
        </p:nvSpPr>
        <p:spPr>
          <a:xfrm>
            <a:off x="1410620" y="1352065"/>
            <a:ext cx="9370754" cy="9288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Федеральное государственное автономное образовательное учреждение высшего образования</a:t>
            </a:r>
          </a:p>
          <a:p>
            <a:r>
              <a:rPr lang="ru-RU" dirty="0"/>
              <a:t>«Севастопольский государственный университет»</a:t>
            </a:r>
          </a:p>
        </p:txBody>
      </p:sp>
    </p:spTree>
    <p:extLst>
      <p:ext uri="{BB962C8B-B14F-4D97-AF65-F5344CB8AC3E}">
        <p14:creationId xmlns:p14="http://schemas.microsoft.com/office/powerpoint/2010/main" val="1778144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6796CC-24AB-4074-94B4-80CF44BDB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5495" y="334761"/>
            <a:ext cx="6541008" cy="864119"/>
          </a:xfrm>
        </p:spPr>
        <p:txBody>
          <a:bodyPr>
            <a:noAutofit/>
          </a:bodyPr>
          <a:lstStyle/>
          <a:p>
            <a:r>
              <a:rPr lang="ru-RU" sz="4000" dirty="0"/>
              <a:t>Результат: страницы подсистемы аутентификации</a:t>
            </a:r>
            <a:endParaRPr lang="en-US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A4A32C-2FD3-4752-B020-7BB3207304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55005" y="1198880"/>
            <a:ext cx="9081989" cy="5582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C05D5E9-CD1B-4F07-B157-B2E0F4F3A989}"/>
              </a:ext>
            </a:extLst>
          </p:cNvPr>
          <p:cNvSpPr/>
          <p:nvPr/>
        </p:nvSpPr>
        <p:spPr>
          <a:xfrm>
            <a:off x="10728959" y="6257925"/>
            <a:ext cx="1396365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34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29FF5-1F9D-4157-937F-7CF25C823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731"/>
            <a:ext cx="9144000" cy="1262571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Результат: страницы подсистемы аутентификации</a:t>
            </a:r>
            <a:endParaRPr lang="en-US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4877B8-0EF0-4965-990F-39188A866C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0332" y="1347216"/>
            <a:ext cx="9911335" cy="5318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DBA08B5-F1AF-48E3-9307-FB93DA8D56B2}"/>
              </a:ext>
            </a:extLst>
          </p:cNvPr>
          <p:cNvSpPr/>
          <p:nvPr/>
        </p:nvSpPr>
        <p:spPr>
          <a:xfrm>
            <a:off x="10991850" y="6690360"/>
            <a:ext cx="1133474" cy="91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6CA0106-B43F-4EF1-A782-F4722EA13569}"/>
              </a:ext>
            </a:extLst>
          </p:cNvPr>
          <p:cNvSpPr/>
          <p:nvPr/>
        </p:nvSpPr>
        <p:spPr>
          <a:xfrm>
            <a:off x="11410950" y="6598920"/>
            <a:ext cx="756285" cy="91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13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8F250-B6BB-4A45-97E0-78B1DD3C0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243584"/>
          </a:xfrm>
        </p:spPr>
        <p:txBody>
          <a:bodyPr>
            <a:noAutofit/>
          </a:bodyPr>
          <a:lstStyle/>
          <a:p>
            <a:r>
              <a:rPr lang="ru-RU" sz="4000" dirty="0"/>
              <a:t>Результат: страницы подсистемы аутентификации</a:t>
            </a:r>
            <a:endParaRPr lang="en-US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73044B-B01E-4A84-90E8-17B30939A6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08642" y="1472184"/>
            <a:ext cx="7774716" cy="52577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CB740B9-F2C2-4CA8-8A4C-6C02D2E4F260}"/>
              </a:ext>
            </a:extLst>
          </p:cNvPr>
          <p:cNvSpPr/>
          <p:nvPr/>
        </p:nvSpPr>
        <p:spPr>
          <a:xfrm>
            <a:off x="10728959" y="6257925"/>
            <a:ext cx="1396365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79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934B62-3464-4869-8A6D-9D0807007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760" y="103511"/>
            <a:ext cx="6888480" cy="1154493"/>
          </a:xfrm>
        </p:spPr>
        <p:txBody>
          <a:bodyPr>
            <a:noAutofit/>
          </a:bodyPr>
          <a:lstStyle/>
          <a:p>
            <a:r>
              <a:rPr lang="ru-RU" sz="4000" dirty="0"/>
              <a:t>Результат: домашняя страница приложения</a:t>
            </a:r>
            <a:endParaRPr lang="en-US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5367D0-66D9-48E5-AA88-799E3365AC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22953" y="1325880"/>
            <a:ext cx="7546094" cy="54286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94C2AE9-1890-48D4-8AE4-B87578903B66}"/>
              </a:ext>
            </a:extLst>
          </p:cNvPr>
          <p:cNvSpPr/>
          <p:nvPr/>
        </p:nvSpPr>
        <p:spPr>
          <a:xfrm>
            <a:off x="10467975" y="6257925"/>
            <a:ext cx="1657350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05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04B66-6808-43E1-A4B2-DBE8DDD97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2064" y="64009"/>
            <a:ext cx="6947871" cy="713232"/>
          </a:xfrm>
        </p:spPr>
        <p:txBody>
          <a:bodyPr>
            <a:normAutofit/>
          </a:bodyPr>
          <a:lstStyle/>
          <a:p>
            <a:r>
              <a:rPr lang="ru-RU" sz="4000" dirty="0"/>
              <a:t>Результат: страница словаря</a:t>
            </a:r>
            <a:endParaRPr lang="en-US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7D961B-0EE1-4488-A41F-E3F56866BE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14991" y="879854"/>
            <a:ext cx="7162016" cy="59019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B857DCB-75AB-40DE-9B7A-8C4866BCDA36}"/>
              </a:ext>
            </a:extLst>
          </p:cNvPr>
          <p:cNvSpPr/>
          <p:nvPr/>
        </p:nvSpPr>
        <p:spPr>
          <a:xfrm>
            <a:off x="10467975" y="6257925"/>
            <a:ext cx="1657350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41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B5A11-9BFF-4257-BCEE-802AFAD45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362455"/>
          </a:xfrm>
        </p:spPr>
        <p:txBody>
          <a:bodyPr>
            <a:normAutofit/>
          </a:bodyPr>
          <a:lstStyle/>
          <a:p>
            <a:r>
              <a:rPr lang="ru-RU" sz="4000" dirty="0"/>
              <a:t>Результат: упражнение «Правилен ли перевод»</a:t>
            </a:r>
            <a:endParaRPr lang="en-US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77C893-631B-40C9-B89F-1579DAB078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86024" y="1362457"/>
            <a:ext cx="9819952" cy="5330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CFE2D7C-3C67-4A9D-A31E-B1D54CBF7A6D}"/>
              </a:ext>
            </a:extLst>
          </p:cNvPr>
          <p:cNvSpPr/>
          <p:nvPr/>
        </p:nvSpPr>
        <p:spPr>
          <a:xfrm>
            <a:off x="11035665" y="6654165"/>
            <a:ext cx="1097280" cy="106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C2C24E6-53D2-4EDC-9224-884586CE8C23}"/>
              </a:ext>
            </a:extLst>
          </p:cNvPr>
          <p:cNvSpPr/>
          <p:nvPr/>
        </p:nvSpPr>
        <p:spPr>
          <a:xfrm>
            <a:off x="10918347" y="6718935"/>
            <a:ext cx="404974" cy="70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00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83F95-8A75-4B8C-86D8-6A7125B88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6924" y="81597"/>
            <a:ext cx="9598152" cy="1171131"/>
          </a:xfrm>
        </p:spPr>
        <p:txBody>
          <a:bodyPr>
            <a:noAutofit/>
          </a:bodyPr>
          <a:lstStyle/>
          <a:p>
            <a:r>
              <a:rPr lang="ru-RU" sz="4000" dirty="0"/>
              <a:t>Результат: упражнение</a:t>
            </a:r>
            <a:br>
              <a:rPr lang="ru-RU" sz="4000" dirty="0"/>
            </a:br>
            <a:r>
              <a:rPr lang="ru-RU" sz="4000" dirty="0"/>
              <a:t>выбора правильного перевода</a:t>
            </a:r>
            <a:endParaRPr lang="en-US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85E1C1-8E0C-4688-ACF1-002F2EED48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49321" y="1252728"/>
            <a:ext cx="9093358" cy="5523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3B7E2E0-4C68-4652-9590-D872A8517F29}"/>
              </a:ext>
            </a:extLst>
          </p:cNvPr>
          <p:cNvSpPr/>
          <p:nvPr/>
        </p:nvSpPr>
        <p:spPr>
          <a:xfrm>
            <a:off x="10820399" y="6583680"/>
            <a:ext cx="1304925" cy="198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9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6DC22-C50D-46F8-A391-009B6C0E0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1660" y="0"/>
            <a:ext cx="5223176" cy="1199729"/>
          </a:xfrm>
        </p:spPr>
        <p:txBody>
          <a:bodyPr>
            <a:noAutofit/>
          </a:bodyPr>
          <a:lstStyle/>
          <a:p>
            <a:r>
              <a:rPr lang="ru-RU" sz="4000" dirty="0"/>
              <a:t>Результат: контекст в упражнениях</a:t>
            </a:r>
            <a:endParaRPr lang="en-US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D080D9-31F5-4EDC-A7C3-1D7415A5BC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36952" y="1125626"/>
            <a:ext cx="7118096" cy="57323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34056B9-2B79-4EC0-843A-866CCD9098F4}"/>
              </a:ext>
            </a:extLst>
          </p:cNvPr>
          <p:cNvSpPr/>
          <p:nvPr/>
        </p:nvSpPr>
        <p:spPr>
          <a:xfrm>
            <a:off x="10820399" y="6583680"/>
            <a:ext cx="1304925" cy="198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13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C3E512-CAA3-4995-B14E-F37AB0624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4055" y="9146"/>
            <a:ext cx="6723888" cy="1289304"/>
          </a:xfrm>
        </p:spPr>
        <p:txBody>
          <a:bodyPr>
            <a:noAutofit/>
          </a:bodyPr>
          <a:lstStyle/>
          <a:p>
            <a:r>
              <a:rPr lang="ru-RU" sz="4000" dirty="0"/>
              <a:t>Результат: страница создания перевода</a:t>
            </a:r>
            <a:endParaRPr lang="en-US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63E5F2-438A-44C0-AAD8-6958D6333A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68151" y="1289305"/>
            <a:ext cx="9655697" cy="54946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E757876-B18F-49C5-B3AB-BFD7E283FF9C}"/>
              </a:ext>
            </a:extLst>
          </p:cNvPr>
          <p:cNvSpPr/>
          <p:nvPr/>
        </p:nvSpPr>
        <p:spPr>
          <a:xfrm>
            <a:off x="10972800" y="6583678"/>
            <a:ext cx="1152524" cy="200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84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10CAE-45B4-494B-B480-312E14EE5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5440" y="75883"/>
            <a:ext cx="3881120" cy="879157"/>
          </a:xfrm>
        </p:spPr>
        <p:txBody>
          <a:bodyPr>
            <a:normAutofit fontScale="90000"/>
          </a:bodyPr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613D09-535E-4C41-8F46-B476A432C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33158"/>
            <a:ext cx="9144000" cy="2707322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Достигнутые цели: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реализованы 3 упражнения на запоминание;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создана расширяемая схема БД для возможности увеличения списка упражнений;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возможность добавления к лексике определений и примеров;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двухуровневая группировка изучаемой лексики;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6B563CE-94B8-46E4-9401-5CE0604755AF}"/>
              </a:ext>
            </a:extLst>
          </p:cNvPr>
          <p:cNvSpPr/>
          <p:nvPr/>
        </p:nvSpPr>
        <p:spPr>
          <a:xfrm>
            <a:off x="10972800" y="6583678"/>
            <a:ext cx="1152524" cy="200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AF8F940-826B-4DFC-A28D-3FCAF153D18D}"/>
              </a:ext>
            </a:extLst>
          </p:cNvPr>
          <p:cNvSpPr txBox="1">
            <a:spLocks/>
          </p:cNvSpPr>
          <p:nvPr/>
        </p:nvSpPr>
        <p:spPr>
          <a:xfrm>
            <a:off x="1524000" y="4018598"/>
            <a:ext cx="9144000" cy="1457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Планы на дальнейшее развитие: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расширить библиотеку упражнений;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проработать дизайн и улучшить</a:t>
            </a:r>
            <a:r>
              <a:rPr lang="en-US" dirty="0"/>
              <a:t> UX </a:t>
            </a:r>
            <a:r>
              <a:rPr lang="ru-RU" dirty="0"/>
              <a:t>приложения;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4645E-243B-4CEA-9DEE-D4C34435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5050" y="457199"/>
            <a:ext cx="7581900" cy="1604963"/>
          </a:xfrm>
        </p:spPr>
        <p:txBody>
          <a:bodyPr>
            <a:normAutofit fontScale="90000"/>
          </a:bodyPr>
          <a:lstStyle/>
          <a:p>
            <a:r>
              <a:rPr lang="ru-RU" dirty="0"/>
              <a:t>Сервисы для изучения лексики:</a:t>
            </a: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EAC185B-0272-4008-B98F-185C8E543AFF}"/>
              </a:ext>
            </a:extLst>
          </p:cNvPr>
          <p:cNvSpPr/>
          <p:nvPr/>
        </p:nvSpPr>
        <p:spPr>
          <a:xfrm>
            <a:off x="10467975" y="6257925"/>
            <a:ext cx="1657350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C9B9A71-C487-407A-8DDD-64A845C56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5936" y="3190876"/>
            <a:ext cx="9529763" cy="1604963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3600" dirty="0"/>
              <a:t>словари (</a:t>
            </a:r>
            <a:r>
              <a:rPr lang="en-US" sz="3600" dirty="0" err="1"/>
              <a:t>SKEll</a:t>
            </a:r>
            <a:r>
              <a:rPr lang="en-US" sz="3600" dirty="0"/>
              <a:t>, Dictionary.com, Macmillan Dictionary </a:t>
            </a:r>
            <a:r>
              <a:rPr lang="ru-RU" sz="3600" dirty="0"/>
              <a:t>и др.);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3600" dirty="0"/>
              <a:t>повторяющиеся упражнения (</a:t>
            </a:r>
            <a:r>
              <a:rPr lang="en-US" sz="3600" dirty="0"/>
              <a:t>LinguaLeo, </a:t>
            </a:r>
            <a:r>
              <a:rPr lang="en-US" sz="3600" dirty="0" err="1"/>
              <a:t>DuoLingo</a:t>
            </a:r>
            <a:r>
              <a:rPr lang="en-US" sz="3600" dirty="0"/>
              <a:t>, Quizlet, Words, Easy Ten, Brainscape</a:t>
            </a:r>
            <a:r>
              <a:rPr lang="ru-RU" sz="3600" dirty="0"/>
              <a:t> и др.).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32699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50DF56-C8F9-4905-AC44-D03A172B1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04318"/>
            <a:ext cx="9144000" cy="1249363"/>
          </a:xfrm>
        </p:spPr>
        <p:txBody>
          <a:bodyPr>
            <a:normAutofit/>
          </a:bodyPr>
          <a:lstStyle/>
          <a:p>
            <a:r>
              <a:rPr lang="ru-RU" dirty="0"/>
              <a:t>Спасибо за внимание!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96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BE553-7034-42F5-9625-FC2AA1D2E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5607"/>
            <a:ext cx="9144000" cy="1878012"/>
          </a:xfrm>
        </p:spPr>
        <p:txBody>
          <a:bodyPr>
            <a:normAutofit fontScale="90000"/>
          </a:bodyPr>
          <a:lstStyle/>
          <a:p>
            <a:r>
              <a:rPr lang="ru-RU" dirty="0"/>
              <a:t>Запомнить ≠ уметь использовать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8DB92B-E5FE-42B8-B52E-D45B818F5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175" y="5657850"/>
            <a:ext cx="2905125" cy="484187"/>
          </a:xfrm>
        </p:spPr>
        <p:txBody>
          <a:bodyPr/>
          <a:lstStyle/>
          <a:p>
            <a:r>
              <a:rPr lang="ru-RU" dirty="0"/>
              <a:t>Сервис</a:t>
            </a:r>
            <a:r>
              <a:rPr lang="en-US" dirty="0"/>
              <a:t> LinguaLeo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7A1689-FFBC-405B-BD06-2627299AB2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5167" y="2506027"/>
            <a:ext cx="4768531" cy="315182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738B49-AB97-4757-B33C-8668C5364FA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0" b="34158"/>
          <a:stretch/>
        </p:blipFill>
        <p:spPr bwMode="auto">
          <a:xfrm>
            <a:off x="7719059" y="2503265"/>
            <a:ext cx="2787015" cy="30902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1E4DB4B4-1115-4C52-B729-D840BFA974DB}"/>
              </a:ext>
            </a:extLst>
          </p:cNvPr>
          <p:cNvSpPr txBox="1">
            <a:spLocks/>
          </p:cNvSpPr>
          <p:nvPr/>
        </p:nvSpPr>
        <p:spPr>
          <a:xfrm>
            <a:off x="7600949" y="5657850"/>
            <a:ext cx="2905125" cy="48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Приложение </a:t>
            </a:r>
            <a:r>
              <a:rPr lang="en-US" dirty="0"/>
              <a:t>Words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A76E95D-157A-46B9-9757-05BF1C653687}"/>
              </a:ext>
            </a:extLst>
          </p:cNvPr>
          <p:cNvSpPr/>
          <p:nvPr/>
        </p:nvSpPr>
        <p:spPr>
          <a:xfrm>
            <a:off x="10467975" y="6257925"/>
            <a:ext cx="1657350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8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F9A74-F085-4540-BF79-0262CBDC7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0288"/>
            <a:ext cx="9144000" cy="877887"/>
          </a:xfrm>
        </p:spPr>
        <p:txBody>
          <a:bodyPr>
            <a:normAutofit fontScale="90000"/>
          </a:bodyPr>
          <a:lstStyle/>
          <a:p>
            <a:r>
              <a:rPr lang="ru-RU" dirty="0"/>
              <a:t>Цель - Объединение словаря и упражнений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8AE11A-C6BB-4B84-807F-C13D2C14A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11388"/>
            <a:ext cx="9144000" cy="258921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Упражнения на запоминание;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возможность добавить к переводу контекст (определения и примеры);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автоматизация создания переводов и контекста;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несколько уровней группировки переводов.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C4DAE51-BEF6-4BBC-BE03-F2AEF0E302D7}"/>
              </a:ext>
            </a:extLst>
          </p:cNvPr>
          <p:cNvSpPr/>
          <p:nvPr/>
        </p:nvSpPr>
        <p:spPr>
          <a:xfrm>
            <a:off x="10467975" y="6257925"/>
            <a:ext cx="1657350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3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FE7C0B-9183-4E94-BE2D-AB1C0C5AC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8938"/>
            <a:ext cx="9144000" cy="1344612"/>
          </a:xfrm>
        </p:spPr>
        <p:txBody>
          <a:bodyPr>
            <a:normAutofit/>
          </a:bodyPr>
          <a:lstStyle/>
          <a:p>
            <a:r>
              <a:rPr lang="ru-RU" dirty="0"/>
              <a:t>Функции приложения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8CEAF7-1DC0-4FD2-AA1E-0E55E35DE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87563"/>
            <a:ext cx="9144000" cy="361791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Зарегистрироваться;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создать группу словарей (верхний уровень группировки);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создать словарь (внутри группы – нижний уровень группировки);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добавить лексику (внутри словаря);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редактировать полученные список переводов и контекст лексики;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упражняться с созданной лексикой;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упражняться с частью созданной лексики;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298B004-B2FA-4EFF-883B-F2E4BE2F7BB7}"/>
              </a:ext>
            </a:extLst>
          </p:cNvPr>
          <p:cNvSpPr/>
          <p:nvPr/>
        </p:nvSpPr>
        <p:spPr>
          <a:xfrm>
            <a:off x="10467975" y="6257925"/>
            <a:ext cx="1657350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6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04906-1672-4ED0-912E-92234F899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813"/>
            <a:ext cx="9144000" cy="89693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Проектирование схемы БД</a:t>
            </a:r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40E97EA-5DB9-4633-8801-A989DB91C32B}"/>
              </a:ext>
            </a:extLst>
          </p:cNvPr>
          <p:cNvSpPr/>
          <p:nvPr/>
        </p:nvSpPr>
        <p:spPr>
          <a:xfrm>
            <a:off x="10467975" y="6257925"/>
            <a:ext cx="1657350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86841D4-5F90-4B63-8F19-4B0D2248A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31" y="1047750"/>
            <a:ext cx="10472738" cy="5593283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661485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22848-2E4A-409B-987E-4CD2E0E2D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1144587"/>
          </a:xfrm>
        </p:spPr>
        <p:txBody>
          <a:bodyPr/>
          <a:lstStyle/>
          <a:p>
            <a:r>
              <a:rPr lang="ru-RU" dirty="0"/>
              <a:t>Стек технологий</a:t>
            </a:r>
            <a:endParaRPr lang="en-US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EFB7E175-6B82-4C92-B441-33A7FC02A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30362"/>
            <a:ext cx="9144000" cy="454183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Платформа .</a:t>
            </a:r>
            <a:r>
              <a:rPr lang="en-US" dirty="0"/>
              <a:t>NET 5</a:t>
            </a:r>
            <a:r>
              <a:rPr lang="ru-RU" dirty="0"/>
              <a:t>;</a:t>
            </a:r>
            <a:r>
              <a:rPr lang="en-US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фреймворк для создания серверных частей </a:t>
            </a:r>
            <a:r>
              <a:rPr lang="en-US" dirty="0"/>
              <a:t>WEB </a:t>
            </a:r>
            <a:r>
              <a:rPr lang="ru-RU" dirty="0"/>
              <a:t>приложений </a:t>
            </a:r>
            <a:r>
              <a:rPr lang="en-US" dirty="0"/>
              <a:t>ASP.NET Core 5</a:t>
            </a:r>
            <a:r>
              <a:rPr lang="ru-RU" dirty="0"/>
              <a:t>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язык </a:t>
            </a:r>
            <a:r>
              <a:rPr lang="en-US" dirty="0"/>
              <a:t>C# 9</a:t>
            </a:r>
            <a:r>
              <a:rPr lang="ru-RU" dirty="0"/>
              <a:t>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СУБД </a:t>
            </a:r>
            <a:r>
              <a:rPr lang="en-US" dirty="0"/>
              <a:t>SQL Server </a:t>
            </a:r>
            <a:r>
              <a:rPr lang="ru-RU" dirty="0"/>
              <a:t>2019;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ORM </a:t>
            </a:r>
            <a:r>
              <a:rPr lang="ru-RU" dirty="0"/>
              <a:t>фреймворк </a:t>
            </a:r>
            <a:r>
              <a:rPr lang="en-US" dirty="0"/>
              <a:t>Entity Framework Core</a:t>
            </a:r>
            <a:r>
              <a:rPr lang="ru-RU" dirty="0"/>
              <a:t>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библиотека для создания клиентских частей приложений </a:t>
            </a:r>
            <a:r>
              <a:rPr lang="en-US" dirty="0"/>
              <a:t>ReactJS.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606A431-809A-4809-8F5B-10F40DE87B49}"/>
              </a:ext>
            </a:extLst>
          </p:cNvPr>
          <p:cNvSpPr/>
          <p:nvPr/>
        </p:nvSpPr>
        <p:spPr>
          <a:xfrm>
            <a:off x="10467975" y="6257925"/>
            <a:ext cx="1657350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19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AC8E88-D341-48E8-A22D-2E263B767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2744"/>
            <a:ext cx="9144000" cy="1792287"/>
          </a:xfrm>
        </p:spPr>
        <p:txBody>
          <a:bodyPr>
            <a:normAutofit fontScale="90000"/>
          </a:bodyPr>
          <a:lstStyle/>
          <a:p>
            <a:r>
              <a:rPr lang="ru-RU" dirty="0"/>
              <a:t>Формирование списка переводов и контекста</a:t>
            </a:r>
            <a:endParaRPr lang="en-US" dirty="0"/>
          </a:p>
        </p:txBody>
      </p:sp>
      <p:sp>
        <p:nvSpPr>
          <p:cNvPr id="8" name="Блок-схема: магнитный диск 7">
            <a:extLst>
              <a:ext uri="{FF2B5EF4-FFF2-40B4-BE49-F238E27FC236}">
                <a16:creationId xmlns:a16="http://schemas.microsoft.com/office/drawing/2014/main" id="{B4B47C87-499A-4902-8EE2-BD7A0F320314}"/>
              </a:ext>
            </a:extLst>
          </p:cNvPr>
          <p:cNvSpPr/>
          <p:nvPr/>
        </p:nvSpPr>
        <p:spPr>
          <a:xfrm>
            <a:off x="9160370" y="2062698"/>
            <a:ext cx="1298788" cy="15216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Yandex</a:t>
            </a:r>
          </a:p>
          <a:p>
            <a:pPr algn="ctr"/>
            <a:r>
              <a:rPr lang="en-US" dirty="0"/>
              <a:t>Translate</a:t>
            </a:r>
          </a:p>
        </p:txBody>
      </p:sp>
      <p:sp>
        <p:nvSpPr>
          <p:cNvPr id="9" name="Блок-схема: магнитный диск 8">
            <a:extLst>
              <a:ext uri="{FF2B5EF4-FFF2-40B4-BE49-F238E27FC236}">
                <a16:creationId xmlns:a16="http://schemas.microsoft.com/office/drawing/2014/main" id="{28E8BB8A-CB34-4A3A-8BF4-925B4136569E}"/>
              </a:ext>
            </a:extLst>
          </p:cNvPr>
          <p:cNvSpPr/>
          <p:nvPr/>
        </p:nvSpPr>
        <p:spPr>
          <a:xfrm>
            <a:off x="9160370" y="4822713"/>
            <a:ext cx="1298788" cy="15216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Macmillan Dictionary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BDD21B5E-A4B6-43BC-99A4-E17E8A91938A}"/>
              </a:ext>
            </a:extLst>
          </p:cNvPr>
          <p:cNvSpPr/>
          <p:nvPr/>
        </p:nvSpPr>
        <p:spPr>
          <a:xfrm>
            <a:off x="4799754" y="3676649"/>
            <a:ext cx="158115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  <a:endParaRPr lang="en-US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162C7D42-05DF-49CA-BB8C-F1B984F87F46}"/>
              </a:ext>
            </a:extLst>
          </p:cNvPr>
          <p:cNvSpPr/>
          <p:nvPr/>
        </p:nvSpPr>
        <p:spPr>
          <a:xfrm>
            <a:off x="1018329" y="3686174"/>
            <a:ext cx="158115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Клиент</a:t>
            </a:r>
            <a:endParaRPr lang="en-US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3FF3DD38-B2C1-4417-837D-ADFB21A8BCEB}"/>
              </a:ext>
            </a:extLst>
          </p:cNvPr>
          <p:cNvCxnSpPr>
            <a:cxnSpLocks/>
          </p:cNvCxnSpPr>
          <p:nvPr/>
        </p:nvCxnSpPr>
        <p:spPr>
          <a:xfrm flipV="1">
            <a:off x="2599479" y="3873499"/>
            <a:ext cx="2200275" cy="9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D03A0D-2D10-442F-B476-8F6F3BD3EFE8}"/>
              </a:ext>
            </a:extLst>
          </p:cNvPr>
          <p:cNvSpPr txBox="1"/>
          <p:nvPr/>
        </p:nvSpPr>
        <p:spPr>
          <a:xfrm>
            <a:off x="3276600" y="3491983"/>
            <a:ext cx="996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Лексика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C8E0760-E861-4431-8BD6-E2B1E5946411}"/>
              </a:ext>
            </a:extLst>
          </p:cNvPr>
          <p:cNvCxnSpPr>
            <a:cxnSpLocks/>
          </p:cNvCxnSpPr>
          <p:nvPr/>
        </p:nvCxnSpPr>
        <p:spPr>
          <a:xfrm flipH="1">
            <a:off x="2599479" y="4362450"/>
            <a:ext cx="22002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5847FCB-7FA4-44EF-8BFF-D640251D97B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380904" y="2823507"/>
            <a:ext cx="2779466" cy="10425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192884-F628-4414-9432-3DBD08AE57D4}"/>
              </a:ext>
            </a:extLst>
          </p:cNvPr>
          <p:cNvSpPr txBox="1"/>
          <p:nvPr/>
        </p:nvSpPr>
        <p:spPr>
          <a:xfrm>
            <a:off x="6991350" y="2731174"/>
            <a:ext cx="1458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HTTP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Запрос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61CEED7B-F5B6-435B-8BFF-BABEDF5B0374}"/>
              </a:ext>
            </a:extLst>
          </p:cNvPr>
          <p:cNvCxnSpPr>
            <a:cxnSpLocks/>
          </p:cNvCxnSpPr>
          <p:nvPr/>
        </p:nvCxnSpPr>
        <p:spPr>
          <a:xfrm>
            <a:off x="6380904" y="4339708"/>
            <a:ext cx="2779466" cy="15057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460939A-C878-4C77-83DD-6B70392C3A38}"/>
              </a:ext>
            </a:extLst>
          </p:cNvPr>
          <p:cNvSpPr txBox="1"/>
          <p:nvPr/>
        </p:nvSpPr>
        <p:spPr>
          <a:xfrm>
            <a:off x="6911762" y="5312449"/>
            <a:ext cx="1458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HTTP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Запрос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9311B4F1-1F21-4450-AE6A-D520D3DE5787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6380904" y="3085325"/>
            <a:ext cx="2779466" cy="1048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0433AFE-9CA5-429F-9753-35A61FF5BD9F}"/>
              </a:ext>
            </a:extLst>
          </p:cNvPr>
          <p:cNvSpPr txBox="1"/>
          <p:nvPr/>
        </p:nvSpPr>
        <p:spPr>
          <a:xfrm>
            <a:off x="7770637" y="3670606"/>
            <a:ext cx="747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Ответ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07DF362-1A4B-4B32-8E95-38C3844F09CC}"/>
              </a:ext>
            </a:extLst>
          </p:cNvPr>
          <p:cNvCxnSpPr>
            <a:cxnSpLocks/>
            <a:stCxn id="9" idx="2"/>
            <a:endCxn id="10" idx="3"/>
          </p:cNvCxnSpPr>
          <p:nvPr/>
        </p:nvCxnSpPr>
        <p:spPr>
          <a:xfrm flipH="1" flipV="1">
            <a:off x="6380904" y="4133849"/>
            <a:ext cx="2779466" cy="14496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0589712-0264-4F7B-B9A7-1CA042F0E383}"/>
              </a:ext>
            </a:extLst>
          </p:cNvPr>
          <p:cNvSpPr txBox="1"/>
          <p:nvPr/>
        </p:nvSpPr>
        <p:spPr>
          <a:xfrm>
            <a:off x="7770637" y="4534555"/>
            <a:ext cx="747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Ответ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Блок-схема: магнитный диск 37">
            <a:extLst>
              <a:ext uri="{FF2B5EF4-FFF2-40B4-BE49-F238E27FC236}">
                <a16:creationId xmlns:a16="http://schemas.microsoft.com/office/drawing/2014/main" id="{FE66794C-8138-4F9F-AEA2-8747D86A4225}"/>
              </a:ext>
            </a:extLst>
          </p:cNvPr>
          <p:cNvSpPr/>
          <p:nvPr/>
        </p:nvSpPr>
        <p:spPr>
          <a:xfrm>
            <a:off x="3125680" y="4903887"/>
            <a:ext cx="1453057" cy="17023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БД приложения</a:t>
            </a:r>
            <a:endParaRPr lang="en-US" dirty="0"/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6A1733B5-06E9-4098-B68F-E901958CE65A}"/>
              </a:ext>
            </a:extLst>
          </p:cNvPr>
          <p:cNvCxnSpPr>
            <a:cxnSpLocks/>
          </p:cNvCxnSpPr>
          <p:nvPr/>
        </p:nvCxnSpPr>
        <p:spPr>
          <a:xfrm flipH="1">
            <a:off x="4578737" y="4596494"/>
            <a:ext cx="1011592" cy="8476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2FA2677-79B4-404D-B613-89F7416A070D}"/>
              </a:ext>
            </a:extLst>
          </p:cNvPr>
          <p:cNvSpPr txBox="1"/>
          <p:nvPr/>
        </p:nvSpPr>
        <p:spPr>
          <a:xfrm>
            <a:off x="5099962" y="4884342"/>
            <a:ext cx="14580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Переводы и контекст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95F6B5-F8F7-4E1D-B3FB-1EB00ADED886}"/>
              </a:ext>
            </a:extLst>
          </p:cNvPr>
          <p:cNvSpPr txBox="1"/>
          <p:nvPr/>
        </p:nvSpPr>
        <p:spPr>
          <a:xfrm>
            <a:off x="2599479" y="4418567"/>
            <a:ext cx="2555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Переводы и контекст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8E809B42-32C5-4601-98D3-44B9724944D7}"/>
              </a:ext>
            </a:extLst>
          </p:cNvPr>
          <p:cNvSpPr/>
          <p:nvPr/>
        </p:nvSpPr>
        <p:spPr>
          <a:xfrm>
            <a:off x="10467975" y="6257925"/>
            <a:ext cx="1657350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79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E54F6-FFAA-45F7-8B39-03F0BB48B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200"/>
            <a:ext cx="9144000" cy="1026159"/>
          </a:xfrm>
        </p:spPr>
        <p:txBody>
          <a:bodyPr>
            <a:normAutofit/>
          </a:bodyPr>
          <a:lstStyle/>
          <a:p>
            <a:r>
              <a:rPr lang="ru-RU" dirty="0"/>
              <a:t>Программная реализация  </a:t>
            </a: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3C9128F-DCB4-4E35-A8A1-A334721009C7}"/>
              </a:ext>
            </a:extLst>
          </p:cNvPr>
          <p:cNvSpPr/>
          <p:nvPr/>
        </p:nvSpPr>
        <p:spPr>
          <a:xfrm>
            <a:off x="10467975" y="6257925"/>
            <a:ext cx="1657350" cy="523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5F054C-EC3C-432A-9DAD-33F562116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808" y="1102359"/>
            <a:ext cx="8682192" cy="532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09995"/>
      </p:ext>
    </p:extLst>
  </p:cSld>
  <p:clrMapOvr>
    <a:masterClrMapping/>
  </p:clrMapOvr>
</p:sld>
</file>

<file path=ppt/theme/theme1.xml><?xml version="1.0" encoding="utf-8"?>
<a:theme xmlns:a="http://schemas.openxmlformats.org/drawingml/2006/main" name="raznocvetnie-treugolniki-po-uglam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</TotalTime>
  <Words>336</Words>
  <Application>Microsoft Office PowerPoint</Application>
  <PresentationFormat>Широкоэкранный</PresentationFormat>
  <Paragraphs>70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3" baseType="lpstr">
      <vt:lpstr>Arial</vt:lpstr>
      <vt:lpstr>Calibri</vt:lpstr>
      <vt:lpstr>raznocvetnie-treugolniki-po-uglam</vt:lpstr>
      <vt:lpstr>ВКР «Адаптивный сервис в помощь изучающему иностранный (английский) язык» </vt:lpstr>
      <vt:lpstr>Сервисы для изучения лексики:</vt:lpstr>
      <vt:lpstr>Запомнить ≠ уметь использовать</vt:lpstr>
      <vt:lpstr>Цель - Объединение словаря и упражнений</vt:lpstr>
      <vt:lpstr>Функции приложения</vt:lpstr>
      <vt:lpstr>Проектирование схемы БД</vt:lpstr>
      <vt:lpstr>Стек технологий</vt:lpstr>
      <vt:lpstr>Формирование списка переводов и контекста</vt:lpstr>
      <vt:lpstr>Программная реализация  </vt:lpstr>
      <vt:lpstr>Результат: страницы подсистемы аутентификации</vt:lpstr>
      <vt:lpstr>Результат: страницы подсистемы аутентификации</vt:lpstr>
      <vt:lpstr>Результат: страницы подсистемы аутентификации</vt:lpstr>
      <vt:lpstr>Результат: домашняя страница приложения</vt:lpstr>
      <vt:lpstr>Результат: страница словаря</vt:lpstr>
      <vt:lpstr>Результат: упражнение «Правилен ли перевод»</vt:lpstr>
      <vt:lpstr>Результат: упражнение выбора правильного перевода</vt:lpstr>
      <vt:lpstr>Результат: контекст в упражнениях</vt:lpstr>
      <vt:lpstr>Результат: страница создания перевода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 Gorbenko</dc:creator>
  <cp:lastModifiedBy>Kirill Gorbenko</cp:lastModifiedBy>
  <cp:revision>19</cp:revision>
  <dcterms:created xsi:type="dcterms:W3CDTF">2021-06-23T07:09:06Z</dcterms:created>
  <dcterms:modified xsi:type="dcterms:W3CDTF">2021-06-23T18:33:58Z</dcterms:modified>
</cp:coreProperties>
</file>