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pic>
        <p:nvPicPr>
          <p:cNvPr id="5" name="Picture 6"/>
          <p:cNvPicPr/>
          <p:nvPr/>
        </p:nvPicPr>
        <p:blipFill>
          <a:blip r:embed="rId15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32280" y="180360"/>
            <a:ext cx="6131880" cy="238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101520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80" name="Table 2"/>
          <p:cNvGraphicFramePr/>
          <p:nvPr>
            <p:extLst>
              <p:ext uri="{D42A27DB-BD31-4B8C-83A1-F6EECF244321}">
                <p14:modId xmlns:p14="http://schemas.microsoft.com/office/powerpoint/2010/main" val="132555936"/>
              </p:ext>
            </p:extLst>
          </p:nvPr>
        </p:nvGraphicFramePr>
        <p:xfrm>
          <a:off x="405000" y="1667520"/>
          <a:ext cx="6058080" cy="1005840"/>
        </p:xfrm>
        <a:graphic>
          <a:graphicData uri="http://schemas.openxmlformats.org/drawingml/2006/table">
            <a:tbl>
              <a:tblPr/>
              <a:tblGrid>
                <a:gridCol w="605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588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latin typeface="Arial"/>
                        </a:rPr>
                        <a:t>Проектирование локальных компьютерных сетей уровня </a:t>
                      </a:r>
                      <a:r>
                        <a:rPr lang="ru-RU" sz="1800" b="0" strike="noStrike" spc="-1">
                          <a:latin typeface="Arial"/>
                          <a:ea typeface="Microsoft YaHei"/>
                        </a:rPr>
                        <a:t>организаций и предприятий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latin typeface="Arial"/>
                        </a:rPr>
                        <a:t>Выполнил: Горбенко К.Н.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6. Разработка физической структуры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Рисунок 108"/>
          <p:cNvPicPr/>
          <p:nvPr/>
        </p:nvPicPr>
        <p:blipFill>
          <a:blip r:embed="rId2"/>
          <a:stretch/>
        </p:blipFill>
        <p:spPr>
          <a:xfrm>
            <a:off x="1114920" y="900000"/>
            <a:ext cx="6985080" cy="417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6. Разработка физической структуры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2" name="Рисунок 111"/>
          <p:cNvPicPr/>
          <p:nvPr/>
        </p:nvPicPr>
        <p:blipFill>
          <a:blip r:embed="rId2"/>
          <a:stretch/>
        </p:blipFill>
        <p:spPr>
          <a:xfrm>
            <a:off x="36360" y="922320"/>
            <a:ext cx="9143640" cy="1777680"/>
          </a:xfrm>
          <a:prstGeom prst="rect">
            <a:avLst/>
          </a:prstGeom>
          <a:ln w="0">
            <a:noFill/>
          </a:ln>
        </p:spPr>
      </p:pic>
      <p:pic>
        <p:nvPicPr>
          <p:cNvPr id="113" name="Рисунок 112"/>
          <p:cNvPicPr/>
          <p:nvPr/>
        </p:nvPicPr>
        <p:blipFill>
          <a:blip r:embed="rId3"/>
          <a:stretch/>
        </p:blipFill>
        <p:spPr>
          <a:xfrm>
            <a:off x="0" y="2880000"/>
            <a:ext cx="9105480" cy="139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6. Разработка физической структуры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6" name="Рисунок 115"/>
          <p:cNvPicPr/>
          <p:nvPr/>
        </p:nvPicPr>
        <p:blipFill>
          <a:blip r:embed="rId2"/>
          <a:stretch/>
        </p:blipFill>
        <p:spPr>
          <a:xfrm>
            <a:off x="1063440" y="720000"/>
            <a:ext cx="6676560" cy="438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7. Компьютерное моделирование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Рисунок 118"/>
          <p:cNvPicPr/>
          <p:nvPr/>
        </p:nvPicPr>
        <p:blipFill>
          <a:blip r:embed="rId2"/>
          <a:stretch/>
        </p:blipFill>
        <p:spPr>
          <a:xfrm>
            <a:off x="180000" y="891000"/>
            <a:ext cx="9143640" cy="342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7. Компьютерное моделирование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Рисунок 121"/>
          <p:cNvPicPr/>
          <p:nvPr/>
        </p:nvPicPr>
        <p:blipFill>
          <a:blip r:embed="rId2"/>
          <a:stretch/>
        </p:blipFill>
        <p:spPr>
          <a:xfrm>
            <a:off x="2536200" y="1071360"/>
            <a:ext cx="4123800" cy="342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7. Компьютерное моделирование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Рисунок 124"/>
          <p:cNvPicPr/>
          <p:nvPr/>
        </p:nvPicPr>
        <p:blipFill>
          <a:blip r:embed="rId2"/>
          <a:stretch/>
        </p:blipFill>
        <p:spPr>
          <a:xfrm>
            <a:off x="2469240" y="900000"/>
            <a:ext cx="4190760" cy="207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7. Компьютерное моделирование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8" name="Рисунок 127"/>
          <p:cNvPicPr/>
          <p:nvPr/>
        </p:nvPicPr>
        <p:blipFill>
          <a:blip r:embed="rId2"/>
          <a:stretch/>
        </p:blipFill>
        <p:spPr>
          <a:xfrm>
            <a:off x="654840" y="3085920"/>
            <a:ext cx="7905240" cy="2314080"/>
          </a:xfrm>
          <a:prstGeom prst="rect">
            <a:avLst/>
          </a:prstGeom>
          <a:ln w="0">
            <a:noFill/>
          </a:ln>
        </p:spPr>
      </p:pic>
      <p:pic>
        <p:nvPicPr>
          <p:cNvPr id="129" name="Рисунок 128"/>
          <p:cNvPicPr/>
          <p:nvPr/>
        </p:nvPicPr>
        <p:blipFill>
          <a:blip r:embed="rId3"/>
          <a:stretch/>
        </p:blipFill>
        <p:spPr>
          <a:xfrm>
            <a:off x="2584800" y="1010880"/>
            <a:ext cx="3895200" cy="189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7. Компьютерное моделирование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Рисунок 131"/>
          <p:cNvPicPr/>
          <p:nvPr/>
        </p:nvPicPr>
        <p:blipFill>
          <a:blip r:embed="rId2"/>
          <a:stretch/>
        </p:blipFill>
        <p:spPr>
          <a:xfrm>
            <a:off x="2538000" y="737280"/>
            <a:ext cx="3762000" cy="2142720"/>
          </a:xfrm>
          <a:prstGeom prst="rect">
            <a:avLst/>
          </a:prstGeom>
          <a:ln w="0">
            <a:noFill/>
          </a:ln>
        </p:spPr>
      </p:pic>
      <p:pic>
        <p:nvPicPr>
          <p:cNvPr id="133" name="Рисунок 132"/>
          <p:cNvPicPr/>
          <p:nvPr/>
        </p:nvPicPr>
        <p:blipFill>
          <a:blip r:embed="rId3"/>
          <a:stretch/>
        </p:blipFill>
        <p:spPr>
          <a:xfrm>
            <a:off x="1260000" y="3030120"/>
            <a:ext cx="6617880" cy="236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TextShape 3"/>
          <p:cNvSpPr txBox="1"/>
          <p:nvPr/>
        </p:nvSpPr>
        <p:spPr>
          <a:xfrm>
            <a:off x="2340000" y="2414520"/>
            <a:ext cx="5276880" cy="100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600" b="0" strike="noStrike" spc="-1">
                <a:solidFill>
                  <a:srgbClr val="111111"/>
                </a:solidFill>
                <a:latin typeface="Calibri Light"/>
                <a:ea typeface="Arial"/>
              </a:rPr>
              <a:t>Спасибо за внимание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80360" y="360360"/>
            <a:ext cx="863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TextShape 2"/>
          <p:cNvSpPr txBox="1"/>
          <p:nvPr/>
        </p:nvSpPr>
        <p:spPr>
          <a:xfrm>
            <a:off x="303120" y="180000"/>
            <a:ext cx="8696880" cy="70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3600" b="0" strike="noStrike" spc="-1">
                <a:solidFill>
                  <a:srgbClr val="111111"/>
                </a:solidFill>
                <a:latin typeface="Calibri Light"/>
                <a:ea typeface="Arial"/>
              </a:rPr>
              <a:t>1. Постановка задачи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540000" y="880560"/>
            <a:ext cx="8280000" cy="361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just"/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Необходимо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смоделировать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для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организации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межсетевое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взаимодействия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пределах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предприятия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Организация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располагается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3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этажах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здания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На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предприятии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функционирует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6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внутренних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и 3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внешних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сервера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подключенных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к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узлу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этажа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Сеть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реализована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посредством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свичей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, с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делением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на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подсети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Деление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на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виртуальные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локальные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сети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не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используется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Тип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глобальной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сети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- DSL,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классовый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способ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адресации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Важной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чертой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сети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является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ее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безопасность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.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сети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будет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представлена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политика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безопасности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удаленного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доступа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и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правил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предоставления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доступа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Внутренняя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безопасность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низкая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Применяемый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протокол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маршрутизации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в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проектируемой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  <a:ea typeface="Arial"/>
              </a:rPr>
              <a:t>сети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  <a:ea typeface="Arial"/>
              </a:rPr>
              <a:t> OSPF.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4FC378-2B7C-41A4-A6C0-5BBADE65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19" y="3622826"/>
            <a:ext cx="2048161" cy="6954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2. ОПРЕДЕЛЕНИЕ  МЕСТОРАСПОЛОЖЕНИЯ КРОССОВЫХ, СЕРВЕРНЫХ ПОМЕЩЕНИЙ И ТЕЛЕКОММУНИКАЦИОННЫХ РОЗЕТОК СЕТИ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Рисунок 86"/>
          <p:cNvPicPr/>
          <p:nvPr/>
        </p:nvPicPr>
        <p:blipFill>
          <a:blip r:embed="rId2"/>
          <a:stretch/>
        </p:blipFill>
        <p:spPr>
          <a:xfrm>
            <a:off x="1980000" y="914400"/>
            <a:ext cx="5580000" cy="484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2. ОПРЕДЕЛЕНИЕ  МЕСТОРАСПОЛОЖЕНИЯ КРОССОВЫХ, СЕРВЕРНЫХ ПОМЕЩЕНИЙ И ТЕЛЕКОММУНИКАЦИОННЫХ РОЗЕТОК СЕТИ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Рисунок 89"/>
          <p:cNvPicPr/>
          <p:nvPr/>
        </p:nvPicPr>
        <p:blipFill>
          <a:blip r:embed="rId2"/>
          <a:stretch/>
        </p:blipFill>
        <p:spPr>
          <a:xfrm>
            <a:off x="1576800" y="900000"/>
            <a:ext cx="5983200" cy="484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2. ОПРЕДЕЛЕНИЕ  МЕСТОРАСПОЛОЖЕНИЯ КРОССОВЫХ, СЕРВЕРНЫХ ПОМЕЩЕНИЙ И ТЕЛЕКОММУНИКАЦИОННЫХ РОЗЕТОК СЕТИ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3" name="Рисунок 92"/>
          <p:cNvPicPr/>
          <p:nvPr/>
        </p:nvPicPr>
        <p:blipFill>
          <a:blip r:embed="rId2"/>
          <a:stretch/>
        </p:blipFill>
        <p:spPr>
          <a:xfrm>
            <a:off x="1440000" y="1060920"/>
            <a:ext cx="6286320" cy="361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180000"/>
            <a:ext cx="863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 Light"/>
              </a:rPr>
              <a:t>3. Разработка логической структуры сети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95" name="Рисунок 94"/>
          <p:cNvPicPr/>
          <p:nvPr/>
        </p:nvPicPr>
        <p:blipFill>
          <a:blip r:embed="rId2"/>
          <a:stretch/>
        </p:blipFill>
        <p:spPr>
          <a:xfrm>
            <a:off x="2520000" y="720000"/>
            <a:ext cx="5580000" cy="591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4. Выбор активного оборудования</a:t>
            </a:r>
            <a:endParaRPr lang="ru-RU" sz="2400" b="0" strike="noStrike" spc="-1">
              <a:latin typeface="Arial"/>
            </a:endParaRPr>
          </a:p>
          <a:p>
            <a:pPr algn="ctr"/>
            <a:endParaRPr lang="ru-RU" sz="2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Shape 3"/>
          <p:cNvSpPr txBox="1"/>
          <p:nvPr/>
        </p:nvSpPr>
        <p:spPr>
          <a:xfrm>
            <a:off x="360000" y="609840"/>
            <a:ext cx="882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ru-RU" sz="1800" b="0" strike="noStrike" spc="-1">
                <a:latin typeface="Arial"/>
              </a:rPr>
              <a:t>В качестве активного сетевого оборудования используются</a:t>
            </a:r>
          </a:p>
          <a:p>
            <a:r>
              <a:rPr lang="ru-RU" sz="1800" b="0" strike="noStrike" spc="-1">
                <a:latin typeface="Arial"/>
              </a:rPr>
              <a:t>коммутаторы и маршрутизаторы фирмы Cisco.</a:t>
            </a:r>
          </a:p>
          <a:p>
            <a:r>
              <a:rPr lang="ru-RU" sz="1800" b="0" strike="noStrike" spc="-1">
                <a:latin typeface="Arial"/>
              </a:rPr>
              <a:t>В качестве коммутаторов используем Cisco Catalyst 3560 и 2960.</a:t>
            </a:r>
          </a:p>
          <a:p>
            <a:endParaRPr lang="ru-RU" sz="1800" b="0" strike="noStrike" spc="-1">
              <a:latin typeface="Arial"/>
            </a:endParaRPr>
          </a:p>
        </p:txBody>
      </p:sp>
      <p:pic>
        <p:nvPicPr>
          <p:cNvPr id="99" name="Рисунок 98"/>
          <p:cNvPicPr/>
          <p:nvPr/>
        </p:nvPicPr>
        <p:blipFill>
          <a:blip r:embed="rId2"/>
          <a:stretch/>
        </p:blipFill>
        <p:spPr>
          <a:xfrm>
            <a:off x="494280" y="1440000"/>
            <a:ext cx="7065720" cy="526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4. Выбор активного оборудования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Рисунок 101"/>
          <p:cNvPicPr/>
          <p:nvPr/>
        </p:nvPicPr>
        <p:blipFill>
          <a:blip r:embed="rId2"/>
          <a:stretch/>
        </p:blipFill>
        <p:spPr>
          <a:xfrm>
            <a:off x="430200" y="1080000"/>
            <a:ext cx="3529800" cy="3981960"/>
          </a:xfrm>
          <a:prstGeom prst="rect">
            <a:avLst/>
          </a:prstGeom>
          <a:ln w="0">
            <a:noFill/>
          </a:ln>
        </p:spPr>
      </p:pic>
      <p:pic>
        <p:nvPicPr>
          <p:cNvPr id="103" name="Рисунок 102"/>
          <p:cNvPicPr/>
          <p:nvPr/>
        </p:nvPicPr>
        <p:blipFill>
          <a:blip r:embed="rId3"/>
          <a:stretch/>
        </p:blipFill>
        <p:spPr>
          <a:xfrm>
            <a:off x="4529160" y="2107800"/>
            <a:ext cx="4110840" cy="131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32040"/>
            <a:ext cx="9144000" cy="104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2400" b="0" strike="noStrike" spc="-1">
                <a:solidFill>
                  <a:srgbClr val="111111"/>
                </a:solidFill>
                <a:latin typeface="Calibri Light"/>
                <a:ea typeface="Arial"/>
              </a:rPr>
              <a:t>6. Разработка физической структуры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65360" y="800640"/>
            <a:ext cx="4094280" cy="45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Рисунок 105"/>
          <p:cNvPicPr/>
          <p:nvPr/>
        </p:nvPicPr>
        <p:blipFill>
          <a:blip r:embed="rId2"/>
          <a:stretch/>
        </p:blipFill>
        <p:spPr>
          <a:xfrm>
            <a:off x="900000" y="800640"/>
            <a:ext cx="7703640" cy="4648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227</Words>
  <Application>Microsoft Office PowerPoint</Application>
  <PresentationFormat>Экран (4:3)</PresentationFormat>
  <Paragraphs>23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 Light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subject/>
  <dc:creator>Gorbenko Kirill</dc:creator>
  <dc:description/>
  <cp:lastModifiedBy>Kirill Gorbenko</cp:lastModifiedBy>
  <cp:revision>8</cp:revision>
  <dcterms:created xsi:type="dcterms:W3CDTF">2020-05-19T06:59:22Z</dcterms:created>
  <dcterms:modified xsi:type="dcterms:W3CDTF">2021-03-28T22:13:18Z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