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5520" y="2381537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1859F-D391-46E6-8317-0EE009CF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AECC9-F622-4072-A858-A88E17B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93E58-EE6A-4452-88EB-2E726024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59684-3B15-49A1-A871-AA300504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9FC8-58BC-4C48-A640-AD59D34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9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2F51C9-3CFE-4477-A7BF-39598844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00" y="2280914"/>
            <a:ext cx="11793196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ВКР «Адаптивный сервис в помощь изучающему иностранный (английский) язык»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60CE25D-3600-4228-B0F5-E03698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031" y="5561548"/>
            <a:ext cx="3581937" cy="508475"/>
          </a:xfrm>
        </p:spPr>
        <p:txBody>
          <a:bodyPr/>
          <a:lstStyle/>
          <a:p>
            <a:r>
              <a:rPr lang="ru-RU" dirty="0"/>
              <a:t>Севастополь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B97FA4-4AF2-4712-8EF3-44124680CFC1}"/>
              </a:ext>
            </a:extLst>
          </p:cNvPr>
          <p:cNvSpPr/>
          <p:nvPr/>
        </p:nvSpPr>
        <p:spPr>
          <a:xfrm>
            <a:off x="10092583" y="6279349"/>
            <a:ext cx="2039596" cy="50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C1C6E39-7B98-48C2-B12E-3671B2FC78A8}"/>
              </a:ext>
            </a:extLst>
          </p:cNvPr>
          <p:cNvSpPr txBox="1">
            <a:spLocks/>
          </p:cNvSpPr>
          <p:nvPr/>
        </p:nvSpPr>
        <p:spPr>
          <a:xfrm>
            <a:off x="3447779" y="6093056"/>
            <a:ext cx="5296437" cy="5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2021 г.</a:t>
            </a:r>
            <a:endParaRPr lang="en-US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A9EEEF7-6068-4D72-A486-B5B53A23D1A7}"/>
              </a:ext>
            </a:extLst>
          </p:cNvPr>
          <p:cNvSpPr txBox="1">
            <a:spLocks/>
          </p:cNvSpPr>
          <p:nvPr/>
        </p:nvSpPr>
        <p:spPr>
          <a:xfrm>
            <a:off x="2440969" y="256469"/>
            <a:ext cx="7310056" cy="50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Министерство науки и высшего образования Российской Федерации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A0E431FF-1B55-4C36-A670-C2A60D341940}"/>
              </a:ext>
            </a:extLst>
          </p:cNvPr>
          <p:cNvSpPr txBox="1">
            <a:spLocks/>
          </p:cNvSpPr>
          <p:nvPr/>
        </p:nvSpPr>
        <p:spPr>
          <a:xfrm>
            <a:off x="1410620" y="1352065"/>
            <a:ext cx="9370754" cy="928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Федеральное государственное автономное образовательное учреждение высшего образования</a:t>
            </a:r>
          </a:p>
          <a:p>
            <a:r>
              <a:rPr lang="ru-RU" dirty="0"/>
              <a:t>«Севастопольский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7781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796CC-24AB-4074-94B4-80CF44BD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95" y="334761"/>
            <a:ext cx="6541008" cy="86411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4A32C-2FD3-4752-B020-7BB320730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005" y="1198880"/>
            <a:ext cx="9081989" cy="558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5D5E9-CD1B-4F07-B157-B2E0F4F3A989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9FF5-1F9D-4157-937F-7CF25C82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31"/>
            <a:ext cx="9144000" cy="126257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877B8-0EF0-4965-990F-39188A866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0332" y="1347216"/>
            <a:ext cx="9911335" cy="5318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BA08B5-F1AF-48E3-9307-FB93DA8D56B2}"/>
              </a:ext>
            </a:extLst>
          </p:cNvPr>
          <p:cNvSpPr/>
          <p:nvPr/>
        </p:nvSpPr>
        <p:spPr>
          <a:xfrm>
            <a:off x="10991850" y="6690360"/>
            <a:ext cx="1133474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CA0106-B43F-4EF1-A782-F4722EA13569}"/>
              </a:ext>
            </a:extLst>
          </p:cNvPr>
          <p:cNvSpPr/>
          <p:nvPr/>
        </p:nvSpPr>
        <p:spPr>
          <a:xfrm>
            <a:off x="11410950" y="6598920"/>
            <a:ext cx="756285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8F250-B6BB-4A45-97E0-78B1DD3C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4358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3044B-B01E-4A84-90E8-17B30939A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642" y="1472184"/>
            <a:ext cx="7774716" cy="525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B740B9-F2C2-4CA8-8A4C-6C02D2E4F260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34B62-3464-4869-8A6D-9D080700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0" y="103511"/>
            <a:ext cx="6888480" cy="1154493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домашняя страница приложения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367D0-66D9-48E5-AA88-799E3365A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2953" y="1325880"/>
            <a:ext cx="7546094" cy="542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4C2AE9-1890-48D4-8AE4-B87578903B6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4B66-6808-43E1-A4B2-DBE8DDD9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064" y="64009"/>
            <a:ext cx="6947871" cy="713232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страница словаря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961B-0EE1-4488-A41F-E3F56866B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991" y="879854"/>
            <a:ext cx="7162016" cy="5901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57DCB-75AB-40DE-9B7A-8C4866BCDA3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A11-9BFF-4257-BCEE-802AFAD4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62455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упражнение «Правилен ли перевод»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77C893-631B-40C9-B89F-1579DAB07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6024" y="1362457"/>
            <a:ext cx="9819952" cy="533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FE2D7C-3C67-4A9D-A31E-B1D54CBF7A6D}"/>
              </a:ext>
            </a:extLst>
          </p:cNvPr>
          <p:cNvSpPr/>
          <p:nvPr/>
        </p:nvSpPr>
        <p:spPr>
          <a:xfrm>
            <a:off x="11035665" y="6654165"/>
            <a:ext cx="1097280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C24E6-53D2-4EDC-9224-884586CE8C23}"/>
              </a:ext>
            </a:extLst>
          </p:cNvPr>
          <p:cNvSpPr/>
          <p:nvPr/>
        </p:nvSpPr>
        <p:spPr>
          <a:xfrm>
            <a:off x="10918347" y="6718935"/>
            <a:ext cx="404974" cy="7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3F95-8A75-4B8C-86D8-6A7125B8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24" y="81597"/>
            <a:ext cx="9598152" cy="1171131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упражнение</a:t>
            </a:r>
            <a:br>
              <a:rPr lang="ru-RU" sz="4000" dirty="0"/>
            </a:br>
            <a:r>
              <a:rPr lang="ru-RU" sz="4000" dirty="0"/>
              <a:t>выбора правильного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85E1C1-8E0C-4688-ACF1-002F2EED4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9321" y="1252728"/>
            <a:ext cx="9093358" cy="552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B7E2E0-4C68-4652-9590-D872A8517F29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DC22-C50D-46F8-A391-009B6C0E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60" y="0"/>
            <a:ext cx="5223176" cy="119972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контекст в упражнениях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D080D9-31F5-4EDC-A7C3-1D7415A5B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952" y="1125626"/>
            <a:ext cx="7118096" cy="5732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4056B9-2B79-4EC0-843A-866CCD9098F4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E512-CAA3-4995-B14E-F37AB062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9146"/>
            <a:ext cx="6723888" cy="128930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страница создания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3E5F2-438A-44C0-AAD8-6958D6333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151" y="1289305"/>
            <a:ext cx="9655697" cy="5494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757876-B18F-49C5-B3AB-BFD7E283FF9C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10CAE-45B4-494B-B480-312E14EE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440" y="75883"/>
            <a:ext cx="3881120" cy="8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13D09-535E-4C41-8F46-B476A432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3158"/>
            <a:ext cx="9144000" cy="270732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Достигнутые цели: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реализованы 3 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создана расширяемая схема БД для возможности увеличения списка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добавления к лексике определений и примеров;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двухуровневая группировка изучаемой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B563CE-94B8-46E4-9401-5CE0604755AF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F8F940-826B-4DFC-A28D-3FCAF153D18D}"/>
              </a:ext>
            </a:extLst>
          </p:cNvPr>
          <p:cNvSpPr txBox="1">
            <a:spLocks/>
          </p:cNvSpPr>
          <p:nvPr/>
        </p:nvSpPr>
        <p:spPr>
          <a:xfrm>
            <a:off x="1524000" y="4018598"/>
            <a:ext cx="9144000" cy="1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Планы на дальнейшее развитие: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расширить библиотеку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проработать дизайн и улучшить</a:t>
            </a:r>
            <a:r>
              <a:rPr lang="en-US" dirty="0"/>
              <a:t> UX </a:t>
            </a:r>
            <a:r>
              <a:rPr lang="ru-RU" dirty="0"/>
              <a:t>приложения;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45E-243B-4CEA-9DEE-D4C34435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457199"/>
            <a:ext cx="7581900" cy="1604963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Сервисы для изучения лексики: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AC185B-0272-4008-B98F-185C8E543AFF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C9B9A71-C487-407A-8DDD-64A845C5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936" y="3190876"/>
            <a:ext cx="9529763" cy="160496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словари (</a:t>
            </a:r>
            <a:r>
              <a:rPr lang="en-US" sz="3600" dirty="0" err="1"/>
              <a:t>SKEll</a:t>
            </a:r>
            <a:r>
              <a:rPr lang="en-US" sz="3600" dirty="0"/>
              <a:t>, Dictionary.com, Macmillan Dictionary </a:t>
            </a:r>
            <a:r>
              <a:rPr lang="ru-RU" sz="3600" dirty="0"/>
              <a:t>и др.);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повторяющиеся упражнения (</a:t>
            </a:r>
            <a:r>
              <a:rPr lang="en-US" sz="3600" dirty="0"/>
              <a:t>LinguaLeo, </a:t>
            </a:r>
            <a:r>
              <a:rPr lang="en-US" sz="3600" dirty="0" err="1"/>
              <a:t>DuoLingo</a:t>
            </a:r>
            <a:r>
              <a:rPr lang="en-US" sz="3600" dirty="0"/>
              <a:t>, Quizlet, Words, Easy Ten, Brainscape</a:t>
            </a:r>
            <a:r>
              <a:rPr lang="ru-RU" sz="3600" dirty="0"/>
              <a:t> и др.).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6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0DF56-C8F9-4905-AC44-D03A172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318"/>
            <a:ext cx="9144000" cy="1249363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E553-7034-42F5-9625-FC2AA1D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607"/>
            <a:ext cx="9144000" cy="187801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Запомнить ≠ уметь использовать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DB92B-E5FE-42B8-B52E-D45B818F5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5657850"/>
            <a:ext cx="2905125" cy="484187"/>
          </a:xfrm>
        </p:spPr>
        <p:txBody>
          <a:bodyPr/>
          <a:lstStyle/>
          <a:p>
            <a:r>
              <a:rPr lang="ru-RU" dirty="0"/>
              <a:t>Сервис</a:t>
            </a:r>
            <a:r>
              <a:rPr lang="en-US" dirty="0"/>
              <a:t> LinguaLeo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A1689-FFBC-405B-BD06-2627299AB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167" y="2506027"/>
            <a:ext cx="4768531" cy="3151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38B49-AB97-4757-B33C-8668C5364F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34158"/>
          <a:stretch/>
        </p:blipFill>
        <p:spPr bwMode="auto">
          <a:xfrm>
            <a:off x="7719059" y="2503265"/>
            <a:ext cx="2787015" cy="309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E4DB4B4-1115-4C52-B729-D840BFA974DB}"/>
              </a:ext>
            </a:extLst>
          </p:cNvPr>
          <p:cNvSpPr txBox="1">
            <a:spLocks/>
          </p:cNvSpPr>
          <p:nvPr/>
        </p:nvSpPr>
        <p:spPr>
          <a:xfrm>
            <a:off x="7600949" y="5657850"/>
            <a:ext cx="2905125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</a:t>
            </a:r>
            <a:r>
              <a:rPr lang="en-US" dirty="0"/>
              <a:t>Words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76E95D-157A-46B9-9757-05BF1C65368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F9A74-F085-4540-BF79-0262CBDC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0288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- Объединение словаря и упражнений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8AE11A-C6BB-4B84-807F-C13D2C14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1388"/>
            <a:ext cx="9144000" cy="2589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добавить к переводу контекст (определения и примеры);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автоматизация создания переводов и контекста;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несколько уровней группировки переводов.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DAE51-BEF6-4BBC-BE03-F2AEF0E302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E7C0B-9183-4E94-BE2D-AB1C0C5A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938"/>
            <a:ext cx="9144000" cy="1344612"/>
          </a:xfrm>
        </p:spPr>
        <p:txBody>
          <a:bodyPr>
            <a:normAutofit/>
          </a:bodyPr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8CEAF7-1DC0-4FD2-AA1E-0E55E35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7563"/>
            <a:ext cx="9144000" cy="36179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Зарегистрироваться;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группу словарей (верхний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словарь (внутри группы – нижний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добавить лексику (внутри словаря);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редактировать полученные список переводов и контекст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созданной лексикой;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частью созданной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98B004-B2FA-4EFF-883B-F2E4BE2F7BB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4906-1672-4ED0-912E-92234F8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схемы БД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0E97EA-5DB9-4633-8801-A989DB91C32B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6841D4-5F90-4B63-8F19-4B0D2248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9" y="1047750"/>
            <a:ext cx="10691722" cy="571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14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2848-2E4A-409B-987E-4CD2E0E2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44587"/>
          </a:xfrm>
        </p:spPr>
        <p:txBody>
          <a:bodyPr/>
          <a:lstStyle/>
          <a:p>
            <a:r>
              <a:rPr lang="ru-RU" dirty="0"/>
              <a:t>Стек технологий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FB7E175-6B82-4C92-B441-33A7FC02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362"/>
            <a:ext cx="9144000" cy="4541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Платформа .</a:t>
            </a:r>
            <a:r>
              <a:rPr lang="en-US" dirty="0"/>
              <a:t>NET 5</a:t>
            </a:r>
            <a:r>
              <a:rPr lang="ru-RU" dirty="0"/>
              <a:t>;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фреймворк для создания серверных частей </a:t>
            </a:r>
            <a:r>
              <a:rPr lang="en-US" dirty="0"/>
              <a:t>WEB </a:t>
            </a:r>
            <a:r>
              <a:rPr lang="ru-RU" dirty="0"/>
              <a:t>приложений </a:t>
            </a:r>
            <a:r>
              <a:rPr lang="en-US" dirty="0"/>
              <a:t>ASP.NET Core 5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язык </a:t>
            </a:r>
            <a:r>
              <a:rPr lang="en-US" dirty="0"/>
              <a:t>C# 9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СУБД </a:t>
            </a:r>
            <a:r>
              <a:rPr lang="en-US" dirty="0"/>
              <a:t>SQL Server </a:t>
            </a:r>
            <a:r>
              <a:rPr lang="ru-RU" dirty="0"/>
              <a:t>2019;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ORM </a:t>
            </a:r>
            <a:r>
              <a:rPr lang="ru-RU" dirty="0"/>
              <a:t>фреймворк </a:t>
            </a:r>
            <a:r>
              <a:rPr lang="en-US" dirty="0"/>
              <a:t>Entity Framework Core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библиотека для создания клиентских частей приложений </a:t>
            </a:r>
            <a:r>
              <a:rPr lang="en-US" dirty="0"/>
              <a:t>ReactJS.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A431-809A-4809-8F5B-10F40DE87B49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8E88-D341-48E8-A22D-2E263B767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44"/>
            <a:ext cx="9144000" cy="1792287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списка переводов и контекста</a:t>
            </a:r>
            <a:endParaRPr lang="en-US" dirty="0"/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B4B47C87-499A-4902-8EE2-BD7A0F320314}"/>
              </a:ext>
            </a:extLst>
          </p:cNvPr>
          <p:cNvSpPr/>
          <p:nvPr/>
        </p:nvSpPr>
        <p:spPr>
          <a:xfrm>
            <a:off x="9160370" y="2062698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</a:p>
          <a:p>
            <a:pPr algn="ctr"/>
            <a:r>
              <a:rPr lang="en-US" dirty="0"/>
              <a:t>Translate</a:t>
            </a:r>
          </a:p>
        </p:txBody>
      </p:sp>
      <p:sp>
        <p:nvSpPr>
          <p:cNvPr id="9" name="Блок-схема: магнитный диск 8">
            <a:extLst>
              <a:ext uri="{FF2B5EF4-FFF2-40B4-BE49-F238E27FC236}">
                <a16:creationId xmlns:a16="http://schemas.microsoft.com/office/drawing/2014/main" id="{28E8BB8A-CB34-4A3A-8BF4-925B4136569E}"/>
              </a:ext>
            </a:extLst>
          </p:cNvPr>
          <p:cNvSpPr/>
          <p:nvPr/>
        </p:nvSpPr>
        <p:spPr>
          <a:xfrm>
            <a:off x="9160370" y="4822713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Macmillan Dictionary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D21B5E-A4B6-43BC-99A4-E17E8A91938A}"/>
              </a:ext>
            </a:extLst>
          </p:cNvPr>
          <p:cNvSpPr/>
          <p:nvPr/>
        </p:nvSpPr>
        <p:spPr>
          <a:xfrm>
            <a:off x="4799754" y="3676649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62C7D42-05DF-49CA-BB8C-F1B984F87F46}"/>
              </a:ext>
            </a:extLst>
          </p:cNvPr>
          <p:cNvSpPr/>
          <p:nvPr/>
        </p:nvSpPr>
        <p:spPr>
          <a:xfrm>
            <a:off x="1018329" y="3686174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F3DD38-B2C1-4417-837D-ADFB21A8BCEB}"/>
              </a:ext>
            </a:extLst>
          </p:cNvPr>
          <p:cNvCxnSpPr>
            <a:cxnSpLocks/>
          </p:cNvCxnSpPr>
          <p:nvPr/>
        </p:nvCxnSpPr>
        <p:spPr>
          <a:xfrm flipV="1">
            <a:off x="2599479" y="3873499"/>
            <a:ext cx="2200275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D03A0D-2D10-442F-B476-8F6F3BD3EFE8}"/>
              </a:ext>
            </a:extLst>
          </p:cNvPr>
          <p:cNvSpPr txBox="1"/>
          <p:nvPr/>
        </p:nvSpPr>
        <p:spPr>
          <a:xfrm>
            <a:off x="3276600" y="3491983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Лексика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8E0760-E861-4431-8BD6-E2B1E5946411}"/>
              </a:ext>
            </a:extLst>
          </p:cNvPr>
          <p:cNvCxnSpPr>
            <a:cxnSpLocks/>
          </p:cNvCxnSpPr>
          <p:nvPr/>
        </p:nvCxnSpPr>
        <p:spPr>
          <a:xfrm flipH="1">
            <a:off x="2599479" y="4362450"/>
            <a:ext cx="2200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47FCB-7FA4-44EF-8BFF-D640251D97B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80904" y="2823507"/>
            <a:ext cx="2779466" cy="104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192884-F628-4414-9432-3DBD08AE57D4}"/>
              </a:ext>
            </a:extLst>
          </p:cNvPr>
          <p:cNvSpPr txBox="1"/>
          <p:nvPr/>
        </p:nvSpPr>
        <p:spPr>
          <a:xfrm>
            <a:off x="6991350" y="2731174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CEED7B-F5B6-435B-8BFF-BABEDF5B0374}"/>
              </a:ext>
            </a:extLst>
          </p:cNvPr>
          <p:cNvCxnSpPr>
            <a:cxnSpLocks/>
          </p:cNvCxnSpPr>
          <p:nvPr/>
        </p:nvCxnSpPr>
        <p:spPr>
          <a:xfrm>
            <a:off x="6380904" y="4339708"/>
            <a:ext cx="2779466" cy="150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60939A-C878-4C77-83DD-6B70392C3A38}"/>
              </a:ext>
            </a:extLst>
          </p:cNvPr>
          <p:cNvSpPr txBox="1"/>
          <p:nvPr/>
        </p:nvSpPr>
        <p:spPr>
          <a:xfrm>
            <a:off x="6911762" y="5312449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11B4F1-1F21-4450-AE6A-D520D3DE578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380904" y="3085325"/>
            <a:ext cx="2779466" cy="104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433AFE-9CA5-429F-9753-35A61FF5BD9F}"/>
              </a:ext>
            </a:extLst>
          </p:cNvPr>
          <p:cNvSpPr txBox="1"/>
          <p:nvPr/>
        </p:nvSpPr>
        <p:spPr>
          <a:xfrm>
            <a:off x="7770637" y="3670606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07DF362-1A4B-4B32-8E95-38C3844F09C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 flipV="1">
            <a:off x="6380904" y="4133849"/>
            <a:ext cx="2779466" cy="144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589712-0264-4F7B-B9A7-1CA042F0E383}"/>
              </a:ext>
            </a:extLst>
          </p:cNvPr>
          <p:cNvSpPr txBox="1"/>
          <p:nvPr/>
        </p:nvSpPr>
        <p:spPr>
          <a:xfrm>
            <a:off x="7770637" y="4534555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Блок-схема: магнитный диск 37">
            <a:extLst>
              <a:ext uri="{FF2B5EF4-FFF2-40B4-BE49-F238E27FC236}">
                <a16:creationId xmlns:a16="http://schemas.microsoft.com/office/drawing/2014/main" id="{FE66794C-8138-4F9F-AEA2-8747D86A4225}"/>
              </a:ext>
            </a:extLst>
          </p:cNvPr>
          <p:cNvSpPr/>
          <p:nvPr/>
        </p:nvSpPr>
        <p:spPr>
          <a:xfrm>
            <a:off x="3125680" y="4903887"/>
            <a:ext cx="1453057" cy="17023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приложения</a:t>
            </a:r>
            <a:endParaRPr lang="en-US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A1733B5-06E9-4098-B68F-E901958CE65A}"/>
              </a:ext>
            </a:extLst>
          </p:cNvPr>
          <p:cNvCxnSpPr>
            <a:cxnSpLocks/>
          </p:cNvCxnSpPr>
          <p:nvPr/>
        </p:nvCxnSpPr>
        <p:spPr>
          <a:xfrm flipH="1">
            <a:off x="4578737" y="4596494"/>
            <a:ext cx="1011592" cy="847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FA2677-79B4-404D-B613-89F7416A070D}"/>
              </a:ext>
            </a:extLst>
          </p:cNvPr>
          <p:cNvSpPr txBox="1"/>
          <p:nvPr/>
        </p:nvSpPr>
        <p:spPr>
          <a:xfrm>
            <a:off x="5099962" y="4884342"/>
            <a:ext cx="145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95F6B5-F8F7-4E1D-B3FB-1EB00ADED886}"/>
              </a:ext>
            </a:extLst>
          </p:cNvPr>
          <p:cNvSpPr txBox="1"/>
          <p:nvPr/>
        </p:nvSpPr>
        <p:spPr>
          <a:xfrm>
            <a:off x="2599479" y="4418567"/>
            <a:ext cx="255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E809B42-32C5-4601-98D3-44B9724944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4F6-FFAA-45F7-8B39-03F0BB48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1026159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 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C9128F-DCB4-4E35-A8A1-A334721009C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5F054C-EC3C-432A-9DAD-33F56211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8" y="1102359"/>
            <a:ext cx="8682192" cy="5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9995"/>
      </p:ext>
    </p:extLst>
  </p:cSld>
  <p:clrMapOvr>
    <a:masterClrMapping/>
  </p:clrMapOvr>
</p:sld>
</file>

<file path=ppt/theme/theme1.xml><?xml version="1.0" encoding="utf-8"?>
<a:theme xmlns:a="http://schemas.openxmlformats.org/drawingml/2006/main" name="raznocvetnie-treugolniki-po-uglam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336</Words>
  <Application>Microsoft Office PowerPoint</Application>
  <PresentationFormat>Широкоэкранный</PresentationFormat>
  <Paragraphs>70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raznocvetnie-treugolniki-po-uglam</vt:lpstr>
      <vt:lpstr>ВКР «Адаптивный сервис в помощь изучающему иностранный (английский) язык» </vt:lpstr>
      <vt:lpstr>Сервисы для изучения лексики:</vt:lpstr>
      <vt:lpstr>Запомнить ≠ уметь использовать</vt:lpstr>
      <vt:lpstr>Цель - Объединение словаря и упражнений</vt:lpstr>
      <vt:lpstr>Функции приложения</vt:lpstr>
      <vt:lpstr>Проектирование схемы БД</vt:lpstr>
      <vt:lpstr>Стек технологий</vt:lpstr>
      <vt:lpstr>Формирование списка переводов и контекста</vt:lpstr>
      <vt:lpstr>Программная реализация  </vt:lpstr>
      <vt:lpstr>Результат: страницы подсистемы аутентификации</vt:lpstr>
      <vt:lpstr>Результат: страницы подсистемы аутентификации</vt:lpstr>
      <vt:lpstr>Результат: страницы подсистемы аутентификации</vt:lpstr>
      <vt:lpstr>Результат: домашняя страница приложения</vt:lpstr>
      <vt:lpstr>Результат: страница словаря</vt:lpstr>
      <vt:lpstr>Результат: упражнение «Правилен ли перевод»</vt:lpstr>
      <vt:lpstr>Результат: упражнение выбора правильного перевода</vt:lpstr>
      <vt:lpstr>Результат: контекст в упражнениях</vt:lpstr>
      <vt:lpstr>Результат: страница создания перевода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Gorbenko</dc:creator>
  <cp:lastModifiedBy>Kirill Gorbenko</cp:lastModifiedBy>
  <cp:revision>16</cp:revision>
  <dcterms:created xsi:type="dcterms:W3CDTF">2021-06-23T07:09:06Z</dcterms:created>
  <dcterms:modified xsi:type="dcterms:W3CDTF">2021-06-23T16:53:36Z</dcterms:modified>
</cp:coreProperties>
</file>