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jpeg" ContentType="image/jpeg"/>
  <Override PartName="/ppt/media/image3.jpeg" ContentType="image/jpeg"/>
  <Override PartName="/ppt/media/image2.png" ContentType="image/png"/>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7"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38"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9"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0" name="PlaceHolder 5"/>
          <p:cNvSpPr>
            <a:spLocks noGrp="1"/>
          </p:cNvSpPr>
          <p:nvPr>
            <p:ph type="sldNum"/>
          </p:nvPr>
        </p:nvSpPr>
        <p:spPr>
          <a:xfrm>
            <a:off x="4399200" y="9555480"/>
            <a:ext cx="3372840" cy="502560"/>
          </a:xfrm>
          <a:prstGeom prst="rect">
            <a:avLst/>
          </a:prstGeom>
        </p:spPr>
        <p:txBody>
          <a:bodyPr lIns="0" rIns="0" tIns="0" bIns="0" anchor="b"/>
          <a:p>
            <a:pPr algn="r"/>
            <a:fld id="{8B3FD6CF-3919-4F78-BDEA-1FC2380AB502}"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3886200" y="8686800"/>
            <a:ext cx="2971080" cy="456480"/>
          </a:xfrm>
          <a:prstGeom prst="rect">
            <a:avLst/>
          </a:prstGeom>
          <a:noFill/>
          <a:ln w="9360">
            <a:noFill/>
          </a:ln>
        </p:spPr>
        <p:style>
          <a:lnRef idx="0"/>
          <a:fillRef idx="0"/>
          <a:effectRef idx="0"/>
          <a:fontRef idx="minor"/>
        </p:style>
        <p:txBody>
          <a:bodyPr lIns="90000" rIns="90000" tIns="45000" bIns="45000" anchor="b"/>
          <a:p>
            <a:pPr algn="r">
              <a:lnSpc>
                <a:spcPct val="100000"/>
              </a:lnSpc>
            </a:pPr>
            <a:fld id="{7468C1D3-7EC9-4E93-8415-C239FA886EE2}" type="slidenum">
              <a:rPr b="0" lang="en-US" sz="1200" spc="-1" strike="noStrike">
                <a:solidFill>
                  <a:srgbClr val="000000"/>
                </a:solidFill>
                <a:uFill>
                  <a:solidFill>
                    <a:srgbClr val="ffffff"/>
                  </a:solidFill>
                </a:uFill>
                <a:latin typeface="Times New Roman"/>
                <a:ea typeface="ＭＳ Ｐゴシック"/>
              </a:rPr>
              <a:t>&lt;number&gt;</a:t>
            </a:fld>
            <a:endParaRPr b="0" lang="en-US" sz="1800" spc="-1" strike="noStrike">
              <a:solidFill>
                <a:srgbClr val="000000"/>
              </a:solidFill>
              <a:uFill>
                <a:solidFill>
                  <a:srgbClr val="ffffff"/>
                </a:solidFill>
              </a:uFill>
              <a:latin typeface="Arial"/>
            </a:endParaRPr>
          </a:p>
        </p:txBody>
      </p:sp>
      <p:sp>
        <p:nvSpPr>
          <p:cNvPr id="178" name="PlaceHolder 2"/>
          <p:cNvSpPr>
            <a:spLocks noGrp="1"/>
          </p:cNvSpPr>
          <p:nvPr>
            <p:ph type="body"/>
          </p:nvPr>
        </p:nvSpPr>
        <p:spPr>
          <a:xfrm>
            <a:off x="914400" y="4343400"/>
            <a:ext cx="50284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3886200" y="8686800"/>
            <a:ext cx="2971080" cy="456480"/>
          </a:xfrm>
          <a:prstGeom prst="rect">
            <a:avLst/>
          </a:prstGeom>
          <a:noFill/>
          <a:ln w="9360">
            <a:noFill/>
          </a:ln>
        </p:spPr>
        <p:style>
          <a:lnRef idx="0"/>
          <a:fillRef idx="0"/>
          <a:effectRef idx="0"/>
          <a:fontRef idx="minor"/>
        </p:style>
        <p:txBody>
          <a:bodyPr lIns="90000" rIns="90000" tIns="45000" bIns="45000" anchor="b"/>
          <a:p>
            <a:pPr algn="r">
              <a:lnSpc>
                <a:spcPct val="100000"/>
              </a:lnSpc>
            </a:pPr>
            <a:fld id="{120B5A49-2272-4CEB-861E-B04C90AAB0D7}" type="slidenum">
              <a:rPr b="0" lang="en-US" sz="1200" spc="-1" strike="noStrike">
                <a:solidFill>
                  <a:srgbClr val="000000"/>
                </a:solidFill>
                <a:uFill>
                  <a:solidFill>
                    <a:srgbClr val="ffffff"/>
                  </a:solidFill>
                </a:uFill>
                <a:latin typeface="Times New Roman"/>
                <a:ea typeface="ＭＳ Ｐゴシック"/>
              </a:rPr>
              <a:t>&lt;number&gt;</a:t>
            </a:fld>
            <a:endParaRPr b="0" lang="en-US" sz="1800" spc="-1" strike="noStrike">
              <a:solidFill>
                <a:srgbClr val="000000"/>
              </a:solidFill>
              <a:uFill>
                <a:solidFill>
                  <a:srgbClr val="ffffff"/>
                </a:solidFill>
              </a:uFill>
              <a:latin typeface="Arial"/>
            </a:endParaRPr>
          </a:p>
        </p:txBody>
      </p:sp>
      <p:sp>
        <p:nvSpPr>
          <p:cNvPr id="165" name="PlaceHolder 2"/>
          <p:cNvSpPr>
            <a:spLocks noGrp="1"/>
          </p:cNvSpPr>
          <p:nvPr>
            <p:ph type="body"/>
          </p:nvPr>
        </p:nvSpPr>
        <p:spPr>
          <a:xfrm>
            <a:off x="914400" y="4343400"/>
            <a:ext cx="50284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3886200" y="8686800"/>
            <a:ext cx="2971080" cy="456480"/>
          </a:xfrm>
          <a:prstGeom prst="rect">
            <a:avLst/>
          </a:prstGeom>
          <a:noFill/>
          <a:ln w="9360">
            <a:noFill/>
          </a:ln>
        </p:spPr>
        <p:style>
          <a:lnRef idx="0"/>
          <a:fillRef idx="0"/>
          <a:effectRef idx="0"/>
          <a:fontRef idx="minor"/>
        </p:style>
        <p:txBody>
          <a:bodyPr lIns="90000" rIns="90000" tIns="45000" bIns="45000" anchor="b"/>
          <a:p>
            <a:pPr algn="r">
              <a:lnSpc>
                <a:spcPct val="100000"/>
              </a:lnSpc>
            </a:pPr>
            <a:fld id="{41E5251A-B49E-46AB-B251-DF28B745D09C}" type="slidenum">
              <a:rPr b="0" lang="en-US" sz="1200" spc="-1" strike="noStrike">
                <a:solidFill>
                  <a:srgbClr val="000000"/>
                </a:solidFill>
                <a:uFill>
                  <a:solidFill>
                    <a:srgbClr val="ffffff"/>
                  </a:solidFill>
                </a:uFill>
                <a:latin typeface="Times New Roman"/>
                <a:ea typeface="ＭＳ Ｐゴシック"/>
              </a:rPr>
              <a:t>&lt;number&gt;</a:t>
            </a:fld>
            <a:endParaRPr b="0" lang="en-US" sz="1800" spc="-1" strike="noStrike">
              <a:solidFill>
                <a:srgbClr val="000000"/>
              </a:solidFill>
              <a:uFill>
                <a:solidFill>
                  <a:srgbClr val="ffffff"/>
                </a:solidFill>
              </a:uFill>
              <a:latin typeface="Arial"/>
            </a:endParaRPr>
          </a:p>
        </p:txBody>
      </p:sp>
      <p:sp>
        <p:nvSpPr>
          <p:cNvPr id="167" name="PlaceHolder 2"/>
          <p:cNvSpPr>
            <a:spLocks noGrp="1"/>
          </p:cNvSpPr>
          <p:nvPr>
            <p:ph type="body"/>
          </p:nvPr>
        </p:nvSpPr>
        <p:spPr>
          <a:xfrm>
            <a:off x="914400" y="4343400"/>
            <a:ext cx="50284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3886200" y="8686800"/>
            <a:ext cx="2971080" cy="456480"/>
          </a:xfrm>
          <a:prstGeom prst="rect">
            <a:avLst/>
          </a:prstGeom>
          <a:noFill/>
          <a:ln w="9360">
            <a:noFill/>
          </a:ln>
        </p:spPr>
        <p:style>
          <a:lnRef idx="0"/>
          <a:fillRef idx="0"/>
          <a:effectRef idx="0"/>
          <a:fontRef idx="minor"/>
        </p:style>
        <p:txBody>
          <a:bodyPr lIns="90000" rIns="90000" tIns="45000" bIns="45000" anchor="b"/>
          <a:p>
            <a:pPr algn="r">
              <a:lnSpc>
                <a:spcPct val="100000"/>
              </a:lnSpc>
            </a:pPr>
            <a:fld id="{BC1CD364-89E0-452E-A176-5D2EFA2A8D73}" type="slidenum">
              <a:rPr b="0" lang="en-US" sz="1200" spc="-1" strike="noStrike">
                <a:solidFill>
                  <a:srgbClr val="000000"/>
                </a:solidFill>
                <a:uFill>
                  <a:solidFill>
                    <a:srgbClr val="ffffff"/>
                  </a:solidFill>
                </a:uFill>
                <a:latin typeface="Times New Roman"/>
                <a:ea typeface="ＭＳ Ｐゴシック"/>
              </a:rPr>
              <a:t>&lt;number&gt;</a:t>
            </a:fld>
            <a:endParaRPr b="0" lang="en-US" sz="1800" spc="-1" strike="noStrike">
              <a:solidFill>
                <a:srgbClr val="000000"/>
              </a:solidFill>
              <a:uFill>
                <a:solidFill>
                  <a:srgbClr val="ffffff"/>
                </a:solidFill>
              </a:uFill>
              <a:latin typeface="Arial"/>
            </a:endParaRPr>
          </a:p>
        </p:txBody>
      </p:sp>
      <p:sp>
        <p:nvSpPr>
          <p:cNvPr id="169" name="PlaceHolder 2"/>
          <p:cNvSpPr>
            <a:spLocks noGrp="1"/>
          </p:cNvSpPr>
          <p:nvPr>
            <p:ph type="body"/>
          </p:nvPr>
        </p:nvSpPr>
        <p:spPr>
          <a:xfrm>
            <a:off x="914400" y="4343400"/>
            <a:ext cx="50284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3886200" y="8686800"/>
            <a:ext cx="2971080" cy="456480"/>
          </a:xfrm>
          <a:prstGeom prst="rect">
            <a:avLst/>
          </a:prstGeom>
          <a:noFill/>
          <a:ln w="9360">
            <a:noFill/>
          </a:ln>
        </p:spPr>
        <p:style>
          <a:lnRef idx="0"/>
          <a:fillRef idx="0"/>
          <a:effectRef idx="0"/>
          <a:fontRef idx="minor"/>
        </p:style>
        <p:txBody>
          <a:bodyPr lIns="90000" rIns="90000" tIns="45000" bIns="45000" anchor="b"/>
          <a:p>
            <a:pPr algn="r">
              <a:lnSpc>
                <a:spcPct val="100000"/>
              </a:lnSpc>
            </a:pPr>
            <a:fld id="{518863BF-7C88-4D05-A5CD-CF78C4BCF18B}" type="slidenum">
              <a:rPr b="0" lang="en-US" sz="1200" spc="-1" strike="noStrike">
                <a:solidFill>
                  <a:srgbClr val="000000"/>
                </a:solidFill>
                <a:uFill>
                  <a:solidFill>
                    <a:srgbClr val="ffffff"/>
                  </a:solidFill>
                </a:uFill>
                <a:latin typeface="Times New Roman"/>
                <a:ea typeface="ＭＳ Ｐゴシック"/>
              </a:rPr>
              <a:t>&lt;number&gt;</a:t>
            </a:fld>
            <a:endParaRPr b="0" lang="en-US" sz="1800" spc="-1" strike="noStrike">
              <a:solidFill>
                <a:srgbClr val="000000"/>
              </a:solidFill>
              <a:uFill>
                <a:solidFill>
                  <a:srgbClr val="ffffff"/>
                </a:solidFill>
              </a:uFill>
              <a:latin typeface="Arial"/>
            </a:endParaRPr>
          </a:p>
        </p:txBody>
      </p:sp>
      <p:sp>
        <p:nvSpPr>
          <p:cNvPr id="171" name="PlaceHolder 2"/>
          <p:cNvSpPr>
            <a:spLocks noGrp="1"/>
          </p:cNvSpPr>
          <p:nvPr>
            <p:ph type="body"/>
          </p:nvPr>
        </p:nvSpPr>
        <p:spPr>
          <a:xfrm>
            <a:off x="914400" y="4343400"/>
            <a:ext cx="50284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45DAF7F-D67C-461A-9243-5A851FADA1D9}" type="slidenum">
              <a:rPr b="0" lang="en-US" sz="1200" spc="-1" strike="noStrike">
                <a:solidFill>
                  <a:srgbClr val="000000"/>
                </a:solidFill>
                <a:uFill>
                  <a:solidFill>
                    <a:srgbClr val="ffffff"/>
                  </a:solidFill>
                </a:uFill>
                <a:latin typeface="Times New Roman"/>
                <a:ea typeface="ＭＳ Ｐゴシック"/>
              </a:rPr>
              <a:t>&lt;number&gt;</a:t>
            </a:fld>
            <a:endParaRPr b="0" lang="en-US" sz="1800" spc="-1" strike="noStrike">
              <a:solidFill>
                <a:srgbClr val="000000"/>
              </a:solidFill>
              <a:uFill>
                <a:solidFill>
                  <a:srgbClr val="ffffff"/>
                </a:solidFill>
              </a:uFill>
              <a:latin typeface="Arial"/>
            </a:endParaRPr>
          </a:p>
        </p:txBody>
      </p:sp>
      <p:sp>
        <p:nvSpPr>
          <p:cNvPr id="173" name="CustomShape 2"/>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6A2DB3D-5E9B-481A-9F66-C04A2315F6FC}" type="slidenum">
              <a:rPr b="0" lang="en-US" sz="1200" spc="-1" strike="noStrike">
                <a:solidFill>
                  <a:srgbClr val="000000"/>
                </a:solidFill>
                <a:uFill>
                  <a:solidFill>
                    <a:srgbClr val="ffffff"/>
                  </a:solidFill>
                </a:uFill>
                <a:latin typeface="Times New Roman"/>
                <a:ea typeface="ＭＳ Ｐゴシック"/>
              </a:rPr>
              <a:t>&lt;number&gt;</a:t>
            </a:fld>
            <a:endParaRPr b="0" lang="en-US" sz="1800" spc="-1" strike="noStrike">
              <a:solidFill>
                <a:srgbClr val="000000"/>
              </a:solidFill>
              <a:uFill>
                <a:solidFill>
                  <a:srgbClr val="ffffff"/>
                </a:solidFill>
              </a:uFill>
              <a:latin typeface="Arial"/>
            </a:endParaRPr>
          </a:p>
        </p:txBody>
      </p:sp>
      <p:sp>
        <p:nvSpPr>
          <p:cNvPr id="174" name="PlaceHolder 3"/>
          <p:cNvSpPr>
            <a:spLocks noGrp="1"/>
          </p:cNvSpPr>
          <p:nvPr>
            <p:ph type="body"/>
          </p:nvPr>
        </p:nvSpPr>
        <p:spPr>
          <a:xfrm>
            <a:off x="914400" y="4343400"/>
            <a:ext cx="50284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3886200" y="8686800"/>
            <a:ext cx="2971080" cy="456480"/>
          </a:xfrm>
          <a:prstGeom prst="rect">
            <a:avLst/>
          </a:prstGeom>
          <a:noFill/>
          <a:ln w="9360">
            <a:noFill/>
          </a:ln>
        </p:spPr>
        <p:style>
          <a:lnRef idx="0"/>
          <a:fillRef idx="0"/>
          <a:effectRef idx="0"/>
          <a:fontRef idx="minor"/>
        </p:style>
        <p:txBody>
          <a:bodyPr lIns="90000" rIns="90000" tIns="45000" bIns="45000" anchor="b"/>
          <a:p>
            <a:pPr algn="r">
              <a:lnSpc>
                <a:spcPct val="100000"/>
              </a:lnSpc>
            </a:pPr>
            <a:fld id="{1A84535E-AA17-4226-90AE-AB3B69BCF19E}" type="slidenum">
              <a:rPr b="0" lang="en-US" sz="1200" spc="-1" strike="noStrike">
                <a:solidFill>
                  <a:srgbClr val="000000"/>
                </a:solidFill>
                <a:uFill>
                  <a:solidFill>
                    <a:srgbClr val="ffffff"/>
                  </a:solidFill>
                </a:uFill>
                <a:latin typeface="Times New Roman"/>
                <a:ea typeface="ＭＳ Ｐゴシック"/>
              </a:rPr>
              <a:t>&lt;number&gt;</a:t>
            </a:fld>
            <a:endParaRPr b="0" lang="en-US" sz="18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914400" y="4343400"/>
            <a:ext cx="50284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00099"/>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CustomShape 1"/>
          <p:cNvSpPr/>
          <p:nvPr/>
        </p:nvSpPr>
        <p:spPr>
          <a:xfrm>
            <a:off x="762120" y="762120"/>
            <a:ext cx="7695360" cy="19792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ffffff"/>
                </a:solidFill>
                <a:uFill>
                  <a:solidFill>
                    <a:srgbClr val="ffffff"/>
                  </a:solidFill>
                </a:uFill>
                <a:latin typeface="Times New Roman"/>
                <a:ea typeface="ＭＳ Ｐゴシック"/>
              </a:rPr>
              <a:t>Goal:</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To understand the full space-time associated with rotating black holes.</a:t>
            </a:r>
            <a:endParaRPr b="0" lang="en-US" sz="1800" spc="-1" strike="noStrike">
              <a:solidFill>
                <a:srgbClr val="ffffff"/>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0" y="446040"/>
            <a:ext cx="8991000" cy="46000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ffffff"/>
                </a:solidFill>
                <a:uFill>
                  <a:solidFill>
                    <a:srgbClr val="ffffff"/>
                  </a:solidFill>
                </a:uFill>
                <a:latin typeface="Times New Roman"/>
                <a:ea typeface="ＭＳ Ｐゴシック"/>
              </a:rPr>
              <a:t>Fifth exam and sky watch, FRIDAY, May 6.</a:t>
            </a: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Reading for Exam 5: </a:t>
            </a: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Chapter 9 – Sections 9.6.1, 9.6.2, 9.7, 9.8; </a:t>
            </a: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Chapter 10 - Sections 10.1-10.4, 10.9; </a:t>
            </a: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Chapter 11 - all except Section 11.6 (abbreviated, focus on lectures); </a:t>
            </a: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Chapter 12 - all; </a:t>
            </a: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Chapter 13 (TBD); </a:t>
            </a: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Chapter 14 - all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156960" y="-106200"/>
            <a:ext cx="7619400" cy="5332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ffffff"/>
                </a:solidFill>
                <a:uFill>
                  <a:solidFill>
                    <a:srgbClr val="ffffff"/>
                  </a:solidFill>
                </a:uFill>
                <a:latin typeface="Times New Roman"/>
                <a:ea typeface="ＭＳ Ｐゴシック"/>
              </a:rPr>
              <a:t>                               </a:t>
            </a:r>
            <a:r>
              <a:rPr b="0" lang="en-US" sz="3200" spc="-1" strike="noStrike">
                <a:solidFill>
                  <a:srgbClr val="ffffff"/>
                </a:solidFill>
                <a:uFill>
                  <a:solidFill>
                    <a:srgbClr val="ffffff"/>
                  </a:solidFill>
                </a:uFill>
                <a:latin typeface="Times New Roman"/>
                <a:ea typeface="ＭＳ Ｐゴシック"/>
              </a:rPr>
              <a:t>Rotating Kerr Black Hole</a:t>
            </a:r>
            <a:r>
              <a:rPr b="0" lang="en-US" sz="2400" spc="-1" strike="noStrike">
                <a:solidFill>
                  <a:srgbClr val="ffffff"/>
                </a:solidFill>
                <a:uFill>
                  <a:solidFill>
                    <a:srgbClr val="ffffff"/>
                  </a:solidFill>
                </a:uFill>
                <a:latin typeface="Times New Roman"/>
                <a:ea typeface="ＭＳ Ｐゴシック"/>
              </a:rPr>
              <a:t>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Mass and spin, but no electrical charge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Assume all mass is in the singularity, no mass anywhere else</a:t>
            </a: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(assumption necessary to solve equations)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Find </a:t>
            </a:r>
            <a:r>
              <a:rPr b="1" i="1" lang="en-US" sz="2400" spc="-1" strike="noStrike">
                <a:solidFill>
                  <a:srgbClr val="ffffff"/>
                </a:solidFill>
                <a:uFill>
                  <a:solidFill>
                    <a:srgbClr val="ffffff"/>
                  </a:solidFill>
                </a:uFill>
                <a:latin typeface="Times New Roman"/>
                <a:ea typeface="ＭＳ Ｐゴシック"/>
              </a:rPr>
              <a:t>singularity is a</a:t>
            </a:r>
            <a:r>
              <a:rPr b="0" lang="en-US" sz="2400" spc="-1" strike="noStrike">
                <a:solidFill>
                  <a:srgbClr val="ffffff"/>
                </a:solidFill>
                <a:uFill>
                  <a:solidFill>
                    <a:srgbClr val="ffffff"/>
                  </a:solidFill>
                </a:uFill>
                <a:latin typeface="Times New Roman"/>
                <a:ea typeface="ＭＳ Ｐゴシック"/>
              </a:rPr>
              <a:t> </a:t>
            </a:r>
            <a:r>
              <a:rPr b="1" i="1" lang="en-US" sz="2400" spc="-1" strike="noStrike">
                <a:solidFill>
                  <a:srgbClr val="ffffff"/>
                </a:solidFill>
                <a:uFill>
                  <a:solidFill>
                    <a:srgbClr val="ffffff"/>
                  </a:solidFill>
                </a:uFill>
                <a:latin typeface="Times New Roman"/>
                <a:ea typeface="ＭＳ Ｐゴシック"/>
              </a:rPr>
              <a:t>ring</a:t>
            </a:r>
            <a:r>
              <a:rPr b="0" lang="en-US" sz="2400" spc="-1" strike="noStrike">
                <a:solidFill>
                  <a:srgbClr val="ffffff"/>
                </a:solidFill>
                <a:uFill>
                  <a:solidFill>
                    <a:srgbClr val="ffffff"/>
                  </a:solidFill>
                </a:uFill>
                <a:latin typeface="Times New Roman"/>
                <a:ea typeface="ＭＳ Ｐゴシック"/>
              </a:rPr>
              <a:t> (not a point)</a:t>
            </a:r>
            <a:r>
              <a:rPr b="0" lang="en-US" sz="2400" spc="-1" strike="noStrike">
                <a:solidFill>
                  <a:srgbClr val="ffffff"/>
                </a:solidFill>
                <a:uFill>
                  <a:solidFill>
                    <a:srgbClr val="ffffff"/>
                  </a:solidFill>
                </a:uFill>
                <a:latin typeface="Times New Roman"/>
                <a:ea typeface="ＭＳ Ｐゴシック"/>
              </a:rPr>
              <a:t>	</a:t>
            </a:r>
            <a:r>
              <a:rPr b="0" lang="en-US" sz="2400" spc="-1" strike="noStrike">
                <a:solidFill>
                  <a:srgbClr val="ffffff"/>
                </a:solidFill>
                <a:uFill>
                  <a:solidFill>
                    <a:srgbClr val="ffffff"/>
                  </a:solidFill>
                </a:uFill>
                <a:latin typeface="Times New Roman"/>
                <a:ea typeface="ＭＳ Ｐゴシック"/>
              </a:rPr>
              <a:t>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0 thickness, ∞ density, still infinite tidal forces</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Infinite Universes!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(implicitly spread through hyperspace)</a:t>
            </a:r>
            <a:endParaRPr b="0" lang="en-US" sz="1800" spc="-1" strike="noStrike">
              <a:solidFill>
                <a:srgbClr val="ffffff"/>
              </a:solidFill>
              <a:uFill>
                <a:solidFill>
                  <a:srgbClr val="ffffff"/>
                </a:solidFill>
              </a:uFill>
              <a:latin typeface="Arial"/>
            </a:endParaRPr>
          </a:p>
        </p:txBody>
      </p:sp>
      <p:sp>
        <p:nvSpPr>
          <p:cNvPr id="43" name="CustomShape 2"/>
          <p:cNvSpPr/>
          <p:nvPr/>
        </p:nvSpPr>
        <p:spPr>
          <a:xfrm>
            <a:off x="6477120" y="2590920"/>
            <a:ext cx="1218600" cy="380160"/>
          </a:xfrm>
          <a:prstGeom prst="ellipse">
            <a:avLst/>
          </a:prstGeom>
          <a:solidFill>
            <a:srgbClr val="1a0181"/>
          </a:solidFill>
          <a:ln w="9360">
            <a:solidFill>
              <a:srgbClr val="000000"/>
            </a:solidFill>
            <a:round/>
          </a:ln>
        </p:spPr>
        <p:style>
          <a:lnRef idx="0"/>
          <a:fillRef idx="0"/>
          <a:effectRef idx="0"/>
          <a:fontRef idx="minor"/>
        </p:style>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CustomShape 1"/>
          <p:cNvSpPr/>
          <p:nvPr/>
        </p:nvSpPr>
        <p:spPr>
          <a:xfrm>
            <a:off x="1600200" y="1066680"/>
            <a:ext cx="6247800" cy="4799880"/>
          </a:xfrm>
          <a:prstGeom prst="ellipse">
            <a:avLst/>
          </a:prstGeom>
          <a:noFill/>
          <a:ln w="9360">
            <a:solidFill>
              <a:srgbClr val="000000"/>
            </a:solidFill>
            <a:round/>
          </a:ln>
        </p:spPr>
        <p:style>
          <a:lnRef idx="0"/>
          <a:fillRef idx="0"/>
          <a:effectRef idx="0"/>
          <a:fontRef idx="minor"/>
        </p:style>
      </p:sp>
      <p:sp>
        <p:nvSpPr>
          <p:cNvPr id="45" name="CustomShape 2"/>
          <p:cNvSpPr/>
          <p:nvPr/>
        </p:nvSpPr>
        <p:spPr>
          <a:xfrm>
            <a:off x="2362320" y="1066680"/>
            <a:ext cx="4799880" cy="4799880"/>
          </a:xfrm>
          <a:prstGeom prst="ellipse">
            <a:avLst/>
          </a:prstGeom>
          <a:pattFill prst="openDmnd">
            <a:fgClr>
              <a:srgbClr val="3366cc"/>
            </a:fgClr>
            <a:bgClr>
              <a:srgbClr val="ffffff"/>
            </a:bgClr>
          </a:pattFill>
          <a:ln w="9360">
            <a:solidFill>
              <a:srgbClr val="000000"/>
            </a:solidFill>
            <a:round/>
          </a:ln>
        </p:spPr>
        <p:style>
          <a:lnRef idx="0"/>
          <a:fillRef idx="0"/>
          <a:effectRef idx="0"/>
          <a:fontRef idx="minor"/>
        </p:style>
      </p:sp>
      <p:sp>
        <p:nvSpPr>
          <p:cNvPr id="46" name="CustomShape 3"/>
          <p:cNvSpPr/>
          <p:nvPr/>
        </p:nvSpPr>
        <p:spPr>
          <a:xfrm>
            <a:off x="2971800" y="1981080"/>
            <a:ext cx="3580560" cy="2971080"/>
          </a:xfrm>
          <a:prstGeom prst="ellipse">
            <a:avLst/>
          </a:prstGeom>
          <a:solidFill>
            <a:srgbClr val="ffffff"/>
          </a:solidFill>
          <a:ln w="9360">
            <a:solidFill>
              <a:srgbClr val="000000"/>
            </a:solidFill>
            <a:round/>
          </a:ln>
        </p:spPr>
        <p:style>
          <a:lnRef idx="0"/>
          <a:fillRef idx="0"/>
          <a:effectRef idx="0"/>
          <a:fontRef idx="minor"/>
        </p:style>
      </p:sp>
      <p:sp>
        <p:nvSpPr>
          <p:cNvPr id="47" name="Line 4"/>
          <p:cNvSpPr/>
          <p:nvPr/>
        </p:nvSpPr>
        <p:spPr>
          <a:xfrm flipV="1">
            <a:off x="3302280" y="4832640"/>
            <a:ext cx="176760" cy="164160"/>
          </a:xfrm>
          <a:prstGeom prst="line">
            <a:avLst/>
          </a:prstGeom>
          <a:ln w="9360">
            <a:solidFill>
              <a:srgbClr val="000000"/>
            </a:solidFill>
            <a:round/>
            <a:tailEnd len="med" type="triangle" w="med"/>
          </a:ln>
        </p:spPr>
        <p:style>
          <a:lnRef idx="0"/>
          <a:fillRef idx="0"/>
          <a:effectRef idx="0"/>
          <a:fontRef idx="minor"/>
        </p:style>
      </p:sp>
      <p:sp>
        <p:nvSpPr>
          <p:cNvPr id="48" name="Line 5"/>
          <p:cNvSpPr/>
          <p:nvPr/>
        </p:nvSpPr>
        <p:spPr>
          <a:xfrm flipV="1">
            <a:off x="4343400" y="5257800"/>
            <a:ext cx="75960" cy="380880"/>
          </a:xfrm>
          <a:prstGeom prst="line">
            <a:avLst/>
          </a:prstGeom>
          <a:ln w="9360">
            <a:solidFill>
              <a:srgbClr val="000000"/>
            </a:solidFill>
            <a:round/>
            <a:tailEnd len="med" type="triangle" w="med"/>
          </a:ln>
        </p:spPr>
        <p:style>
          <a:lnRef idx="0"/>
          <a:fillRef idx="0"/>
          <a:effectRef idx="0"/>
          <a:fontRef idx="minor"/>
        </p:style>
      </p:sp>
      <p:sp>
        <p:nvSpPr>
          <p:cNvPr id="49" name="Line 6"/>
          <p:cNvSpPr/>
          <p:nvPr/>
        </p:nvSpPr>
        <p:spPr>
          <a:xfrm flipH="1" flipV="1">
            <a:off x="5189400" y="5255280"/>
            <a:ext cx="60120" cy="233280"/>
          </a:xfrm>
          <a:prstGeom prst="line">
            <a:avLst/>
          </a:prstGeom>
          <a:ln w="9360">
            <a:solidFill>
              <a:srgbClr val="000000"/>
            </a:solidFill>
            <a:round/>
            <a:tailEnd len="med" type="triangle" w="med"/>
          </a:ln>
        </p:spPr>
        <p:style>
          <a:lnRef idx="0"/>
          <a:fillRef idx="0"/>
          <a:effectRef idx="0"/>
          <a:fontRef idx="minor"/>
        </p:style>
      </p:sp>
      <p:sp>
        <p:nvSpPr>
          <p:cNvPr id="50" name="Line 7"/>
          <p:cNvSpPr/>
          <p:nvPr/>
        </p:nvSpPr>
        <p:spPr>
          <a:xfrm flipH="1" flipV="1">
            <a:off x="6110640" y="4770720"/>
            <a:ext cx="199080" cy="135720"/>
          </a:xfrm>
          <a:prstGeom prst="line">
            <a:avLst/>
          </a:prstGeom>
          <a:ln w="9360">
            <a:solidFill>
              <a:srgbClr val="000000"/>
            </a:solidFill>
            <a:round/>
            <a:tailEnd len="med" type="triangle" w="med"/>
          </a:ln>
        </p:spPr>
        <p:style>
          <a:lnRef idx="0"/>
          <a:fillRef idx="0"/>
          <a:effectRef idx="0"/>
          <a:fontRef idx="minor"/>
        </p:style>
      </p:sp>
      <p:sp>
        <p:nvSpPr>
          <p:cNvPr id="51" name="Line 8"/>
          <p:cNvSpPr/>
          <p:nvPr/>
        </p:nvSpPr>
        <p:spPr>
          <a:xfrm flipV="1">
            <a:off x="2600640" y="3787920"/>
            <a:ext cx="208800" cy="120240"/>
          </a:xfrm>
          <a:prstGeom prst="line">
            <a:avLst/>
          </a:prstGeom>
          <a:ln w="9360">
            <a:solidFill>
              <a:srgbClr val="000000"/>
            </a:solidFill>
            <a:round/>
            <a:tailEnd len="med" type="triangle" w="med"/>
          </a:ln>
        </p:spPr>
        <p:style>
          <a:lnRef idx="0"/>
          <a:fillRef idx="0"/>
          <a:effectRef idx="0"/>
          <a:fontRef idx="minor"/>
        </p:style>
      </p:sp>
      <p:sp>
        <p:nvSpPr>
          <p:cNvPr id="52" name="Line 9"/>
          <p:cNvSpPr/>
          <p:nvPr/>
        </p:nvSpPr>
        <p:spPr>
          <a:xfrm>
            <a:off x="2834640" y="2484000"/>
            <a:ext cx="198000" cy="137160"/>
          </a:xfrm>
          <a:prstGeom prst="line">
            <a:avLst/>
          </a:prstGeom>
          <a:ln w="9360">
            <a:solidFill>
              <a:srgbClr val="000000"/>
            </a:solidFill>
            <a:round/>
            <a:tailEnd len="med" type="triangle" w="med"/>
          </a:ln>
        </p:spPr>
        <p:style>
          <a:lnRef idx="0"/>
          <a:fillRef idx="0"/>
          <a:effectRef idx="0"/>
          <a:fontRef idx="minor"/>
        </p:style>
      </p:sp>
      <p:sp>
        <p:nvSpPr>
          <p:cNvPr id="53" name="Line 10"/>
          <p:cNvSpPr/>
          <p:nvPr/>
        </p:nvSpPr>
        <p:spPr>
          <a:xfrm>
            <a:off x="3626280" y="1537920"/>
            <a:ext cx="106920" cy="365760"/>
          </a:xfrm>
          <a:prstGeom prst="line">
            <a:avLst/>
          </a:prstGeom>
          <a:ln w="9360">
            <a:solidFill>
              <a:srgbClr val="000000"/>
            </a:solidFill>
            <a:round/>
            <a:tailEnd len="med" type="triangle" w="med"/>
          </a:ln>
        </p:spPr>
        <p:style>
          <a:lnRef idx="0"/>
          <a:fillRef idx="0"/>
          <a:effectRef idx="0"/>
          <a:fontRef idx="minor"/>
        </p:style>
      </p:sp>
      <p:sp>
        <p:nvSpPr>
          <p:cNvPr id="54" name="Line 11"/>
          <p:cNvSpPr/>
          <p:nvPr/>
        </p:nvSpPr>
        <p:spPr>
          <a:xfrm flipH="1">
            <a:off x="4889160" y="1444320"/>
            <a:ext cx="51120" cy="235440"/>
          </a:xfrm>
          <a:prstGeom prst="line">
            <a:avLst/>
          </a:prstGeom>
          <a:ln w="9360">
            <a:solidFill>
              <a:srgbClr val="000000"/>
            </a:solidFill>
            <a:round/>
            <a:tailEnd len="med" type="triangle" w="med"/>
          </a:ln>
        </p:spPr>
        <p:style>
          <a:lnRef idx="0"/>
          <a:fillRef idx="0"/>
          <a:effectRef idx="0"/>
          <a:fontRef idx="minor"/>
        </p:style>
      </p:sp>
      <p:sp>
        <p:nvSpPr>
          <p:cNvPr id="55" name="Line 12"/>
          <p:cNvSpPr/>
          <p:nvPr/>
        </p:nvSpPr>
        <p:spPr>
          <a:xfrm flipH="1">
            <a:off x="5761080" y="1767240"/>
            <a:ext cx="136080" cy="199080"/>
          </a:xfrm>
          <a:prstGeom prst="line">
            <a:avLst/>
          </a:prstGeom>
          <a:ln w="9360">
            <a:solidFill>
              <a:srgbClr val="000000"/>
            </a:solidFill>
            <a:round/>
            <a:tailEnd len="med" type="triangle" w="med"/>
          </a:ln>
        </p:spPr>
        <p:style>
          <a:lnRef idx="0"/>
          <a:fillRef idx="0"/>
          <a:effectRef idx="0"/>
          <a:fontRef idx="minor"/>
        </p:style>
      </p:sp>
      <p:sp>
        <p:nvSpPr>
          <p:cNvPr id="56" name="Line 13"/>
          <p:cNvSpPr/>
          <p:nvPr/>
        </p:nvSpPr>
        <p:spPr>
          <a:xfrm flipH="1">
            <a:off x="6488640" y="2641680"/>
            <a:ext cx="205200" cy="126360"/>
          </a:xfrm>
          <a:prstGeom prst="line">
            <a:avLst/>
          </a:prstGeom>
          <a:ln w="9360">
            <a:solidFill>
              <a:srgbClr val="000000"/>
            </a:solidFill>
            <a:round/>
            <a:tailEnd len="med" type="triangle" w="med"/>
          </a:ln>
        </p:spPr>
        <p:style>
          <a:lnRef idx="0"/>
          <a:fillRef idx="0"/>
          <a:effectRef idx="0"/>
          <a:fontRef idx="minor"/>
        </p:style>
      </p:sp>
      <p:sp>
        <p:nvSpPr>
          <p:cNvPr id="57" name="Line 14"/>
          <p:cNvSpPr/>
          <p:nvPr/>
        </p:nvSpPr>
        <p:spPr>
          <a:xfrm flipH="1" flipV="1">
            <a:off x="6701760" y="3975120"/>
            <a:ext cx="235800" cy="50400"/>
          </a:xfrm>
          <a:prstGeom prst="line">
            <a:avLst/>
          </a:prstGeom>
          <a:ln w="9360">
            <a:solidFill>
              <a:srgbClr val="000000"/>
            </a:solidFill>
            <a:round/>
            <a:tailEnd len="med" type="triangle" w="med"/>
          </a:ln>
        </p:spPr>
        <p:style>
          <a:lnRef idx="0"/>
          <a:fillRef idx="0"/>
          <a:effectRef idx="0"/>
          <a:fontRef idx="minor"/>
        </p:style>
      </p:sp>
      <p:sp>
        <p:nvSpPr>
          <p:cNvPr id="58" name="CustomShape 15"/>
          <p:cNvSpPr/>
          <p:nvPr/>
        </p:nvSpPr>
        <p:spPr>
          <a:xfrm>
            <a:off x="6161400" y="838080"/>
            <a:ext cx="21556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6ff33"/>
                </a:solidFill>
                <a:uFill>
                  <a:solidFill>
                    <a:srgbClr val="ffffff"/>
                  </a:solidFill>
                </a:uFill>
                <a:latin typeface="Arial"/>
                <a:ea typeface="ＭＳ Ｐゴシック"/>
              </a:rPr>
              <a:t>Surface of infinite redshift</a:t>
            </a:r>
            <a:endParaRPr b="0" lang="en-US" sz="1800" spc="-1" strike="noStrike">
              <a:solidFill>
                <a:srgbClr val="ffffff"/>
              </a:solidFill>
              <a:uFill>
                <a:solidFill>
                  <a:srgbClr val="ffffff"/>
                </a:solidFill>
              </a:uFill>
              <a:latin typeface="Arial"/>
            </a:endParaRPr>
          </a:p>
        </p:txBody>
      </p:sp>
      <p:sp>
        <p:nvSpPr>
          <p:cNvPr id="59" name="Line 16"/>
          <p:cNvSpPr/>
          <p:nvPr/>
        </p:nvSpPr>
        <p:spPr>
          <a:xfrm flipH="1">
            <a:off x="6476760" y="1143000"/>
            <a:ext cx="457200" cy="304560"/>
          </a:xfrm>
          <a:prstGeom prst="line">
            <a:avLst/>
          </a:prstGeom>
          <a:ln w="9360">
            <a:solidFill>
              <a:srgbClr val="00ff00"/>
            </a:solidFill>
            <a:round/>
            <a:tailEnd len="med" type="triangle" w="med"/>
          </a:ln>
        </p:spPr>
        <p:style>
          <a:lnRef idx="0"/>
          <a:fillRef idx="0"/>
          <a:effectRef idx="0"/>
          <a:fontRef idx="minor"/>
        </p:style>
      </p:sp>
      <p:sp>
        <p:nvSpPr>
          <p:cNvPr id="60" name="CustomShape 17"/>
          <p:cNvSpPr/>
          <p:nvPr/>
        </p:nvSpPr>
        <p:spPr>
          <a:xfrm>
            <a:off x="6796800" y="5486400"/>
            <a:ext cx="1982160" cy="100260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Ergosphere</a:t>
            </a:r>
            <a:endParaRPr b="0" lang="en-US" sz="1800" spc="-1" strike="noStrike">
              <a:solidFill>
                <a:srgbClr val="ffffff"/>
              </a:solidFill>
              <a:uFill>
                <a:solidFill>
                  <a:srgbClr val="ffffff"/>
                </a:solidFill>
              </a:uFill>
              <a:latin typeface="Arial"/>
            </a:endParaRPr>
          </a:p>
          <a:p>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highly curved</a:t>
            </a:r>
            <a:endParaRPr b="0" lang="en-US" sz="1800" spc="-1" strike="noStrike">
              <a:solidFill>
                <a:srgbClr val="ffffff"/>
              </a:solidFill>
              <a:uFill>
                <a:solidFill>
                  <a:srgbClr val="ffffff"/>
                </a:solidFill>
              </a:uFill>
              <a:latin typeface="Arial"/>
            </a:endParaRPr>
          </a:p>
          <a:p>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rotating</a:t>
            </a:r>
            <a:endParaRPr b="0" lang="en-US" sz="1800" spc="-1" strike="noStrike">
              <a:solidFill>
                <a:srgbClr val="ffffff"/>
              </a:solidFill>
              <a:uFill>
                <a:solidFill>
                  <a:srgbClr val="ffffff"/>
                </a:solidFill>
              </a:uFill>
              <a:latin typeface="Arial"/>
            </a:endParaRPr>
          </a:p>
          <a:p>
            <a:r>
              <a:rPr b="0" i="1" lang="en-US" sz="1200" spc="-1" strike="noStrike">
                <a:solidFill>
                  <a:srgbClr val="66ff33"/>
                </a:solidFill>
                <a:uFill>
                  <a:solidFill>
                    <a:srgbClr val="ffffff"/>
                  </a:solidFill>
                </a:uFill>
                <a:latin typeface="Arial"/>
                <a:ea typeface="ＭＳ Ｐゴシック"/>
              </a:rPr>
              <a:t>    </a:t>
            </a:r>
            <a:r>
              <a:rPr b="0" i="1" lang="en-US" sz="1200" spc="-1" strike="noStrike">
                <a:solidFill>
                  <a:srgbClr val="66ff33"/>
                </a:solidFill>
                <a:uFill>
                  <a:solidFill>
                    <a:srgbClr val="ffffff"/>
                  </a:solidFill>
                </a:uFill>
                <a:latin typeface="Arial"/>
                <a:ea typeface="ＭＳ Ｐゴシック"/>
              </a:rPr>
              <a:t>normal space</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tap rotational energy</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Space is “flowing” both </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inward and around </a:t>
            </a:r>
            <a:endParaRPr b="0" lang="en-US" sz="1800" spc="-1" strike="noStrike">
              <a:solidFill>
                <a:srgbClr val="ffffff"/>
              </a:solidFill>
              <a:uFill>
                <a:solidFill>
                  <a:srgbClr val="ffffff"/>
                </a:solidFill>
              </a:uFill>
              <a:latin typeface="Arial"/>
            </a:endParaRPr>
          </a:p>
        </p:txBody>
      </p:sp>
      <p:sp>
        <p:nvSpPr>
          <p:cNvPr id="61" name="Line 18"/>
          <p:cNvSpPr/>
          <p:nvPr/>
        </p:nvSpPr>
        <p:spPr>
          <a:xfrm flipH="1" flipV="1">
            <a:off x="7437960" y="4104360"/>
            <a:ext cx="287280" cy="1544400"/>
          </a:xfrm>
          <a:prstGeom prst="line">
            <a:avLst/>
          </a:prstGeom>
          <a:ln w="9360">
            <a:solidFill>
              <a:srgbClr val="00ff00"/>
            </a:solidFill>
            <a:round/>
            <a:tailEnd len="med" type="triangle" w="med"/>
          </a:ln>
        </p:spPr>
        <p:style>
          <a:lnRef idx="0"/>
          <a:fillRef idx="0"/>
          <a:effectRef idx="0"/>
          <a:fontRef idx="minor"/>
        </p:style>
      </p:sp>
      <p:sp>
        <p:nvSpPr>
          <p:cNvPr id="62" name="CustomShape 19"/>
          <p:cNvSpPr/>
          <p:nvPr/>
        </p:nvSpPr>
        <p:spPr>
          <a:xfrm>
            <a:off x="1150920" y="914400"/>
            <a:ext cx="1905840" cy="45504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Event horizons</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(one-way membranes)</a:t>
            </a:r>
            <a:endParaRPr b="0" lang="en-US" sz="1800" spc="-1" strike="noStrike">
              <a:solidFill>
                <a:srgbClr val="ffffff"/>
              </a:solidFill>
              <a:uFill>
                <a:solidFill>
                  <a:srgbClr val="ffffff"/>
                </a:solidFill>
              </a:uFill>
              <a:latin typeface="Arial"/>
            </a:endParaRPr>
          </a:p>
        </p:txBody>
      </p:sp>
      <p:sp>
        <p:nvSpPr>
          <p:cNvPr id="63" name="Line 20"/>
          <p:cNvSpPr/>
          <p:nvPr/>
        </p:nvSpPr>
        <p:spPr>
          <a:xfrm>
            <a:off x="2514600" y="1371600"/>
            <a:ext cx="533160" cy="380880"/>
          </a:xfrm>
          <a:prstGeom prst="line">
            <a:avLst/>
          </a:prstGeom>
          <a:ln w="9360">
            <a:solidFill>
              <a:srgbClr val="00ff00"/>
            </a:solidFill>
            <a:round/>
            <a:tailEnd len="med" type="triangle" w="med"/>
          </a:ln>
        </p:spPr>
        <p:style>
          <a:lnRef idx="0"/>
          <a:fillRef idx="0"/>
          <a:effectRef idx="0"/>
          <a:fontRef idx="minor"/>
        </p:style>
      </p:sp>
      <p:sp>
        <p:nvSpPr>
          <p:cNvPr id="64" name="Line 21"/>
          <p:cNvSpPr/>
          <p:nvPr/>
        </p:nvSpPr>
        <p:spPr>
          <a:xfrm>
            <a:off x="2514600" y="1371600"/>
            <a:ext cx="914400" cy="1066680"/>
          </a:xfrm>
          <a:prstGeom prst="line">
            <a:avLst/>
          </a:prstGeom>
          <a:ln w="9360">
            <a:solidFill>
              <a:srgbClr val="00ff00"/>
            </a:solidFill>
            <a:round/>
            <a:tailEnd len="med" type="triangle" w="med"/>
          </a:ln>
        </p:spPr>
        <p:style>
          <a:lnRef idx="0"/>
          <a:fillRef idx="0"/>
          <a:effectRef idx="0"/>
          <a:fontRef idx="minor"/>
        </p:style>
      </p:sp>
      <p:sp>
        <p:nvSpPr>
          <p:cNvPr id="65" name="CustomShape 22"/>
          <p:cNvSpPr/>
          <p:nvPr/>
        </p:nvSpPr>
        <p:spPr>
          <a:xfrm>
            <a:off x="444960" y="2460600"/>
            <a:ext cx="1518840" cy="45504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INWARD time-like</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space</a:t>
            </a:r>
            <a:endParaRPr b="0" lang="en-US" sz="1800" spc="-1" strike="noStrike">
              <a:solidFill>
                <a:srgbClr val="ffffff"/>
              </a:solidFill>
              <a:uFill>
                <a:solidFill>
                  <a:srgbClr val="ffffff"/>
                </a:solidFill>
              </a:uFill>
              <a:latin typeface="Arial"/>
            </a:endParaRPr>
          </a:p>
        </p:txBody>
      </p:sp>
      <p:sp>
        <p:nvSpPr>
          <p:cNvPr id="66" name="Line 23"/>
          <p:cNvSpPr/>
          <p:nvPr/>
        </p:nvSpPr>
        <p:spPr>
          <a:xfrm>
            <a:off x="1447560" y="2819160"/>
            <a:ext cx="1219320" cy="304920"/>
          </a:xfrm>
          <a:prstGeom prst="line">
            <a:avLst/>
          </a:prstGeom>
          <a:ln w="9360">
            <a:solidFill>
              <a:srgbClr val="00ff00"/>
            </a:solidFill>
            <a:round/>
            <a:tailEnd len="med" type="triangle" w="med"/>
          </a:ln>
        </p:spPr>
        <p:style>
          <a:lnRef idx="0"/>
          <a:fillRef idx="0"/>
          <a:effectRef idx="0"/>
          <a:fontRef idx="minor"/>
        </p:style>
      </p:sp>
      <p:sp>
        <p:nvSpPr>
          <p:cNvPr id="67" name="CustomShape 24"/>
          <p:cNvSpPr/>
          <p:nvPr/>
        </p:nvSpPr>
        <p:spPr>
          <a:xfrm>
            <a:off x="907200" y="4800600"/>
            <a:ext cx="1233720" cy="45504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Highly curved</a:t>
            </a:r>
            <a:endParaRPr b="0" lang="en-US" sz="1800" spc="-1" strike="noStrike">
              <a:solidFill>
                <a:srgbClr val="ffffff"/>
              </a:solidFill>
              <a:uFill>
                <a:solidFill>
                  <a:srgbClr val="ffffff"/>
                </a:solidFill>
              </a:uFill>
              <a:latin typeface="Arial"/>
            </a:endParaRPr>
          </a:p>
          <a:p>
            <a:pPr>
              <a:lnSpc>
                <a:spcPct val="100000"/>
              </a:lnSpc>
            </a:pPr>
            <a:r>
              <a:rPr b="0" i="1" lang="en-US" sz="1200" spc="-1" strike="noStrike">
                <a:solidFill>
                  <a:srgbClr val="66ff33"/>
                </a:solidFill>
                <a:uFill>
                  <a:solidFill>
                    <a:srgbClr val="ffffff"/>
                  </a:solidFill>
                </a:uFill>
                <a:latin typeface="Arial"/>
                <a:ea typeface="ＭＳ Ｐゴシック"/>
              </a:rPr>
              <a:t>normal</a:t>
            </a:r>
            <a:r>
              <a:rPr b="0" lang="en-US" sz="1200" spc="-1" strike="noStrike">
                <a:solidFill>
                  <a:srgbClr val="66ff33"/>
                </a:solidFill>
                <a:uFill>
                  <a:solidFill>
                    <a:srgbClr val="ffffff"/>
                  </a:solidFill>
                </a:uFill>
                <a:latin typeface="Arial"/>
                <a:ea typeface="ＭＳ Ｐゴシック"/>
              </a:rPr>
              <a:t> space</a:t>
            </a:r>
            <a:endParaRPr b="0" lang="en-US" sz="1800" spc="-1" strike="noStrike">
              <a:solidFill>
                <a:srgbClr val="ffffff"/>
              </a:solidFill>
              <a:uFill>
                <a:solidFill>
                  <a:srgbClr val="ffffff"/>
                </a:solidFill>
              </a:uFill>
              <a:latin typeface="Arial"/>
            </a:endParaRPr>
          </a:p>
        </p:txBody>
      </p:sp>
      <p:sp>
        <p:nvSpPr>
          <p:cNvPr id="68" name="Line 25"/>
          <p:cNvSpPr/>
          <p:nvPr/>
        </p:nvSpPr>
        <p:spPr>
          <a:xfrm flipV="1">
            <a:off x="2209680" y="3886200"/>
            <a:ext cx="1219320" cy="914400"/>
          </a:xfrm>
          <a:prstGeom prst="line">
            <a:avLst/>
          </a:prstGeom>
          <a:ln w="9360">
            <a:solidFill>
              <a:srgbClr val="00ff00"/>
            </a:solidFill>
            <a:round/>
            <a:tailEnd len="med" type="triangle" w="med"/>
          </a:ln>
        </p:spPr>
        <p:style>
          <a:lnRef idx="0"/>
          <a:fillRef idx="0"/>
          <a:effectRef idx="0"/>
          <a:fontRef idx="minor"/>
        </p:style>
      </p:sp>
      <p:sp>
        <p:nvSpPr>
          <p:cNvPr id="69" name="CustomShape 26"/>
          <p:cNvSpPr/>
          <p:nvPr/>
        </p:nvSpPr>
        <p:spPr>
          <a:xfrm>
            <a:off x="3809880" y="2971800"/>
            <a:ext cx="1904400" cy="990000"/>
          </a:xfrm>
          <a:prstGeom prst="star32">
            <a:avLst>
              <a:gd name="adj" fmla="val 37500"/>
            </a:avLst>
          </a:prstGeom>
          <a:noFill/>
          <a:ln w="9360">
            <a:solidFill>
              <a:srgbClr val="000000"/>
            </a:solidFill>
            <a:miter/>
          </a:ln>
        </p:spPr>
        <p:style>
          <a:lnRef idx="0"/>
          <a:fillRef idx="0"/>
          <a:effectRef idx="0"/>
          <a:fontRef idx="minor"/>
        </p:style>
      </p:sp>
      <p:sp>
        <p:nvSpPr>
          <p:cNvPr id="70" name="CustomShape 27"/>
          <p:cNvSpPr/>
          <p:nvPr/>
        </p:nvSpPr>
        <p:spPr>
          <a:xfrm>
            <a:off x="4329720" y="2514600"/>
            <a:ext cx="13694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cc0000"/>
                </a:solidFill>
                <a:uFill>
                  <a:solidFill>
                    <a:srgbClr val="ffffff"/>
                  </a:solidFill>
                </a:uFill>
                <a:latin typeface="Arial"/>
                <a:ea typeface="ＭＳ Ｐゴシック"/>
              </a:rPr>
              <a:t>Ring singularity</a:t>
            </a:r>
            <a:endParaRPr b="0" lang="en-US" sz="1800" spc="-1" strike="noStrike">
              <a:solidFill>
                <a:srgbClr val="ffffff"/>
              </a:solidFill>
              <a:uFill>
                <a:solidFill>
                  <a:srgbClr val="ffffff"/>
                </a:solidFill>
              </a:uFill>
              <a:latin typeface="Arial"/>
            </a:endParaRPr>
          </a:p>
        </p:txBody>
      </p:sp>
      <p:sp>
        <p:nvSpPr>
          <p:cNvPr id="71" name="Line 28"/>
          <p:cNvSpPr/>
          <p:nvPr/>
        </p:nvSpPr>
        <p:spPr>
          <a:xfrm flipH="1">
            <a:off x="5181480" y="2743200"/>
            <a:ext cx="76320" cy="228600"/>
          </a:xfrm>
          <a:prstGeom prst="line">
            <a:avLst/>
          </a:prstGeom>
          <a:ln w="9360">
            <a:solidFill>
              <a:srgbClr val="00ff00"/>
            </a:solidFill>
            <a:round/>
            <a:tailEnd len="med" type="triangle" w="med"/>
          </a:ln>
        </p:spPr>
        <p:style>
          <a:lnRef idx="0"/>
          <a:fillRef idx="0"/>
          <a:effectRef idx="0"/>
          <a:fontRef idx="minor"/>
        </p:style>
      </p:sp>
      <p:sp>
        <p:nvSpPr>
          <p:cNvPr id="72" name="CustomShape 29"/>
          <p:cNvSpPr/>
          <p:nvPr/>
        </p:nvSpPr>
        <p:spPr>
          <a:xfrm>
            <a:off x="1828800" y="152280"/>
            <a:ext cx="6095160" cy="4557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ffffff"/>
                </a:solidFill>
                <a:uFill>
                  <a:solidFill>
                    <a:srgbClr val="ffffff"/>
                  </a:solidFill>
                </a:uFill>
                <a:latin typeface="Times New Roman"/>
                <a:ea typeface="ＭＳ Ｐゴシック"/>
              </a:rPr>
              <a:t>Cross-sectional view of rotating Kerr black hole</a:t>
            </a:r>
            <a:endParaRPr b="0" lang="en-US" sz="1800" spc="-1" strike="noStrike">
              <a:solidFill>
                <a:srgbClr val="ffffff"/>
              </a:solidFill>
              <a:uFill>
                <a:solidFill>
                  <a:srgbClr val="ffffff"/>
                </a:solidFill>
              </a:uFill>
              <a:latin typeface="Arial"/>
            </a:endParaRPr>
          </a:p>
        </p:txBody>
      </p:sp>
      <p:sp>
        <p:nvSpPr>
          <p:cNvPr id="73" name="CustomShape 30"/>
          <p:cNvSpPr/>
          <p:nvPr/>
        </p:nvSpPr>
        <p:spPr>
          <a:xfrm>
            <a:off x="1447920" y="4695840"/>
            <a:ext cx="2775960" cy="1315440"/>
          </a:xfrm>
          <a:custGeom>
            <a:avLst/>
            <a:gdLst/>
            <a:ahLst/>
            <a:rect l="l" t="t" r="r" b="b"/>
            <a:pathLst>
              <a:path w="1749" h="829">
                <a:moveTo>
                  <a:pt x="0" y="800"/>
                </a:moveTo>
                <a:cubicBezTo>
                  <a:pt x="37" y="810"/>
                  <a:pt x="72" y="820"/>
                  <a:pt x="111" y="828"/>
                </a:cubicBezTo>
                <a:cubicBezTo>
                  <a:pt x="460" y="819"/>
                  <a:pt x="384" y="829"/>
                  <a:pt x="586" y="791"/>
                </a:cubicBezTo>
                <a:cubicBezTo>
                  <a:pt x="644" y="779"/>
                  <a:pt x="703" y="772"/>
                  <a:pt x="762" y="763"/>
                </a:cubicBezTo>
                <a:cubicBezTo>
                  <a:pt x="780" y="760"/>
                  <a:pt x="799" y="757"/>
                  <a:pt x="818" y="754"/>
                </a:cubicBezTo>
                <a:cubicBezTo>
                  <a:pt x="836" y="751"/>
                  <a:pt x="874" y="745"/>
                  <a:pt x="874" y="745"/>
                </a:cubicBezTo>
                <a:cubicBezTo>
                  <a:pt x="952" y="716"/>
                  <a:pt x="1029" y="706"/>
                  <a:pt x="1097" y="651"/>
                </a:cubicBezTo>
                <a:cubicBezTo>
                  <a:pt x="1191" y="573"/>
                  <a:pt x="1067" y="662"/>
                  <a:pt x="1153" y="614"/>
                </a:cubicBezTo>
                <a:cubicBezTo>
                  <a:pt x="1172" y="603"/>
                  <a:pt x="1209" y="577"/>
                  <a:pt x="1209" y="577"/>
                </a:cubicBezTo>
                <a:cubicBezTo>
                  <a:pt x="1254" y="505"/>
                  <a:pt x="1195" y="588"/>
                  <a:pt x="1255" y="531"/>
                </a:cubicBezTo>
                <a:cubicBezTo>
                  <a:pt x="1299" y="487"/>
                  <a:pt x="1246" y="512"/>
                  <a:pt x="1302" y="493"/>
                </a:cubicBezTo>
                <a:cubicBezTo>
                  <a:pt x="1347" y="421"/>
                  <a:pt x="1288" y="504"/>
                  <a:pt x="1348" y="447"/>
                </a:cubicBezTo>
                <a:cubicBezTo>
                  <a:pt x="1356" y="439"/>
                  <a:pt x="1359" y="426"/>
                  <a:pt x="1367" y="419"/>
                </a:cubicBezTo>
                <a:cubicBezTo>
                  <a:pt x="1378" y="407"/>
                  <a:pt x="1416" y="382"/>
                  <a:pt x="1432" y="372"/>
                </a:cubicBezTo>
                <a:cubicBezTo>
                  <a:pt x="1438" y="363"/>
                  <a:pt x="1443" y="352"/>
                  <a:pt x="1451" y="345"/>
                </a:cubicBezTo>
                <a:cubicBezTo>
                  <a:pt x="1459" y="337"/>
                  <a:pt x="1472" y="334"/>
                  <a:pt x="1479" y="326"/>
                </a:cubicBezTo>
                <a:cubicBezTo>
                  <a:pt x="1485" y="318"/>
                  <a:pt x="1483" y="306"/>
                  <a:pt x="1488" y="298"/>
                </a:cubicBezTo>
                <a:cubicBezTo>
                  <a:pt x="1521" y="236"/>
                  <a:pt x="1507" y="247"/>
                  <a:pt x="1553" y="233"/>
                </a:cubicBezTo>
                <a:cubicBezTo>
                  <a:pt x="1565" y="194"/>
                  <a:pt x="1585" y="180"/>
                  <a:pt x="1618" y="158"/>
                </a:cubicBezTo>
                <a:cubicBezTo>
                  <a:pt x="1674" y="77"/>
                  <a:pt x="1596" y="182"/>
                  <a:pt x="1665" y="112"/>
                </a:cubicBezTo>
                <a:cubicBezTo>
                  <a:pt x="1726" y="49"/>
                  <a:pt x="1635" y="116"/>
                  <a:pt x="1711" y="65"/>
                </a:cubicBezTo>
                <a:cubicBezTo>
                  <a:pt x="1749" y="7"/>
                  <a:pt x="1748" y="32"/>
                  <a:pt x="1748" y="0"/>
                </a:cubicBezTo>
              </a:path>
            </a:pathLst>
          </a:custGeom>
          <a:noFill/>
          <a:ln w="9360">
            <a:solidFill>
              <a:srgbClr val="000000"/>
            </a:solidFill>
            <a:round/>
          </a:ln>
        </p:spPr>
        <p:style>
          <a:lnRef idx="0"/>
          <a:fillRef idx="0"/>
          <a:effectRef idx="0"/>
          <a:fontRef idx="minor"/>
        </p:style>
      </p:sp>
      <p:sp>
        <p:nvSpPr>
          <p:cNvPr id="74" name="Line 31"/>
          <p:cNvSpPr/>
          <p:nvPr/>
        </p:nvSpPr>
        <p:spPr>
          <a:xfrm flipV="1">
            <a:off x="4190760" y="4572000"/>
            <a:ext cx="152640" cy="152280"/>
          </a:xfrm>
          <a:prstGeom prst="line">
            <a:avLst/>
          </a:prstGeom>
          <a:ln w="9360">
            <a:solidFill>
              <a:srgbClr val="000000"/>
            </a:solidFill>
            <a:round/>
            <a:tailEnd len="med" type="triangle" w="med"/>
          </a:ln>
        </p:spPr>
        <p:style>
          <a:lnRef idx="0"/>
          <a:fillRef idx="0"/>
          <a:effectRef idx="0"/>
          <a:fontRef idx="minor"/>
        </p:style>
      </p:sp>
      <p:sp>
        <p:nvSpPr>
          <p:cNvPr id="75" name="CustomShape 32"/>
          <p:cNvSpPr/>
          <p:nvPr/>
        </p:nvSpPr>
        <p:spPr>
          <a:xfrm>
            <a:off x="685800" y="6172200"/>
            <a:ext cx="388548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e701"/>
                </a:solidFill>
                <a:uFill>
                  <a:solidFill>
                    <a:srgbClr val="ffffff"/>
                  </a:solidFill>
                </a:uFill>
                <a:latin typeface="Arial"/>
                <a:ea typeface="ＭＳ Ｐゴシック"/>
              </a:rPr>
              <a:t>Fly in, never to return</a:t>
            </a:r>
            <a:endParaRPr b="0" lang="en-US" sz="1800" spc="-1" strike="noStrike">
              <a:solidFill>
                <a:srgbClr val="ffffff"/>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6" name="" descr=""/>
          <p:cNvPicPr/>
          <p:nvPr/>
        </p:nvPicPr>
        <p:blipFill>
          <a:blip r:embed="rId1"/>
          <a:stretch/>
        </p:blipFill>
        <p:spPr>
          <a:xfrm>
            <a:off x="1463400" y="1455840"/>
            <a:ext cx="5943240" cy="4304880"/>
          </a:xfrm>
          <a:prstGeom prst="rect">
            <a:avLst/>
          </a:prstGeom>
          <a:ln>
            <a:noFill/>
          </a:ln>
        </p:spPr>
      </p:pic>
      <p:sp>
        <p:nvSpPr>
          <p:cNvPr id="77" name="Freeform 1"/>
          <p:cNvSpPr/>
          <p:nvPr/>
        </p:nvSpPr>
        <p:spPr>
          <a:xfrm>
            <a:off x="3187440" y="2829960"/>
            <a:ext cx="527040" cy="1374480"/>
          </a:xfrm>
          <a:custGeom>
            <a:avLst/>
            <a:gdLst/>
            <a:ahLst/>
            <a:rect l="0" t="0" r="r" b="b"/>
            <a:pathLst>
              <a:path w="1464" h="3818">
                <a:moveTo>
                  <a:pt x="442" y="3817"/>
                </a:moveTo>
                <a:cubicBezTo>
                  <a:pt x="278" y="3432"/>
                  <a:pt x="50" y="3046"/>
                  <a:pt x="64" y="2608"/>
                </a:cubicBezTo>
                <a:cubicBezTo>
                  <a:pt x="76" y="2218"/>
                  <a:pt x="0" y="1820"/>
                  <a:pt x="64" y="1436"/>
                </a:cubicBezTo>
                <a:cubicBezTo>
                  <a:pt x="145" y="948"/>
                  <a:pt x="623" y="658"/>
                  <a:pt x="972" y="340"/>
                </a:cubicBezTo>
                <a:lnTo>
                  <a:pt x="1349" y="113"/>
                </a:lnTo>
                <a:lnTo>
                  <a:pt x="1463" y="0"/>
                </a:lnTo>
              </a:path>
            </a:pathLst>
          </a:custGeom>
          <a:ln w="29160">
            <a:solidFill>
              <a:srgbClr val="ccff00"/>
            </a:solidFill>
            <a:round/>
            <a:tailEnd len="med" type="triangle" w="med"/>
          </a:ln>
        </p:spPr>
      </p:sp>
      <p:sp>
        <p:nvSpPr>
          <p:cNvPr id="78" name="Freeform 2"/>
          <p:cNvSpPr/>
          <p:nvPr/>
        </p:nvSpPr>
        <p:spPr>
          <a:xfrm>
            <a:off x="3455280" y="4340160"/>
            <a:ext cx="2191320" cy="371160"/>
          </a:xfrm>
          <a:custGeom>
            <a:avLst/>
            <a:gdLst/>
            <a:ahLst/>
            <a:rect l="0" t="0" r="r" b="b"/>
            <a:pathLst>
              <a:path w="6087" h="1031">
                <a:moveTo>
                  <a:pt x="0" y="114"/>
                </a:moveTo>
                <a:cubicBezTo>
                  <a:pt x="410" y="514"/>
                  <a:pt x="984" y="546"/>
                  <a:pt x="1475" y="793"/>
                </a:cubicBezTo>
                <a:cubicBezTo>
                  <a:pt x="1941" y="1030"/>
                  <a:pt x="2505" y="1015"/>
                  <a:pt x="3024" y="907"/>
                </a:cubicBezTo>
                <a:cubicBezTo>
                  <a:pt x="3412" y="826"/>
                  <a:pt x="3811" y="975"/>
                  <a:pt x="4196" y="718"/>
                </a:cubicBezTo>
                <a:cubicBezTo>
                  <a:pt x="4565" y="472"/>
                  <a:pt x="5052" y="590"/>
                  <a:pt x="5481" y="529"/>
                </a:cubicBezTo>
                <a:lnTo>
                  <a:pt x="5859" y="189"/>
                </a:lnTo>
                <a:lnTo>
                  <a:pt x="6086" y="0"/>
                </a:lnTo>
              </a:path>
            </a:pathLst>
          </a:custGeom>
          <a:ln w="29160">
            <a:solidFill>
              <a:srgbClr val="ccff00"/>
            </a:solidFill>
            <a:round/>
            <a:tailEnd len="med" type="triangle" w="med"/>
          </a:ln>
        </p:spPr>
      </p:sp>
      <p:sp>
        <p:nvSpPr>
          <p:cNvPr id="79" name="Line 3"/>
          <p:cNvSpPr/>
          <p:nvPr/>
        </p:nvSpPr>
        <p:spPr>
          <a:xfrm flipH="1">
            <a:off x="4435200" y="1097280"/>
            <a:ext cx="914400" cy="2560320"/>
          </a:xfrm>
          <a:prstGeom prst="line">
            <a:avLst/>
          </a:prstGeom>
          <a:ln w="19080">
            <a:solidFill>
              <a:srgbClr val="ff99ff"/>
            </a:solidFill>
            <a:round/>
            <a:tailEnd len="med" type="triangle" w="med"/>
          </a:ln>
        </p:spPr>
        <p:style>
          <a:lnRef idx="0"/>
          <a:fillRef idx="0"/>
          <a:effectRef idx="0"/>
          <a:fontRef idx="minor"/>
        </p:style>
      </p:sp>
      <p:sp>
        <p:nvSpPr>
          <p:cNvPr id="80" name="TextShape 4"/>
          <p:cNvSpPr txBox="1"/>
          <p:nvPr/>
        </p:nvSpPr>
        <p:spPr>
          <a:xfrm>
            <a:off x="4800960" y="548640"/>
            <a:ext cx="2011680" cy="602280"/>
          </a:xfrm>
          <a:prstGeom prst="rect">
            <a:avLst/>
          </a:prstGeom>
          <a:noFill/>
          <a:ln>
            <a:noFill/>
          </a:ln>
        </p:spPr>
        <p:txBody>
          <a:bodyPr lIns="90000" rIns="90000" tIns="45000" bIns="45000"/>
          <a:p>
            <a:r>
              <a:rPr b="0" lang="en-US" sz="1800" spc="-1" strike="noStrike">
                <a:solidFill>
                  <a:srgbClr val="ffffff"/>
                </a:solidFill>
                <a:uFill>
                  <a:solidFill>
                    <a:srgbClr val="ffffff"/>
                  </a:solidFill>
                </a:uFill>
                <a:latin typeface="Arial"/>
              </a:rPr>
              <a:t>One point on ring singularity</a:t>
            </a:r>
            <a:endParaRPr b="0" lang="en-US" sz="1800" spc="-1" strike="noStrike">
              <a:solidFill>
                <a:srgbClr val="ffffff"/>
              </a:solidFill>
              <a:uFill>
                <a:solidFill>
                  <a:srgbClr val="ffffff"/>
                </a:solidFill>
              </a:uFill>
              <a:latin typeface="Arial"/>
            </a:endParaRPr>
          </a:p>
        </p:txBody>
      </p:sp>
      <p:sp>
        <p:nvSpPr>
          <p:cNvPr id="81" name="TextShape 5"/>
          <p:cNvSpPr txBox="1"/>
          <p:nvPr/>
        </p:nvSpPr>
        <p:spPr>
          <a:xfrm>
            <a:off x="365760" y="274320"/>
            <a:ext cx="7955280" cy="430200"/>
          </a:xfrm>
          <a:prstGeom prst="rect">
            <a:avLst/>
          </a:prstGeom>
          <a:noFill/>
          <a:ln>
            <a:noFill/>
          </a:ln>
        </p:spPr>
        <p:txBody>
          <a:bodyPr lIns="90000" rIns="90000" tIns="45000" bIns="45000"/>
          <a:p>
            <a:r>
              <a:rPr b="1" lang="en-US" sz="2400" spc="-1" strike="noStrike">
                <a:solidFill>
                  <a:srgbClr val="ffffff"/>
                </a:solidFill>
                <a:uFill>
                  <a:solidFill>
                    <a:srgbClr val="ffffff"/>
                  </a:solidFill>
                </a:uFill>
                <a:latin typeface="Arial"/>
              </a:rPr>
              <a:t>Moving around the ring</a:t>
            </a:r>
            <a:endParaRPr b="0" lang="en-US" sz="1800" spc="-1" strike="noStrike">
              <a:solidFill>
                <a:srgbClr val="ffffff"/>
              </a:solidFill>
              <a:uFill>
                <a:solidFill>
                  <a:srgbClr val="ffffff"/>
                </a:solidFill>
              </a:uFill>
              <a:latin typeface="Arial"/>
            </a:endParaRPr>
          </a:p>
        </p:txBody>
      </p:sp>
      <p:sp>
        <p:nvSpPr>
          <p:cNvPr id="82" name="TextShape 6"/>
          <p:cNvSpPr txBox="1"/>
          <p:nvPr/>
        </p:nvSpPr>
        <p:spPr>
          <a:xfrm>
            <a:off x="365760" y="5760720"/>
            <a:ext cx="8412480" cy="1114200"/>
          </a:xfrm>
          <a:prstGeom prst="rect">
            <a:avLst/>
          </a:prstGeom>
          <a:noFill/>
          <a:ln>
            <a:noFill/>
          </a:ln>
        </p:spPr>
        <p:txBody>
          <a:bodyPr lIns="90000" rIns="90000" tIns="45000" bIns="45000"/>
          <a:p>
            <a:r>
              <a:rPr b="0" lang="en-US" sz="1800" spc="-1" strike="noStrike">
                <a:solidFill>
                  <a:srgbClr val="ffffff"/>
                </a:solidFill>
                <a:uFill>
                  <a:solidFill>
                    <a:srgbClr val="ffffff"/>
                  </a:solidFill>
                </a:uFill>
                <a:latin typeface="Arial"/>
              </a:rPr>
              <a:t>On person goes clockwise around the point on the ring, the other goes counterclockwise.  They both successfully go around the ring, but they are no longer in the same space.  They can both the at the same point in space, but different points in hyperspace.</a:t>
            </a:r>
            <a:endParaRPr b="0" lang="en-US" sz="1800" spc="-1" strike="noStrike">
              <a:solidFill>
                <a:srgbClr val="ffffff"/>
              </a:solidFill>
              <a:uFill>
                <a:solidFill>
                  <a:srgbClr val="ffffff"/>
                </a:solidFill>
              </a:uFill>
              <a:latin typeface="Arial"/>
            </a:endParaRPr>
          </a:p>
        </p:txBody>
      </p:sp>
      <p:sp>
        <p:nvSpPr>
          <p:cNvPr id="83" name="TextShape 7"/>
          <p:cNvSpPr txBox="1"/>
          <p:nvPr/>
        </p:nvSpPr>
        <p:spPr>
          <a:xfrm>
            <a:off x="7392960" y="1514160"/>
            <a:ext cx="1554480" cy="3673800"/>
          </a:xfrm>
          <a:prstGeom prst="rect">
            <a:avLst/>
          </a:prstGeom>
          <a:noFill/>
          <a:ln>
            <a:noFill/>
          </a:ln>
        </p:spPr>
        <p:txBody>
          <a:bodyPr lIns="90000" rIns="90000" tIns="45000" bIns="45000"/>
          <a:p>
            <a:r>
              <a:rPr b="0" lang="en-US" sz="1800" spc="-1" strike="noStrike">
                <a:solidFill>
                  <a:srgbClr val="ffffff"/>
                </a:solidFill>
                <a:uFill>
                  <a:solidFill>
                    <a:srgbClr val="ffffff"/>
                  </a:solidFill>
                </a:uFill>
                <a:latin typeface="Arial"/>
              </a:rPr>
              <a:t>In this example, moving side to side is moving through space, but  going up and down the stairs is moving through hyperspace </a:t>
            </a:r>
            <a:endParaRPr b="0" lang="en-US" sz="1800" spc="-1" strike="noStrike">
              <a:solidFill>
                <a:srgbClr val="ffffff"/>
              </a:solidFill>
              <a:uFill>
                <a:solidFill>
                  <a:srgbClr val="ffffff"/>
                </a:solidFill>
              </a:uFill>
              <a:latin typeface="Arial"/>
            </a:endParaRPr>
          </a:p>
          <a:p>
            <a:endParaRPr b="0" lang="en-US" sz="1800" spc="-1" strike="noStrike">
              <a:solidFill>
                <a:srgbClr val="ffffff"/>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1600200" y="1066680"/>
            <a:ext cx="6247800" cy="4799880"/>
          </a:xfrm>
          <a:prstGeom prst="ellipse">
            <a:avLst/>
          </a:prstGeom>
          <a:noFill/>
          <a:ln w="9360">
            <a:solidFill>
              <a:srgbClr val="000000"/>
            </a:solidFill>
            <a:round/>
          </a:ln>
        </p:spPr>
        <p:style>
          <a:lnRef idx="0"/>
          <a:fillRef idx="0"/>
          <a:effectRef idx="0"/>
          <a:fontRef idx="minor"/>
        </p:style>
      </p:sp>
      <p:sp>
        <p:nvSpPr>
          <p:cNvPr id="85" name="CustomShape 2"/>
          <p:cNvSpPr/>
          <p:nvPr/>
        </p:nvSpPr>
        <p:spPr>
          <a:xfrm>
            <a:off x="2362320" y="1066680"/>
            <a:ext cx="4799880" cy="4799880"/>
          </a:xfrm>
          <a:prstGeom prst="ellipse">
            <a:avLst/>
          </a:prstGeom>
          <a:pattFill prst="openDmnd">
            <a:fgClr>
              <a:srgbClr val="3366cc"/>
            </a:fgClr>
            <a:bgClr>
              <a:srgbClr val="ffffff"/>
            </a:bgClr>
          </a:pattFill>
          <a:ln w="9360">
            <a:solidFill>
              <a:srgbClr val="000000"/>
            </a:solidFill>
            <a:round/>
          </a:ln>
        </p:spPr>
        <p:style>
          <a:lnRef idx="0"/>
          <a:fillRef idx="0"/>
          <a:effectRef idx="0"/>
          <a:fontRef idx="minor"/>
        </p:style>
      </p:sp>
      <p:sp>
        <p:nvSpPr>
          <p:cNvPr id="86" name="CustomShape 3"/>
          <p:cNvSpPr/>
          <p:nvPr/>
        </p:nvSpPr>
        <p:spPr>
          <a:xfrm>
            <a:off x="2971800" y="1981080"/>
            <a:ext cx="3580560" cy="2971080"/>
          </a:xfrm>
          <a:prstGeom prst="ellipse">
            <a:avLst/>
          </a:prstGeom>
          <a:solidFill>
            <a:srgbClr val="ffffff"/>
          </a:solidFill>
          <a:ln w="9360">
            <a:solidFill>
              <a:srgbClr val="000000"/>
            </a:solidFill>
            <a:round/>
          </a:ln>
        </p:spPr>
        <p:style>
          <a:lnRef idx="0"/>
          <a:fillRef idx="0"/>
          <a:effectRef idx="0"/>
          <a:fontRef idx="minor"/>
        </p:style>
      </p:sp>
      <p:sp>
        <p:nvSpPr>
          <p:cNvPr id="87" name="Line 4"/>
          <p:cNvSpPr/>
          <p:nvPr/>
        </p:nvSpPr>
        <p:spPr>
          <a:xfrm flipV="1">
            <a:off x="3302280" y="4832640"/>
            <a:ext cx="176760" cy="164160"/>
          </a:xfrm>
          <a:prstGeom prst="line">
            <a:avLst/>
          </a:prstGeom>
          <a:ln w="9360">
            <a:solidFill>
              <a:srgbClr val="000000"/>
            </a:solidFill>
            <a:round/>
            <a:tailEnd len="med" type="triangle" w="med"/>
          </a:ln>
        </p:spPr>
        <p:style>
          <a:lnRef idx="0"/>
          <a:fillRef idx="0"/>
          <a:effectRef idx="0"/>
          <a:fontRef idx="minor"/>
        </p:style>
      </p:sp>
      <p:sp>
        <p:nvSpPr>
          <p:cNvPr id="88" name="Line 5"/>
          <p:cNvSpPr/>
          <p:nvPr/>
        </p:nvSpPr>
        <p:spPr>
          <a:xfrm flipV="1">
            <a:off x="4343400" y="5257800"/>
            <a:ext cx="75960" cy="380880"/>
          </a:xfrm>
          <a:prstGeom prst="line">
            <a:avLst/>
          </a:prstGeom>
          <a:ln w="9360">
            <a:solidFill>
              <a:srgbClr val="000000"/>
            </a:solidFill>
            <a:round/>
            <a:tailEnd len="med" type="triangle" w="med"/>
          </a:ln>
        </p:spPr>
        <p:style>
          <a:lnRef idx="0"/>
          <a:fillRef idx="0"/>
          <a:effectRef idx="0"/>
          <a:fontRef idx="minor"/>
        </p:style>
      </p:sp>
      <p:sp>
        <p:nvSpPr>
          <p:cNvPr id="89" name="Line 6"/>
          <p:cNvSpPr/>
          <p:nvPr/>
        </p:nvSpPr>
        <p:spPr>
          <a:xfrm flipH="1" flipV="1">
            <a:off x="5189400" y="5255280"/>
            <a:ext cx="60120" cy="233280"/>
          </a:xfrm>
          <a:prstGeom prst="line">
            <a:avLst/>
          </a:prstGeom>
          <a:ln w="9360">
            <a:solidFill>
              <a:srgbClr val="000000"/>
            </a:solidFill>
            <a:round/>
            <a:tailEnd len="med" type="triangle" w="med"/>
          </a:ln>
        </p:spPr>
        <p:style>
          <a:lnRef idx="0"/>
          <a:fillRef idx="0"/>
          <a:effectRef idx="0"/>
          <a:fontRef idx="minor"/>
        </p:style>
      </p:sp>
      <p:sp>
        <p:nvSpPr>
          <p:cNvPr id="90" name="Line 7"/>
          <p:cNvSpPr/>
          <p:nvPr/>
        </p:nvSpPr>
        <p:spPr>
          <a:xfrm flipH="1" flipV="1">
            <a:off x="6110640" y="4770720"/>
            <a:ext cx="199080" cy="135720"/>
          </a:xfrm>
          <a:prstGeom prst="line">
            <a:avLst/>
          </a:prstGeom>
          <a:ln w="9360">
            <a:solidFill>
              <a:srgbClr val="000000"/>
            </a:solidFill>
            <a:round/>
            <a:tailEnd len="med" type="triangle" w="med"/>
          </a:ln>
        </p:spPr>
        <p:style>
          <a:lnRef idx="0"/>
          <a:fillRef idx="0"/>
          <a:effectRef idx="0"/>
          <a:fontRef idx="minor"/>
        </p:style>
      </p:sp>
      <p:sp>
        <p:nvSpPr>
          <p:cNvPr id="91" name="Line 8"/>
          <p:cNvSpPr/>
          <p:nvPr/>
        </p:nvSpPr>
        <p:spPr>
          <a:xfrm flipV="1">
            <a:off x="2600640" y="3787920"/>
            <a:ext cx="208800" cy="120240"/>
          </a:xfrm>
          <a:prstGeom prst="line">
            <a:avLst/>
          </a:prstGeom>
          <a:ln w="9360">
            <a:solidFill>
              <a:srgbClr val="000000"/>
            </a:solidFill>
            <a:round/>
            <a:tailEnd len="med" type="triangle" w="med"/>
          </a:ln>
        </p:spPr>
        <p:style>
          <a:lnRef idx="0"/>
          <a:fillRef idx="0"/>
          <a:effectRef idx="0"/>
          <a:fontRef idx="minor"/>
        </p:style>
      </p:sp>
      <p:sp>
        <p:nvSpPr>
          <p:cNvPr id="92" name="Line 9"/>
          <p:cNvSpPr/>
          <p:nvPr/>
        </p:nvSpPr>
        <p:spPr>
          <a:xfrm>
            <a:off x="2834640" y="2484000"/>
            <a:ext cx="198000" cy="137160"/>
          </a:xfrm>
          <a:prstGeom prst="line">
            <a:avLst/>
          </a:prstGeom>
          <a:ln w="9360">
            <a:solidFill>
              <a:srgbClr val="000000"/>
            </a:solidFill>
            <a:round/>
            <a:tailEnd len="med" type="triangle" w="med"/>
          </a:ln>
        </p:spPr>
        <p:style>
          <a:lnRef idx="0"/>
          <a:fillRef idx="0"/>
          <a:effectRef idx="0"/>
          <a:fontRef idx="minor"/>
        </p:style>
      </p:sp>
      <p:sp>
        <p:nvSpPr>
          <p:cNvPr id="93" name="Line 10"/>
          <p:cNvSpPr/>
          <p:nvPr/>
        </p:nvSpPr>
        <p:spPr>
          <a:xfrm>
            <a:off x="3626280" y="1537920"/>
            <a:ext cx="106920" cy="365760"/>
          </a:xfrm>
          <a:prstGeom prst="line">
            <a:avLst/>
          </a:prstGeom>
          <a:ln w="9360">
            <a:solidFill>
              <a:srgbClr val="000000"/>
            </a:solidFill>
            <a:round/>
            <a:tailEnd len="med" type="triangle" w="med"/>
          </a:ln>
        </p:spPr>
        <p:style>
          <a:lnRef idx="0"/>
          <a:fillRef idx="0"/>
          <a:effectRef idx="0"/>
          <a:fontRef idx="minor"/>
        </p:style>
      </p:sp>
      <p:sp>
        <p:nvSpPr>
          <p:cNvPr id="94" name="Line 11"/>
          <p:cNvSpPr/>
          <p:nvPr/>
        </p:nvSpPr>
        <p:spPr>
          <a:xfrm flipH="1">
            <a:off x="4889160" y="1444320"/>
            <a:ext cx="51120" cy="235440"/>
          </a:xfrm>
          <a:prstGeom prst="line">
            <a:avLst/>
          </a:prstGeom>
          <a:ln w="9360">
            <a:solidFill>
              <a:srgbClr val="000000"/>
            </a:solidFill>
            <a:round/>
            <a:tailEnd len="med" type="triangle" w="med"/>
          </a:ln>
        </p:spPr>
        <p:style>
          <a:lnRef idx="0"/>
          <a:fillRef idx="0"/>
          <a:effectRef idx="0"/>
          <a:fontRef idx="minor"/>
        </p:style>
      </p:sp>
      <p:sp>
        <p:nvSpPr>
          <p:cNvPr id="95" name="Line 12"/>
          <p:cNvSpPr/>
          <p:nvPr/>
        </p:nvSpPr>
        <p:spPr>
          <a:xfrm flipH="1">
            <a:off x="5761080" y="1767240"/>
            <a:ext cx="136080" cy="199080"/>
          </a:xfrm>
          <a:prstGeom prst="line">
            <a:avLst/>
          </a:prstGeom>
          <a:ln w="9360">
            <a:solidFill>
              <a:srgbClr val="000000"/>
            </a:solidFill>
            <a:round/>
            <a:tailEnd len="med" type="triangle" w="med"/>
          </a:ln>
        </p:spPr>
        <p:style>
          <a:lnRef idx="0"/>
          <a:fillRef idx="0"/>
          <a:effectRef idx="0"/>
          <a:fontRef idx="minor"/>
        </p:style>
      </p:sp>
      <p:sp>
        <p:nvSpPr>
          <p:cNvPr id="96" name="Line 13"/>
          <p:cNvSpPr/>
          <p:nvPr/>
        </p:nvSpPr>
        <p:spPr>
          <a:xfrm flipH="1">
            <a:off x="6488640" y="2641680"/>
            <a:ext cx="205200" cy="126360"/>
          </a:xfrm>
          <a:prstGeom prst="line">
            <a:avLst/>
          </a:prstGeom>
          <a:ln w="9360">
            <a:solidFill>
              <a:srgbClr val="000000"/>
            </a:solidFill>
            <a:round/>
            <a:tailEnd len="med" type="triangle" w="med"/>
          </a:ln>
        </p:spPr>
        <p:style>
          <a:lnRef idx="0"/>
          <a:fillRef idx="0"/>
          <a:effectRef idx="0"/>
          <a:fontRef idx="minor"/>
        </p:style>
      </p:sp>
      <p:sp>
        <p:nvSpPr>
          <p:cNvPr id="97" name="Line 14"/>
          <p:cNvSpPr/>
          <p:nvPr/>
        </p:nvSpPr>
        <p:spPr>
          <a:xfrm flipH="1" flipV="1">
            <a:off x="6701760" y="3975120"/>
            <a:ext cx="235800" cy="50400"/>
          </a:xfrm>
          <a:prstGeom prst="line">
            <a:avLst/>
          </a:prstGeom>
          <a:ln w="9360">
            <a:solidFill>
              <a:srgbClr val="000000"/>
            </a:solidFill>
            <a:round/>
            <a:tailEnd len="med" type="triangle" w="med"/>
          </a:ln>
        </p:spPr>
        <p:style>
          <a:lnRef idx="0"/>
          <a:fillRef idx="0"/>
          <a:effectRef idx="0"/>
          <a:fontRef idx="minor"/>
        </p:style>
      </p:sp>
      <p:sp>
        <p:nvSpPr>
          <p:cNvPr id="98" name="CustomShape 15"/>
          <p:cNvSpPr/>
          <p:nvPr/>
        </p:nvSpPr>
        <p:spPr>
          <a:xfrm>
            <a:off x="6161400" y="838080"/>
            <a:ext cx="21556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6ff33"/>
                </a:solidFill>
                <a:uFill>
                  <a:solidFill>
                    <a:srgbClr val="ffffff"/>
                  </a:solidFill>
                </a:uFill>
                <a:latin typeface="Arial"/>
                <a:ea typeface="ＭＳ Ｐゴシック"/>
              </a:rPr>
              <a:t>Surface of infinite redshift</a:t>
            </a:r>
            <a:endParaRPr b="0" lang="en-US" sz="1800" spc="-1" strike="noStrike">
              <a:solidFill>
                <a:srgbClr val="ffffff"/>
              </a:solidFill>
              <a:uFill>
                <a:solidFill>
                  <a:srgbClr val="ffffff"/>
                </a:solidFill>
              </a:uFill>
              <a:latin typeface="Arial"/>
            </a:endParaRPr>
          </a:p>
        </p:txBody>
      </p:sp>
      <p:sp>
        <p:nvSpPr>
          <p:cNvPr id="99" name="Line 16"/>
          <p:cNvSpPr/>
          <p:nvPr/>
        </p:nvSpPr>
        <p:spPr>
          <a:xfrm flipH="1">
            <a:off x="6476760" y="1143000"/>
            <a:ext cx="457200" cy="304560"/>
          </a:xfrm>
          <a:prstGeom prst="line">
            <a:avLst/>
          </a:prstGeom>
          <a:ln w="9360">
            <a:solidFill>
              <a:srgbClr val="00ff00"/>
            </a:solidFill>
            <a:round/>
            <a:tailEnd len="med" type="triangle" w="med"/>
          </a:ln>
        </p:spPr>
        <p:style>
          <a:lnRef idx="0"/>
          <a:fillRef idx="0"/>
          <a:effectRef idx="0"/>
          <a:fontRef idx="minor"/>
        </p:style>
      </p:sp>
      <p:sp>
        <p:nvSpPr>
          <p:cNvPr id="100" name="CustomShape 17"/>
          <p:cNvSpPr/>
          <p:nvPr/>
        </p:nvSpPr>
        <p:spPr>
          <a:xfrm>
            <a:off x="6796800" y="5486400"/>
            <a:ext cx="1982160" cy="100260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Ergosphere</a:t>
            </a:r>
            <a:endParaRPr b="0" lang="en-US" sz="1800" spc="-1" strike="noStrike">
              <a:solidFill>
                <a:srgbClr val="ffffff"/>
              </a:solidFill>
              <a:uFill>
                <a:solidFill>
                  <a:srgbClr val="ffffff"/>
                </a:solidFill>
              </a:uFill>
              <a:latin typeface="Arial"/>
            </a:endParaRPr>
          </a:p>
          <a:p>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highly curved</a:t>
            </a:r>
            <a:endParaRPr b="0" lang="en-US" sz="1800" spc="-1" strike="noStrike">
              <a:solidFill>
                <a:srgbClr val="ffffff"/>
              </a:solidFill>
              <a:uFill>
                <a:solidFill>
                  <a:srgbClr val="ffffff"/>
                </a:solidFill>
              </a:uFill>
              <a:latin typeface="Arial"/>
            </a:endParaRPr>
          </a:p>
          <a:p>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rotating</a:t>
            </a:r>
            <a:endParaRPr b="0" lang="en-US" sz="1800" spc="-1" strike="noStrike">
              <a:solidFill>
                <a:srgbClr val="ffffff"/>
              </a:solidFill>
              <a:uFill>
                <a:solidFill>
                  <a:srgbClr val="ffffff"/>
                </a:solidFill>
              </a:uFill>
              <a:latin typeface="Arial"/>
            </a:endParaRPr>
          </a:p>
          <a:p>
            <a:r>
              <a:rPr b="0" i="1" lang="en-US" sz="1200" spc="-1" strike="noStrike">
                <a:solidFill>
                  <a:srgbClr val="66ff33"/>
                </a:solidFill>
                <a:uFill>
                  <a:solidFill>
                    <a:srgbClr val="ffffff"/>
                  </a:solidFill>
                </a:uFill>
                <a:latin typeface="Arial"/>
                <a:ea typeface="ＭＳ Ｐゴシック"/>
              </a:rPr>
              <a:t>    </a:t>
            </a:r>
            <a:r>
              <a:rPr b="0" i="1" lang="en-US" sz="1200" spc="-1" strike="noStrike">
                <a:solidFill>
                  <a:srgbClr val="66ff33"/>
                </a:solidFill>
                <a:uFill>
                  <a:solidFill>
                    <a:srgbClr val="ffffff"/>
                  </a:solidFill>
                </a:uFill>
                <a:latin typeface="Arial"/>
                <a:ea typeface="ＭＳ Ｐゴシック"/>
              </a:rPr>
              <a:t>normal space</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tap rotational energy</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Space is “flowing” both </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inward and around </a:t>
            </a:r>
            <a:endParaRPr b="0" lang="en-US" sz="1800" spc="-1" strike="noStrike">
              <a:solidFill>
                <a:srgbClr val="ffffff"/>
              </a:solidFill>
              <a:uFill>
                <a:solidFill>
                  <a:srgbClr val="ffffff"/>
                </a:solidFill>
              </a:uFill>
              <a:latin typeface="Arial"/>
            </a:endParaRPr>
          </a:p>
        </p:txBody>
      </p:sp>
      <p:sp>
        <p:nvSpPr>
          <p:cNvPr id="101" name="Line 18"/>
          <p:cNvSpPr/>
          <p:nvPr/>
        </p:nvSpPr>
        <p:spPr>
          <a:xfrm flipH="1" flipV="1">
            <a:off x="7437960" y="4104360"/>
            <a:ext cx="287280" cy="1544400"/>
          </a:xfrm>
          <a:prstGeom prst="line">
            <a:avLst/>
          </a:prstGeom>
          <a:ln w="9360">
            <a:solidFill>
              <a:srgbClr val="00ff00"/>
            </a:solidFill>
            <a:round/>
            <a:tailEnd len="med" type="triangle" w="med"/>
          </a:ln>
        </p:spPr>
        <p:style>
          <a:lnRef idx="0"/>
          <a:fillRef idx="0"/>
          <a:effectRef idx="0"/>
          <a:fontRef idx="minor"/>
        </p:style>
      </p:sp>
      <p:sp>
        <p:nvSpPr>
          <p:cNvPr id="102" name="CustomShape 19"/>
          <p:cNvSpPr/>
          <p:nvPr/>
        </p:nvSpPr>
        <p:spPr>
          <a:xfrm>
            <a:off x="1150920" y="914400"/>
            <a:ext cx="1905840" cy="45504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Event horizons</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(one-way membranes)</a:t>
            </a:r>
            <a:endParaRPr b="0" lang="en-US" sz="1800" spc="-1" strike="noStrike">
              <a:solidFill>
                <a:srgbClr val="ffffff"/>
              </a:solidFill>
              <a:uFill>
                <a:solidFill>
                  <a:srgbClr val="ffffff"/>
                </a:solidFill>
              </a:uFill>
              <a:latin typeface="Arial"/>
            </a:endParaRPr>
          </a:p>
        </p:txBody>
      </p:sp>
      <p:sp>
        <p:nvSpPr>
          <p:cNvPr id="103" name="Line 20"/>
          <p:cNvSpPr/>
          <p:nvPr/>
        </p:nvSpPr>
        <p:spPr>
          <a:xfrm>
            <a:off x="2514600" y="1371600"/>
            <a:ext cx="533160" cy="380880"/>
          </a:xfrm>
          <a:prstGeom prst="line">
            <a:avLst/>
          </a:prstGeom>
          <a:ln w="9360">
            <a:solidFill>
              <a:srgbClr val="00ff00"/>
            </a:solidFill>
            <a:round/>
            <a:tailEnd len="med" type="triangle" w="med"/>
          </a:ln>
        </p:spPr>
        <p:style>
          <a:lnRef idx="0"/>
          <a:fillRef idx="0"/>
          <a:effectRef idx="0"/>
          <a:fontRef idx="minor"/>
        </p:style>
      </p:sp>
      <p:sp>
        <p:nvSpPr>
          <p:cNvPr id="104" name="Line 21"/>
          <p:cNvSpPr/>
          <p:nvPr/>
        </p:nvSpPr>
        <p:spPr>
          <a:xfrm>
            <a:off x="2514600" y="1371600"/>
            <a:ext cx="914400" cy="1066680"/>
          </a:xfrm>
          <a:prstGeom prst="line">
            <a:avLst/>
          </a:prstGeom>
          <a:ln w="9360">
            <a:solidFill>
              <a:srgbClr val="00ff00"/>
            </a:solidFill>
            <a:round/>
            <a:tailEnd len="med" type="triangle" w="med"/>
          </a:ln>
        </p:spPr>
        <p:style>
          <a:lnRef idx="0"/>
          <a:fillRef idx="0"/>
          <a:effectRef idx="0"/>
          <a:fontRef idx="minor"/>
        </p:style>
      </p:sp>
      <p:sp>
        <p:nvSpPr>
          <p:cNvPr id="105" name="CustomShape 22"/>
          <p:cNvSpPr/>
          <p:nvPr/>
        </p:nvSpPr>
        <p:spPr>
          <a:xfrm>
            <a:off x="444960" y="2460600"/>
            <a:ext cx="1518840" cy="45504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INWARD time-like</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space</a:t>
            </a:r>
            <a:endParaRPr b="0" lang="en-US" sz="1800" spc="-1" strike="noStrike">
              <a:solidFill>
                <a:srgbClr val="ffffff"/>
              </a:solidFill>
              <a:uFill>
                <a:solidFill>
                  <a:srgbClr val="ffffff"/>
                </a:solidFill>
              </a:uFill>
              <a:latin typeface="Arial"/>
            </a:endParaRPr>
          </a:p>
        </p:txBody>
      </p:sp>
      <p:sp>
        <p:nvSpPr>
          <p:cNvPr id="106" name="Line 23"/>
          <p:cNvSpPr/>
          <p:nvPr/>
        </p:nvSpPr>
        <p:spPr>
          <a:xfrm>
            <a:off x="1447560" y="2819160"/>
            <a:ext cx="1219320" cy="304920"/>
          </a:xfrm>
          <a:prstGeom prst="line">
            <a:avLst/>
          </a:prstGeom>
          <a:ln w="9360">
            <a:solidFill>
              <a:srgbClr val="00ff00"/>
            </a:solidFill>
            <a:round/>
            <a:tailEnd len="med" type="triangle" w="med"/>
          </a:ln>
        </p:spPr>
        <p:style>
          <a:lnRef idx="0"/>
          <a:fillRef idx="0"/>
          <a:effectRef idx="0"/>
          <a:fontRef idx="minor"/>
        </p:style>
      </p:sp>
      <p:sp>
        <p:nvSpPr>
          <p:cNvPr id="107" name="CustomShape 24"/>
          <p:cNvSpPr/>
          <p:nvPr/>
        </p:nvSpPr>
        <p:spPr>
          <a:xfrm>
            <a:off x="907200" y="4800600"/>
            <a:ext cx="1233720" cy="45504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Highly curved</a:t>
            </a:r>
            <a:endParaRPr b="0" lang="en-US" sz="1800" spc="-1" strike="noStrike">
              <a:solidFill>
                <a:srgbClr val="ffffff"/>
              </a:solidFill>
              <a:uFill>
                <a:solidFill>
                  <a:srgbClr val="ffffff"/>
                </a:solidFill>
              </a:uFill>
              <a:latin typeface="Arial"/>
            </a:endParaRPr>
          </a:p>
          <a:p>
            <a:pPr>
              <a:lnSpc>
                <a:spcPct val="100000"/>
              </a:lnSpc>
            </a:pPr>
            <a:r>
              <a:rPr b="0" i="1" lang="en-US" sz="1200" spc="-1" strike="noStrike">
                <a:solidFill>
                  <a:srgbClr val="66ff33"/>
                </a:solidFill>
                <a:uFill>
                  <a:solidFill>
                    <a:srgbClr val="ffffff"/>
                  </a:solidFill>
                </a:uFill>
                <a:latin typeface="Arial"/>
                <a:ea typeface="ＭＳ Ｐゴシック"/>
              </a:rPr>
              <a:t>normal</a:t>
            </a:r>
            <a:r>
              <a:rPr b="0" lang="en-US" sz="1200" spc="-1" strike="noStrike">
                <a:solidFill>
                  <a:srgbClr val="66ff33"/>
                </a:solidFill>
                <a:uFill>
                  <a:solidFill>
                    <a:srgbClr val="ffffff"/>
                  </a:solidFill>
                </a:uFill>
                <a:latin typeface="Arial"/>
                <a:ea typeface="ＭＳ Ｐゴシック"/>
              </a:rPr>
              <a:t> space</a:t>
            </a:r>
            <a:endParaRPr b="0" lang="en-US" sz="1800" spc="-1" strike="noStrike">
              <a:solidFill>
                <a:srgbClr val="ffffff"/>
              </a:solidFill>
              <a:uFill>
                <a:solidFill>
                  <a:srgbClr val="ffffff"/>
                </a:solidFill>
              </a:uFill>
              <a:latin typeface="Arial"/>
            </a:endParaRPr>
          </a:p>
        </p:txBody>
      </p:sp>
      <p:sp>
        <p:nvSpPr>
          <p:cNvPr id="108" name="Line 25"/>
          <p:cNvSpPr/>
          <p:nvPr/>
        </p:nvSpPr>
        <p:spPr>
          <a:xfrm flipV="1">
            <a:off x="2209680" y="3886200"/>
            <a:ext cx="1219320" cy="914400"/>
          </a:xfrm>
          <a:prstGeom prst="line">
            <a:avLst/>
          </a:prstGeom>
          <a:ln w="9360">
            <a:solidFill>
              <a:srgbClr val="00ff00"/>
            </a:solidFill>
            <a:round/>
            <a:tailEnd len="med" type="triangle" w="med"/>
          </a:ln>
        </p:spPr>
        <p:style>
          <a:lnRef idx="0"/>
          <a:fillRef idx="0"/>
          <a:effectRef idx="0"/>
          <a:fontRef idx="minor"/>
        </p:style>
      </p:sp>
      <p:sp>
        <p:nvSpPr>
          <p:cNvPr id="109" name="CustomShape 26"/>
          <p:cNvSpPr/>
          <p:nvPr/>
        </p:nvSpPr>
        <p:spPr>
          <a:xfrm>
            <a:off x="3809880" y="2971800"/>
            <a:ext cx="1904400" cy="990000"/>
          </a:xfrm>
          <a:prstGeom prst="star32">
            <a:avLst>
              <a:gd name="adj" fmla="val 37500"/>
            </a:avLst>
          </a:prstGeom>
          <a:noFill/>
          <a:ln w="9360">
            <a:solidFill>
              <a:srgbClr val="000000"/>
            </a:solidFill>
            <a:miter/>
          </a:ln>
        </p:spPr>
        <p:style>
          <a:lnRef idx="0"/>
          <a:fillRef idx="0"/>
          <a:effectRef idx="0"/>
          <a:fontRef idx="minor"/>
        </p:style>
      </p:sp>
      <p:sp>
        <p:nvSpPr>
          <p:cNvPr id="110" name="CustomShape 27"/>
          <p:cNvSpPr/>
          <p:nvPr/>
        </p:nvSpPr>
        <p:spPr>
          <a:xfrm>
            <a:off x="4329720" y="2514600"/>
            <a:ext cx="13694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cc0000"/>
                </a:solidFill>
                <a:uFill>
                  <a:solidFill>
                    <a:srgbClr val="ffffff"/>
                  </a:solidFill>
                </a:uFill>
                <a:latin typeface="Arial"/>
                <a:ea typeface="ＭＳ Ｐゴシック"/>
              </a:rPr>
              <a:t>Ring singularity</a:t>
            </a:r>
            <a:endParaRPr b="0" lang="en-US" sz="1800" spc="-1" strike="noStrike">
              <a:solidFill>
                <a:srgbClr val="ffffff"/>
              </a:solidFill>
              <a:uFill>
                <a:solidFill>
                  <a:srgbClr val="ffffff"/>
                </a:solidFill>
              </a:uFill>
              <a:latin typeface="Arial"/>
            </a:endParaRPr>
          </a:p>
        </p:txBody>
      </p:sp>
      <p:sp>
        <p:nvSpPr>
          <p:cNvPr id="111" name="Line 28"/>
          <p:cNvSpPr/>
          <p:nvPr/>
        </p:nvSpPr>
        <p:spPr>
          <a:xfrm flipH="1">
            <a:off x="5181480" y="2743200"/>
            <a:ext cx="76320" cy="228600"/>
          </a:xfrm>
          <a:prstGeom prst="line">
            <a:avLst/>
          </a:prstGeom>
          <a:ln w="9360">
            <a:solidFill>
              <a:srgbClr val="00ff00"/>
            </a:solidFill>
            <a:round/>
            <a:tailEnd len="med" type="triangle" w="med"/>
          </a:ln>
        </p:spPr>
        <p:style>
          <a:lnRef idx="0"/>
          <a:fillRef idx="0"/>
          <a:effectRef idx="0"/>
          <a:fontRef idx="minor"/>
        </p:style>
      </p:sp>
      <p:sp>
        <p:nvSpPr>
          <p:cNvPr id="112" name="CustomShape 29"/>
          <p:cNvSpPr/>
          <p:nvPr/>
        </p:nvSpPr>
        <p:spPr>
          <a:xfrm>
            <a:off x="1828800" y="152280"/>
            <a:ext cx="6095160" cy="4557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ffffff"/>
                </a:solidFill>
                <a:uFill>
                  <a:solidFill>
                    <a:srgbClr val="ffffff"/>
                  </a:solidFill>
                </a:uFill>
                <a:latin typeface="Times New Roman"/>
                <a:ea typeface="ＭＳ Ｐゴシック"/>
              </a:rPr>
              <a:t>Cross-sectional view of rotating Kerr black hole</a:t>
            </a:r>
            <a:endParaRPr b="0" lang="en-US" sz="1800" spc="-1" strike="noStrike">
              <a:solidFill>
                <a:srgbClr val="ffffff"/>
              </a:solidFill>
              <a:uFill>
                <a:solidFill>
                  <a:srgbClr val="ffffff"/>
                </a:solidFill>
              </a:uFill>
              <a:latin typeface="Arial"/>
            </a:endParaRPr>
          </a:p>
        </p:txBody>
      </p:sp>
      <p:sp>
        <p:nvSpPr>
          <p:cNvPr id="113" name="CustomShape 30"/>
          <p:cNvSpPr/>
          <p:nvPr/>
        </p:nvSpPr>
        <p:spPr>
          <a:xfrm>
            <a:off x="1447920" y="4695840"/>
            <a:ext cx="2775960" cy="1315440"/>
          </a:xfrm>
          <a:custGeom>
            <a:avLst/>
            <a:gdLst/>
            <a:ahLst/>
            <a:rect l="l" t="t" r="r" b="b"/>
            <a:pathLst>
              <a:path w="1749" h="829">
                <a:moveTo>
                  <a:pt x="0" y="800"/>
                </a:moveTo>
                <a:cubicBezTo>
                  <a:pt x="37" y="810"/>
                  <a:pt x="72" y="820"/>
                  <a:pt x="111" y="828"/>
                </a:cubicBezTo>
                <a:cubicBezTo>
                  <a:pt x="460" y="819"/>
                  <a:pt x="384" y="829"/>
                  <a:pt x="586" y="791"/>
                </a:cubicBezTo>
                <a:cubicBezTo>
                  <a:pt x="644" y="779"/>
                  <a:pt x="703" y="772"/>
                  <a:pt x="762" y="763"/>
                </a:cubicBezTo>
                <a:cubicBezTo>
                  <a:pt x="780" y="760"/>
                  <a:pt x="799" y="757"/>
                  <a:pt x="818" y="754"/>
                </a:cubicBezTo>
                <a:cubicBezTo>
                  <a:pt x="836" y="751"/>
                  <a:pt x="874" y="745"/>
                  <a:pt x="874" y="745"/>
                </a:cubicBezTo>
                <a:cubicBezTo>
                  <a:pt x="952" y="716"/>
                  <a:pt x="1029" y="706"/>
                  <a:pt x="1097" y="651"/>
                </a:cubicBezTo>
                <a:cubicBezTo>
                  <a:pt x="1191" y="573"/>
                  <a:pt x="1067" y="662"/>
                  <a:pt x="1153" y="614"/>
                </a:cubicBezTo>
                <a:cubicBezTo>
                  <a:pt x="1172" y="603"/>
                  <a:pt x="1209" y="577"/>
                  <a:pt x="1209" y="577"/>
                </a:cubicBezTo>
                <a:cubicBezTo>
                  <a:pt x="1254" y="505"/>
                  <a:pt x="1195" y="588"/>
                  <a:pt x="1255" y="531"/>
                </a:cubicBezTo>
                <a:cubicBezTo>
                  <a:pt x="1299" y="487"/>
                  <a:pt x="1246" y="512"/>
                  <a:pt x="1302" y="493"/>
                </a:cubicBezTo>
                <a:cubicBezTo>
                  <a:pt x="1347" y="421"/>
                  <a:pt x="1288" y="504"/>
                  <a:pt x="1348" y="447"/>
                </a:cubicBezTo>
                <a:cubicBezTo>
                  <a:pt x="1356" y="439"/>
                  <a:pt x="1359" y="426"/>
                  <a:pt x="1367" y="419"/>
                </a:cubicBezTo>
                <a:cubicBezTo>
                  <a:pt x="1378" y="407"/>
                  <a:pt x="1416" y="382"/>
                  <a:pt x="1432" y="372"/>
                </a:cubicBezTo>
                <a:cubicBezTo>
                  <a:pt x="1438" y="363"/>
                  <a:pt x="1443" y="352"/>
                  <a:pt x="1451" y="345"/>
                </a:cubicBezTo>
                <a:cubicBezTo>
                  <a:pt x="1459" y="337"/>
                  <a:pt x="1472" y="334"/>
                  <a:pt x="1479" y="326"/>
                </a:cubicBezTo>
                <a:cubicBezTo>
                  <a:pt x="1485" y="318"/>
                  <a:pt x="1483" y="306"/>
                  <a:pt x="1488" y="298"/>
                </a:cubicBezTo>
                <a:cubicBezTo>
                  <a:pt x="1521" y="236"/>
                  <a:pt x="1507" y="247"/>
                  <a:pt x="1553" y="233"/>
                </a:cubicBezTo>
                <a:cubicBezTo>
                  <a:pt x="1565" y="194"/>
                  <a:pt x="1585" y="180"/>
                  <a:pt x="1618" y="158"/>
                </a:cubicBezTo>
                <a:cubicBezTo>
                  <a:pt x="1674" y="77"/>
                  <a:pt x="1596" y="182"/>
                  <a:pt x="1665" y="112"/>
                </a:cubicBezTo>
                <a:cubicBezTo>
                  <a:pt x="1726" y="49"/>
                  <a:pt x="1635" y="116"/>
                  <a:pt x="1711" y="65"/>
                </a:cubicBezTo>
                <a:cubicBezTo>
                  <a:pt x="1749" y="7"/>
                  <a:pt x="1748" y="32"/>
                  <a:pt x="1748" y="0"/>
                </a:cubicBezTo>
              </a:path>
            </a:pathLst>
          </a:custGeom>
          <a:noFill/>
          <a:ln w="9360">
            <a:solidFill>
              <a:srgbClr val="000000"/>
            </a:solidFill>
            <a:round/>
          </a:ln>
        </p:spPr>
        <p:style>
          <a:lnRef idx="0"/>
          <a:fillRef idx="0"/>
          <a:effectRef idx="0"/>
          <a:fontRef idx="minor"/>
        </p:style>
      </p:sp>
      <p:sp>
        <p:nvSpPr>
          <p:cNvPr id="114" name="Line 31"/>
          <p:cNvSpPr/>
          <p:nvPr/>
        </p:nvSpPr>
        <p:spPr>
          <a:xfrm flipV="1">
            <a:off x="4190760" y="4572000"/>
            <a:ext cx="152640" cy="152280"/>
          </a:xfrm>
          <a:prstGeom prst="line">
            <a:avLst/>
          </a:prstGeom>
          <a:ln w="9360">
            <a:solidFill>
              <a:srgbClr val="000000"/>
            </a:solidFill>
            <a:round/>
            <a:tailEnd len="med" type="triangle" w="med"/>
          </a:ln>
        </p:spPr>
        <p:style>
          <a:lnRef idx="0"/>
          <a:fillRef idx="0"/>
          <a:effectRef idx="0"/>
          <a:fontRef idx="minor"/>
        </p:style>
      </p:sp>
      <p:sp>
        <p:nvSpPr>
          <p:cNvPr id="115" name="CustomShape 32"/>
          <p:cNvSpPr/>
          <p:nvPr/>
        </p:nvSpPr>
        <p:spPr>
          <a:xfrm>
            <a:off x="685800" y="6172200"/>
            <a:ext cx="388548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e701"/>
                </a:solidFill>
                <a:uFill>
                  <a:solidFill>
                    <a:srgbClr val="ffffff"/>
                  </a:solidFill>
                </a:uFill>
                <a:latin typeface="Arial"/>
                <a:ea typeface="ＭＳ Ｐゴシック"/>
              </a:rPr>
              <a:t>Fly in, never to return</a:t>
            </a:r>
            <a:endParaRPr b="0" lang="en-US" sz="1800" spc="-1" strike="noStrike">
              <a:solidFill>
                <a:srgbClr val="ffffff"/>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1600200" y="1066680"/>
            <a:ext cx="6247800" cy="4799880"/>
          </a:xfrm>
          <a:prstGeom prst="ellipse">
            <a:avLst/>
          </a:prstGeom>
          <a:noFill/>
          <a:ln w="9360">
            <a:solidFill>
              <a:srgbClr val="000000"/>
            </a:solidFill>
            <a:round/>
          </a:ln>
        </p:spPr>
        <p:style>
          <a:lnRef idx="0"/>
          <a:fillRef idx="0"/>
          <a:effectRef idx="0"/>
          <a:fontRef idx="minor"/>
        </p:style>
      </p:sp>
      <p:sp>
        <p:nvSpPr>
          <p:cNvPr id="117" name="CustomShape 2"/>
          <p:cNvSpPr/>
          <p:nvPr/>
        </p:nvSpPr>
        <p:spPr>
          <a:xfrm>
            <a:off x="2362320" y="1066680"/>
            <a:ext cx="4799880" cy="4799880"/>
          </a:xfrm>
          <a:prstGeom prst="ellipse">
            <a:avLst/>
          </a:prstGeom>
          <a:pattFill prst="openDmnd">
            <a:fgClr>
              <a:srgbClr val="3366cc"/>
            </a:fgClr>
            <a:bgClr>
              <a:srgbClr val="ffffff"/>
            </a:bgClr>
          </a:pattFill>
          <a:ln w="9360">
            <a:solidFill>
              <a:srgbClr val="000000"/>
            </a:solidFill>
            <a:round/>
          </a:ln>
        </p:spPr>
        <p:style>
          <a:lnRef idx="0"/>
          <a:fillRef idx="0"/>
          <a:effectRef idx="0"/>
          <a:fontRef idx="minor"/>
        </p:style>
      </p:sp>
      <p:sp>
        <p:nvSpPr>
          <p:cNvPr id="118" name="CustomShape 3"/>
          <p:cNvSpPr/>
          <p:nvPr/>
        </p:nvSpPr>
        <p:spPr>
          <a:xfrm>
            <a:off x="2971800" y="1981080"/>
            <a:ext cx="3580560" cy="2971080"/>
          </a:xfrm>
          <a:prstGeom prst="ellipse">
            <a:avLst/>
          </a:prstGeom>
          <a:solidFill>
            <a:srgbClr val="ffffff"/>
          </a:solidFill>
          <a:ln w="9360">
            <a:solidFill>
              <a:srgbClr val="000000"/>
            </a:solidFill>
            <a:round/>
          </a:ln>
        </p:spPr>
        <p:style>
          <a:lnRef idx="0"/>
          <a:fillRef idx="0"/>
          <a:effectRef idx="0"/>
          <a:fontRef idx="minor"/>
        </p:style>
      </p:sp>
      <p:sp>
        <p:nvSpPr>
          <p:cNvPr id="119" name="CustomShape 4"/>
          <p:cNvSpPr/>
          <p:nvPr/>
        </p:nvSpPr>
        <p:spPr>
          <a:xfrm>
            <a:off x="6161400" y="838080"/>
            <a:ext cx="215568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66ff33"/>
                </a:solidFill>
                <a:uFill>
                  <a:solidFill>
                    <a:srgbClr val="ffffff"/>
                  </a:solidFill>
                </a:uFill>
                <a:latin typeface="Arial"/>
                <a:ea typeface="ＭＳ Ｐゴシック"/>
              </a:rPr>
              <a:t>Surface of infinite redshift</a:t>
            </a:r>
            <a:endParaRPr b="0" lang="en-US" sz="1800" spc="-1" strike="noStrike">
              <a:solidFill>
                <a:srgbClr val="ffffff"/>
              </a:solidFill>
              <a:uFill>
                <a:solidFill>
                  <a:srgbClr val="ffffff"/>
                </a:solidFill>
              </a:uFill>
              <a:latin typeface="Arial"/>
            </a:endParaRPr>
          </a:p>
        </p:txBody>
      </p:sp>
      <p:sp>
        <p:nvSpPr>
          <p:cNvPr id="120" name="Line 5"/>
          <p:cNvSpPr/>
          <p:nvPr/>
        </p:nvSpPr>
        <p:spPr>
          <a:xfrm flipH="1">
            <a:off x="6476760" y="1143000"/>
            <a:ext cx="457200" cy="304560"/>
          </a:xfrm>
          <a:prstGeom prst="line">
            <a:avLst/>
          </a:prstGeom>
          <a:ln w="9360">
            <a:solidFill>
              <a:srgbClr val="00ff00"/>
            </a:solidFill>
            <a:round/>
            <a:tailEnd len="med" type="triangle" w="med"/>
          </a:ln>
        </p:spPr>
        <p:style>
          <a:lnRef idx="0"/>
          <a:fillRef idx="0"/>
          <a:effectRef idx="0"/>
          <a:fontRef idx="minor"/>
        </p:style>
      </p:sp>
      <p:sp>
        <p:nvSpPr>
          <p:cNvPr id="121" name="CustomShape 6"/>
          <p:cNvSpPr/>
          <p:nvPr/>
        </p:nvSpPr>
        <p:spPr>
          <a:xfrm>
            <a:off x="6796800" y="5486400"/>
            <a:ext cx="1982160" cy="100260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Ergosphere</a:t>
            </a:r>
            <a:endParaRPr b="0" lang="en-US" sz="1800" spc="-1" strike="noStrike">
              <a:solidFill>
                <a:srgbClr val="ffffff"/>
              </a:solidFill>
              <a:uFill>
                <a:solidFill>
                  <a:srgbClr val="ffffff"/>
                </a:solidFill>
              </a:uFill>
              <a:latin typeface="Arial"/>
            </a:endParaRPr>
          </a:p>
          <a:p>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highly curved</a:t>
            </a:r>
            <a:endParaRPr b="0" lang="en-US" sz="1800" spc="-1" strike="noStrike">
              <a:solidFill>
                <a:srgbClr val="ffffff"/>
              </a:solidFill>
              <a:uFill>
                <a:solidFill>
                  <a:srgbClr val="ffffff"/>
                </a:solidFill>
              </a:uFill>
              <a:latin typeface="Arial"/>
            </a:endParaRPr>
          </a:p>
          <a:p>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rotating</a:t>
            </a:r>
            <a:endParaRPr b="0" lang="en-US" sz="1800" spc="-1" strike="noStrike">
              <a:solidFill>
                <a:srgbClr val="ffffff"/>
              </a:solidFill>
              <a:uFill>
                <a:solidFill>
                  <a:srgbClr val="ffffff"/>
                </a:solidFill>
              </a:uFill>
              <a:latin typeface="Arial"/>
            </a:endParaRPr>
          </a:p>
          <a:p>
            <a:r>
              <a:rPr b="0" i="1" lang="en-US" sz="1200" spc="-1" strike="noStrike">
                <a:solidFill>
                  <a:srgbClr val="66ff33"/>
                </a:solidFill>
                <a:uFill>
                  <a:solidFill>
                    <a:srgbClr val="ffffff"/>
                  </a:solidFill>
                </a:uFill>
                <a:latin typeface="Arial"/>
                <a:ea typeface="ＭＳ Ｐゴシック"/>
              </a:rPr>
              <a:t>    </a:t>
            </a:r>
            <a:r>
              <a:rPr b="0" i="1" lang="en-US" sz="1200" spc="-1" strike="noStrike">
                <a:solidFill>
                  <a:srgbClr val="66ff33"/>
                </a:solidFill>
                <a:uFill>
                  <a:solidFill>
                    <a:srgbClr val="ffffff"/>
                  </a:solidFill>
                </a:uFill>
                <a:latin typeface="Arial"/>
                <a:ea typeface="ＭＳ Ｐゴシック"/>
              </a:rPr>
              <a:t>normal space</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tap rotational energy</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Space is “flowing” both </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inward and around </a:t>
            </a:r>
            <a:endParaRPr b="0" lang="en-US" sz="1800" spc="-1" strike="noStrike">
              <a:solidFill>
                <a:srgbClr val="ffffff"/>
              </a:solidFill>
              <a:uFill>
                <a:solidFill>
                  <a:srgbClr val="ffffff"/>
                </a:solidFill>
              </a:uFill>
              <a:latin typeface="Arial"/>
            </a:endParaRPr>
          </a:p>
        </p:txBody>
      </p:sp>
      <p:sp>
        <p:nvSpPr>
          <p:cNvPr id="122" name="Line 7"/>
          <p:cNvSpPr/>
          <p:nvPr/>
        </p:nvSpPr>
        <p:spPr>
          <a:xfrm flipH="1" flipV="1">
            <a:off x="7437960" y="4104360"/>
            <a:ext cx="287280" cy="1544400"/>
          </a:xfrm>
          <a:prstGeom prst="line">
            <a:avLst/>
          </a:prstGeom>
          <a:ln w="9360">
            <a:solidFill>
              <a:srgbClr val="00ff00"/>
            </a:solidFill>
            <a:round/>
            <a:tailEnd len="med" type="triangle" w="med"/>
          </a:ln>
        </p:spPr>
        <p:style>
          <a:lnRef idx="0"/>
          <a:fillRef idx="0"/>
          <a:effectRef idx="0"/>
          <a:fontRef idx="minor"/>
        </p:style>
      </p:sp>
      <p:sp>
        <p:nvSpPr>
          <p:cNvPr id="123" name="CustomShape 8"/>
          <p:cNvSpPr/>
          <p:nvPr/>
        </p:nvSpPr>
        <p:spPr>
          <a:xfrm>
            <a:off x="1150920" y="914400"/>
            <a:ext cx="1905840" cy="45504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Event horizons</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(one-way membranes)</a:t>
            </a:r>
            <a:endParaRPr b="0" lang="en-US" sz="1800" spc="-1" strike="noStrike">
              <a:solidFill>
                <a:srgbClr val="ffffff"/>
              </a:solidFill>
              <a:uFill>
                <a:solidFill>
                  <a:srgbClr val="ffffff"/>
                </a:solidFill>
              </a:uFill>
              <a:latin typeface="Arial"/>
            </a:endParaRPr>
          </a:p>
        </p:txBody>
      </p:sp>
      <p:sp>
        <p:nvSpPr>
          <p:cNvPr id="124" name="Line 9"/>
          <p:cNvSpPr/>
          <p:nvPr/>
        </p:nvSpPr>
        <p:spPr>
          <a:xfrm>
            <a:off x="2514600" y="1371600"/>
            <a:ext cx="533160" cy="380880"/>
          </a:xfrm>
          <a:prstGeom prst="line">
            <a:avLst/>
          </a:prstGeom>
          <a:ln w="9360">
            <a:solidFill>
              <a:srgbClr val="00ff00"/>
            </a:solidFill>
            <a:round/>
            <a:tailEnd len="med" type="triangle" w="med"/>
          </a:ln>
        </p:spPr>
        <p:style>
          <a:lnRef idx="0"/>
          <a:fillRef idx="0"/>
          <a:effectRef idx="0"/>
          <a:fontRef idx="minor"/>
        </p:style>
      </p:sp>
      <p:sp>
        <p:nvSpPr>
          <p:cNvPr id="125" name="Line 10"/>
          <p:cNvSpPr/>
          <p:nvPr/>
        </p:nvSpPr>
        <p:spPr>
          <a:xfrm>
            <a:off x="2514600" y="1371600"/>
            <a:ext cx="914400" cy="1066680"/>
          </a:xfrm>
          <a:prstGeom prst="line">
            <a:avLst/>
          </a:prstGeom>
          <a:ln w="9360">
            <a:solidFill>
              <a:srgbClr val="00ff00"/>
            </a:solidFill>
            <a:round/>
            <a:tailEnd len="med" type="triangle" w="med"/>
          </a:ln>
        </p:spPr>
        <p:style>
          <a:lnRef idx="0"/>
          <a:fillRef idx="0"/>
          <a:effectRef idx="0"/>
          <a:fontRef idx="minor"/>
        </p:style>
      </p:sp>
      <p:sp>
        <p:nvSpPr>
          <p:cNvPr id="126" name="CustomShape 11"/>
          <p:cNvSpPr/>
          <p:nvPr/>
        </p:nvSpPr>
        <p:spPr>
          <a:xfrm>
            <a:off x="444960" y="2460600"/>
            <a:ext cx="1518840" cy="45504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OUTWARD time-like</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66ff33"/>
                </a:solidFill>
                <a:uFill>
                  <a:solidFill>
                    <a:srgbClr val="ffffff"/>
                  </a:solidFill>
                </a:uFill>
                <a:latin typeface="Arial"/>
                <a:ea typeface="ＭＳ Ｐゴシック"/>
              </a:rPr>
              <a:t>    </a:t>
            </a:r>
            <a:r>
              <a:rPr b="0" lang="en-US" sz="1200" spc="-1" strike="noStrike">
                <a:solidFill>
                  <a:srgbClr val="66ff33"/>
                </a:solidFill>
                <a:uFill>
                  <a:solidFill>
                    <a:srgbClr val="ffffff"/>
                  </a:solidFill>
                </a:uFill>
                <a:latin typeface="Arial"/>
                <a:ea typeface="ＭＳ Ｐゴシック"/>
              </a:rPr>
              <a:t>space</a:t>
            </a:r>
            <a:endParaRPr b="0" lang="en-US" sz="1800" spc="-1" strike="noStrike">
              <a:solidFill>
                <a:srgbClr val="ffffff"/>
              </a:solidFill>
              <a:uFill>
                <a:solidFill>
                  <a:srgbClr val="ffffff"/>
                </a:solidFill>
              </a:uFill>
              <a:latin typeface="Arial"/>
            </a:endParaRPr>
          </a:p>
        </p:txBody>
      </p:sp>
      <p:sp>
        <p:nvSpPr>
          <p:cNvPr id="127" name="Line 12"/>
          <p:cNvSpPr/>
          <p:nvPr/>
        </p:nvSpPr>
        <p:spPr>
          <a:xfrm>
            <a:off x="1447560" y="2819160"/>
            <a:ext cx="1219320" cy="304920"/>
          </a:xfrm>
          <a:prstGeom prst="line">
            <a:avLst/>
          </a:prstGeom>
          <a:ln w="9360">
            <a:solidFill>
              <a:srgbClr val="00ff00"/>
            </a:solidFill>
            <a:round/>
            <a:tailEnd len="med" type="triangle" w="med"/>
          </a:ln>
        </p:spPr>
        <p:style>
          <a:lnRef idx="0"/>
          <a:fillRef idx="0"/>
          <a:effectRef idx="0"/>
          <a:fontRef idx="minor"/>
        </p:style>
      </p:sp>
      <p:sp>
        <p:nvSpPr>
          <p:cNvPr id="128" name="CustomShape 13"/>
          <p:cNvSpPr/>
          <p:nvPr/>
        </p:nvSpPr>
        <p:spPr>
          <a:xfrm>
            <a:off x="907200" y="4800600"/>
            <a:ext cx="1233720" cy="455040"/>
          </a:xfrm>
          <a:prstGeom prst="rect">
            <a:avLst/>
          </a:prstGeom>
          <a:noFill/>
          <a:ln>
            <a:noFill/>
          </a:ln>
        </p:spPr>
        <p:style>
          <a:lnRef idx="0"/>
          <a:fillRef idx="0"/>
          <a:effectRef idx="0"/>
          <a:fontRef idx="minor"/>
        </p:style>
        <p:txBody>
          <a:bodyPr wrap="none" lIns="90000" rIns="90000" tIns="45000" bIns="45000"/>
          <a:p>
            <a:r>
              <a:rPr b="0" lang="en-US" sz="1200" spc="-1" strike="noStrike">
                <a:solidFill>
                  <a:srgbClr val="66ff33"/>
                </a:solidFill>
                <a:uFill>
                  <a:solidFill>
                    <a:srgbClr val="ffffff"/>
                  </a:solidFill>
                </a:uFill>
                <a:latin typeface="Arial"/>
                <a:ea typeface="ＭＳ Ｐゴシック"/>
              </a:rPr>
              <a:t>Highly curved</a:t>
            </a:r>
            <a:endParaRPr b="0" lang="en-US" sz="1800" spc="-1" strike="noStrike">
              <a:solidFill>
                <a:srgbClr val="ffffff"/>
              </a:solidFill>
              <a:uFill>
                <a:solidFill>
                  <a:srgbClr val="ffffff"/>
                </a:solidFill>
              </a:uFill>
              <a:latin typeface="Arial"/>
            </a:endParaRPr>
          </a:p>
          <a:p>
            <a:pPr>
              <a:lnSpc>
                <a:spcPct val="100000"/>
              </a:lnSpc>
            </a:pPr>
            <a:r>
              <a:rPr b="0" i="1" lang="en-US" sz="1200" spc="-1" strike="noStrike">
                <a:solidFill>
                  <a:srgbClr val="66ff33"/>
                </a:solidFill>
                <a:uFill>
                  <a:solidFill>
                    <a:srgbClr val="ffffff"/>
                  </a:solidFill>
                </a:uFill>
                <a:latin typeface="Arial"/>
                <a:ea typeface="ＭＳ Ｐゴシック"/>
              </a:rPr>
              <a:t>normal</a:t>
            </a:r>
            <a:r>
              <a:rPr b="0" lang="en-US" sz="1200" spc="-1" strike="noStrike">
                <a:solidFill>
                  <a:srgbClr val="66ff33"/>
                </a:solidFill>
                <a:uFill>
                  <a:solidFill>
                    <a:srgbClr val="ffffff"/>
                  </a:solidFill>
                </a:uFill>
                <a:latin typeface="Arial"/>
                <a:ea typeface="ＭＳ Ｐゴシック"/>
              </a:rPr>
              <a:t> space</a:t>
            </a:r>
            <a:endParaRPr b="0" lang="en-US" sz="1800" spc="-1" strike="noStrike">
              <a:solidFill>
                <a:srgbClr val="ffffff"/>
              </a:solidFill>
              <a:uFill>
                <a:solidFill>
                  <a:srgbClr val="ffffff"/>
                </a:solidFill>
              </a:uFill>
              <a:latin typeface="Arial"/>
            </a:endParaRPr>
          </a:p>
        </p:txBody>
      </p:sp>
      <p:sp>
        <p:nvSpPr>
          <p:cNvPr id="129" name="Line 14"/>
          <p:cNvSpPr/>
          <p:nvPr/>
        </p:nvSpPr>
        <p:spPr>
          <a:xfrm flipV="1">
            <a:off x="2209680" y="3886200"/>
            <a:ext cx="1219320" cy="914400"/>
          </a:xfrm>
          <a:prstGeom prst="line">
            <a:avLst/>
          </a:prstGeom>
          <a:ln w="9360">
            <a:solidFill>
              <a:srgbClr val="00ff00"/>
            </a:solidFill>
            <a:round/>
            <a:tailEnd len="med" type="triangle" w="med"/>
          </a:ln>
        </p:spPr>
        <p:style>
          <a:lnRef idx="0"/>
          <a:fillRef idx="0"/>
          <a:effectRef idx="0"/>
          <a:fontRef idx="minor"/>
        </p:style>
      </p:sp>
      <p:sp>
        <p:nvSpPr>
          <p:cNvPr id="130" name="CustomShape 15"/>
          <p:cNvSpPr/>
          <p:nvPr/>
        </p:nvSpPr>
        <p:spPr>
          <a:xfrm>
            <a:off x="3809880" y="2971800"/>
            <a:ext cx="1904400" cy="990000"/>
          </a:xfrm>
          <a:prstGeom prst="star32">
            <a:avLst>
              <a:gd name="adj" fmla="val 37500"/>
            </a:avLst>
          </a:prstGeom>
          <a:noFill/>
          <a:ln w="9360">
            <a:solidFill>
              <a:srgbClr val="000000"/>
            </a:solidFill>
            <a:miter/>
          </a:ln>
        </p:spPr>
        <p:style>
          <a:lnRef idx="0"/>
          <a:fillRef idx="0"/>
          <a:effectRef idx="0"/>
          <a:fontRef idx="minor"/>
        </p:style>
      </p:sp>
      <p:sp>
        <p:nvSpPr>
          <p:cNvPr id="131" name="CustomShape 16"/>
          <p:cNvSpPr/>
          <p:nvPr/>
        </p:nvSpPr>
        <p:spPr>
          <a:xfrm>
            <a:off x="4329720" y="2514600"/>
            <a:ext cx="13694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cc0000"/>
                </a:solidFill>
                <a:uFill>
                  <a:solidFill>
                    <a:srgbClr val="ffffff"/>
                  </a:solidFill>
                </a:uFill>
                <a:latin typeface="Arial"/>
                <a:ea typeface="ＭＳ Ｐゴシック"/>
              </a:rPr>
              <a:t>Ring singularity</a:t>
            </a:r>
            <a:endParaRPr b="0" lang="en-US" sz="1800" spc="-1" strike="noStrike">
              <a:solidFill>
                <a:srgbClr val="ffffff"/>
              </a:solidFill>
              <a:uFill>
                <a:solidFill>
                  <a:srgbClr val="ffffff"/>
                </a:solidFill>
              </a:uFill>
              <a:latin typeface="Arial"/>
            </a:endParaRPr>
          </a:p>
        </p:txBody>
      </p:sp>
      <p:sp>
        <p:nvSpPr>
          <p:cNvPr id="132" name="Line 17"/>
          <p:cNvSpPr/>
          <p:nvPr/>
        </p:nvSpPr>
        <p:spPr>
          <a:xfrm flipH="1">
            <a:off x="5181480" y="2743200"/>
            <a:ext cx="76320" cy="228600"/>
          </a:xfrm>
          <a:prstGeom prst="line">
            <a:avLst/>
          </a:prstGeom>
          <a:ln w="9360">
            <a:solidFill>
              <a:srgbClr val="00ff00"/>
            </a:solidFill>
            <a:round/>
            <a:tailEnd len="med" type="triangle" w="med"/>
          </a:ln>
        </p:spPr>
        <p:style>
          <a:lnRef idx="0"/>
          <a:fillRef idx="0"/>
          <a:effectRef idx="0"/>
          <a:fontRef idx="minor"/>
        </p:style>
      </p:sp>
      <p:sp>
        <p:nvSpPr>
          <p:cNvPr id="133" name="CustomShape 18"/>
          <p:cNvSpPr/>
          <p:nvPr/>
        </p:nvSpPr>
        <p:spPr>
          <a:xfrm>
            <a:off x="1828800" y="152280"/>
            <a:ext cx="6095160" cy="4557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ffffff"/>
                </a:solidFill>
                <a:uFill>
                  <a:solidFill>
                    <a:srgbClr val="ffffff"/>
                  </a:solidFill>
                </a:uFill>
                <a:latin typeface="Times New Roman"/>
                <a:ea typeface="ＭＳ Ｐゴシック"/>
              </a:rPr>
              <a:t>In the future (from the inside)</a:t>
            </a:r>
            <a:endParaRPr b="0" lang="en-US" sz="1800" spc="-1" strike="noStrike">
              <a:solidFill>
                <a:srgbClr val="ffffff"/>
              </a:solidFill>
              <a:uFill>
                <a:solidFill>
                  <a:srgbClr val="ffffff"/>
                </a:solidFill>
              </a:uFill>
              <a:latin typeface="Arial"/>
            </a:endParaRPr>
          </a:p>
        </p:txBody>
      </p:sp>
      <p:sp>
        <p:nvSpPr>
          <p:cNvPr id="134" name="CustomShape 19"/>
          <p:cNvSpPr/>
          <p:nvPr/>
        </p:nvSpPr>
        <p:spPr>
          <a:xfrm>
            <a:off x="685800" y="6172200"/>
            <a:ext cx="3885480" cy="33336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e701"/>
                </a:solidFill>
                <a:uFill>
                  <a:solidFill>
                    <a:srgbClr val="ffffff"/>
                  </a:solidFill>
                </a:uFill>
                <a:latin typeface="Arial"/>
                <a:ea typeface="ＭＳ Ｐゴシック"/>
              </a:rPr>
              <a:t>Flow in time-like region seems to have reversed – we can leave again!  But…..</a:t>
            </a:r>
            <a:endParaRPr b="0" lang="en-US" sz="1800" spc="-1" strike="noStrike">
              <a:solidFill>
                <a:srgbClr val="ffffff"/>
              </a:solidFill>
              <a:uFill>
                <a:solidFill>
                  <a:srgbClr val="ffffff"/>
                </a:solidFill>
              </a:uFill>
              <a:latin typeface="Arial"/>
            </a:endParaRPr>
          </a:p>
        </p:txBody>
      </p:sp>
      <p:sp>
        <p:nvSpPr>
          <p:cNvPr id="135" name="Line 20"/>
          <p:cNvSpPr/>
          <p:nvPr/>
        </p:nvSpPr>
        <p:spPr>
          <a:xfrm flipH="1" flipV="1">
            <a:off x="3657600" y="1463040"/>
            <a:ext cx="365760" cy="518040"/>
          </a:xfrm>
          <a:prstGeom prst="line">
            <a:avLst/>
          </a:prstGeom>
          <a:ln>
            <a:solidFill>
              <a:srgbClr val="000000"/>
            </a:solidFill>
            <a:tailEnd len="med" type="triangle" w="med"/>
          </a:ln>
        </p:spPr>
        <p:style>
          <a:lnRef idx="0"/>
          <a:fillRef idx="0"/>
          <a:effectRef idx="0"/>
          <a:fontRef idx="minor"/>
        </p:style>
      </p:sp>
      <p:sp>
        <p:nvSpPr>
          <p:cNvPr id="136" name="Line 21"/>
          <p:cNvSpPr/>
          <p:nvPr/>
        </p:nvSpPr>
        <p:spPr>
          <a:xfrm flipV="1">
            <a:off x="4937760" y="1280160"/>
            <a:ext cx="0" cy="640080"/>
          </a:xfrm>
          <a:prstGeom prst="line">
            <a:avLst/>
          </a:prstGeom>
          <a:ln>
            <a:solidFill>
              <a:srgbClr val="000000"/>
            </a:solidFill>
            <a:tailEnd len="med" type="triangle" w="med"/>
          </a:ln>
        </p:spPr>
        <p:style>
          <a:lnRef idx="0"/>
          <a:fillRef idx="0"/>
          <a:effectRef idx="0"/>
          <a:fontRef idx="minor"/>
        </p:style>
      </p:sp>
      <p:sp>
        <p:nvSpPr>
          <p:cNvPr id="137" name="Line 22"/>
          <p:cNvSpPr/>
          <p:nvPr/>
        </p:nvSpPr>
        <p:spPr>
          <a:xfrm flipV="1">
            <a:off x="5852160" y="1737360"/>
            <a:ext cx="365760" cy="365760"/>
          </a:xfrm>
          <a:prstGeom prst="line">
            <a:avLst/>
          </a:prstGeom>
          <a:ln>
            <a:solidFill>
              <a:srgbClr val="000000"/>
            </a:solidFill>
            <a:tailEnd len="med" type="triangle" w="med"/>
          </a:ln>
        </p:spPr>
        <p:style>
          <a:lnRef idx="0"/>
          <a:fillRef idx="0"/>
          <a:effectRef idx="0"/>
          <a:fontRef idx="minor"/>
        </p:style>
      </p:sp>
      <p:sp>
        <p:nvSpPr>
          <p:cNvPr id="138" name="Line 23"/>
          <p:cNvSpPr/>
          <p:nvPr/>
        </p:nvSpPr>
        <p:spPr>
          <a:xfrm flipV="1">
            <a:off x="6552360" y="2743200"/>
            <a:ext cx="305640" cy="182880"/>
          </a:xfrm>
          <a:prstGeom prst="line">
            <a:avLst/>
          </a:prstGeom>
          <a:ln>
            <a:solidFill>
              <a:srgbClr val="000000"/>
            </a:solidFill>
            <a:tailEnd len="med" type="triangle" w="med"/>
          </a:ln>
        </p:spPr>
        <p:style>
          <a:lnRef idx="0"/>
          <a:fillRef idx="0"/>
          <a:effectRef idx="0"/>
          <a:fontRef idx="minor"/>
        </p:style>
      </p:sp>
      <p:sp>
        <p:nvSpPr>
          <p:cNvPr id="139" name="Line 24"/>
          <p:cNvSpPr/>
          <p:nvPr/>
        </p:nvSpPr>
        <p:spPr>
          <a:xfrm>
            <a:off x="6552360" y="4114800"/>
            <a:ext cx="305640" cy="182880"/>
          </a:xfrm>
          <a:prstGeom prst="line">
            <a:avLst/>
          </a:prstGeom>
          <a:ln>
            <a:solidFill>
              <a:srgbClr val="000000"/>
            </a:solidFill>
            <a:tailEnd len="med" type="triangle" w="med"/>
          </a:ln>
        </p:spPr>
        <p:style>
          <a:lnRef idx="0"/>
          <a:fillRef idx="0"/>
          <a:effectRef idx="0"/>
          <a:fontRef idx="minor"/>
        </p:style>
      </p:sp>
      <p:sp>
        <p:nvSpPr>
          <p:cNvPr id="140" name="Line 25"/>
          <p:cNvSpPr/>
          <p:nvPr/>
        </p:nvSpPr>
        <p:spPr>
          <a:xfrm>
            <a:off x="5943600" y="4663440"/>
            <a:ext cx="365760" cy="457200"/>
          </a:xfrm>
          <a:prstGeom prst="line">
            <a:avLst/>
          </a:prstGeom>
          <a:ln>
            <a:solidFill>
              <a:srgbClr val="000000"/>
            </a:solidFill>
            <a:tailEnd len="med" type="triangle" w="med"/>
          </a:ln>
        </p:spPr>
        <p:style>
          <a:lnRef idx="0"/>
          <a:fillRef idx="0"/>
          <a:effectRef idx="0"/>
          <a:fontRef idx="minor"/>
        </p:style>
      </p:sp>
      <p:sp>
        <p:nvSpPr>
          <p:cNvPr id="141" name="Line 26"/>
          <p:cNvSpPr/>
          <p:nvPr/>
        </p:nvSpPr>
        <p:spPr>
          <a:xfrm>
            <a:off x="4937760" y="5120640"/>
            <a:ext cx="0" cy="640080"/>
          </a:xfrm>
          <a:prstGeom prst="line">
            <a:avLst/>
          </a:prstGeom>
          <a:ln>
            <a:solidFill>
              <a:srgbClr val="000000"/>
            </a:solidFill>
            <a:tailEnd len="med" type="triangle" w="med"/>
          </a:ln>
        </p:spPr>
        <p:style>
          <a:lnRef idx="0"/>
          <a:fillRef idx="0"/>
          <a:effectRef idx="0"/>
          <a:fontRef idx="minor"/>
        </p:style>
      </p:sp>
      <p:sp>
        <p:nvSpPr>
          <p:cNvPr id="142" name="Line 27"/>
          <p:cNvSpPr/>
          <p:nvPr/>
        </p:nvSpPr>
        <p:spPr>
          <a:xfrm flipH="1">
            <a:off x="3291840" y="4754880"/>
            <a:ext cx="365760" cy="365760"/>
          </a:xfrm>
          <a:prstGeom prst="line">
            <a:avLst/>
          </a:prstGeom>
          <a:ln>
            <a:solidFill>
              <a:srgbClr val="000000"/>
            </a:solidFill>
            <a:tailEnd len="med" type="triangle" w="med"/>
          </a:ln>
        </p:spPr>
        <p:style>
          <a:lnRef idx="0"/>
          <a:fillRef idx="0"/>
          <a:effectRef idx="0"/>
          <a:fontRef idx="minor"/>
        </p:style>
      </p:sp>
      <p:sp>
        <p:nvSpPr>
          <p:cNvPr id="143" name="Line 28"/>
          <p:cNvSpPr/>
          <p:nvPr/>
        </p:nvSpPr>
        <p:spPr>
          <a:xfrm flipH="1">
            <a:off x="2651760" y="3886200"/>
            <a:ext cx="320040" cy="228600"/>
          </a:xfrm>
          <a:prstGeom prst="line">
            <a:avLst/>
          </a:prstGeom>
          <a:ln>
            <a:solidFill>
              <a:srgbClr val="000000"/>
            </a:solidFill>
            <a:tailEnd len="med" type="triangle" w="med"/>
          </a:ln>
        </p:spPr>
        <p:style>
          <a:lnRef idx="0"/>
          <a:fillRef idx="0"/>
          <a:effectRef idx="0"/>
          <a:fontRef idx="minor"/>
        </p:style>
      </p:sp>
      <p:sp>
        <p:nvSpPr>
          <p:cNvPr id="144" name="Line 29"/>
          <p:cNvSpPr/>
          <p:nvPr/>
        </p:nvSpPr>
        <p:spPr>
          <a:xfrm flipH="1" flipV="1">
            <a:off x="2560320" y="2743200"/>
            <a:ext cx="411480" cy="182880"/>
          </a:xfrm>
          <a:prstGeom prst="line">
            <a:avLst/>
          </a:prstGeom>
          <a:ln>
            <a:solidFill>
              <a:srgbClr val="000000"/>
            </a:solidFill>
            <a:tailEnd len="med" type="triangle" w="med"/>
          </a:ln>
        </p:spPr>
        <p:style>
          <a:lnRef idx="0"/>
          <a:fillRef idx="0"/>
          <a:effectRef idx="0"/>
          <a:fontRef idx="minor"/>
        </p:style>
      </p:sp>
      <p:sp>
        <p:nvSpPr>
          <p:cNvPr id="145" name="Freeform 30"/>
          <p:cNvSpPr/>
          <p:nvPr/>
        </p:nvSpPr>
        <p:spPr>
          <a:xfrm>
            <a:off x="3470040" y="4101840"/>
            <a:ext cx="992160" cy="1926720"/>
          </a:xfrm>
          <a:custGeom>
            <a:avLst/>
            <a:gdLst/>
            <a:ahLst/>
            <a:rect l="0" t="0" r="r" b="b"/>
            <a:pathLst>
              <a:path w="2756" h="5352">
                <a:moveTo>
                  <a:pt x="1020" y="324"/>
                </a:moveTo>
                <a:cubicBezTo>
                  <a:pt x="1436" y="320"/>
                  <a:pt x="1686" y="0"/>
                  <a:pt x="2154" y="21"/>
                </a:cubicBezTo>
                <a:cubicBezTo>
                  <a:pt x="2755" y="48"/>
                  <a:pt x="2564" y="584"/>
                  <a:pt x="2608" y="891"/>
                </a:cubicBezTo>
                <a:cubicBezTo>
                  <a:pt x="2668" y="1312"/>
                  <a:pt x="2505" y="1732"/>
                  <a:pt x="2267" y="2062"/>
                </a:cubicBezTo>
                <a:cubicBezTo>
                  <a:pt x="1958" y="2491"/>
                  <a:pt x="1849" y="3111"/>
                  <a:pt x="1398" y="3385"/>
                </a:cubicBezTo>
                <a:cubicBezTo>
                  <a:pt x="736" y="3787"/>
                  <a:pt x="1235" y="4468"/>
                  <a:pt x="529" y="4708"/>
                </a:cubicBezTo>
                <a:lnTo>
                  <a:pt x="303" y="5086"/>
                </a:lnTo>
                <a:lnTo>
                  <a:pt x="0" y="5351"/>
                </a:lnTo>
              </a:path>
            </a:pathLst>
          </a:custGeom>
          <a:ln>
            <a:solidFill>
              <a:srgbClr val="000000"/>
            </a:solidFill>
            <a:tailEnd len="med" type="triangle" w="med"/>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6" name="" descr=""/>
          <p:cNvPicPr/>
          <p:nvPr/>
        </p:nvPicPr>
        <p:blipFill>
          <a:blip r:embed="rId1"/>
          <a:stretch/>
        </p:blipFill>
        <p:spPr>
          <a:xfrm>
            <a:off x="1463400" y="1455840"/>
            <a:ext cx="5943240" cy="4304880"/>
          </a:xfrm>
          <a:prstGeom prst="rect">
            <a:avLst/>
          </a:prstGeom>
          <a:ln>
            <a:noFill/>
          </a:ln>
        </p:spPr>
      </p:pic>
      <p:sp>
        <p:nvSpPr>
          <p:cNvPr id="147" name="Line 1"/>
          <p:cNvSpPr/>
          <p:nvPr/>
        </p:nvSpPr>
        <p:spPr>
          <a:xfrm>
            <a:off x="731520" y="1554480"/>
            <a:ext cx="2651760" cy="1645920"/>
          </a:xfrm>
          <a:prstGeom prst="line">
            <a:avLst/>
          </a:prstGeom>
          <a:ln w="19080">
            <a:solidFill>
              <a:srgbClr val="ff99ff"/>
            </a:solidFill>
            <a:round/>
            <a:tailEnd len="med" type="triangle" w="med"/>
          </a:ln>
        </p:spPr>
        <p:style>
          <a:lnRef idx="0"/>
          <a:fillRef idx="0"/>
          <a:effectRef idx="0"/>
          <a:fontRef idx="minor"/>
        </p:style>
      </p:sp>
      <p:sp>
        <p:nvSpPr>
          <p:cNvPr id="148" name="TextShape 2"/>
          <p:cNvSpPr txBox="1"/>
          <p:nvPr/>
        </p:nvSpPr>
        <p:spPr>
          <a:xfrm>
            <a:off x="182880" y="952200"/>
            <a:ext cx="2011680" cy="602280"/>
          </a:xfrm>
          <a:prstGeom prst="rect">
            <a:avLst/>
          </a:prstGeom>
          <a:noFill/>
          <a:ln>
            <a:noFill/>
          </a:ln>
        </p:spPr>
        <p:txBody>
          <a:bodyPr lIns="90000" rIns="90000" tIns="45000" bIns="45000"/>
          <a:p>
            <a:r>
              <a:rPr b="0" lang="en-US" sz="1800" spc="-1" strike="noStrike">
                <a:solidFill>
                  <a:srgbClr val="ffffff"/>
                </a:solidFill>
                <a:uFill>
                  <a:solidFill>
                    <a:srgbClr val="ffffff"/>
                  </a:solidFill>
                </a:uFill>
                <a:latin typeface="Arial"/>
              </a:rPr>
              <a:t>Inner event horizon</a:t>
            </a:r>
            <a:endParaRPr b="0" lang="en-US" sz="1800" spc="-1" strike="noStrike">
              <a:solidFill>
                <a:srgbClr val="ffffff"/>
              </a:solidFill>
              <a:uFill>
                <a:solidFill>
                  <a:srgbClr val="ffffff"/>
                </a:solidFill>
              </a:uFill>
              <a:latin typeface="Arial"/>
            </a:endParaRPr>
          </a:p>
        </p:txBody>
      </p:sp>
      <p:sp>
        <p:nvSpPr>
          <p:cNvPr id="149" name="TextShape 3"/>
          <p:cNvSpPr txBox="1"/>
          <p:nvPr/>
        </p:nvSpPr>
        <p:spPr>
          <a:xfrm>
            <a:off x="365760" y="274320"/>
            <a:ext cx="7955280" cy="430200"/>
          </a:xfrm>
          <a:prstGeom prst="rect">
            <a:avLst/>
          </a:prstGeom>
          <a:noFill/>
          <a:ln>
            <a:noFill/>
          </a:ln>
        </p:spPr>
        <p:txBody>
          <a:bodyPr lIns="90000" rIns="90000" tIns="45000" bIns="45000"/>
          <a:p>
            <a:r>
              <a:rPr b="1" lang="en-US" sz="2400" spc="-1" strike="noStrike">
                <a:solidFill>
                  <a:srgbClr val="ffffff"/>
                </a:solidFill>
                <a:uFill>
                  <a:solidFill>
                    <a:srgbClr val="ffffff"/>
                  </a:solidFill>
                </a:uFill>
                <a:latin typeface="Arial"/>
              </a:rPr>
              <a:t>Traversing the event horizons</a:t>
            </a:r>
            <a:endParaRPr b="0" lang="en-US" sz="1800" spc="-1" strike="noStrike">
              <a:solidFill>
                <a:srgbClr val="ffffff"/>
              </a:solidFill>
              <a:uFill>
                <a:solidFill>
                  <a:srgbClr val="ffffff"/>
                </a:solidFill>
              </a:uFill>
              <a:latin typeface="Arial"/>
            </a:endParaRPr>
          </a:p>
        </p:txBody>
      </p:sp>
      <p:sp>
        <p:nvSpPr>
          <p:cNvPr id="150" name="TextShape 4"/>
          <p:cNvSpPr txBox="1"/>
          <p:nvPr/>
        </p:nvSpPr>
        <p:spPr>
          <a:xfrm>
            <a:off x="365760" y="5760720"/>
            <a:ext cx="8412480" cy="602280"/>
          </a:xfrm>
          <a:prstGeom prst="rect">
            <a:avLst/>
          </a:prstGeom>
          <a:noFill/>
          <a:ln>
            <a:noFill/>
          </a:ln>
        </p:spPr>
        <p:txBody>
          <a:bodyPr lIns="90000" rIns="90000" tIns="45000" bIns="45000"/>
          <a:p>
            <a:r>
              <a:rPr b="0" lang="en-US" sz="1800" spc="-1" strike="noStrike">
                <a:solidFill>
                  <a:srgbClr val="ffffff"/>
                </a:solidFill>
                <a:uFill>
                  <a:solidFill>
                    <a:srgbClr val="ffffff"/>
                  </a:solidFill>
                </a:uFill>
                <a:latin typeface="Arial"/>
              </a:rPr>
              <a:t>As we go down the staircase, we go forward in time, and back and forth in space, but never come back to the same place in hyperspace (the same floor)</a:t>
            </a:r>
            <a:endParaRPr b="0" lang="en-US" sz="1800" spc="-1" strike="noStrike">
              <a:solidFill>
                <a:srgbClr val="ffffff"/>
              </a:solidFill>
              <a:uFill>
                <a:solidFill>
                  <a:srgbClr val="ffffff"/>
                </a:solidFill>
              </a:uFill>
              <a:latin typeface="Arial"/>
            </a:endParaRPr>
          </a:p>
        </p:txBody>
      </p:sp>
      <p:sp>
        <p:nvSpPr>
          <p:cNvPr id="151" name="Line 5"/>
          <p:cNvSpPr/>
          <p:nvPr/>
        </p:nvSpPr>
        <p:spPr>
          <a:xfrm flipH="1">
            <a:off x="2651760" y="2468880"/>
            <a:ext cx="2286000" cy="1463040"/>
          </a:xfrm>
          <a:prstGeom prst="line">
            <a:avLst/>
          </a:prstGeom>
          <a:ln w="76320">
            <a:solidFill>
              <a:srgbClr val="ff9900"/>
            </a:solidFill>
            <a:round/>
          </a:ln>
        </p:spPr>
        <p:style>
          <a:lnRef idx="0"/>
          <a:fillRef idx="0"/>
          <a:effectRef idx="0"/>
          <a:fontRef idx="minor"/>
        </p:style>
      </p:sp>
      <p:sp>
        <p:nvSpPr>
          <p:cNvPr id="152" name="Line 6"/>
          <p:cNvSpPr/>
          <p:nvPr/>
        </p:nvSpPr>
        <p:spPr>
          <a:xfrm flipH="1">
            <a:off x="3749040" y="2834640"/>
            <a:ext cx="3657600" cy="2377440"/>
          </a:xfrm>
          <a:prstGeom prst="line">
            <a:avLst/>
          </a:prstGeom>
          <a:ln w="76320">
            <a:solidFill>
              <a:srgbClr val="ff9900"/>
            </a:solidFill>
            <a:round/>
          </a:ln>
        </p:spPr>
        <p:style>
          <a:lnRef idx="0"/>
          <a:fillRef idx="0"/>
          <a:effectRef idx="0"/>
          <a:fontRef idx="minor"/>
        </p:style>
      </p:sp>
      <p:sp>
        <p:nvSpPr>
          <p:cNvPr id="153" name="Line 7"/>
          <p:cNvSpPr/>
          <p:nvPr/>
        </p:nvSpPr>
        <p:spPr>
          <a:xfrm>
            <a:off x="1188720" y="4480560"/>
            <a:ext cx="2651760" cy="457200"/>
          </a:xfrm>
          <a:prstGeom prst="line">
            <a:avLst/>
          </a:prstGeom>
          <a:ln w="19080">
            <a:solidFill>
              <a:srgbClr val="ff99ff"/>
            </a:solidFill>
            <a:round/>
            <a:tailEnd len="med" type="triangle" w="med"/>
          </a:ln>
        </p:spPr>
        <p:style>
          <a:lnRef idx="0"/>
          <a:fillRef idx="0"/>
          <a:effectRef idx="0"/>
          <a:fontRef idx="minor"/>
        </p:style>
      </p:sp>
      <p:sp>
        <p:nvSpPr>
          <p:cNvPr id="154" name="TextShape 8"/>
          <p:cNvSpPr txBox="1"/>
          <p:nvPr/>
        </p:nvSpPr>
        <p:spPr>
          <a:xfrm>
            <a:off x="91440" y="3840480"/>
            <a:ext cx="2011680" cy="602280"/>
          </a:xfrm>
          <a:prstGeom prst="rect">
            <a:avLst/>
          </a:prstGeom>
          <a:noFill/>
          <a:ln>
            <a:noFill/>
          </a:ln>
        </p:spPr>
        <p:txBody>
          <a:bodyPr lIns="90000" rIns="90000" tIns="45000" bIns="45000"/>
          <a:p>
            <a:r>
              <a:rPr b="0" lang="en-US" sz="1800" spc="-1" strike="noStrike">
                <a:solidFill>
                  <a:srgbClr val="ffffff"/>
                </a:solidFill>
                <a:uFill>
                  <a:solidFill>
                    <a:srgbClr val="ffffff"/>
                  </a:solidFill>
                </a:uFill>
                <a:latin typeface="Arial"/>
              </a:rPr>
              <a:t>Outer event horizon</a:t>
            </a:r>
            <a:endParaRPr b="0" lang="en-US" sz="1800" spc="-1" strike="noStrike">
              <a:solidFill>
                <a:srgbClr val="ffffff"/>
              </a:solidFill>
              <a:uFill>
                <a:solidFill>
                  <a:srgbClr val="ffffff"/>
                </a:solidFill>
              </a:uFill>
              <a:latin typeface="Arial"/>
            </a:endParaRPr>
          </a:p>
        </p:txBody>
      </p:sp>
      <p:sp>
        <p:nvSpPr>
          <p:cNvPr id="155" name="Freeform 9"/>
          <p:cNvSpPr/>
          <p:nvPr/>
        </p:nvSpPr>
        <p:spPr>
          <a:xfrm>
            <a:off x="5306760" y="1945800"/>
            <a:ext cx="1481400" cy="2790000"/>
          </a:xfrm>
          <a:custGeom>
            <a:avLst/>
            <a:gdLst/>
            <a:ahLst/>
            <a:rect l="0" t="0" r="r" b="b"/>
            <a:pathLst>
              <a:path w="4115" h="7750">
                <a:moveTo>
                  <a:pt x="3289" y="0"/>
                </a:moveTo>
                <a:cubicBezTo>
                  <a:pt x="3580" y="380"/>
                  <a:pt x="3686" y="862"/>
                  <a:pt x="3780" y="1323"/>
                </a:cubicBezTo>
                <a:cubicBezTo>
                  <a:pt x="3873" y="1777"/>
                  <a:pt x="4114" y="2207"/>
                  <a:pt x="4082" y="2684"/>
                </a:cubicBezTo>
                <a:cubicBezTo>
                  <a:pt x="4047" y="3211"/>
                  <a:pt x="4094" y="3738"/>
                  <a:pt x="4007" y="4272"/>
                </a:cubicBezTo>
                <a:cubicBezTo>
                  <a:pt x="3923" y="4784"/>
                  <a:pt x="3660" y="5174"/>
                  <a:pt x="3516" y="5670"/>
                </a:cubicBezTo>
                <a:cubicBezTo>
                  <a:pt x="3369" y="6169"/>
                  <a:pt x="2860" y="6451"/>
                  <a:pt x="2495" y="6804"/>
                </a:cubicBezTo>
                <a:cubicBezTo>
                  <a:pt x="2173" y="7115"/>
                  <a:pt x="1774" y="7367"/>
                  <a:pt x="1285" y="7447"/>
                </a:cubicBezTo>
                <a:cubicBezTo>
                  <a:pt x="850" y="7518"/>
                  <a:pt x="443" y="7729"/>
                  <a:pt x="0" y="7749"/>
                </a:cubicBezTo>
              </a:path>
            </a:pathLst>
          </a:custGeom>
          <a:ln w="57240">
            <a:solidFill>
              <a:srgbClr val="cc0000"/>
            </a:solidFill>
            <a:round/>
            <a:tailEnd len="med" type="triangle" w="med"/>
          </a:ln>
        </p:spPr>
      </p:sp>
      <p:sp>
        <p:nvSpPr>
          <p:cNvPr id="156" name="TextShape 10"/>
          <p:cNvSpPr txBox="1"/>
          <p:nvPr/>
        </p:nvSpPr>
        <p:spPr>
          <a:xfrm>
            <a:off x="6400800" y="1665360"/>
            <a:ext cx="1097280" cy="346320"/>
          </a:xfrm>
          <a:prstGeom prst="rect">
            <a:avLst/>
          </a:prstGeom>
          <a:noFill/>
          <a:ln>
            <a:noFill/>
          </a:ln>
        </p:spPr>
        <p:txBody>
          <a:bodyPr lIns="90000" rIns="90000" tIns="45000" bIns="45000"/>
          <a:p>
            <a:r>
              <a:rPr b="1" lang="en-US" sz="1800" spc="-1" strike="noStrike">
                <a:solidFill>
                  <a:srgbClr val="801900"/>
                </a:solidFill>
                <a:uFill>
                  <a:solidFill>
                    <a:srgbClr val="ffffff"/>
                  </a:solidFill>
                </a:uFill>
                <a:latin typeface="Arial"/>
              </a:rPr>
              <a:t>Time</a:t>
            </a:r>
            <a:endParaRPr b="0" lang="en-US" sz="1800" spc="-1" strike="noStrike">
              <a:solidFill>
                <a:srgbClr val="ffffff"/>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214200" y="2180160"/>
            <a:ext cx="608760" cy="380160"/>
          </a:xfrm>
          <a:prstGeom prst="rightArrow">
            <a:avLst>
              <a:gd name="adj1" fmla="val 50000"/>
              <a:gd name="adj2" fmla="val 40000"/>
            </a:avLst>
          </a:prstGeom>
          <a:solidFill>
            <a:srgbClr val="ffffff"/>
          </a:solidFill>
          <a:ln w="9360">
            <a:solidFill>
              <a:srgbClr val="ffffff"/>
            </a:solidFill>
            <a:miter/>
          </a:ln>
        </p:spPr>
        <p:style>
          <a:lnRef idx="0"/>
          <a:fillRef idx="0"/>
          <a:effectRef idx="0"/>
          <a:fontRef idx="minor"/>
        </p:style>
      </p:sp>
      <p:sp>
        <p:nvSpPr>
          <p:cNvPr id="158" name="CustomShape 2"/>
          <p:cNvSpPr/>
          <p:nvPr/>
        </p:nvSpPr>
        <p:spPr>
          <a:xfrm>
            <a:off x="214200" y="3551760"/>
            <a:ext cx="608760" cy="380160"/>
          </a:xfrm>
          <a:prstGeom prst="leftArrow">
            <a:avLst>
              <a:gd name="adj1" fmla="val 50000"/>
              <a:gd name="adj2" fmla="val 40000"/>
            </a:avLst>
          </a:prstGeom>
          <a:solidFill>
            <a:srgbClr val="ffffff"/>
          </a:solidFill>
          <a:ln w="9360">
            <a:solidFill>
              <a:srgbClr val="ffffff"/>
            </a:solidFill>
            <a:miter/>
          </a:ln>
        </p:spPr>
        <p:style>
          <a:lnRef idx="0"/>
          <a:fillRef idx="0"/>
          <a:effectRef idx="0"/>
          <a:fontRef idx="minor"/>
        </p:style>
      </p:sp>
      <p:sp>
        <p:nvSpPr>
          <p:cNvPr id="159" name="CustomShape 3"/>
          <p:cNvSpPr/>
          <p:nvPr/>
        </p:nvSpPr>
        <p:spPr>
          <a:xfrm>
            <a:off x="335880" y="4527000"/>
            <a:ext cx="304200" cy="685080"/>
          </a:xfrm>
          <a:prstGeom prst="upArrow">
            <a:avLst>
              <a:gd name="adj1" fmla="val 50000"/>
              <a:gd name="adj2" fmla="val 56250"/>
            </a:avLst>
          </a:prstGeom>
          <a:solidFill>
            <a:srgbClr val="ffffff"/>
          </a:solidFill>
          <a:ln w="9360">
            <a:solidFill>
              <a:srgbClr val="ffffff"/>
            </a:solidFill>
            <a:miter/>
          </a:ln>
        </p:spPr>
        <p:style>
          <a:lnRef idx="0"/>
          <a:fillRef idx="0"/>
          <a:effectRef idx="0"/>
          <a:fontRef idx="minor"/>
        </p:style>
      </p:sp>
      <p:sp>
        <p:nvSpPr>
          <p:cNvPr id="160" name="CustomShape 4"/>
          <p:cNvSpPr/>
          <p:nvPr/>
        </p:nvSpPr>
        <p:spPr>
          <a:xfrm>
            <a:off x="380880" y="5715720"/>
            <a:ext cx="304200" cy="685080"/>
          </a:xfrm>
          <a:prstGeom prst="downArrow">
            <a:avLst>
              <a:gd name="adj1" fmla="val 50000"/>
              <a:gd name="adj2" fmla="val 56250"/>
            </a:avLst>
          </a:prstGeom>
          <a:solidFill>
            <a:srgbClr val="ffffff"/>
          </a:solidFill>
          <a:ln w="9360">
            <a:solidFill>
              <a:srgbClr val="ffffff"/>
            </a:solidFill>
            <a:miter/>
          </a:ln>
        </p:spPr>
        <p:style>
          <a:lnRef idx="0"/>
          <a:fillRef idx="0"/>
          <a:effectRef idx="0"/>
          <a:fontRef idx="minor"/>
        </p:style>
      </p:sp>
      <p:sp>
        <p:nvSpPr>
          <p:cNvPr id="161" name="CustomShape 5"/>
          <p:cNvSpPr/>
          <p:nvPr/>
        </p:nvSpPr>
        <p:spPr>
          <a:xfrm>
            <a:off x="533520" y="228600"/>
            <a:ext cx="8228880" cy="6215400"/>
          </a:xfrm>
          <a:prstGeom prst="rect">
            <a:avLst/>
          </a:prstGeom>
          <a:noFill/>
          <a:ln>
            <a:noFill/>
          </a:ln>
        </p:spPr>
        <p:style>
          <a:lnRef idx="0"/>
          <a:fillRef idx="0"/>
          <a:effectRef idx="0"/>
          <a:fontRef idx="minor"/>
        </p:style>
        <p:txBody>
          <a:bodyPr lIns="90000" rIns="90000" tIns="45000" bIns="45000"/>
          <a:p>
            <a:pPr marL="457200" indent="-456480">
              <a:lnSpc>
                <a:spcPct val="100000"/>
              </a:lnSpc>
            </a:pPr>
            <a:r>
              <a:rPr b="0" lang="en-US" sz="2400" spc="-1" strike="noStrike">
                <a:solidFill>
                  <a:srgbClr val="ffffff"/>
                </a:solidFill>
                <a:uFill>
                  <a:solidFill>
                    <a:srgbClr val="ffffff"/>
                  </a:solidFill>
                </a:uFill>
                <a:latin typeface="Times New Roman"/>
                <a:ea typeface="ＭＳ Ｐゴシック"/>
              </a:rPr>
              <a:t>One Minute Exam</a:t>
            </a:r>
            <a:endParaRPr b="0" lang="en-US" sz="1800" spc="-1" strike="noStrike">
              <a:solidFill>
                <a:srgbClr val="ffffff"/>
              </a:solidFill>
              <a:uFill>
                <a:solidFill>
                  <a:srgbClr val="ffffff"/>
                </a:solidFill>
              </a:uFill>
              <a:latin typeface="Arial"/>
            </a:endParaRPr>
          </a:p>
          <a:p>
            <a:pPr marL="457200" indent="-456480">
              <a:lnSpc>
                <a:spcPct val="100000"/>
              </a:lnSpc>
            </a:pPr>
            <a:endParaRPr b="0" lang="en-US" sz="1800" spc="-1" strike="noStrike">
              <a:solidFill>
                <a:srgbClr val="ffffff"/>
              </a:solidFill>
              <a:uFill>
                <a:solidFill>
                  <a:srgbClr val="ffffff"/>
                </a:solidFill>
              </a:uFill>
              <a:latin typeface="Arial"/>
            </a:endParaRPr>
          </a:p>
          <a:p>
            <a:pPr marL="457200" indent="-456480">
              <a:lnSpc>
                <a:spcPct val="100000"/>
              </a:lnSpc>
            </a:pPr>
            <a:r>
              <a:rPr b="0" lang="en-US" sz="2400" spc="-1" strike="noStrike">
                <a:solidFill>
                  <a:srgbClr val="ffffff"/>
                </a:solidFill>
                <a:uFill>
                  <a:solidFill>
                    <a:srgbClr val="ffffff"/>
                  </a:solidFill>
                </a:uFill>
                <a:latin typeface="Times New Roman"/>
                <a:ea typeface="ＭＳ Ｐゴシック"/>
              </a:rPr>
              <a:t>In the mathematical solution for a rotating black hole:</a:t>
            </a:r>
            <a:endParaRPr b="0" lang="en-US" sz="1800" spc="-1" strike="noStrike">
              <a:solidFill>
                <a:srgbClr val="ffffff"/>
              </a:solidFill>
              <a:uFill>
                <a:solidFill>
                  <a:srgbClr val="ffffff"/>
                </a:solidFill>
              </a:uFill>
              <a:latin typeface="Arial"/>
            </a:endParaRPr>
          </a:p>
          <a:p>
            <a:pPr marL="457200" indent="-456480">
              <a:lnSpc>
                <a:spcPct val="100000"/>
              </a:lnSpc>
            </a:pPr>
            <a:endParaRPr b="0" lang="en-US" sz="1800" spc="-1" strike="noStrike">
              <a:solidFill>
                <a:srgbClr val="ffffff"/>
              </a:solidFill>
              <a:uFill>
                <a:solidFill>
                  <a:srgbClr val="ffffff"/>
                </a:solidFill>
              </a:uFill>
              <a:latin typeface="Arial"/>
            </a:endParaRPr>
          </a:p>
          <a:p>
            <a:pPr marL="457200" indent="-456480">
              <a:lnSpc>
                <a:spcPct val="100000"/>
              </a:lnSpc>
            </a:pPr>
            <a:r>
              <a:rPr b="0" lang="en-US" sz="2400" spc="-1" strike="noStrike">
                <a:solidFill>
                  <a:srgbClr val="ffffff"/>
                </a:solidFill>
                <a:uFill>
                  <a:solidFill>
                    <a:srgbClr val="ffffff"/>
                  </a:solidFill>
                </a:uFill>
                <a:latin typeface="Times New Roman"/>
                <a:ea typeface="ＭＳ Ｐゴシック"/>
              </a:rPr>
              <a:t>     </a:t>
            </a:r>
            <a:endParaRPr b="0" lang="en-US" sz="1800" spc="-1" strike="noStrike">
              <a:solidFill>
                <a:srgbClr val="ffffff"/>
              </a:solidFill>
              <a:uFill>
                <a:solidFill>
                  <a:srgbClr val="ffffff"/>
                </a:solidFill>
              </a:uFill>
              <a:latin typeface="Arial"/>
            </a:endParaRPr>
          </a:p>
          <a:p>
            <a:pPr marL="457200" indent="-456480">
              <a:lnSpc>
                <a:spcPct val="100000"/>
              </a:lnSpc>
            </a:pPr>
            <a:r>
              <a:rPr b="0" lang="en-US" sz="2400" spc="-1" strike="noStrike">
                <a:solidFill>
                  <a:srgbClr val="ffffff"/>
                </a:solidFill>
                <a:uFill>
                  <a:solidFill>
                    <a:srgbClr val="ffffff"/>
                  </a:solidFill>
                </a:uFill>
                <a:latin typeface="Times New Roman"/>
                <a:ea typeface="ＭＳ Ｐゴシック"/>
              </a:rPr>
              <a:t>	</a:t>
            </a:r>
            <a:r>
              <a:rPr b="0" lang="en-US" sz="2400" spc="-1" strike="noStrike">
                <a:solidFill>
                  <a:srgbClr val="ffffff"/>
                </a:solidFill>
                <a:uFill>
                  <a:solidFill>
                    <a:srgbClr val="ffffff"/>
                  </a:solidFill>
                </a:uFill>
                <a:latin typeface="Times New Roman"/>
                <a:ea typeface="ＭＳ Ｐゴシック"/>
              </a:rPr>
              <a:t>The surface of infinite redshift is identical to the event horizon.</a:t>
            </a:r>
            <a:endParaRPr b="0" lang="en-US" sz="1800" spc="-1" strike="noStrike">
              <a:solidFill>
                <a:srgbClr val="ffffff"/>
              </a:solidFill>
              <a:uFill>
                <a:solidFill>
                  <a:srgbClr val="ffffff"/>
                </a:solidFill>
              </a:uFill>
              <a:latin typeface="Arial"/>
            </a:endParaRPr>
          </a:p>
          <a:p>
            <a:pPr marL="457200" indent="-456480">
              <a:lnSpc>
                <a:spcPct val="100000"/>
              </a:lnSpc>
            </a:pPr>
            <a:r>
              <a:rPr b="0" lang="en-US" sz="2400" spc="-1" strike="noStrike">
                <a:solidFill>
                  <a:srgbClr val="ffffff"/>
                </a:solidFill>
                <a:uFill>
                  <a:solidFill>
                    <a:srgbClr val="ffffff"/>
                  </a:solidFill>
                </a:uFill>
                <a:latin typeface="Times New Roman"/>
                <a:ea typeface="ＭＳ Ｐゴシック"/>
              </a:rPr>
              <a:t>     </a:t>
            </a:r>
            <a:endParaRPr b="0" lang="en-US" sz="1800" spc="-1" strike="noStrike">
              <a:solidFill>
                <a:srgbClr val="ffffff"/>
              </a:solidFill>
              <a:uFill>
                <a:solidFill>
                  <a:srgbClr val="ffffff"/>
                </a:solidFill>
              </a:uFill>
              <a:latin typeface="Arial"/>
            </a:endParaRPr>
          </a:p>
          <a:p>
            <a:pPr marL="457200" indent="-456480">
              <a:lnSpc>
                <a:spcPct val="100000"/>
              </a:lnSpc>
            </a:pPr>
            <a:endParaRPr b="0" lang="en-US" sz="1800" spc="-1" strike="noStrike">
              <a:solidFill>
                <a:srgbClr val="ffffff"/>
              </a:solidFill>
              <a:uFill>
                <a:solidFill>
                  <a:srgbClr val="ffffff"/>
                </a:solidFill>
              </a:uFill>
              <a:latin typeface="Arial"/>
            </a:endParaRPr>
          </a:p>
          <a:p>
            <a:pPr marL="457200" indent="-456480">
              <a:lnSpc>
                <a:spcPct val="100000"/>
              </a:lnSpc>
            </a:pPr>
            <a:r>
              <a:rPr b="0" lang="en-US" sz="2400" spc="-1" strike="noStrike">
                <a:solidFill>
                  <a:srgbClr val="ffffff"/>
                </a:solidFill>
                <a:uFill>
                  <a:solidFill>
                    <a:srgbClr val="ffffff"/>
                  </a:solidFill>
                </a:uFill>
                <a:latin typeface="Times New Roman"/>
                <a:ea typeface="ＭＳ Ｐゴシック"/>
              </a:rPr>
              <a:t>	</a:t>
            </a:r>
            <a:r>
              <a:rPr b="0" lang="en-US" sz="2400" spc="-1" strike="noStrike">
                <a:solidFill>
                  <a:srgbClr val="ffffff"/>
                </a:solidFill>
                <a:uFill>
                  <a:solidFill>
                    <a:srgbClr val="ffffff"/>
                  </a:solidFill>
                </a:uFill>
                <a:latin typeface="Times New Roman"/>
                <a:ea typeface="ＭＳ Ｐゴシック"/>
              </a:rPr>
              <a:t>You can escape the black hole back to the universe from which you entered.</a:t>
            </a:r>
            <a:endParaRPr b="0" lang="en-US" sz="1800" spc="-1" strike="noStrike">
              <a:solidFill>
                <a:srgbClr val="ffffff"/>
              </a:solidFill>
              <a:uFill>
                <a:solidFill>
                  <a:srgbClr val="ffffff"/>
                </a:solidFill>
              </a:uFill>
              <a:latin typeface="Arial"/>
            </a:endParaRPr>
          </a:p>
          <a:p>
            <a:pPr marL="457200" indent="-456480">
              <a:lnSpc>
                <a:spcPct val="100000"/>
              </a:lnSpc>
            </a:pPr>
            <a:endParaRPr b="0" lang="en-US" sz="1800" spc="-1" strike="noStrike">
              <a:solidFill>
                <a:srgbClr val="ffffff"/>
              </a:solidFill>
              <a:uFill>
                <a:solidFill>
                  <a:srgbClr val="ffffff"/>
                </a:solidFill>
              </a:uFill>
              <a:latin typeface="Arial"/>
            </a:endParaRPr>
          </a:p>
          <a:p>
            <a:pPr marL="457200" indent="-456480">
              <a:lnSpc>
                <a:spcPct val="100000"/>
              </a:lnSpc>
            </a:pPr>
            <a:endParaRPr b="0" lang="en-US" sz="1800" spc="-1" strike="noStrike">
              <a:solidFill>
                <a:srgbClr val="ffffff"/>
              </a:solidFill>
              <a:uFill>
                <a:solidFill>
                  <a:srgbClr val="ffffff"/>
                </a:solidFill>
              </a:uFill>
              <a:latin typeface="Arial"/>
            </a:endParaRPr>
          </a:p>
          <a:p>
            <a:pPr marL="457200" indent="-456480">
              <a:lnSpc>
                <a:spcPct val="100000"/>
              </a:lnSpc>
            </a:pPr>
            <a:r>
              <a:rPr b="0" lang="en-US" sz="2400" spc="-1" strike="noStrike">
                <a:solidFill>
                  <a:srgbClr val="ffffff"/>
                </a:solidFill>
                <a:uFill>
                  <a:solidFill>
                    <a:srgbClr val="ffffff"/>
                  </a:solidFill>
                </a:uFill>
                <a:latin typeface="Times New Roman"/>
                <a:ea typeface="ＭＳ Ｐゴシック"/>
              </a:rPr>
              <a:t>     </a:t>
            </a:r>
            <a:r>
              <a:rPr b="0" lang="en-US" sz="2400" spc="-1" strike="noStrike">
                <a:solidFill>
                  <a:srgbClr val="ffffff"/>
                </a:solidFill>
                <a:uFill>
                  <a:solidFill>
                    <a:srgbClr val="ffffff"/>
                  </a:solidFill>
                </a:uFill>
                <a:latin typeface="Times New Roman"/>
                <a:ea typeface="ＭＳ Ｐゴシック"/>
              </a:rPr>
              <a:t>	</a:t>
            </a:r>
            <a:r>
              <a:rPr b="0" lang="en-US" sz="2400" spc="-1" strike="noStrike">
                <a:solidFill>
                  <a:srgbClr val="ffffff"/>
                </a:solidFill>
                <a:uFill>
                  <a:solidFill>
                    <a:srgbClr val="ffffff"/>
                  </a:solidFill>
                </a:uFill>
                <a:latin typeface="Times New Roman"/>
                <a:ea typeface="ＭＳ Ｐゴシック"/>
              </a:rPr>
              <a:t>There are exactly two universes.</a:t>
            </a:r>
            <a:endParaRPr b="0" lang="en-US" sz="1800" spc="-1" strike="noStrike">
              <a:solidFill>
                <a:srgbClr val="ffffff"/>
              </a:solidFill>
              <a:uFill>
                <a:solidFill>
                  <a:srgbClr val="ffffff"/>
                </a:solidFill>
              </a:uFill>
              <a:latin typeface="Arial"/>
            </a:endParaRPr>
          </a:p>
          <a:p>
            <a:pPr marL="457200" indent="-456480">
              <a:lnSpc>
                <a:spcPct val="100000"/>
              </a:lnSpc>
            </a:pPr>
            <a:endParaRPr b="0" lang="en-US" sz="1800" spc="-1" strike="noStrike">
              <a:solidFill>
                <a:srgbClr val="ffffff"/>
              </a:solidFill>
              <a:uFill>
                <a:solidFill>
                  <a:srgbClr val="ffffff"/>
                </a:solidFill>
              </a:uFill>
              <a:latin typeface="Arial"/>
            </a:endParaRPr>
          </a:p>
          <a:p>
            <a:pPr marL="457200" indent="-456480">
              <a:lnSpc>
                <a:spcPct val="100000"/>
              </a:lnSpc>
            </a:pPr>
            <a:endParaRPr b="0" lang="en-US" sz="1800" spc="-1" strike="noStrike">
              <a:solidFill>
                <a:srgbClr val="ffffff"/>
              </a:solidFill>
              <a:uFill>
                <a:solidFill>
                  <a:srgbClr val="ffffff"/>
                </a:solidFill>
              </a:uFill>
              <a:latin typeface="Arial"/>
            </a:endParaRPr>
          </a:p>
          <a:p>
            <a:pPr marL="457200" indent="-456480">
              <a:lnSpc>
                <a:spcPct val="100000"/>
              </a:lnSpc>
            </a:pPr>
            <a:r>
              <a:rPr b="0" lang="en-US" sz="2400" spc="-1" strike="noStrike">
                <a:solidFill>
                  <a:srgbClr val="ffffff"/>
                </a:solidFill>
                <a:uFill>
                  <a:solidFill>
                    <a:srgbClr val="ffffff"/>
                  </a:solidFill>
                </a:uFill>
                <a:latin typeface="Times New Roman"/>
                <a:ea typeface="ＭＳ Ｐゴシック"/>
              </a:rPr>
              <a:t>	</a:t>
            </a:r>
            <a:r>
              <a:rPr b="0" lang="en-US" sz="2400" spc="-1" strike="noStrike">
                <a:solidFill>
                  <a:srgbClr val="ffffff"/>
                </a:solidFill>
                <a:uFill>
                  <a:solidFill>
                    <a:srgbClr val="ffffff"/>
                  </a:solidFill>
                </a:uFill>
                <a:latin typeface="Times New Roman"/>
                <a:ea typeface="ＭＳ Ｐゴシック"/>
              </a:rPr>
              <a:t>The space inside the ring singularity entered from above is different that the space inside entered from below.</a:t>
            </a:r>
            <a:endParaRPr b="0" lang="en-US" sz="1800" spc="-1" strike="noStrike">
              <a:solidFill>
                <a:srgbClr val="ffffff"/>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746280" y="365040"/>
            <a:ext cx="8168400" cy="4479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ffffff"/>
                </a:solidFill>
                <a:uFill>
                  <a:solidFill>
                    <a:srgbClr val="ffffff"/>
                  </a:solidFill>
                </a:uFill>
                <a:latin typeface="Times New Roman"/>
                <a:ea typeface="ＭＳ Ｐゴシック"/>
              </a:rPr>
              <a:t>Are different universes in Schwarzschild and Kerr solutions to non-rotating and rotating black holes real?</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In Real Universe:</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Light (at least!) falls into the black hole</a:t>
            </a:r>
            <a:r>
              <a:rPr b="0" lang="en-US" sz="2400" spc="-1" strike="noStrike">
                <a:solidFill>
                  <a:srgbClr val="ffffff"/>
                </a:solidFill>
                <a:uFill>
                  <a:solidFill>
                    <a:srgbClr val="ffffff"/>
                  </a:solidFill>
                </a:uFill>
                <a:latin typeface="Times New Roman"/>
                <a:ea typeface="ＭＳ Ｐゴシック"/>
              </a:rPr>
              <a:t>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Photons are Doppler blue shifted, accelerated to higher energy, =&gt;the energy/mass warps the space and changes the mathematical, hence the physical solution</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Times New Roman"/>
                <a:ea typeface="ＭＳ Ｐゴシック"/>
              </a:rPr>
              <a:t>So, probably not in this case, but stay tuned…</a:t>
            </a:r>
            <a:endParaRPr b="0" lang="en-US" sz="1800" spc="-1" strike="noStrike">
              <a:solidFill>
                <a:srgbClr val="ffffff"/>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2218</TotalTime>
  <Application>LibreOffice/5.0.5.2$Linux_X86_64 LibreOffice_project/00$Build-2</Application>
  <Company>UT Austin - Astronomy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2015-02-08T23:13:08Z</dcterms:created>
  <dc:language>en-US</dc:language>
  <cp:lastModifiedBy>Brian Mulligan</cp:lastModifiedBy>
  <dcterms:modified xsi:type="dcterms:W3CDTF">2016-04-11T11:58:13Z</dcterms:modified>
  <cp:revision>220</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UT Austin - Astronomy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2</vt:i4>
  </property>
  <property fmtid="{D5CDD505-2E9C-101B-9397-08002B2CF9AE}" pid="8" name="Notes">
    <vt:i4>15</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ies>
</file>