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39" r:id="rId1"/>
  </p:sldMasterIdLst>
  <p:sldIdLst>
    <p:sldId id="256" r:id="rId2"/>
  </p:sldIdLst>
  <p:sldSz cx="43891200" cy="32918400"/>
  <p:notesSz cx="6858000" cy="9144000"/>
  <p:defaultTextStyle>
    <a:defPPr>
      <a:defRPr lang="en-US"/>
    </a:defPPr>
    <a:lvl1pPr marL="0" algn="l" defTabSz="2193509" rtl="0" eaLnBrk="1" latinLnBrk="0" hangingPunct="1">
      <a:defRPr sz="8600" kern="1200">
        <a:solidFill>
          <a:schemeClr val="tx1"/>
        </a:solidFill>
        <a:latin typeface="+mn-lt"/>
        <a:ea typeface="+mn-ea"/>
        <a:cs typeface="+mn-cs"/>
      </a:defRPr>
    </a:lvl1pPr>
    <a:lvl2pPr marL="2193509" algn="l" defTabSz="2193509" rtl="0" eaLnBrk="1" latinLnBrk="0" hangingPunct="1">
      <a:defRPr sz="8600" kern="1200">
        <a:solidFill>
          <a:schemeClr val="tx1"/>
        </a:solidFill>
        <a:latin typeface="+mn-lt"/>
        <a:ea typeface="+mn-ea"/>
        <a:cs typeface="+mn-cs"/>
      </a:defRPr>
    </a:lvl2pPr>
    <a:lvl3pPr marL="4387018" algn="l" defTabSz="2193509" rtl="0" eaLnBrk="1" latinLnBrk="0" hangingPunct="1">
      <a:defRPr sz="8600" kern="1200">
        <a:solidFill>
          <a:schemeClr val="tx1"/>
        </a:solidFill>
        <a:latin typeface="+mn-lt"/>
        <a:ea typeface="+mn-ea"/>
        <a:cs typeface="+mn-cs"/>
      </a:defRPr>
    </a:lvl3pPr>
    <a:lvl4pPr marL="6580526" algn="l" defTabSz="2193509" rtl="0" eaLnBrk="1" latinLnBrk="0" hangingPunct="1">
      <a:defRPr sz="8600" kern="1200">
        <a:solidFill>
          <a:schemeClr val="tx1"/>
        </a:solidFill>
        <a:latin typeface="+mn-lt"/>
        <a:ea typeface="+mn-ea"/>
        <a:cs typeface="+mn-cs"/>
      </a:defRPr>
    </a:lvl4pPr>
    <a:lvl5pPr marL="8774026" algn="l" defTabSz="2193509" rtl="0" eaLnBrk="1" latinLnBrk="0" hangingPunct="1">
      <a:defRPr sz="8600" kern="1200">
        <a:solidFill>
          <a:schemeClr val="tx1"/>
        </a:solidFill>
        <a:latin typeface="+mn-lt"/>
        <a:ea typeface="+mn-ea"/>
        <a:cs typeface="+mn-cs"/>
      </a:defRPr>
    </a:lvl5pPr>
    <a:lvl6pPr marL="10967530" algn="l" defTabSz="2193509" rtl="0" eaLnBrk="1" latinLnBrk="0" hangingPunct="1">
      <a:defRPr sz="8600" kern="1200">
        <a:solidFill>
          <a:schemeClr val="tx1"/>
        </a:solidFill>
        <a:latin typeface="+mn-lt"/>
        <a:ea typeface="+mn-ea"/>
        <a:cs typeface="+mn-cs"/>
      </a:defRPr>
    </a:lvl6pPr>
    <a:lvl7pPr marL="13161038" algn="l" defTabSz="2193509" rtl="0" eaLnBrk="1" latinLnBrk="0" hangingPunct="1">
      <a:defRPr sz="8600" kern="1200">
        <a:solidFill>
          <a:schemeClr val="tx1"/>
        </a:solidFill>
        <a:latin typeface="+mn-lt"/>
        <a:ea typeface="+mn-ea"/>
        <a:cs typeface="+mn-cs"/>
      </a:defRPr>
    </a:lvl7pPr>
    <a:lvl8pPr marL="15354547" algn="l" defTabSz="2193509" rtl="0" eaLnBrk="1" latinLnBrk="0" hangingPunct="1">
      <a:defRPr sz="8600" kern="1200">
        <a:solidFill>
          <a:schemeClr val="tx1"/>
        </a:solidFill>
        <a:latin typeface="+mn-lt"/>
        <a:ea typeface="+mn-ea"/>
        <a:cs typeface="+mn-cs"/>
      </a:defRPr>
    </a:lvl8pPr>
    <a:lvl9pPr marL="17548056" algn="l" defTabSz="2193509"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839EA35-E2E4-B046-89B0-3FA86845286E}">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18" autoAdjust="0"/>
    <p:restoredTop sz="94692" autoAdjust="0"/>
  </p:normalViewPr>
  <p:slideViewPr>
    <p:cSldViewPr snapToObjects="1">
      <p:cViewPr>
        <p:scale>
          <a:sx n="37" d="100"/>
          <a:sy n="37" d="100"/>
        </p:scale>
        <p:origin x="-80" y="280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8" name="Rounded Rectangle 7"/>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6/5/14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1658114" y="14124490"/>
            <a:ext cx="34310069" cy="1182624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2" name="Rectangle 11"/>
          <p:cNvSpPr/>
          <p:nvPr/>
        </p:nvSpPr>
        <p:spPr>
          <a:xfrm>
            <a:off x="36348730" y="14134243"/>
            <a:ext cx="5713670" cy="11806733"/>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3" name="Rectangle 12"/>
          <p:cNvSpPr/>
          <p:nvPr/>
        </p:nvSpPr>
        <p:spPr>
          <a:xfrm>
            <a:off x="37021027" y="15055959"/>
            <a:ext cx="4369075" cy="9963302"/>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4" name="Rectangle 13"/>
          <p:cNvSpPr/>
          <p:nvPr/>
        </p:nvSpPr>
        <p:spPr>
          <a:xfrm>
            <a:off x="2138321" y="14666983"/>
            <a:ext cx="33349656" cy="1077772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6" name="Slide Number Placeholder 5"/>
          <p:cNvSpPr>
            <a:spLocks noGrp="1"/>
          </p:cNvSpPr>
          <p:nvPr>
            <p:ph type="sldNum" sz="quarter" idx="12"/>
          </p:nvPr>
        </p:nvSpPr>
        <p:spPr>
          <a:xfrm>
            <a:off x="37376765" y="22201286"/>
            <a:ext cx="3657600" cy="2194560"/>
          </a:xfrm>
        </p:spPr>
        <p:txBody>
          <a:bodyPr/>
          <a:lstStyle>
            <a:lvl1pPr algn="ctr">
              <a:defRPr sz="13400">
                <a:solidFill>
                  <a:schemeClr val="accent1">
                    <a:lumMod val="50000"/>
                  </a:schemeClr>
                </a:solidFill>
              </a:defRPr>
            </a:lvl1pPr>
          </a:lstStyle>
          <a:p>
            <a:fld id="{2754ED01-E2A0-4C1E-8E21-014B99041579}" type="slidenum">
              <a:rPr lang="en-US" smtClean="0"/>
              <a:pPr/>
              <a:t>‹#›</a:t>
            </a:fld>
            <a:endParaRPr lang="en-US" dirty="0"/>
          </a:p>
        </p:txBody>
      </p:sp>
      <p:sp>
        <p:nvSpPr>
          <p:cNvPr id="11" name="Rectangle 10"/>
          <p:cNvSpPr/>
          <p:nvPr/>
        </p:nvSpPr>
        <p:spPr>
          <a:xfrm>
            <a:off x="2600746" y="21884527"/>
            <a:ext cx="32424797" cy="3188962"/>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Rectangle 9"/>
          <p:cNvSpPr/>
          <p:nvPr/>
        </p:nvSpPr>
        <p:spPr>
          <a:xfrm>
            <a:off x="2587061" y="15069312"/>
            <a:ext cx="32452166" cy="9973056"/>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Subtitle 2"/>
          <p:cNvSpPr>
            <a:spLocks noGrp="1"/>
          </p:cNvSpPr>
          <p:nvPr>
            <p:ph type="subTitle" idx="1"/>
          </p:nvPr>
        </p:nvSpPr>
        <p:spPr>
          <a:xfrm>
            <a:off x="3085464" y="22311360"/>
            <a:ext cx="31455360" cy="2194560"/>
          </a:xfrm>
        </p:spPr>
        <p:txBody>
          <a:bodyPr>
            <a:normAutofit/>
          </a:bodyPr>
          <a:lstStyle>
            <a:lvl1pPr marL="0" indent="0" algn="ctr">
              <a:buNone/>
              <a:defRPr sz="8600" cap="all" spc="1440" baseline="0">
                <a:solidFill>
                  <a:srgbClr val="FFFFFF"/>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902584" y="15489761"/>
            <a:ext cx="31821120" cy="5852165"/>
          </a:xfrm>
        </p:spPr>
        <p:txBody>
          <a:bodyPr anchor="b" anchorCtr="0">
            <a:noAutofit/>
          </a:bodyPr>
          <a:lstStyle>
            <a:lvl1pPr>
              <a:defRPr sz="192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61E2C-F2A9-A14E-9912-F86DFD9F6692}" type="datetimeFigureOut">
              <a:rPr lang="en-US" smtClean="0"/>
              <a:t>6/5/14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4CF82D-BF8B-0148-9065-0883370130B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2936170" y="1097280"/>
            <a:ext cx="8924544" cy="29388643"/>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8" name="Rectangle 7"/>
          <p:cNvSpPr/>
          <p:nvPr/>
        </p:nvSpPr>
        <p:spPr>
          <a:xfrm>
            <a:off x="33385082" y="1686765"/>
            <a:ext cx="8026728" cy="28209682"/>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Vertical Title 1"/>
          <p:cNvSpPr>
            <a:spLocks noGrp="1"/>
          </p:cNvSpPr>
          <p:nvPr>
            <p:ph type="title" orient="vert"/>
          </p:nvPr>
        </p:nvSpPr>
        <p:spPr>
          <a:xfrm>
            <a:off x="33833172" y="1898052"/>
            <a:ext cx="7130549" cy="2778710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94560" y="1828798"/>
            <a:ext cx="29626560" cy="27797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A61E2C-F2A9-A14E-9912-F86DFD9F6692}" type="datetimeFigureOut">
              <a:rPr lang="en-US" smtClean="0"/>
              <a:t>6/5/14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4CF82D-BF8B-0148-9065-0883370130B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61E2C-F2A9-A14E-9912-F86DFD9F6692}" type="datetimeFigureOut">
              <a:rPr lang="en-US" smtClean="0"/>
              <a:t>6/5/14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4CF82D-BF8B-0148-9065-0883370130B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8" name="Rounded Rectangle 7"/>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6/5/14</a:t>
            </a:fld>
            <a:endParaRPr lang="en-US" dirty="0"/>
          </a:p>
        </p:txBody>
      </p:sp>
      <p:sp>
        <p:nvSpPr>
          <p:cNvPr id="13" name="Rectangle 12"/>
          <p:cNvSpPr/>
          <p:nvPr/>
        </p:nvSpPr>
        <p:spPr>
          <a:xfrm>
            <a:off x="2169485" y="14142720"/>
            <a:ext cx="39672768" cy="1182624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6" name="Rectangle 15"/>
          <p:cNvSpPr/>
          <p:nvPr/>
        </p:nvSpPr>
        <p:spPr>
          <a:xfrm>
            <a:off x="2724749" y="14630403"/>
            <a:ext cx="38562240" cy="1077772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dirty="0"/>
          </a:p>
        </p:txBody>
      </p:sp>
      <p:sp>
        <p:nvSpPr>
          <p:cNvPr id="2" name="Title 1"/>
          <p:cNvSpPr>
            <a:spLocks noGrp="1"/>
          </p:cNvSpPr>
          <p:nvPr>
            <p:ph type="title"/>
          </p:nvPr>
        </p:nvSpPr>
        <p:spPr>
          <a:xfrm>
            <a:off x="3534989" y="15361918"/>
            <a:ext cx="36941760" cy="6217925"/>
          </a:xfrm>
        </p:spPr>
        <p:txBody>
          <a:bodyPr anchor="b" anchorCtr="0">
            <a:noAutofit/>
          </a:bodyPr>
          <a:lstStyle>
            <a:lvl1pPr algn="ctr" defTabSz="4389120" rtl="0" eaLnBrk="1" latinLnBrk="0" hangingPunct="1">
              <a:spcBef>
                <a:spcPct val="0"/>
              </a:spcBef>
              <a:buNone/>
              <a:defRPr lang="en-US" sz="192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3242381" y="21799298"/>
            <a:ext cx="37526976" cy="3188962"/>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Text Placeholder 2"/>
          <p:cNvSpPr>
            <a:spLocks noGrp="1"/>
          </p:cNvSpPr>
          <p:nvPr>
            <p:ph type="body" idx="1"/>
          </p:nvPr>
        </p:nvSpPr>
        <p:spPr>
          <a:xfrm>
            <a:off x="3534989" y="22116051"/>
            <a:ext cx="36941760" cy="2514158"/>
          </a:xfrm>
        </p:spPr>
        <p:txBody>
          <a:bodyPr anchor="ctr">
            <a:normAutofit/>
          </a:bodyPr>
          <a:lstStyle>
            <a:lvl1pPr marL="0" indent="0" algn="ctr">
              <a:buNone/>
              <a:defRPr sz="9600" cap="all" spc="1200" baseline="0">
                <a:solidFill>
                  <a:srgbClr val="FFFFFF"/>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14" name="Rectangle 13"/>
          <p:cNvSpPr/>
          <p:nvPr/>
        </p:nvSpPr>
        <p:spPr>
          <a:xfrm>
            <a:off x="3243636" y="14996160"/>
            <a:ext cx="37524475" cy="9973056"/>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5414" y="1960188"/>
            <a:ext cx="39651226" cy="49892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045414" y="8251541"/>
            <a:ext cx="19385280" cy="2115555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311360" y="8251541"/>
            <a:ext cx="19385280" cy="2115555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A61E2C-F2A9-A14E-9912-F86DFD9F6692}" type="datetimeFigureOut">
              <a:rPr lang="en-US" smtClean="0"/>
              <a:t>6/5/14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4CF82D-BF8B-0148-9065-0883370130B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45414" y="1960188"/>
            <a:ext cx="39651226" cy="4989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45415" y="8267702"/>
            <a:ext cx="19392902" cy="3070858"/>
          </a:xfrm>
        </p:spPr>
        <p:txBody>
          <a:bodyPr anchor="b">
            <a:noAutofit/>
          </a:bodyPr>
          <a:lstStyle>
            <a:lvl1pPr marL="0" indent="0" algn="ctr">
              <a:buNone/>
              <a:defRPr sz="106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045415" y="11704320"/>
            <a:ext cx="19392902" cy="17701258"/>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96122" y="8267702"/>
            <a:ext cx="19400520" cy="3070858"/>
          </a:xfrm>
        </p:spPr>
        <p:txBody>
          <a:bodyPr anchor="b">
            <a:noAutofit/>
          </a:bodyPr>
          <a:lstStyle>
            <a:lvl1pPr marL="0" indent="0" algn="ctr">
              <a:buNone/>
              <a:defRPr sz="106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1704320"/>
            <a:ext cx="19400520" cy="17701258"/>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A61E2C-F2A9-A14E-9912-F86DFD9F6692}" type="datetimeFigureOut">
              <a:rPr lang="en-US" smtClean="0"/>
              <a:t>6/5/14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4CF82D-BF8B-0148-9065-0883370130B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A61E2C-F2A9-A14E-9912-F86DFD9F6692}" type="datetimeFigureOut">
              <a:rPr lang="en-US" smtClean="0"/>
              <a:t>6/5/14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4CF82D-BF8B-0148-9065-0883370130B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11" name="Rounded Rectangle 10"/>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Date Placeholder 1"/>
          <p:cNvSpPr>
            <a:spLocks noGrp="1"/>
          </p:cNvSpPr>
          <p:nvPr>
            <p:ph type="dt" sz="half" idx="10"/>
          </p:nvPr>
        </p:nvSpPr>
        <p:spPr/>
        <p:txBody>
          <a:bodyPr/>
          <a:lstStyle/>
          <a:p>
            <a:fld id="{4FA61E2C-F2A9-A14E-9912-F86DFD9F6692}" type="datetimeFigureOut">
              <a:rPr lang="en-US" smtClean="0"/>
              <a:t>6/5/14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4CF82D-BF8B-0148-9065-0883370130B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12" name="Rounded Rectangle 11"/>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Content Placeholder 2"/>
          <p:cNvSpPr>
            <a:spLocks noGrp="1"/>
          </p:cNvSpPr>
          <p:nvPr>
            <p:ph idx="1"/>
          </p:nvPr>
        </p:nvSpPr>
        <p:spPr>
          <a:xfrm>
            <a:off x="18653760" y="3291840"/>
            <a:ext cx="21945600" cy="25237450"/>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A61E2C-F2A9-A14E-9912-F86DFD9F6692}" type="datetimeFigureOut">
              <a:rPr lang="en-US" smtClean="0"/>
              <a:t>6/5/14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Rectangle 7"/>
          <p:cNvSpPr/>
          <p:nvPr/>
        </p:nvSpPr>
        <p:spPr>
          <a:xfrm>
            <a:off x="2688163" y="7227418"/>
            <a:ext cx="13039517" cy="16912742"/>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Rectangle 9"/>
          <p:cNvSpPr/>
          <p:nvPr/>
        </p:nvSpPr>
        <p:spPr>
          <a:xfrm>
            <a:off x="3248112" y="7883866"/>
            <a:ext cx="11919619" cy="15524774"/>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Text Placeholder 3"/>
          <p:cNvSpPr>
            <a:spLocks noGrp="1"/>
          </p:cNvSpPr>
          <p:nvPr>
            <p:ph type="body" sz="half" idx="2"/>
          </p:nvPr>
        </p:nvSpPr>
        <p:spPr>
          <a:xfrm>
            <a:off x="3691200" y="14264640"/>
            <a:ext cx="11033443" cy="8412480"/>
          </a:xfrm>
        </p:spPr>
        <p:txBody>
          <a:bodyPr/>
          <a:lstStyle>
            <a:lvl1pPr marL="0" indent="0">
              <a:spcBef>
                <a:spcPts val="1920"/>
              </a:spcBef>
              <a:buNone/>
              <a:defRPr sz="6700">
                <a:solidFill>
                  <a:schemeClr val="accent1">
                    <a:lumMod val="50000"/>
                  </a:schemeClr>
                </a:solidFill>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2" name="Title 1"/>
          <p:cNvSpPr>
            <a:spLocks noGrp="1"/>
          </p:cNvSpPr>
          <p:nvPr>
            <p:ph type="title"/>
          </p:nvPr>
        </p:nvSpPr>
        <p:spPr>
          <a:xfrm>
            <a:off x="3691200" y="8324698"/>
            <a:ext cx="11033443" cy="5719776"/>
          </a:xfrm>
        </p:spPr>
        <p:txBody>
          <a:bodyPr anchor="b">
            <a:normAutofit/>
          </a:bodyPr>
          <a:lstStyle>
            <a:lvl1pPr algn="l">
              <a:defRPr sz="96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9" name="Rounded Rectangle 8"/>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Picture Placeholder 2"/>
          <p:cNvSpPr>
            <a:spLocks noGrp="1"/>
          </p:cNvSpPr>
          <p:nvPr>
            <p:ph type="pic" idx="1"/>
          </p:nvPr>
        </p:nvSpPr>
        <p:spPr>
          <a:xfrm>
            <a:off x="3291840" y="2982898"/>
            <a:ext cx="37307520" cy="20791507"/>
          </a:xfrm>
          <a:solidFill>
            <a:schemeClr val="bg2"/>
          </a:solidFill>
          <a:ln>
            <a:noFill/>
          </a:ln>
          <a:effectLst>
            <a:softEdge rad="12700"/>
          </a:effectLst>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4FA61E2C-F2A9-A14E-9912-F86DFD9F6692}" type="datetimeFigureOut">
              <a:rPr lang="en-US" smtClean="0"/>
              <a:t>6/5/14</a:t>
            </a:fld>
            <a:endParaRPr lang="en-US" dirty="0"/>
          </a:p>
        </p:txBody>
      </p:sp>
      <p:sp>
        <p:nvSpPr>
          <p:cNvPr id="7" name="Slide Number Placeholder 6"/>
          <p:cNvSpPr>
            <a:spLocks noGrp="1"/>
          </p:cNvSpPr>
          <p:nvPr>
            <p:ph type="sldNum" sz="quarter" idx="12"/>
          </p:nvPr>
        </p:nvSpPr>
        <p:spPr/>
        <p:txBody>
          <a:bodyPr/>
          <a:lstStyle/>
          <a:p>
            <a:fld id="{5E4CF82D-BF8B-0148-9065-0883370130B4}" type="slidenum">
              <a:rPr lang="en-US" smtClean="0"/>
              <a:t>‹#›</a:t>
            </a:fld>
            <a:endParaRPr lang="en-US" dirty="0"/>
          </a:p>
        </p:txBody>
      </p:sp>
      <p:sp>
        <p:nvSpPr>
          <p:cNvPr id="10" name="Rectangle 9"/>
          <p:cNvSpPr/>
          <p:nvPr/>
        </p:nvSpPr>
        <p:spPr>
          <a:xfrm>
            <a:off x="3291840" y="23774400"/>
            <a:ext cx="37307520" cy="65836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2" name="Rectangle 11"/>
          <p:cNvSpPr/>
          <p:nvPr/>
        </p:nvSpPr>
        <p:spPr>
          <a:xfrm>
            <a:off x="3657598" y="24140160"/>
            <a:ext cx="36483672" cy="577403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4389120" y="27066240"/>
            <a:ext cx="35176867" cy="2168141"/>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1" name="Rectangle 10"/>
          <p:cNvSpPr/>
          <p:nvPr/>
        </p:nvSpPr>
        <p:spPr>
          <a:xfrm>
            <a:off x="2906827" y="24359616"/>
            <a:ext cx="38141453" cy="5266944"/>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Text Placeholder 3"/>
          <p:cNvSpPr>
            <a:spLocks noGrp="1"/>
          </p:cNvSpPr>
          <p:nvPr>
            <p:ph type="body" sz="half" idx="2"/>
          </p:nvPr>
        </p:nvSpPr>
        <p:spPr>
          <a:xfrm>
            <a:off x="4590187" y="27151471"/>
            <a:ext cx="34774733" cy="1928232"/>
          </a:xfrm>
        </p:spPr>
        <p:txBody>
          <a:bodyPr anchor="ctr">
            <a:normAutofit/>
          </a:bodyPr>
          <a:lstStyle>
            <a:lvl1pPr marL="0" indent="0" algn="ctr">
              <a:buNone/>
              <a:defRPr sz="7200" cap="all" spc="1200" baseline="0">
                <a:solidFill>
                  <a:srgbClr val="FFFFFF"/>
                </a:solidFill>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2" name="Title 1"/>
          <p:cNvSpPr>
            <a:spLocks noGrp="1"/>
          </p:cNvSpPr>
          <p:nvPr>
            <p:ph type="title"/>
          </p:nvPr>
        </p:nvSpPr>
        <p:spPr>
          <a:xfrm>
            <a:off x="4389120" y="24505923"/>
            <a:ext cx="35176867" cy="2510606"/>
          </a:xfrm>
        </p:spPr>
        <p:txBody>
          <a:bodyPr anchor="ctr" anchorCtr="0"/>
          <a:lstStyle>
            <a:lvl1pPr algn="ctr">
              <a:defRPr sz="96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useBgFill="1">
        <p:nvSpPr>
          <p:cNvPr id="7" name="Rounded Rectangle 6"/>
          <p:cNvSpPr/>
          <p:nvPr/>
        </p:nvSpPr>
        <p:spPr>
          <a:xfrm>
            <a:off x="438912" y="487680"/>
            <a:ext cx="43013376"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3" name="Text Placeholder 2"/>
          <p:cNvSpPr>
            <a:spLocks noGrp="1"/>
          </p:cNvSpPr>
          <p:nvPr>
            <p:ph type="body" idx="1"/>
          </p:nvPr>
        </p:nvSpPr>
        <p:spPr>
          <a:xfrm>
            <a:off x="2194560" y="8412483"/>
            <a:ext cx="39502080" cy="2099310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2"/>
                </a:solidFill>
              </a:defRPr>
            </a:lvl1pPr>
          </a:lstStyle>
          <a:p>
            <a:fld id="{4FA61E2C-F2A9-A14E-9912-F86DFD9F6692}" type="datetimeFigureOut">
              <a:rPr lang="en-US" smtClean="0"/>
              <a:t>6/5/14</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2"/>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2"/>
                </a:solidFill>
              </a:defRPr>
            </a:lvl1pPr>
          </a:lstStyle>
          <a:p>
            <a:fld id="{5E4CF82D-BF8B-0148-9065-0883370130B4}" type="slidenum">
              <a:rPr lang="en-US" smtClean="0"/>
              <a:t>‹#›</a:t>
            </a:fld>
            <a:endParaRPr lang="en-US" dirty="0"/>
          </a:p>
        </p:txBody>
      </p:sp>
      <p:sp>
        <p:nvSpPr>
          <p:cNvPr id="9" name="Rectangle 8"/>
          <p:cNvSpPr/>
          <p:nvPr/>
        </p:nvSpPr>
        <p:spPr>
          <a:xfrm>
            <a:off x="1316736" y="1335197"/>
            <a:ext cx="41257728" cy="6364224"/>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10" name="Rectangle 9"/>
          <p:cNvSpPr/>
          <p:nvPr/>
        </p:nvSpPr>
        <p:spPr>
          <a:xfrm>
            <a:off x="1789742" y="1789740"/>
            <a:ext cx="40226496" cy="5369218"/>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2045414" y="1960188"/>
            <a:ext cx="39651226" cy="4989250"/>
          </a:xfrm>
          <a:prstGeom prst="rect">
            <a:avLst/>
          </a:prstGeom>
        </p:spPr>
        <p:txBody>
          <a:bodyPr vert="horz" lIns="438912" tIns="219456" rIns="438912" bIns="219456"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540" r:id="rId1"/>
    <p:sldLayoutId id="2147484541" r:id="rId2"/>
    <p:sldLayoutId id="2147484542" r:id="rId3"/>
    <p:sldLayoutId id="2147484543" r:id="rId4"/>
    <p:sldLayoutId id="2147484544" r:id="rId5"/>
    <p:sldLayoutId id="2147484545" r:id="rId6"/>
    <p:sldLayoutId id="2147484546" r:id="rId7"/>
    <p:sldLayoutId id="2147484547" r:id="rId8"/>
    <p:sldLayoutId id="2147484548" r:id="rId9"/>
    <p:sldLayoutId id="2147484549" r:id="rId10"/>
    <p:sldLayoutId id="2147484550" r:id="rId11"/>
  </p:sldLayoutIdLst>
  <p:txStyles>
    <p:titleStyle>
      <a:lvl1pPr algn="ctr" defTabSz="4389120" rtl="0" eaLnBrk="1" latinLnBrk="0" hangingPunct="1">
        <a:spcBef>
          <a:spcPct val="0"/>
        </a:spcBef>
        <a:buNone/>
        <a:defRPr sz="16800" kern="1200" cap="all" baseline="0">
          <a:solidFill>
            <a:schemeClr val="accent1">
              <a:lumMod val="75000"/>
            </a:schemeClr>
          </a:solidFill>
          <a:latin typeface="+mj-lt"/>
          <a:ea typeface="+mj-ea"/>
          <a:cs typeface="+mj-cs"/>
        </a:defRPr>
      </a:lvl1pPr>
    </p:titleStyle>
    <p:bodyStyle>
      <a:lvl1pPr marL="1645920" indent="-1097280" algn="l" defTabSz="4389120" rtl="0" eaLnBrk="1" latinLnBrk="0" hangingPunct="1">
        <a:spcBef>
          <a:spcPct val="20000"/>
        </a:spcBef>
        <a:buClr>
          <a:schemeClr val="accent1"/>
        </a:buClr>
        <a:buFont typeface="Arial" pitchFamily="34" charset="0"/>
        <a:buChar char="•"/>
        <a:defRPr sz="11500" kern="1200">
          <a:solidFill>
            <a:schemeClr val="tx2"/>
          </a:solidFill>
          <a:latin typeface="+mn-lt"/>
          <a:ea typeface="+mn-ea"/>
          <a:cs typeface="+mn-cs"/>
        </a:defRPr>
      </a:lvl1pPr>
      <a:lvl2pPr marL="3072384" indent="-1097280" algn="l" defTabSz="4389120" rtl="0" eaLnBrk="1" latinLnBrk="0" hangingPunct="1">
        <a:spcBef>
          <a:spcPct val="20000"/>
        </a:spcBef>
        <a:buClr>
          <a:schemeClr val="accent2"/>
        </a:buClr>
        <a:buFont typeface="Arial" pitchFamily="34" charset="0"/>
        <a:buChar char="•"/>
        <a:defRPr sz="9600" kern="1200">
          <a:solidFill>
            <a:schemeClr val="tx2"/>
          </a:solidFill>
          <a:latin typeface="+mn-lt"/>
          <a:ea typeface="+mn-ea"/>
          <a:cs typeface="+mn-cs"/>
        </a:defRPr>
      </a:lvl2pPr>
      <a:lvl3pPr marL="4389120" indent="-1097280" algn="l" defTabSz="4389120" rtl="0" eaLnBrk="1" latinLnBrk="0" hangingPunct="1">
        <a:spcBef>
          <a:spcPct val="20000"/>
        </a:spcBef>
        <a:buClr>
          <a:schemeClr val="accent3"/>
        </a:buClr>
        <a:buFont typeface="Arial" pitchFamily="34" charset="0"/>
        <a:buChar char="•"/>
        <a:defRPr sz="8600" kern="1200">
          <a:solidFill>
            <a:schemeClr val="tx2"/>
          </a:solidFill>
          <a:latin typeface="+mn-lt"/>
          <a:ea typeface="+mn-ea"/>
          <a:cs typeface="+mn-cs"/>
        </a:defRPr>
      </a:lvl3pPr>
      <a:lvl4pPr marL="6144768" indent="-1097280" algn="l" defTabSz="4389120" rtl="0" eaLnBrk="1" latinLnBrk="0" hangingPunct="1">
        <a:spcBef>
          <a:spcPct val="20000"/>
        </a:spcBef>
        <a:buClr>
          <a:schemeClr val="accent4"/>
        </a:buClr>
        <a:buFont typeface="Arial" pitchFamily="34" charset="0"/>
        <a:buChar char="•"/>
        <a:defRPr sz="7700" kern="1200">
          <a:solidFill>
            <a:schemeClr val="tx2"/>
          </a:solidFill>
          <a:latin typeface="+mn-lt"/>
          <a:ea typeface="+mn-ea"/>
          <a:cs typeface="+mn-cs"/>
        </a:defRPr>
      </a:lvl4pPr>
      <a:lvl5pPr marL="7461504" indent="-1097280" algn="l" defTabSz="4389120" rtl="0" eaLnBrk="1" latinLnBrk="0" hangingPunct="1">
        <a:spcBef>
          <a:spcPct val="20000"/>
        </a:spcBef>
        <a:buClr>
          <a:schemeClr val="accent5"/>
        </a:buClr>
        <a:buFont typeface="Arial" pitchFamily="34" charset="0"/>
        <a:buChar char="•"/>
        <a:defRPr sz="7700" kern="1200" baseline="0">
          <a:solidFill>
            <a:schemeClr val="tx2"/>
          </a:solidFill>
          <a:latin typeface="+mn-lt"/>
          <a:ea typeface="+mn-ea"/>
          <a:cs typeface="+mn-cs"/>
        </a:defRPr>
      </a:lvl5pPr>
      <a:lvl6pPr marL="8339328" indent="-877824" algn="l" defTabSz="4389120" rtl="0" eaLnBrk="1" latinLnBrk="0" hangingPunct="1">
        <a:spcBef>
          <a:spcPct val="20000"/>
        </a:spcBef>
        <a:buClr>
          <a:schemeClr val="accent1"/>
        </a:buClr>
        <a:buFont typeface="Arial" pitchFamily="34" charset="0"/>
        <a:buChar char="•"/>
        <a:defRPr sz="6700" kern="1200">
          <a:solidFill>
            <a:schemeClr val="tx2"/>
          </a:solidFill>
          <a:latin typeface="+mn-lt"/>
          <a:ea typeface="+mn-ea"/>
          <a:cs typeface="+mn-cs"/>
        </a:defRPr>
      </a:lvl6pPr>
      <a:lvl7pPr marL="9656064" indent="-877824" algn="l" defTabSz="4389120" rtl="0" eaLnBrk="1" latinLnBrk="0" hangingPunct="1">
        <a:spcBef>
          <a:spcPct val="20000"/>
        </a:spcBef>
        <a:buClr>
          <a:schemeClr val="accent2"/>
        </a:buClr>
        <a:buFont typeface="Arial" pitchFamily="34" charset="0"/>
        <a:buChar char="•"/>
        <a:defRPr sz="6700" kern="1200">
          <a:solidFill>
            <a:schemeClr val="tx2"/>
          </a:solidFill>
          <a:latin typeface="+mn-lt"/>
          <a:ea typeface="+mn-ea"/>
          <a:cs typeface="+mn-cs"/>
        </a:defRPr>
      </a:lvl7pPr>
      <a:lvl8pPr marL="10533888" indent="-877824" algn="l" defTabSz="4389120" rtl="0" eaLnBrk="1" latinLnBrk="0" hangingPunct="1">
        <a:spcBef>
          <a:spcPct val="20000"/>
        </a:spcBef>
        <a:buClr>
          <a:schemeClr val="accent3"/>
        </a:buClr>
        <a:buFont typeface="Arial" pitchFamily="34" charset="0"/>
        <a:buChar char="•"/>
        <a:defRPr sz="6700" kern="1200">
          <a:solidFill>
            <a:schemeClr val="tx2"/>
          </a:solidFill>
          <a:latin typeface="+mn-lt"/>
          <a:ea typeface="+mn-ea"/>
          <a:cs typeface="+mn-cs"/>
        </a:defRPr>
      </a:lvl8pPr>
      <a:lvl9pPr marL="11411712" indent="-877824" algn="l" defTabSz="4389120" rtl="0" eaLnBrk="1" latinLnBrk="0" hangingPunct="1">
        <a:spcBef>
          <a:spcPct val="20000"/>
        </a:spcBef>
        <a:buClr>
          <a:schemeClr val="accent4"/>
        </a:buClr>
        <a:buFont typeface="Arial" pitchFamily="34" charset="0"/>
        <a:buChar char="•"/>
        <a:defRPr sz="6700" kern="1200">
          <a:solidFill>
            <a:schemeClr val="tx2"/>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image" Target="../media/image12.emf"/><Relationship Id="rId13" Type="http://schemas.openxmlformats.org/officeDocument/2006/relationships/image" Target="../media/image13.emf"/><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emf"/><Relationship Id="rId9" Type="http://schemas.openxmlformats.org/officeDocument/2006/relationships/image" Target="../media/image9.emf"/><Relationship Id="rId10"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92145" y="1072313"/>
            <a:ext cx="25303757" cy="2308306"/>
          </a:xfrm>
          <a:prstGeom prst="rect">
            <a:avLst/>
          </a:prstGeom>
        </p:spPr>
        <p:txBody>
          <a:bodyPr wrap="square" lIns="91397" tIns="45696" rIns="91397" bIns="45696">
            <a:spAutoFit/>
          </a:bodyPr>
          <a:lstStyle/>
          <a:p>
            <a:pPr algn="ctr"/>
            <a:r>
              <a:rPr lang="en-US" sz="7200" b="1" dirty="0">
                <a:latin typeface="Times New Roman"/>
                <a:cs typeface="Times New Roman"/>
              </a:rPr>
              <a:t>Investigating Binary Black Hole Mergers with Principal Component Analysis</a:t>
            </a:r>
          </a:p>
        </p:txBody>
      </p:sp>
      <p:pic>
        <p:nvPicPr>
          <p:cNvPr id="5" name="Picture 4" descr="umas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133" y="1601386"/>
            <a:ext cx="7222498" cy="2579462"/>
          </a:xfrm>
          <a:prstGeom prst="rect">
            <a:avLst/>
          </a:prstGeom>
        </p:spPr>
      </p:pic>
      <p:pic>
        <p:nvPicPr>
          <p:cNvPr id="6" name="Picture 5" descr="F0900035-v1 (high resolu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7071" y="1587994"/>
            <a:ext cx="3598949" cy="2592854"/>
          </a:xfrm>
          <a:prstGeom prst="rect">
            <a:avLst/>
          </a:prstGeom>
        </p:spPr>
      </p:pic>
      <p:sp>
        <p:nvSpPr>
          <p:cNvPr id="3" name="TextBox 2"/>
          <p:cNvSpPr txBox="1"/>
          <p:nvPr/>
        </p:nvSpPr>
        <p:spPr>
          <a:xfrm>
            <a:off x="10986768" y="3443971"/>
            <a:ext cx="21945600" cy="1138733"/>
          </a:xfrm>
          <a:prstGeom prst="rect">
            <a:avLst/>
          </a:prstGeom>
          <a:noFill/>
        </p:spPr>
        <p:txBody>
          <a:bodyPr wrap="square" lIns="91397" tIns="45696" rIns="91397" bIns="45696" rtlCol="0">
            <a:spAutoFit/>
          </a:bodyPr>
          <a:lstStyle/>
          <a:p>
            <a:pPr algn="ctr"/>
            <a:r>
              <a:rPr lang="en-US" sz="3400" dirty="0">
                <a:latin typeface="Times New Roman"/>
                <a:cs typeface="Times New Roman"/>
              </a:rPr>
              <a:t>Author: Nicholas Mangini</a:t>
            </a:r>
          </a:p>
          <a:p>
            <a:pPr algn="ctr"/>
            <a:r>
              <a:rPr lang="en-US" sz="3400" dirty="0">
                <a:latin typeface="Times New Roman"/>
                <a:cs typeface="Times New Roman"/>
              </a:rPr>
              <a:t>Faculty Advisors: Professor Laura Cadonati &amp; Dr. James Clark</a:t>
            </a:r>
          </a:p>
        </p:txBody>
      </p:sp>
      <p:sp>
        <p:nvSpPr>
          <p:cNvPr id="69" name="TextBox 68"/>
          <p:cNvSpPr txBox="1"/>
          <p:nvPr/>
        </p:nvSpPr>
        <p:spPr>
          <a:xfrm>
            <a:off x="2716790" y="23749613"/>
            <a:ext cx="12040205" cy="5832326"/>
          </a:xfrm>
          <a:prstGeom prst="rect">
            <a:avLst/>
          </a:prstGeom>
          <a:noFill/>
        </p:spPr>
        <p:txBody>
          <a:bodyPr wrap="square" lIns="91411" tIns="45701" rIns="91411" bIns="45701" rtlCol="0">
            <a:spAutoFit/>
          </a:bodyPr>
          <a:lstStyle/>
          <a:p>
            <a:pPr algn="ctr">
              <a:lnSpc>
                <a:spcPct val="150000"/>
              </a:lnSpc>
            </a:pPr>
            <a:r>
              <a:rPr lang="en-US" sz="3400" b="1" dirty="0">
                <a:latin typeface="Times New Roman"/>
                <a:cs typeface="Times New Roman"/>
              </a:rPr>
              <a:t>Binary Black Hole Systems</a:t>
            </a:r>
          </a:p>
          <a:p>
            <a:pPr marL="342792" indent="-342792">
              <a:lnSpc>
                <a:spcPct val="150000"/>
              </a:lnSpc>
              <a:buFont typeface="Arial"/>
              <a:buChar char="•"/>
            </a:pPr>
            <a:r>
              <a:rPr lang="en-US" sz="2400" dirty="0">
                <a:latin typeface="Times New Roman"/>
                <a:cs typeface="Times New Roman"/>
              </a:rPr>
              <a:t>BBH systems are a promising source for gravitational waves, especially intermediate-mass systems (100 M</a:t>
            </a:r>
            <a:r>
              <a:rPr lang="en-US" sz="2400" baseline="-25000" dirty="0">
                <a:latin typeface="Times New Roman"/>
                <a:ea typeface="Wingdings"/>
                <a:cs typeface="Times New Roman"/>
                <a:sym typeface="Wingdings"/>
              </a:rPr>
              <a:t></a:t>
            </a:r>
            <a:r>
              <a:rPr lang="en-US" sz="2400" dirty="0">
                <a:latin typeface="Times New Roman"/>
                <a:cs typeface="Times New Roman"/>
              </a:rPr>
              <a:t> – 500 M</a:t>
            </a:r>
            <a:r>
              <a:rPr lang="en-US" sz="2400" baseline="-25000" dirty="0">
                <a:latin typeface="Times New Roman"/>
                <a:ea typeface="Wingdings"/>
                <a:cs typeface="Times New Roman"/>
                <a:sym typeface="Wingdings"/>
              </a:rPr>
              <a:t></a:t>
            </a:r>
            <a:r>
              <a:rPr lang="en-US" sz="2400" dirty="0">
                <a:latin typeface="Times New Roman"/>
                <a:cs typeface="Times New Roman"/>
              </a:rPr>
              <a:t>)</a:t>
            </a:r>
          </a:p>
          <a:p>
            <a:pPr marL="342792" indent="-342792">
              <a:lnSpc>
                <a:spcPct val="150000"/>
              </a:lnSpc>
              <a:buFont typeface="Arial"/>
              <a:buChar char="•"/>
            </a:pPr>
            <a:r>
              <a:rPr lang="en-US" sz="2400" dirty="0" smtClean="0">
                <a:latin typeface="Times New Roman"/>
                <a:cs typeface="Times New Roman"/>
                <a:sym typeface="Wingdings"/>
              </a:rPr>
              <a:t>GW </a:t>
            </a:r>
            <a:r>
              <a:rPr lang="en-US" sz="2400" dirty="0" smtClean="0">
                <a:latin typeface="Times New Roman"/>
                <a:cs typeface="Times New Roman"/>
                <a:sym typeface="Wingdings"/>
              </a:rPr>
              <a:t>simulations</a:t>
            </a:r>
            <a:r>
              <a:rPr lang="en-US" sz="2400" dirty="0" smtClean="0">
                <a:latin typeface="Times New Roman"/>
                <a:cs typeface="Times New Roman"/>
                <a:sym typeface="Wingdings"/>
              </a:rPr>
              <a:t> </a:t>
            </a:r>
            <a:r>
              <a:rPr lang="en-US" sz="2400" dirty="0">
                <a:latin typeface="Times New Roman"/>
                <a:cs typeface="Times New Roman"/>
                <a:sym typeface="Wingdings"/>
              </a:rPr>
              <a:t>are obtained by solving Einstein's field equations, which must be done numerically </a:t>
            </a:r>
            <a:endParaRPr lang="en-US" sz="2400" dirty="0" smtClean="0">
              <a:latin typeface="Times New Roman"/>
              <a:cs typeface="Times New Roman"/>
              <a:sym typeface="Wingdings"/>
            </a:endParaRPr>
          </a:p>
          <a:p>
            <a:pPr marL="342792" indent="-342792">
              <a:lnSpc>
                <a:spcPct val="150000"/>
              </a:lnSpc>
              <a:buFont typeface="Arial"/>
              <a:buChar char="•"/>
            </a:pPr>
            <a:r>
              <a:rPr lang="en-US" sz="2400" dirty="0">
                <a:latin typeface="Times New Roman"/>
                <a:cs typeface="Times New Roman"/>
              </a:rPr>
              <a:t>Much progress has been made recently in simulating BBH mergers using numerical </a:t>
            </a:r>
            <a:r>
              <a:rPr lang="en-US" sz="2400" dirty="0" smtClean="0">
                <a:latin typeface="Times New Roman"/>
                <a:cs typeface="Times New Roman"/>
              </a:rPr>
              <a:t>relativity</a:t>
            </a:r>
            <a:endParaRPr lang="en-US" sz="2400" dirty="0">
              <a:latin typeface="Times New Roman"/>
              <a:cs typeface="Times New Roman"/>
            </a:endParaRPr>
          </a:p>
          <a:p>
            <a:pPr marL="342792" indent="-342792">
              <a:lnSpc>
                <a:spcPct val="150000"/>
              </a:lnSpc>
              <a:buFont typeface="Arial"/>
              <a:buChar char="•"/>
            </a:pPr>
            <a:r>
              <a:rPr lang="en-US" sz="2400" dirty="0" smtClean="0">
                <a:latin typeface="Times New Roman"/>
                <a:cs typeface="Times New Roman"/>
              </a:rPr>
              <a:t>Simulations </a:t>
            </a:r>
            <a:r>
              <a:rPr lang="en-US" sz="2400" dirty="0">
                <a:latin typeface="Times New Roman"/>
                <a:cs typeface="Times New Roman"/>
              </a:rPr>
              <a:t>for highly asymmetric, spinning </a:t>
            </a:r>
            <a:r>
              <a:rPr lang="en-US" sz="2400" dirty="0" smtClean="0">
                <a:latin typeface="Times New Roman"/>
                <a:cs typeface="Times New Roman"/>
              </a:rPr>
              <a:t>systems </a:t>
            </a:r>
            <a:r>
              <a:rPr lang="en-US" sz="2400" dirty="0">
                <a:latin typeface="Times New Roman"/>
                <a:cs typeface="Times New Roman"/>
              </a:rPr>
              <a:t>computationally challenging </a:t>
            </a:r>
            <a:r>
              <a:rPr lang="en-US" sz="2400" dirty="0">
                <a:latin typeface="Wingdings"/>
                <a:ea typeface="Wingdings"/>
                <a:cs typeface="Wingdings"/>
                <a:sym typeface="Wingdings"/>
              </a:rPr>
              <a:t></a:t>
            </a:r>
            <a:r>
              <a:rPr lang="en-US" sz="2400" dirty="0">
                <a:latin typeface="Times New Roman"/>
                <a:cs typeface="Times New Roman"/>
                <a:sym typeface="Wingdings"/>
              </a:rPr>
              <a:t> lack of accurate physical </a:t>
            </a:r>
            <a:r>
              <a:rPr lang="en-US" sz="2400" dirty="0" smtClean="0">
                <a:latin typeface="Times New Roman"/>
                <a:cs typeface="Times New Roman"/>
                <a:sym typeface="Wingdings"/>
              </a:rPr>
              <a:t>models </a:t>
            </a:r>
            <a:r>
              <a:rPr lang="en-US" sz="2400" dirty="0">
                <a:latin typeface="Times New Roman"/>
                <a:cs typeface="Times New Roman"/>
                <a:sym typeface="Wingdings"/>
              </a:rPr>
              <a:t>for these </a:t>
            </a:r>
            <a:r>
              <a:rPr lang="en-US" sz="2400" dirty="0" smtClean="0">
                <a:latin typeface="Times New Roman"/>
                <a:cs typeface="Times New Roman"/>
                <a:sym typeface="Wingdings"/>
              </a:rPr>
              <a:t>systems</a:t>
            </a:r>
          </a:p>
          <a:p>
            <a:pPr marL="342792" indent="-342792">
              <a:lnSpc>
                <a:spcPct val="150000"/>
              </a:lnSpc>
              <a:buFont typeface="Arial"/>
              <a:buChar char="•"/>
            </a:pPr>
            <a:r>
              <a:rPr lang="en-US" sz="2400" dirty="0" smtClean="0">
                <a:latin typeface="Times New Roman"/>
                <a:cs typeface="Times New Roman"/>
                <a:sym typeface="Wingdings"/>
              </a:rPr>
              <a:t>We </a:t>
            </a:r>
            <a:r>
              <a:rPr lang="en-US" sz="2400" dirty="0">
                <a:latin typeface="Times New Roman"/>
                <a:cs typeface="Times New Roman"/>
                <a:sym typeface="Wingdings"/>
              </a:rPr>
              <a:t>attempt to work around this by constructing 'catalogues' of waveforms, each with different physical </a:t>
            </a:r>
            <a:r>
              <a:rPr lang="en-US" sz="2400" dirty="0" smtClean="0">
                <a:latin typeface="Times New Roman"/>
                <a:cs typeface="Times New Roman"/>
                <a:sym typeface="Wingdings"/>
              </a:rPr>
              <a:t>morphologies </a:t>
            </a:r>
            <a:r>
              <a:rPr lang="en-US" sz="2400" dirty="0">
                <a:latin typeface="Times New Roman"/>
                <a:cs typeface="Times New Roman"/>
                <a:sym typeface="Wingdings"/>
              </a:rPr>
              <a:t>and identify which catalogue potentially detected signals belong </a:t>
            </a:r>
            <a:r>
              <a:rPr lang="en-US" sz="2400" dirty="0" smtClean="0">
                <a:latin typeface="Times New Roman"/>
                <a:cs typeface="Times New Roman"/>
                <a:sym typeface="Wingdings"/>
              </a:rPr>
              <a:t>to</a:t>
            </a:r>
            <a:endParaRPr lang="en-US" sz="2400" dirty="0">
              <a:latin typeface="Times New Roman"/>
              <a:cs typeface="Times New Roman"/>
              <a:sym typeface="Wingdings"/>
            </a:endParaRPr>
          </a:p>
        </p:txBody>
      </p:sp>
      <p:grpSp>
        <p:nvGrpSpPr>
          <p:cNvPr id="29" name="Group 28"/>
          <p:cNvGrpSpPr/>
          <p:nvPr/>
        </p:nvGrpSpPr>
        <p:grpSpPr>
          <a:xfrm>
            <a:off x="2687914" y="4582704"/>
            <a:ext cx="11934909" cy="19335635"/>
            <a:chOff x="2687914" y="5740068"/>
            <a:chExt cx="11934909" cy="19335635"/>
          </a:xfrm>
        </p:grpSpPr>
        <p:sp>
          <p:nvSpPr>
            <p:cNvPr id="13" name="TextBox 12"/>
            <p:cNvSpPr txBox="1"/>
            <p:nvPr/>
          </p:nvSpPr>
          <p:spPr>
            <a:xfrm>
              <a:off x="2742790" y="5740068"/>
              <a:ext cx="11866536" cy="2499125"/>
            </a:xfrm>
            <a:prstGeom prst="rect">
              <a:avLst/>
            </a:prstGeom>
            <a:noFill/>
          </p:spPr>
          <p:txBody>
            <a:bodyPr wrap="square" lIns="91411" tIns="45701" rIns="91411" bIns="45701" rtlCol="0">
              <a:spAutoFit/>
            </a:bodyPr>
            <a:lstStyle/>
            <a:p>
              <a:pPr algn="ctr">
                <a:lnSpc>
                  <a:spcPct val="150000"/>
                </a:lnSpc>
              </a:pPr>
              <a:r>
                <a:rPr lang="en-US" sz="3400" b="1" dirty="0">
                  <a:latin typeface="Times New Roman"/>
                  <a:cs typeface="Times New Roman"/>
                </a:rPr>
                <a:t>Goal</a:t>
              </a:r>
            </a:p>
            <a:p>
              <a:pPr>
                <a:lnSpc>
                  <a:spcPct val="150000"/>
                </a:lnSpc>
              </a:pPr>
              <a:r>
                <a:rPr lang="en-US" sz="2400" dirty="0">
                  <a:latin typeface="Times New Roman"/>
                  <a:cs typeface="Times New Roman"/>
                </a:rPr>
                <a:t>Develop an algorithm that uses principle component analysis (PCA) and Bayesian statistics to reconstruct a detected binary black hole (BBH) signal using physically distinct BBH numerical relativistic waveform catalogues</a:t>
              </a:r>
            </a:p>
          </p:txBody>
        </p:sp>
        <p:sp>
          <p:nvSpPr>
            <p:cNvPr id="49" name="TextBox 48"/>
            <p:cNvSpPr txBox="1"/>
            <p:nvPr/>
          </p:nvSpPr>
          <p:spPr>
            <a:xfrm>
              <a:off x="2716795" y="8215822"/>
              <a:ext cx="11887200" cy="4170334"/>
            </a:xfrm>
            <a:prstGeom prst="rect">
              <a:avLst/>
            </a:prstGeom>
            <a:noFill/>
          </p:spPr>
          <p:txBody>
            <a:bodyPr wrap="square" lIns="91411" tIns="45701" rIns="91411" bIns="45701" rtlCol="0">
              <a:spAutoFit/>
            </a:bodyPr>
            <a:lstStyle/>
            <a:p>
              <a:pPr algn="ctr">
                <a:lnSpc>
                  <a:spcPct val="150000"/>
                </a:lnSpc>
              </a:pPr>
              <a:r>
                <a:rPr lang="en-US" sz="3400" b="1" dirty="0">
                  <a:latin typeface="Times New Roman"/>
                  <a:cs typeface="Times New Roman"/>
                </a:rPr>
                <a:t>Background</a:t>
              </a:r>
            </a:p>
            <a:p>
              <a:pPr marL="342792" indent="-342792">
                <a:lnSpc>
                  <a:spcPct val="150000"/>
                </a:lnSpc>
                <a:buFont typeface="Arial"/>
                <a:buChar char="•"/>
              </a:pPr>
              <a:r>
                <a:rPr lang="en-US" sz="2400" dirty="0">
                  <a:latin typeface="Times New Roman"/>
                  <a:cs typeface="Times New Roman"/>
                </a:rPr>
                <a:t>Gravitational waves (GWs) are ripples in space-time radiated by accelerated mass</a:t>
              </a:r>
            </a:p>
            <a:p>
              <a:pPr marL="342792" indent="-342792">
                <a:lnSpc>
                  <a:spcPct val="150000"/>
                </a:lnSpc>
                <a:buFont typeface="Arial"/>
                <a:buChar char="•"/>
              </a:pPr>
              <a:r>
                <a:rPr lang="en-US" sz="2400" dirty="0">
                  <a:latin typeface="Times New Roman"/>
                  <a:cs typeface="Times New Roman"/>
                </a:rPr>
                <a:t>Prediction of Einstein’s Theory of General Relativity, indirectly detected by </a:t>
              </a:r>
              <a:r>
                <a:rPr lang="en-US" sz="2400" dirty="0" err="1">
                  <a:latin typeface="Times New Roman"/>
                  <a:cs typeface="Times New Roman"/>
                </a:rPr>
                <a:t>Hulse</a:t>
              </a:r>
              <a:r>
                <a:rPr lang="en-US" sz="2400" dirty="0">
                  <a:latin typeface="Times New Roman"/>
                  <a:cs typeface="Times New Roman"/>
                </a:rPr>
                <a:t> &amp; Taylor (1974) and </a:t>
              </a:r>
              <a:r>
                <a:rPr lang="en-US" sz="2400" dirty="0" smtClean="0">
                  <a:latin typeface="Times New Roman"/>
                  <a:cs typeface="Times New Roman"/>
                </a:rPr>
                <a:t>perhaps by BICEP2 </a:t>
              </a:r>
              <a:r>
                <a:rPr lang="en-US" sz="2400" dirty="0">
                  <a:latin typeface="Times New Roman"/>
                  <a:cs typeface="Times New Roman"/>
                </a:rPr>
                <a:t>(2014)</a:t>
              </a:r>
            </a:p>
            <a:p>
              <a:pPr marL="342792" indent="-342792">
                <a:lnSpc>
                  <a:spcPct val="150000"/>
                </a:lnSpc>
                <a:buFont typeface="Arial"/>
                <a:buChar char="•"/>
              </a:pPr>
              <a:r>
                <a:rPr lang="en-US" sz="2400" dirty="0">
                  <a:latin typeface="Times New Roman"/>
                  <a:cs typeface="Times New Roman"/>
                </a:rPr>
                <a:t>GWs </a:t>
              </a:r>
              <a:r>
                <a:rPr lang="en-US" sz="2400" dirty="0" smtClean="0">
                  <a:latin typeface="Times New Roman"/>
                  <a:cs typeface="Times New Roman"/>
                </a:rPr>
                <a:t>travel </a:t>
              </a:r>
              <a:r>
                <a:rPr lang="en-US" sz="2400" dirty="0">
                  <a:latin typeface="Times New Roman"/>
                  <a:cs typeface="Times New Roman"/>
                </a:rPr>
                <a:t>at the speed of light carrying away orbital energy from their sources</a:t>
              </a:r>
            </a:p>
            <a:p>
              <a:pPr marL="342792" indent="-342792">
                <a:lnSpc>
                  <a:spcPct val="150000"/>
                </a:lnSpc>
                <a:buFont typeface="Arial"/>
                <a:buChar char="•"/>
              </a:pPr>
              <a:r>
                <a:rPr lang="en-US" sz="2400" dirty="0">
                  <a:latin typeface="Times New Roman"/>
                  <a:cs typeface="Times New Roman"/>
                </a:rPr>
                <a:t>Sources include core-collapse supernovae, compact body </a:t>
              </a:r>
              <a:r>
                <a:rPr lang="en-US" sz="2400" dirty="0" smtClean="0">
                  <a:latin typeface="Times New Roman"/>
                  <a:cs typeface="Times New Roman"/>
                </a:rPr>
                <a:t>binaries (e.g., pairs of black holes or neutron stars) </a:t>
              </a:r>
              <a:r>
                <a:rPr lang="en-US" sz="2400" dirty="0">
                  <a:latin typeface="Times New Roman"/>
                  <a:cs typeface="Times New Roman"/>
                </a:rPr>
                <a:t>and pulsars</a:t>
              </a:r>
            </a:p>
          </p:txBody>
        </p:sp>
        <p:grpSp>
          <p:nvGrpSpPr>
            <p:cNvPr id="57" name="Group 56"/>
            <p:cNvGrpSpPr/>
            <p:nvPr/>
          </p:nvGrpSpPr>
          <p:grpSpPr>
            <a:xfrm>
              <a:off x="2687914" y="17684244"/>
              <a:ext cx="7222502" cy="7391459"/>
              <a:chOff x="3217378" y="14050195"/>
              <a:chExt cx="8229587" cy="8045157"/>
            </a:xfrm>
          </p:grpSpPr>
          <p:pic>
            <p:nvPicPr>
              <p:cNvPr id="55" name="Picture 54" descr="HiResLivingston_6.jpg"/>
              <p:cNvPicPr>
                <a:picLocks noChangeAspect="1"/>
              </p:cNvPicPr>
              <p:nvPr/>
            </p:nvPicPr>
            <p:blipFill rotWithShape="1">
              <a:blip r:embed="rId4">
                <a:extLst>
                  <a:ext uri="{28A0092B-C50C-407E-A947-70E740481C1C}">
                    <a14:useLocalDpi xmlns:a14="http://schemas.microsoft.com/office/drawing/2010/main" val="0"/>
                  </a:ext>
                </a:extLst>
              </a:blip>
              <a:srcRect t="10932"/>
              <a:stretch/>
            </p:blipFill>
            <p:spPr>
              <a:xfrm>
                <a:off x="3217378" y="14050195"/>
                <a:ext cx="8229587" cy="7308164"/>
              </a:xfrm>
              <a:prstGeom prst="rect">
                <a:avLst/>
              </a:prstGeom>
            </p:spPr>
          </p:pic>
          <p:sp>
            <p:nvSpPr>
              <p:cNvPr id="56" name="TextBox 55"/>
              <p:cNvSpPr txBox="1"/>
              <p:nvPr/>
            </p:nvSpPr>
            <p:spPr>
              <a:xfrm>
                <a:off x="3217378" y="21358361"/>
                <a:ext cx="8229587" cy="736991"/>
              </a:xfrm>
              <a:prstGeom prst="rect">
                <a:avLst/>
              </a:prstGeom>
              <a:noFill/>
            </p:spPr>
            <p:txBody>
              <a:bodyPr wrap="square" rtlCol="0">
                <a:spAutoFit/>
              </a:bodyPr>
              <a:lstStyle/>
              <a:p>
                <a:r>
                  <a:rPr lang="en-US" sz="1900" dirty="0">
                    <a:latin typeface="Times New Roman"/>
                    <a:cs typeface="Times New Roman"/>
                  </a:rPr>
                  <a:t>Figure 2. An aerial view of the LIGO detector in Livingston, LA. Each arm is 4 km long. </a:t>
                </a:r>
              </a:p>
            </p:txBody>
          </p:sp>
        </p:grpSp>
        <p:sp>
          <p:nvSpPr>
            <p:cNvPr id="58" name="TextBox 57"/>
            <p:cNvSpPr txBox="1"/>
            <p:nvPr/>
          </p:nvSpPr>
          <p:spPr>
            <a:xfrm>
              <a:off x="9910416" y="17684237"/>
              <a:ext cx="4664698" cy="6709526"/>
            </a:xfrm>
            <a:prstGeom prst="rect">
              <a:avLst/>
            </a:prstGeom>
            <a:noFill/>
          </p:spPr>
          <p:txBody>
            <a:bodyPr wrap="square" lIns="91411" tIns="45701" rIns="91411" bIns="45701" rtlCol="0">
              <a:spAutoFit/>
            </a:bodyPr>
            <a:lstStyle/>
            <a:p>
              <a:pPr marL="342792" indent="-342792">
                <a:lnSpc>
                  <a:spcPct val="150000"/>
                </a:lnSpc>
                <a:buFont typeface="Arial"/>
                <a:buChar char="•"/>
              </a:pPr>
              <a:r>
                <a:rPr lang="en-US" sz="2400" dirty="0">
                  <a:latin typeface="Times New Roman"/>
                  <a:cs typeface="Times New Roman"/>
                </a:rPr>
                <a:t>The strain from a galactic supernovae is expected to be of order 10</a:t>
              </a:r>
              <a:r>
                <a:rPr lang="en-US" sz="2400" baseline="30000" dirty="0">
                  <a:latin typeface="Times New Roman"/>
                  <a:cs typeface="Times New Roman"/>
                </a:rPr>
                <a:t>-20</a:t>
              </a:r>
              <a:r>
                <a:rPr lang="en-US" sz="2400" dirty="0">
                  <a:latin typeface="Times New Roman"/>
                  <a:cs typeface="Times New Roman"/>
                </a:rPr>
                <a:t>, corresponding to a change in length of 10</a:t>
              </a:r>
              <a:r>
                <a:rPr lang="en-US" sz="2400" baseline="30000" dirty="0">
                  <a:latin typeface="Times New Roman"/>
                  <a:cs typeface="Times New Roman"/>
                </a:rPr>
                <a:t>-18</a:t>
              </a:r>
              <a:r>
                <a:rPr lang="en-US" sz="2400" dirty="0">
                  <a:latin typeface="Times New Roman"/>
                  <a:cs typeface="Times New Roman"/>
                </a:rPr>
                <a:t> m, comparable to the diameter of a proton</a:t>
              </a:r>
            </a:p>
            <a:p>
              <a:pPr marL="342792" indent="-342792">
                <a:lnSpc>
                  <a:spcPct val="150000"/>
                </a:lnSpc>
                <a:buFont typeface="Arial"/>
                <a:buChar char="•"/>
              </a:pPr>
              <a:r>
                <a:rPr lang="en-US" sz="2400" dirty="0">
                  <a:latin typeface="Times New Roman"/>
                  <a:cs typeface="Times New Roman"/>
                </a:rPr>
                <a:t>The difficulty comes in finding these very small signals in comparatively loud noise</a:t>
              </a:r>
            </a:p>
            <a:p>
              <a:pPr marL="342792" indent="-342792">
                <a:lnSpc>
                  <a:spcPct val="150000"/>
                </a:lnSpc>
                <a:buFont typeface="Arial"/>
                <a:buChar char="•"/>
              </a:pPr>
              <a:r>
                <a:rPr lang="en-US" sz="2400" dirty="0">
                  <a:latin typeface="Times New Roman"/>
                  <a:cs typeface="Times New Roman"/>
                </a:rPr>
                <a:t>Noise sources include seismic activity, electronic glitches, and thermal noise</a:t>
              </a:r>
            </a:p>
          </p:txBody>
        </p:sp>
        <p:sp>
          <p:nvSpPr>
            <p:cNvPr id="22" name="TextBox 21"/>
            <p:cNvSpPr txBox="1"/>
            <p:nvPr/>
          </p:nvSpPr>
          <p:spPr>
            <a:xfrm>
              <a:off x="2716795" y="12276610"/>
              <a:ext cx="4453728" cy="5047496"/>
            </a:xfrm>
            <a:prstGeom prst="rect">
              <a:avLst/>
            </a:prstGeom>
            <a:noFill/>
          </p:spPr>
          <p:txBody>
            <a:bodyPr wrap="square" lIns="91411" tIns="45701" rIns="91411" bIns="45701" rtlCol="0">
              <a:spAutoFit/>
            </a:bodyPr>
            <a:lstStyle/>
            <a:p>
              <a:pPr marL="342792" indent="-342792">
                <a:lnSpc>
                  <a:spcPct val="150000"/>
                </a:lnSpc>
                <a:buFont typeface="Arial"/>
                <a:buChar char="•"/>
              </a:pPr>
              <a:r>
                <a:rPr lang="en-US" sz="2400" dirty="0">
                  <a:latin typeface="Times New Roman"/>
                  <a:cs typeface="Times New Roman"/>
                </a:rPr>
                <a:t>GWs alternately stretch and squeeze space in orthogonal </a:t>
              </a:r>
              <a:r>
                <a:rPr lang="en-US" sz="2400" dirty="0" smtClean="0">
                  <a:latin typeface="Times New Roman"/>
                  <a:cs typeface="Times New Roman"/>
                </a:rPr>
                <a:t>directions </a:t>
              </a:r>
              <a:r>
                <a:rPr lang="en-US" sz="2400" dirty="0">
                  <a:latin typeface="Times New Roman"/>
                  <a:cs typeface="Times New Roman"/>
                </a:rPr>
                <a:t>measured as </a:t>
              </a:r>
              <a:r>
                <a:rPr lang="en-US" sz="2400" dirty="0" smtClean="0">
                  <a:latin typeface="Times New Roman"/>
                  <a:cs typeface="Times New Roman"/>
                </a:rPr>
                <a:t>strain, </a:t>
              </a:r>
              <a:r>
                <a:rPr lang="en-US" sz="2400" dirty="0">
                  <a:latin typeface="Times New Roman"/>
                  <a:cs typeface="Times New Roman"/>
                </a:rPr>
                <a:t>h(t</a:t>
              </a:r>
              <a:r>
                <a:rPr lang="en-US" sz="2400" dirty="0" smtClean="0">
                  <a:latin typeface="Times New Roman"/>
                  <a:cs typeface="Times New Roman"/>
                </a:rPr>
                <a:t>), which is a relative change in length </a:t>
              </a:r>
              <a:r>
                <a:rPr lang="el-GR" sz="2400" dirty="0" smtClean="0">
                  <a:latin typeface="Times New Roman"/>
                  <a:cs typeface="Times New Roman"/>
                </a:rPr>
                <a:t>Δ</a:t>
              </a:r>
              <a:r>
                <a:rPr lang="en-US" sz="2400" dirty="0" smtClean="0">
                  <a:latin typeface="Times New Roman"/>
                  <a:cs typeface="Times New Roman"/>
                </a:rPr>
                <a:t>L/L</a:t>
              </a:r>
              <a:endParaRPr lang="en-US" sz="2400" dirty="0">
                <a:latin typeface="Times New Roman"/>
                <a:cs typeface="Times New Roman"/>
              </a:endParaRPr>
            </a:p>
            <a:p>
              <a:pPr marL="342792" indent="-342792">
                <a:lnSpc>
                  <a:spcPct val="150000"/>
                </a:lnSpc>
                <a:buFont typeface="Arial"/>
                <a:buChar char="•"/>
              </a:pPr>
              <a:r>
                <a:rPr lang="en-US" sz="2400" dirty="0">
                  <a:latin typeface="Times New Roman"/>
                  <a:cs typeface="Times New Roman"/>
                </a:rPr>
                <a:t>GW detectors like </a:t>
              </a:r>
              <a:r>
                <a:rPr lang="en-US" sz="2400" dirty="0" smtClean="0">
                  <a:latin typeface="Times New Roman"/>
                  <a:cs typeface="Times New Roman"/>
                </a:rPr>
                <a:t>LIGO  </a:t>
              </a:r>
              <a:r>
                <a:rPr lang="en-US" sz="2400" dirty="0">
                  <a:latin typeface="Times New Roman"/>
                  <a:cs typeface="Times New Roman"/>
                </a:rPr>
                <a:t>monitor the distance between a corner station and two end stations</a:t>
              </a:r>
            </a:p>
          </p:txBody>
        </p:sp>
        <p:grpSp>
          <p:nvGrpSpPr>
            <p:cNvPr id="24" name="Group 23"/>
            <p:cNvGrpSpPr/>
            <p:nvPr/>
          </p:nvGrpSpPr>
          <p:grpSpPr>
            <a:xfrm>
              <a:off x="7230732" y="12454003"/>
              <a:ext cx="7392091" cy="4839360"/>
              <a:chOff x="2716686" y="10676960"/>
              <a:chExt cx="7392090" cy="4839363"/>
            </a:xfrm>
          </p:grpSpPr>
          <p:pic>
            <p:nvPicPr>
              <p:cNvPr id="21" name="Picture 20" descr="testmass_ring.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2776" y="10676960"/>
                <a:ext cx="7366000" cy="4140200"/>
              </a:xfrm>
              <a:prstGeom prst="rect">
                <a:avLst/>
              </a:prstGeom>
            </p:spPr>
          </p:pic>
          <p:sp>
            <p:nvSpPr>
              <p:cNvPr id="23" name="TextBox 22"/>
              <p:cNvSpPr txBox="1"/>
              <p:nvPr/>
            </p:nvSpPr>
            <p:spPr>
              <a:xfrm>
                <a:off x="2716686" y="14839215"/>
                <a:ext cx="7392090" cy="677108"/>
              </a:xfrm>
              <a:prstGeom prst="rect">
                <a:avLst/>
              </a:prstGeom>
              <a:noFill/>
            </p:spPr>
            <p:txBody>
              <a:bodyPr wrap="square" rtlCol="0">
                <a:spAutoFit/>
              </a:bodyPr>
              <a:lstStyle/>
              <a:p>
                <a:r>
                  <a:rPr lang="en-US" sz="1900" dirty="0">
                    <a:latin typeface="Times New Roman"/>
                    <a:cs typeface="Times New Roman"/>
                  </a:rPr>
                  <a:t>Figure 1. Gravitational waves strain space in two ways, h</a:t>
                </a:r>
                <a:r>
                  <a:rPr lang="en-US" sz="1900" baseline="-25000" dirty="0">
                    <a:latin typeface="Times New Roman"/>
                    <a:cs typeface="Times New Roman"/>
                  </a:rPr>
                  <a:t>+</a:t>
                </a:r>
                <a:r>
                  <a:rPr lang="en-US" sz="1900" dirty="0">
                    <a:latin typeface="Times New Roman"/>
                    <a:cs typeface="Times New Roman"/>
                  </a:rPr>
                  <a:t>(top) and h</a:t>
                </a:r>
                <a:r>
                  <a:rPr lang="en-US" sz="1900" baseline="-25000" dirty="0">
                    <a:latin typeface="Times New Roman"/>
                    <a:cs typeface="Times New Roman"/>
                  </a:rPr>
                  <a:t>x</a:t>
                </a:r>
                <a:r>
                  <a:rPr lang="en-US" sz="1900" dirty="0">
                    <a:latin typeface="Times New Roman"/>
                    <a:cs typeface="Times New Roman"/>
                  </a:rPr>
                  <a:t> (bottom)</a:t>
                </a:r>
              </a:p>
            </p:txBody>
          </p:sp>
        </p:grpSp>
      </p:grpSp>
      <p:sp>
        <p:nvSpPr>
          <p:cNvPr id="16" name="TextBox 15"/>
          <p:cNvSpPr txBox="1"/>
          <p:nvPr/>
        </p:nvSpPr>
        <p:spPr>
          <a:xfrm>
            <a:off x="15979163" y="4582704"/>
            <a:ext cx="11832331" cy="833523"/>
          </a:xfrm>
          <a:prstGeom prst="rect">
            <a:avLst/>
          </a:prstGeom>
          <a:noFill/>
        </p:spPr>
        <p:txBody>
          <a:bodyPr wrap="square" lIns="91411" tIns="45701" rIns="91411" bIns="45701" rtlCol="0">
            <a:spAutoFit/>
          </a:bodyPr>
          <a:lstStyle/>
          <a:p>
            <a:pPr algn="ctr">
              <a:lnSpc>
                <a:spcPct val="150000"/>
              </a:lnSpc>
            </a:pPr>
            <a:r>
              <a:rPr lang="en-US" sz="3400" b="1" dirty="0">
                <a:latin typeface="Times New Roman"/>
                <a:cs typeface="Times New Roman"/>
              </a:rPr>
              <a:t>Numerical Relativity Waveform </a:t>
            </a:r>
            <a:r>
              <a:rPr lang="en-US" sz="3400" b="1" dirty="0" smtClean="0">
                <a:latin typeface="Times New Roman"/>
                <a:cs typeface="Times New Roman"/>
              </a:rPr>
              <a:t>Catalogues</a:t>
            </a:r>
          </a:p>
        </p:txBody>
      </p:sp>
      <p:grpSp>
        <p:nvGrpSpPr>
          <p:cNvPr id="10" name="Group 9"/>
          <p:cNvGrpSpPr/>
          <p:nvPr/>
        </p:nvGrpSpPr>
        <p:grpSpPr>
          <a:xfrm>
            <a:off x="16027652" y="7925128"/>
            <a:ext cx="11832331" cy="9156313"/>
            <a:chOff x="15979163" y="9920808"/>
            <a:chExt cx="11832331" cy="9156313"/>
          </a:xfrm>
        </p:grpSpPr>
        <p:sp>
          <p:nvSpPr>
            <p:cNvPr id="15" name="TextBox 14"/>
            <p:cNvSpPr txBox="1"/>
            <p:nvPr/>
          </p:nvSpPr>
          <p:spPr>
            <a:xfrm>
              <a:off x="15979163" y="9920808"/>
              <a:ext cx="11832331" cy="9156313"/>
            </a:xfrm>
            <a:prstGeom prst="rect">
              <a:avLst/>
            </a:prstGeom>
            <a:noFill/>
          </p:spPr>
          <p:txBody>
            <a:bodyPr wrap="square" lIns="91411" tIns="45701" rIns="91411" bIns="45701" rtlCol="0">
              <a:spAutoFit/>
            </a:bodyPr>
            <a:lstStyle/>
            <a:p>
              <a:pPr algn="ctr">
                <a:lnSpc>
                  <a:spcPct val="150000"/>
                </a:lnSpc>
              </a:pPr>
              <a:r>
                <a:rPr lang="en-US" sz="3400" b="1" dirty="0">
                  <a:latin typeface="Times New Roman"/>
                  <a:cs typeface="Times New Roman"/>
                </a:rPr>
                <a:t>Principle Component Analysis</a:t>
              </a:r>
            </a:p>
            <a:p>
              <a:pPr marL="457056" indent="-457056">
                <a:lnSpc>
                  <a:spcPct val="150000"/>
                </a:lnSpc>
                <a:buFont typeface="Arial"/>
                <a:buChar char="•"/>
              </a:pPr>
              <a:r>
                <a:rPr lang="en-US" sz="2400" dirty="0">
                  <a:latin typeface="Times New Roman"/>
                  <a:cs typeface="Times New Roman"/>
                </a:rPr>
                <a:t>Transforms data into a set of orthonormal eigenvectors called principle components (PCs) that span the parameter space</a:t>
              </a:r>
            </a:p>
            <a:p>
              <a:pPr marL="457056" indent="-457056">
                <a:lnSpc>
                  <a:spcPct val="150000"/>
                </a:lnSpc>
                <a:buFont typeface="Arial"/>
                <a:buChar char="•"/>
              </a:pPr>
              <a:r>
                <a:rPr lang="en-US" sz="2400" dirty="0">
                  <a:latin typeface="Times New Roman"/>
                  <a:cs typeface="Times New Roman"/>
                </a:rPr>
                <a:t>The original data can be reconstructed with a number of PCs less than or equal to the number of original variables </a:t>
              </a:r>
              <a:r>
                <a:rPr lang="en-US" sz="2400" dirty="0">
                  <a:latin typeface="Wingdings"/>
                  <a:ea typeface="Wingdings"/>
                  <a:cs typeface="Wingdings"/>
                  <a:sym typeface="Wingdings"/>
                </a:rPr>
                <a:t></a:t>
              </a:r>
              <a:r>
                <a:rPr lang="en-US" sz="2400" dirty="0">
                  <a:latin typeface="Times New Roman"/>
                  <a:cs typeface="Times New Roman"/>
                  <a:sym typeface="Wingdings"/>
                </a:rPr>
                <a:t> a great data reduction technique</a:t>
              </a:r>
            </a:p>
            <a:p>
              <a:pPr marL="457056" indent="-457056">
                <a:lnSpc>
                  <a:spcPct val="150000"/>
                </a:lnSpc>
                <a:buFont typeface="Arial"/>
                <a:buChar char="•"/>
              </a:pPr>
              <a:r>
                <a:rPr lang="en-US" sz="2400" dirty="0">
                  <a:latin typeface="Times New Roman"/>
                  <a:cs typeface="Times New Roman"/>
                  <a:sym typeface="Wingdings"/>
                </a:rPr>
                <a:t>We begin by </a:t>
              </a:r>
              <a:r>
                <a:rPr lang="en-US" sz="2400" dirty="0" smtClean="0">
                  <a:latin typeface="Times New Roman"/>
                  <a:cs typeface="Times New Roman"/>
                  <a:sym typeface="Wingdings"/>
                </a:rPr>
                <a:t>constructing </a:t>
              </a:r>
              <a:r>
                <a:rPr lang="en-US" sz="2400" dirty="0" smtClean="0">
                  <a:latin typeface="Times New Roman"/>
                  <a:cs typeface="Times New Roman"/>
                  <a:sym typeface="Wingdings"/>
                </a:rPr>
                <a:t>a </a:t>
              </a:r>
              <a:r>
                <a:rPr lang="en-US" sz="2400" dirty="0">
                  <a:latin typeface="Times New Roman"/>
                  <a:cs typeface="Times New Roman"/>
                  <a:sym typeface="Wingdings"/>
                </a:rPr>
                <a:t>matrix </a:t>
              </a:r>
              <a:r>
                <a:rPr lang="en-US" sz="2400" b="1" dirty="0">
                  <a:latin typeface="Times New Roman"/>
                  <a:cs typeface="Times New Roman"/>
                  <a:sym typeface="Wingdings"/>
                </a:rPr>
                <a:t>H</a:t>
              </a:r>
              <a:r>
                <a:rPr lang="en-US" sz="2400" dirty="0">
                  <a:latin typeface="Times New Roman"/>
                  <a:cs typeface="Times New Roman"/>
                  <a:sym typeface="Wingdings"/>
                </a:rPr>
                <a:t> of waveforms, whose columns correspond to each </a:t>
              </a:r>
              <a:r>
                <a:rPr lang="en-US" sz="2400" dirty="0" smtClean="0">
                  <a:latin typeface="Times New Roman"/>
                  <a:cs typeface="Times New Roman"/>
                  <a:sym typeface="Wingdings"/>
                </a:rPr>
                <a:t>waveform in a catalogue, </a:t>
              </a:r>
              <a:r>
                <a:rPr lang="en-US" sz="2400" dirty="0">
                  <a:latin typeface="Times New Roman"/>
                  <a:cs typeface="Times New Roman"/>
                  <a:sym typeface="Wingdings"/>
                </a:rPr>
                <a:t>and factorize so that</a:t>
              </a:r>
            </a:p>
            <a:p>
              <a:pPr marL="457056" indent="-457056">
                <a:lnSpc>
                  <a:spcPct val="150000"/>
                </a:lnSpc>
                <a:buFont typeface="Arial"/>
                <a:buChar char="•"/>
              </a:pPr>
              <a:endParaRPr lang="en-US" sz="2400" dirty="0">
                <a:latin typeface="Times New Roman"/>
                <a:cs typeface="Times New Roman"/>
                <a:sym typeface="Wingdings"/>
              </a:endParaRPr>
            </a:p>
            <a:p>
              <a:pPr marL="2650565" lvl="1" indent="-457056">
                <a:lnSpc>
                  <a:spcPct val="150000"/>
                </a:lnSpc>
                <a:buFont typeface="Arial"/>
                <a:buChar char="•"/>
              </a:pPr>
              <a:r>
                <a:rPr lang="en-US" sz="2400" b="1" dirty="0">
                  <a:latin typeface="Times New Roman"/>
                  <a:cs typeface="Times New Roman"/>
                  <a:sym typeface="Wingdings"/>
                </a:rPr>
                <a:t>U</a:t>
              </a:r>
              <a:r>
                <a:rPr lang="en-US" sz="2400" dirty="0">
                  <a:latin typeface="Times New Roman"/>
                  <a:cs typeface="Times New Roman"/>
                  <a:sym typeface="Wingdings"/>
                </a:rPr>
                <a:t> is a matrix of eigenvectors of </a:t>
              </a:r>
              <a:r>
                <a:rPr lang="en-US" sz="2400" b="1" dirty="0">
                  <a:latin typeface="Times New Roman"/>
                  <a:cs typeface="Times New Roman"/>
                  <a:sym typeface="Wingdings"/>
                </a:rPr>
                <a:t>HH</a:t>
              </a:r>
              <a:r>
                <a:rPr lang="en-US" sz="2400" baseline="30000" dirty="0">
                  <a:latin typeface="Times New Roman"/>
                  <a:cs typeface="Times New Roman"/>
                  <a:sym typeface="Wingdings"/>
                </a:rPr>
                <a:t>T</a:t>
              </a:r>
            </a:p>
            <a:p>
              <a:pPr marL="2650565" lvl="1" indent="-457056">
                <a:lnSpc>
                  <a:spcPct val="150000"/>
                </a:lnSpc>
                <a:buFont typeface="Arial"/>
                <a:buChar char="•"/>
              </a:pPr>
              <a:r>
                <a:rPr lang="en-US" sz="2400" b="1" dirty="0">
                  <a:latin typeface="Times New Roman"/>
                  <a:cs typeface="Times New Roman"/>
                  <a:sym typeface="Wingdings"/>
                </a:rPr>
                <a:t>V</a:t>
              </a:r>
              <a:r>
                <a:rPr lang="en-US" sz="2400" dirty="0" smtClean="0">
                  <a:latin typeface="Times New Roman"/>
                  <a:cs typeface="Times New Roman"/>
                  <a:sym typeface="Wingdings"/>
                </a:rPr>
                <a:t> </a:t>
              </a:r>
              <a:r>
                <a:rPr lang="en-US" sz="2400" dirty="0">
                  <a:latin typeface="Times New Roman"/>
                  <a:cs typeface="Times New Roman"/>
                  <a:sym typeface="Wingdings"/>
                </a:rPr>
                <a:t>is a matrix of eigenvectors of </a:t>
              </a:r>
              <a:r>
                <a:rPr lang="en-US" sz="2400" b="1" dirty="0">
                  <a:latin typeface="Times New Roman"/>
                  <a:cs typeface="Times New Roman"/>
                  <a:sym typeface="Wingdings"/>
                </a:rPr>
                <a:t>H</a:t>
              </a:r>
              <a:r>
                <a:rPr lang="en-US" sz="2400" baseline="30000" dirty="0">
                  <a:latin typeface="Times New Roman"/>
                  <a:cs typeface="Times New Roman"/>
                  <a:sym typeface="Wingdings"/>
                </a:rPr>
                <a:t>T</a:t>
              </a:r>
              <a:r>
                <a:rPr lang="en-US" sz="2400" b="1" dirty="0">
                  <a:latin typeface="Times New Roman"/>
                  <a:cs typeface="Times New Roman"/>
                  <a:sym typeface="Wingdings"/>
                </a:rPr>
                <a:t>H</a:t>
              </a:r>
            </a:p>
            <a:p>
              <a:pPr marL="2650565" lvl="1" indent="-457056">
                <a:lnSpc>
                  <a:spcPct val="150000"/>
                </a:lnSpc>
                <a:buFont typeface="Arial"/>
                <a:buChar char="•"/>
              </a:pPr>
              <a:r>
                <a:rPr lang="en-US" sz="2400" b="1" dirty="0">
                  <a:latin typeface="Times New Roman"/>
                  <a:cs typeface="Times New Roman"/>
                  <a:sym typeface="Wingdings"/>
                </a:rPr>
                <a:t>S</a:t>
              </a:r>
              <a:r>
                <a:rPr lang="en-US" sz="2400" dirty="0">
                  <a:latin typeface="Times New Roman"/>
                  <a:cs typeface="Times New Roman"/>
                  <a:sym typeface="Wingdings"/>
                </a:rPr>
                <a:t> is a diagonal matrix of the square roots of the corresponding eigenvalues of </a:t>
              </a:r>
              <a:r>
                <a:rPr lang="en-US" sz="2400" b="1" dirty="0">
                  <a:latin typeface="Times New Roman"/>
                  <a:cs typeface="Times New Roman"/>
                  <a:sym typeface="Wingdings"/>
                </a:rPr>
                <a:t>V</a:t>
              </a:r>
            </a:p>
            <a:p>
              <a:pPr marL="457056" indent="-457056">
                <a:lnSpc>
                  <a:spcPct val="150000"/>
                </a:lnSpc>
                <a:buFont typeface="Arial"/>
                <a:buChar char="•"/>
              </a:pPr>
              <a:r>
                <a:rPr lang="en-US" sz="2400" b="1" dirty="0" smtClean="0">
                  <a:latin typeface="Times New Roman"/>
                  <a:cs typeface="Times New Roman"/>
                  <a:sym typeface="Wingdings"/>
                </a:rPr>
                <a:t>H</a:t>
              </a:r>
              <a:r>
                <a:rPr lang="en-US" sz="2400" dirty="0" smtClean="0">
                  <a:latin typeface="Times New Roman"/>
                  <a:cs typeface="Times New Roman"/>
                  <a:sym typeface="Wingdings"/>
                </a:rPr>
                <a:t> </a:t>
              </a:r>
              <a:r>
                <a:rPr lang="en-US" sz="2400" dirty="0">
                  <a:latin typeface="Times New Roman"/>
                  <a:cs typeface="Times New Roman"/>
                  <a:sym typeface="Wingdings"/>
                </a:rPr>
                <a:t>can be reconstructed with a linear combination of any number of PCs from </a:t>
              </a:r>
              <a:r>
                <a:rPr lang="en-US" sz="2400" b="1" dirty="0">
                  <a:latin typeface="Times New Roman"/>
                  <a:cs typeface="Times New Roman"/>
                  <a:sym typeface="Wingdings"/>
                </a:rPr>
                <a:t>U</a:t>
              </a:r>
              <a:endParaRPr lang="en-US" sz="2400" dirty="0">
                <a:latin typeface="Times New Roman"/>
                <a:cs typeface="Times New Roman"/>
                <a:sym typeface="Wingdings"/>
              </a:endParaRPr>
            </a:p>
            <a:p>
              <a:pPr marL="2650565" lvl="1" indent="-457056">
                <a:lnSpc>
                  <a:spcPct val="150000"/>
                </a:lnSpc>
                <a:buFont typeface="Arial"/>
                <a:buChar char="•"/>
              </a:pPr>
              <a:endParaRPr lang="en-US" sz="2400" dirty="0">
                <a:latin typeface="Times New Roman"/>
                <a:cs typeface="Times New Roman"/>
                <a:sym typeface="Wingdings"/>
              </a:endParaRPr>
            </a:p>
            <a:p>
              <a:pPr marL="2650565" lvl="1" indent="-457056">
                <a:lnSpc>
                  <a:spcPct val="150000"/>
                </a:lnSpc>
                <a:buFont typeface="Arial"/>
                <a:buChar char="•"/>
              </a:pPr>
              <a:endParaRPr lang="en-US" sz="2400" dirty="0">
                <a:latin typeface="Times New Roman"/>
                <a:cs typeface="Times New Roman"/>
                <a:sym typeface="Wingdings"/>
              </a:endParaRPr>
            </a:p>
            <a:p>
              <a:pPr marL="2650565" lvl="1" indent="-457056">
                <a:lnSpc>
                  <a:spcPct val="150000"/>
                </a:lnSpc>
                <a:buFont typeface="Arial"/>
                <a:buChar char="•"/>
              </a:pPr>
              <a:r>
                <a:rPr lang="el-GR" sz="2400" dirty="0">
                  <a:latin typeface="Times New Roman"/>
                  <a:cs typeface="Times New Roman"/>
                  <a:sym typeface="Wingdings"/>
                </a:rPr>
                <a:t>β</a:t>
              </a:r>
              <a:r>
                <a:rPr lang="en-US" sz="2400" dirty="0">
                  <a:latin typeface="Times New Roman"/>
                  <a:cs typeface="Times New Roman"/>
                  <a:sym typeface="Wingdings"/>
                </a:rPr>
                <a:t> is a coefficient obtained by projecting </a:t>
              </a:r>
              <a:r>
                <a:rPr lang="en-US" sz="2400" b="1" dirty="0">
                  <a:latin typeface="Times New Roman"/>
                  <a:cs typeface="Times New Roman"/>
                  <a:sym typeface="Wingdings"/>
                </a:rPr>
                <a:t>H</a:t>
              </a:r>
              <a:r>
                <a:rPr lang="en-US" sz="2400" dirty="0">
                  <a:latin typeface="Times New Roman"/>
                  <a:cs typeface="Times New Roman"/>
                  <a:sym typeface="Wingdings"/>
                </a:rPr>
                <a:t> onto </a:t>
              </a:r>
              <a:r>
                <a:rPr lang="en-US" sz="2400" b="1" dirty="0" smtClean="0">
                  <a:latin typeface="Times New Roman"/>
                  <a:cs typeface="Times New Roman"/>
                  <a:sym typeface="Wingdings"/>
                </a:rPr>
                <a:t>U</a:t>
              </a:r>
              <a:endParaRPr lang="en-US" sz="2400" b="1" dirty="0">
                <a:latin typeface="Times New Roman"/>
                <a:cs typeface="Times New Roman"/>
                <a:sym typeface="Wingdings"/>
              </a:endParaRPr>
            </a:p>
          </p:txBody>
        </p:sp>
        <p:pic>
          <p:nvPicPr>
            <p:cNvPr id="17" name="Picture 1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30202" y="13950585"/>
              <a:ext cx="3581400" cy="651163"/>
            </a:xfrm>
            <a:prstGeom prst="rect">
              <a:avLst/>
            </a:prstGeom>
          </p:spPr>
        </p:pic>
        <p:pic>
          <p:nvPicPr>
            <p:cNvPr id="18" name="Picture 17"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621365" y="17324146"/>
              <a:ext cx="2362200" cy="1254566"/>
            </a:xfrm>
            <a:prstGeom prst="rect">
              <a:avLst/>
            </a:prstGeom>
          </p:spPr>
        </p:pic>
      </p:grpSp>
      <p:sp>
        <p:nvSpPr>
          <p:cNvPr id="28" name="TextBox 27"/>
          <p:cNvSpPr txBox="1"/>
          <p:nvPr/>
        </p:nvSpPr>
        <p:spPr>
          <a:xfrm>
            <a:off x="16062183" y="17081441"/>
            <a:ext cx="11808571" cy="7494319"/>
          </a:xfrm>
          <a:prstGeom prst="rect">
            <a:avLst/>
          </a:prstGeom>
          <a:noFill/>
        </p:spPr>
        <p:txBody>
          <a:bodyPr wrap="square" lIns="91411" tIns="45701" rIns="91411" bIns="45701" rtlCol="0">
            <a:spAutoFit/>
          </a:bodyPr>
          <a:lstStyle/>
          <a:p>
            <a:pPr algn="ctr">
              <a:lnSpc>
                <a:spcPct val="150000"/>
              </a:lnSpc>
            </a:pPr>
            <a:r>
              <a:rPr lang="en-US" sz="3400" b="1" dirty="0">
                <a:latin typeface="Times New Roman"/>
                <a:cs typeface="Times New Roman"/>
              </a:rPr>
              <a:t>Black Hole </a:t>
            </a:r>
            <a:r>
              <a:rPr lang="en-US" sz="3400" b="1" dirty="0" smtClean="0">
                <a:latin typeface="Times New Roman"/>
                <a:cs typeface="Times New Roman"/>
              </a:rPr>
              <a:t>Evidence Extractor</a:t>
            </a:r>
            <a:endParaRPr lang="en-US" sz="3400" b="1" dirty="0">
              <a:latin typeface="Times New Roman"/>
              <a:cs typeface="Times New Roman"/>
            </a:endParaRPr>
          </a:p>
          <a:p>
            <a:pPr marL="457056" indent="-457056">
              <a:lnSpc>
                <a:spcPct val="150000"/>
              </a:lnSpc>
              <a:buFont typeface="Arial"/>
              <a:buChar char="•"/>
            </a:pPr>
            <a:r>
              <a:rPr lang="en-US" sz="2400" dirty="0" smtClean="0">
                <a:latin typeface="Times New Roman"/>
                <a:cs typeface="Times New Roman"/>
              </a:rPr>
              <a:t>Algorithm employing Bayes’ theorem to calculate the probability a BBH signal belongs to a specified NR waveform catalogue</a:t>
            </a:r>
          </a:p>
          <a:p>
            <a:pPr marL="457056" indent="-457056">
              <a:lnSpc>
                <a:spcPct val="150000"/>
              </a:lnSpc>
              <a:buFont typeface="Arial"/>
              <a:buChar char="•"/>
            </a:pPr>
            <a:r>
              <a:rPr lang="en-US" sz="2400" dirty="0" smtClean="0">
                <a:latin typeface="Times New Roman"/>
                <a:cs typeface="Times New Roman"/>
              </a:rPr>
              <a:t>The Bayes factors is the ratio of probabilities for each model</a:t>
            </a:r>
          </a:p>
          <a:p>
            <a:pPr marL="2650565" lvl="1" indent="-457056">
              <a:lnSpc>
                <a:spcPct val="150000"/>
              </a:lnSpc>
              <a:buFont typeface="Arial"/>
              <a:buChar char="•"/>
            </a:pPr>
            <a:endParaRPr lang="en-US" sz="2400" dirty="0" smtClean="0">
              <a:latin typeface="Times New Roman"/>
              <a:cs typeface="Times New Roman"/>
            </a:endParaRPr>
          </a:p>
          <a:p>
            <a:pPr marL="457056" indent="-457056">
              <a:lnSpc>
                <a:spcPct val="150000"/>
              </a:lnSpc>
              <a:buFont typeface="Arial"/>
              <a:buChar char="•"/>
            </a:pPr>
            <a:endParaRPr lang="en-US" sz="2400" dirty="0" smtClean="0">
              <a:latin typeface="Times New Roman"/>
              <a:cs typeface="Times New Roman"/>
            </a:endParaRPr>
          </a:p>
          <a:p>
            <a:pPr marL="2650565" lvl="1" indent="-457056">
              <a:lnSpc>
                <a:spcPct val="150000"/>
              </a:lnSpc>
              <a:buFont typeface="Arial"/>
              <a:buChar char="•"/>
            </a:pPr>
            <a:r>
              <a:rPr lang="en-US" sz="2400" dirty="0" smtClean="0">
                <a:latin typeface="Times New Roman"/>
                <a:cs typeface="Times New Roman"/>
              </a:rPr>
              <a:t>M1 and M2 are separate catalogues with different physics</a:t>
            </a:r>
          </a:p>
          <a:p>
            <a:pPr marL="2650565" lvl="1" indent="-457056">
              <a:lnSpc>
                <a:spcPct val="150000"/>
              </a:lnSpc>
              <a:buFont typeface="Arial"/>
              <a:buChar char="•"/>
            </a:pPr>
            <a:r>
              <a:rPr lang="en-US" sz="2400" dirty="0" smtClean="0">
                <a:latin typeface="Times New Roman"/>
                <a:cs typeface="Times New Roman"/>
              </a:rPr>
              <a:t>D is the data</a:t>
            </a:r>
          </a:p>
          <a:p>
            <a:pPr marL="2650565" lvl="1" indent="-457056">
              <a:lnSpc>
                <a:spcPct val="150000"/>
              </a:lnSpc>
              <a:buFont typeface="Arial"/>
              <a:buChar char="•"/>
            </a:pPr>
            <a:r>
              <a:rPr lang="en-US" sz="2400" dirty="0" smtClean="0">
                <a:latin typeface="Times New Roman"/>
                <a:cs typeface="Times New Roman"/>
              </a:rPr>
              <a:t>If B</a:t>
            </a:r>
            <a:r>
              <a:rPr lang="en-US" sz="2400" baseline="-25000" dirty="0" smtClean="0">
                <a:latin typeface="Times New Roman"/>
                <a:cs typeface="Times New Roman"/>
              </a:rPr>
              <a:t>12</a:t>
            </a:r>
            <a:r>
              <a:rPr lang="en-US" sz="2400" dirty="0" smtClean="0">
                <a:latin typeface="Times New Roman"/>
                <a:cs typeface="Times New Roman"/>
              </a:rPr>
              <a:t> &gt; 1, M</a:t>
            </a:r>
            <a:r>
              <a:rPr lang="en-US" sz="2400" baseline="-25000" dirty="0" smtClean="0">
                <a:latin typeface="Times New Roman"/>
                <a:cs typeface="Times New Roman"/>
              </a:rPr>
              <a:t>1</a:t>
            </a:r>
            <a:r>
              <a:rPr lang="en-US" sz="2400" dirty="0" smtClean="0">
                <a:latin typeface="Times New Roman"/>
                <a:cs typeface="Times New Roman"/>
              </a:rPr>
              <a:t> is preferred</a:t>
            </a:r>
          </a:p>
          <a:p>
            <a:pPr marL="2650565" lvl="1" indent="-457056">
              <a:lnSpc>
                <a:spcPct val="150000"/>
              </a:lnSpc>
              <a:buFont typeface="Arial"/>
              <a:buChar char="•"/>
            </a:pPr>
            <a:r>
              <a:rPr lang="en-US" sz="2400" dirty="0" smtClean="0">
                <a:latin typeface="Times New Roman"/>
                <a:cs typeface="Times New Roman"/>
              </a:rPr>
              <a:t>If B</a:t>
            </a:r>
            <a:r>
              <a:rPr lang="en-US" sz="2400" baseline="-25000" dirty="0" smtClean="0">
                <a:latin typeface="Times New Roman"/>
                <a:cs typeface="Times New Roman"/>
              </a:rPr>
              <a:t>12</a:t>
            </a:r>
            <a:r>
              <a:rPr lang="en-US" sz="2400" dirty="0" smtClean="0">
                <a:latin typeface="Times New Roman"/>
                <a:cs typeface="Times New Roman"/>
              </a:rPr>
              <a:t> &lt; 1, M</a:t>
            </a:r>
            <a:r>
              <a:rPr lang="en-US" sz="2400" baseline="-25000" dirty="0" smtClean="0">
                <a:latin typeface="Times New Roman"/>
                <a:cs typeface="Times New Roman"/>
              </a:rPr>
              <a:t>2</a:t>
            </a:r>
            <a:r>
              <a:rPr lang="en-US" sz="2400" dirty="0" smtClean="0">
                <a:latin typeface="Times New Roman"/>
                <a:cs typeface="Times New Roman"/>
              </a:rPr>
              <a:t> is preferred</a:t>
            </a:r>
          </a:p>
          <a:p>
            <a:pPr marL="457056" indent="-457056">
              <a:lnSpc>
                <a:spcPct val="150000"/>
              </a:lnSpc>
              <a:buFont typeface="Arial"/>
              <a:buChar char="•"/>
            </a:pPr>
            <a:r>
              <a:rPr lang="en-US" sz="2400" dirty="0" smtClean="0">
                <a:latin typeface="Times New Roman"/>
                <a:cs typeface="Times New Roman"/>
              </a:rPr>
              <a:t>Noise introduces the uncertainty between catalogues at low SNR</a:t>
            </a:r>
          </a:p>
          <a:p>
            <a:pPr marL="457056" indent="-457056">
              <a:lnSpc>
                <a:spcPct val="150000"/>
              </a:lnSpc>
              <a:buFont typeface="Arial"/>
              <a:buChar char="•"/>
            </a:pPr>
            <a:r>
              <a:rPr lang="en-US" sz="2400" dirty="0" smtClean="0">
                <a:latin typeface="Times New Roman"/>
                <a:cs typeface="Times New Roman"/>
              </a:rPr>
              <a:t>To determine the number of PCs, </a:t>
            </a:r>
            <a:r>
              <a:rPr lang="en-US" sz="2400" i="1" dirty="0" smtClean="0">
                <a:latin typeface="Times New Roman"/>
                <a:cs typeface="Times New Roman"/>
              </a:rPr>
              <a:t>k</a:t>
            </a:r>
            <a:r>
              <a:rPr lang="en-US" sz="2400" dirty="0" smtClean="0">
                <a:latin typeface="Times New Roman"/>
                <a:cs typeface="Times New Roman"/>
              </a:rPr>
              <a:t>, to use we calculate the cumulative eigenvalue energy </a:t>
            </a:r>
            <a:r>
              <a:rPr lang="en-US" sz="2400" dirty="0">
                <a:latin typeface="Times New Roman"/>
                <a:cs typeface="Times New Roman"/>
              </a:rPr>
              <a:t>which is a measure of the catalogue variance represented by each PC</a:t>
            </a:r>
            <a:r>
              <a:rPr lang="en-US" sz="2400" dirty="0" smtClean="0">
                <a:latin typeface="Times New Roman"/>
                <a:cs typeface="Times New Roman"/>
              </a:rPr>
              <a:t>:</a:t>
            </a:r>
          </a:p>
        </p:txBody>
      </p: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17489" y="19656404"/>
            <a:ext cx="3136900" cy="1092200"/>
          </a:xfrm>
          <a:prstGeom prst="rect">
            <a:avLst/>
          </a:prstGeom>
        </p:spPr>
      </p:pic>
      <p:sp>
        <p:nvSpPr>
          <p:cNvPr id="7" name="TextBox 6"/>
          <p:cNvSpPr txBox="1"/>
          <p:nvPr/>
        </p:nvSpPr>
        <p:spPr>
          <a:xfrm>
            <a:off x="28818670" y="4582704"/>
            <a:ext cx="11857060" cy="4124205"/>
          </a:xfrm>
          <a:prstGeom prst="rect">
            <a:avLst/>
          </a:prstGeom>
          <a:noFill/>
        </p:spPr>
        <p:txBody>
          <a:bodyPr wrap="square" rtlCol="0">
            <a:spAutoFit/>
          </a:bodyPr>
          <a:lstStyle/>
          <a:p>
            <a:pPr algn="ctr">
              <a:lnSpc>
                <a:spcPct val="150000"/>
              </a:lnSpc>
            </a:pPr>
            <a:r>
              <a:rPr lang="en-US" sz="3200" b="1" dirty="0" smtClean="0">
                <a:latin typeface="Times New Roman"/>
                <a:cs typeface="Times New Roman"/>
              </a:rPr>
              <a:t>The Experiment</a:t>
            </a:r>
          </a:p>
          <a:p>
            <a:pPr marL="457200" indent="-457200">
              <a:lnSpc>
                <a:spcPct val="150000"/>
              </a:lnSpc>
              <a:buFont typeface="Arial"/>
              <a:buChar char="•"/>
            </a:pPr>
            <a:r>
              <a:rPr lang="en-US" sz="2400" dirty="0" smtClean="0">
                <a:latin typeface="Times New Roman"/>
                <a:cs typeface="Times New Roman"/>
              </a:rPr>
              <a:t>Inject a population of waveforms into 50 Gaussian noise realizations and characterize the performance of the Bayesian model selection and signal reconstruction</a:t>
            </a:r>
          </a:p>
          <a:p>
            <a:pPr marL="457200" indent="-457200">
              <a:lnSpc>
                <a:spcPct val="150000"/>
              </a:lnSpc>
              <a:buFont typeface="Arial"/>
              <a:buChar char="•"/>
            </a:pPr>
            <a:r>
              <a:rPr lang="en-US" sz="2400" dirty="0" smtClean="0">
                <a:latin typeface="Times New Roman"/>
                <a:cs typeface="Times New Roman"/>
              </a:rPr>
              <a:t>Focus on distinguishing between the three NR catalogues (Q-series, HR-series, and RO3-series) at SNR=50</a:t>
            </a:r>
          </a:p>
          <a:p>
            <a:pPr marL="457200" indent="-457200">
              <a:lnSpc>
                <a:spcPct val="150000"/>
              </a:lnSpc>
              <a:buFont typeface="Arial"/>
              <a:buChar char="•"/>
            </a:pPr>
            <a:r>
              <a:rPr lang="en-US" sz="2400" dirty="0" smtClean="0">
                <a:latin typeface="Times New Roman"/>
                <a:cs typeface="Times New Roman"/>
              </a:rPr>
              <a:t>The signals are optimally oriented in this initial study with a fixed mass of 250 M</a:t>
            </a:r>
            <a:r>
              <a:rPr lang="en-US" sz="2400" baseline="-25000" dirty="0" smtClean="0">
                <a:latin typeface="Wingdings"/>
                <a:ea typeface="Wingdings"/>
                <a:cs typeface="Wingdings"/>
                <a:sym typeface="Wingdings"/>
              </a:rPr>
              <a:t></a:t>
            </a:r>
            <a:r>
              <a:rPr lang="en-US" sz="2400" dirty="0" smtClean="0">
                <a:latin typeface="Times New Roman"/>
                <a:cs typeface="Times New Roman"/>
              </a:rPr>
              <a:t> (placed directly overhead the detector and oriented face-on)</a:t>
            </a:r>
          </a:p>
        </p:txBody>
      </p:sp>
      <p:graphicFrame>
        <p:nvGraphicFramePr>
          <p:cNvPr id="8" name="Table 7"/>
          <p:cNvGraphicFramePr>
            <a:graphicFrameLocks noGrp="1"/>
          </p:cNvGraphicFramePr>
          <p:nvPr>
            <p:extLst>
              <p:ext uri="{D42A27DB-BD31-4B8C-83A1-F6EECF244321}">
                <p14:modId xmlns:p14="http://schemas.microsoft.com/office/powerpoint/2010/main" val="2213614653"/>
              </p:ext>
            </p:extLst>
          </p:nvPr>
        </p:nvGraphicFramePr>
        <p:xfrm>
          <a:off x="16002923" y="5553716"/>
          <a:ext cx="11857060" cy="2499359"/>
        </p:xfrm>
        <a:graphic>
          <a:graphicData uri="http://schemas.openxmlformats.org/drawingml/2006/table">
            <a:tbl>
              <a:tblPr firstRow="1" bandRow="1">
                <a:tableStyleId>{5C22544A-7EE6-4342-B048-85BDC9FD1C3A}</a:tableStyleId>
              </a:tblPr>
              <a:tblGrid>
                <a:gridCol w="2371412"/>
                <a:gridCol w="2371412"/>
                <a:gridCol w="2371412"/>
                <a:gridCol w="2371412"/>
                <a:gridCol w="2371412"/>
              </a:tblGrid>
              <a:tr h="876107">
                <a:tc>
                  <a:txBody>
                    <a:bodyPr/>
                    <a:lstStyle/>
                    <a:p>
                      <a:pPr algn="ctr"/>
                      <a:r>
                        <a:rPr lang="en-US" sz="2800" dirty="0" smtClean="0">
                          <a:latin typeface="Times New Roman"/>
                          <a:cs typeface="Times New Roman"/>
                        </a:rPr>
                        <a:t>Catalogue</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Number of Waveforms</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Mass Ratio, q</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Spin, a</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Tilt Angle, </a:t>
                      </a:r>
                      <a:r>
                        <a:rPr lang="el-GR" sz="2800" dirty="0" smtClean="0">
                          <a:latin typeface="Times New Roman"/>
                          <a:cs typeface="Times New Roman"/>
                        </a:rPr>
                        <a:t>Θ</a:t>
                      </a:r>
                      <a:endParaRPr lang="en-US" sz="2800" dirty="0">
                        <a:latin typeface="Times New Roman"/>
                        <a:cs typeface="Times New Roman"/>
                      </a:endParaRPr>
                    </a:p>
                  </a:txBody>
                  <a:tcPr/>
                </a:tc>
              </a:tr>
              <a:tr h="480446">
                <a:tc>
                  <a:txBody>
                    <a:bodyPr/>
                    <a:lstStyle/>
                    <a:p>
                      <a:pPr algn="ctr"/>
                      <a:r>
                        <a:rPr lang="en-US" sz="2800" dirty="0" smtClean="0">
                          <a:latin typeface="Times New Roman"/>
                          <a:cs typeface="Times New Roman"/>
                        </a:rPr>
                        <a:t>Q</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13</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1-2.5</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0.0</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0.0</a:t>
                      </a:r>
                      <a:endParaRPr lang="en-US" sz="2800" dirty="0">
                        <a:latin typeface="Times New Roman"/>
                        <a:cs typeface="Times New Roman"/>
                      </a:endParaRPr>
                    </a:p>
                  </a:txBody>
                  <a:tcPr/>
                </a:tc>
              </a:tr>
              <a:tr h="480446">
                <a:tc>
                  <a:txBody>
                    <a:bodyPr/>
                    <a:lstStyle/>
                    <a:p>
                      <a:pPr algn="ctr"/>
                      <a:r>
                        <a:rPr lang="en-US" sz="2800" dirty="0" smtClean="0">
                          <a:latin typeface="Times New Roman"/>
                          <a:cs typeface="Times New Roman"/>
                        </a:rPr>
                        <a:t>HR</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15</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1-4</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0.0-0.9</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0.0</a:t>
                      </a:r>
                      <a:endParaRPr lang="en-US" sz="2800" dirty="0">
                        <a:latin typeface="Times New Roman"/>
                        <a:cs typeface="Times New Roman"/>
                      </a:endParaRPr>
                    </a:p>
                  </a:txBody>
                  <a:tcPr/>
                </a:tc>
              </a:tr>
              <a:tr h="447282">
                <a:tc>
                  <a:txBody>
                    <a:bodyPr/>
                    <a:lstStyle/>
                    <a:p>
                      <a:pPr algn="ctr"/>
                      <a:r>
                        <a:rPr lang="en-US" sz="2800" dirty="0" smtClean="0">
                          <a:latin typeface="Times New Roman"/>
                          <a:cs typeface="Times New Roman"/>
                        </a:rPr>
                        <a:t>RO3</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20</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1.5-4</a:t>
                      </a:r>
                      <a:endParaRPr lang="en-US" sz="2800" dirty="0">
                        <a:latin typeface="Times New Roman"/>
                        <a:cs typeface="Times New Roman"/>
                      </a:endParaRPr>
                    </a:p>
                  </a:txBody>
                  <a:tcPr/>
                </a:tc>
                <a:tc>
                  <a:txBody>
                    <a:bodyPr/>
                    <a:lstStyle/>
                    <a:p>
                      <a:pPr algn="ctr"/>
                      <a:r>
                        <a:rPr lang="en-US" sz="2800" dirty="0" smtClean="0">
                          <a:latin typeface="Times New Roman"/>
                          <a:cs typeface="Times New Roman"/>
                        </a:rPr>
                        <a:t>0.4,0.6</a:t>
                      </a:r>
                      <a:endParaRPr lang="en-US" sz="2800" dirty="0">
                        <a:latin typeface="Times New Roman"/>
                        <a:cs typeface="Times New Roman"/>
                      </a:endParaRPr>
                    </a:p>
                  </a:txBody>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2800" dirty="0" smtClean="0">
                          <a:latin typeface="Times New Roman"/>
                          <a:cs typeface="Times New Roman"/>
                        </a:rPr>
                        <a:t>45</a:t>
                      </a:r>
                      <a:r>
                        <a:rPr lang="en-US" sz="2800" dirty="0" smtClean="0"/>
                        <a:t>°</a:t>
                      </a:r>
                      <a:r>
                        <a:rPr lang="en-US" sz="2800" dirty="0" smtClean="0">
                          <a:latin typeface="Times New Roman"/>
                          <a:cs typeface="Times New Roman"/>
                        </a:rPr>
                        <a:t>-270°</a:t>
                      </a:r>
                      <a:endParaRPr lang="en-US" sz="2800" dirty="0">
                        <a:latin typeface="Times New Roman"/>
                        <a:cs typeface="Times New Roman"/>
                      </a:endParaRPr>
                    </a:p>
                  </a:txBody>
                  <a:tcPr/>
                </a:tc>
              </a:tr>
            </a:tbl>
          </a:graphicData>
        </a:graphic>
      </p:graphicFrame>
      <p:sp>
        <p:nvSpPr>
          <p:cNvPr id="33" name="TextBox 32"/>
          <p:cNvSpPr txBox="1"/>
          <p:nvPr/>
        </p:nvSpPr>
        <p:spPr>
          <a:xfrm>
            <a:off x="29013769" y="25730536"/>
            <a:ext cx="11876705" cy="4770536"/>
          </a:xfrm>
          <a:prstGeom prst="rect">
            <a:avLst/>
          </a:prstGeom>
          <a:noFill/>
        </p:spPr>
        <p:txBody>
          <a:bodyPr wrap="square" rtlCol="0">
            <a:spAutoFit/>
          </a:bodyPr>
          <a:lstStyle/>
          <a:p>
            <a:pPr algn="ctr">
              <a:lnSpc>
                <a:spcPct val="150000"/>
              </a:lnSpc>
            </a:pPr>
            <a:r>
              <a:rPr lang="en-US" sz="3600" b="1" dirty="0" smtClean="0">
                <a:latin typeface="Times New Roman"/>
                <a:cs typeface="Times New Roman"/>
              </a:rPr>
              <a:t>Looking Forward</a:t>
            </a:r>
          </a:p>
          <a:p>
            <a:pPr marL="571500" indent="-571500">
              <a:lnSpc>
                <a:spcPct val="150000"/>
              </a:lnSpc>
              <a:buFont typeface="Arial"/>
              <a:buChar char="•"/>
            </a:pPr>
            <a:r>
              <a:rPr lang="en-US" sz="2400" dirty="0" smtClean="0">
                <a:latin typeface="Times New Roman"/>
                <a:cs typeface="Times New Roman"/>
              </a:rPr>
              <a:t>Ramp up Monte-Carlo study to 1000 different noise realizations and a lower, more realistic SNR</a:t>
            </a:r>
          </a:p>
          <a:p>
            <a:pPr marL="571500" indent="-571500">
              <a:lnSpc>
                <a:spcPct val="150000"/>
              </a:lnSpc>
              <a:buFont typeface="Arial"/>
              <a:buChar char="•"/>
            </a:pPr>
            <a:r>
              <a:rPr lang="en-US" sz="2400" dirty="0" smtClean="0">
                <a:latin typeface="Times New Roman"/>
                <a:cs typeface="Times New Roman"/>
              </a:rPr>
              <a:t>Make the code faster and more efficient</a:t>
            </a:r>
          </a:p>
          <a:p>
            <a:pPr marL="571500" indent="-571500">
              <a:lnSpc>
                <a:spcPct val="150000"/>
              </a:lnSpc>
              <a:buFont typeface="Arial"/>
              <a:buChar char="•"/>
            </a:pPr>
            <a:r>
              <a:rPr lang="en-US" sz="2400" dirty="0" smtClean="0">
                <a:latin typeface="Times New Roman"/>
                <a:cs typeface="Times New Roman"/>
              </a:rPr>
              <a:t>Build larger catalogues to account for more variation in waveform morphologies</a:t>
            </a:r>
          </a:p>
          <a:p>
            <a:pPr marL="571500" indent="-571500">
              <a:lnSpc>
                <a:spcPct val="150000"/>
              </a:lnSpc>
              <a:buFont typeface="Arial"/>
              <a:buChar char="•"/>
            </a:pPr>
            <a:r>
              <a:rPr lang="en-US" sz="2400" dirty="0" smtClean="0">
                <a:latin typeface="Times New Roman"/>
                <a:cs typeface="Times New Roman"/>
              </a:rPr>
              <a:t>Run blind tests where we don’t know what catalogue a particular signal belongs </a:t>
            </a:r>
            <a:r>
              <a:rPr lang="en-US" sz="2400" dirty="0" smtClean="0">
                <a:latin typeface="Times New Roman"/>
                <a:cs typeface="Times New Roman"/>
              </a:rPr>
              <a:t>to and attemp</a:t>
            </a:r>
            <a:r>
              <a:rPr lang="en-US" sz="2400" dirty="0" smtClean="0">
                <a:latin typeface="Times New Roman"/>
                <a:cs typeface="Times New Roman"/>
              </a:rPr>
              <a:t>t to categorize the signal</a:t>
            </a:r>
            <a:endParaRPr lang="en-US" sz="2400" dirty="0" smtClean="0">
              <a:latin typeface="Times New Roman"/>
              <a:cs typeface="Times New Roman"/>
            </a:endParaRPr>
          </a:p>
          <a:p>
            <a:pPr marL="571500" indent="-571500">
              <a:lnSpc>
                <a:spcPct val="150000"/>
              </a:lnSpc>
              <a:buFont typeface="Arial"/>
              <a:buChar char="•"/>
            </a:pPr>
            <a:r>
              <a:rPr lang="en-US" sz="2400" dirty="0" smtClean="0">
                <a:latin typeface="Times New Roman"/>
                <a:cs typeface="Times New Roman"/>
              </a:rPr>
              <a:t>Generalize </a:t>
            </a:r>
            <a:r>
              <a:rPr lang="en-US" sz="2400" dirty="0" err="1" smtClean="0">
                <a:latin typeface="Times New Roman"/>
                <a:cs typeface="Times New Roman"/>
              </a:rPr>
              <a:t>BHExtractor</a:t>
            </a:r>
            <a:r>
              <a:rPr lang="en-US" sz="2400" dirty="0" smtClean="0">
                <a:latin typeface="Times New Roman"/>
                <a:cs typeface="Times New Roman"/>
              </a:rPr>
              <a:t> to search over total mass, sky location, and inclination</a:t>
            </a:r>
          </a:p>
        </p:txBody>
      </p:sp>
      <p:grpSp>
        <p:nvGrpSpPr>
          <p:cNvPr id="45" name="Group 44"/>
          <p:cNvGrpSpPr/>
          <p:nvPr/>
        </p:nvGrpSpPr>
        <p:grpSpPr>
          <a:xfrm>
            <a:off x="29098969" y="8706909"/>
            <a:ext cx="11569180" cy="9064353"/>
            <a:chOff x="29098969" y="5000104"/>
            <a:chExt cx="11569180" cy="9064353"/>
          </a:xfrm>
        </p:grpSpPr>
        <p:grpSp>
          <p:nvGrpSpPr>
            <p:cNvPr id="41" name="Group 40"/>
            <p:cNvGrpSpPr/>
            <p:nvPr/>
          </p:nvGrpSpPr>
          <p:grpSpPr>
            <a:xfrm>
              <a:off x="29108003" y="5000104"/>
              <a:ext cx="11560146" cy="8338721"/>
              <a:chOff x="29108003" y="5000104"/>
              <a:chExt cx="11560146" cy="8338721"/>
            </a:xfrm>
          </p:grpSpPr>
          <p:pic>
            <p:nvPicPr>
              <p:cNvPr id="9" name="Picture 8" descr="HRpcs.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747200" y="5000104"/>
                <a:ext cx="5920949" cy="8303342"/>
              </a:xfrm>
              <a:prstGeom prst="rect">
                <a:avLst/>
              </a:prstGeom>
            </p:spPr>
          </p:pic>
          <p:pic>
            <p:nvPicPr>
              <p:cNvPr id="11" name="Picture 10" descr="HRcatalog.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08003" y="5043174"/>
                <a:ext cx="5915464" cy="8295651"/>
              </a:xfrm>
              <a:prstGeom prst="rect">
                <a:avLst/>
              </a:prstGeom>
            </p:spPr>
          </p:pic>
        </p:grpSp>
        <p:sp>
          <p:nvSpPr>
            <p:cNvPr id="14" name="TextBox 13"/>
            <p:cNvSpPr txBox="1"/>
            <p:nvPr/>
          </p:nvSpPr>
          <p:spPr>
            <a:xfrm>
              <a:off x="29098969" y="13356571"/>
              <a:ext cx="11569180" cy="707886"/>
            </a:xfrm>
            <a:prstGeom prst="rect">
              <a:avLst/>
            </a:prstGeom>
            <a:noFill/>
          </p:spPr>
          <p:txBody>
            <a:bodyPr wrap="square" rtlCol="0">
              <a:spAutoFit/>
            </a:bodyPr>
            <a:lstStyle/>
            <a:p>
              <a:r>
                <a:rPr lang="en-US" sz="2000" dirty="0" smtClean="0">
                  <a:latin typeface="Times New Roman"/>
                  <a:cs typeface="Times New Roman"/>
                </a:rPr>
                <a:t>Figure 3. </a:t>
              </a:r>
              <a:r>
                <a:rPr lang="en-US" sz="2000" i="1" dirty="0">
                  <a:latin typeface="Times New Roman"/>
                  <a:cs typeface="Times New Roman"/>
                </a:rPr>
                <a:t>Left</a:t>
              </a:r>
              <a:r>
                <a:rPr lang="en-US" sz="2000" dirty="0">
                  <a:latin typeface="Times New Roman"/>
                  <a:cs typeface="Times New Roman"/>
                </a:rPr>
                <a:t>: the waveforms in the HR catalog of spinning, non </a:t>
              </a:r>
              <a:r>
                <a:rPr lang="en-US" sz="2000" dirty="0" err="1">
                  <a:latin typeface="Times New Roman"/>
                  <a:cs typeface="Times New Roman"/>
                </a:rPr>
                <a:t>precessing</a:t>
              </a:r>
              <a:r>
                <a:rPr lang="en-US" sz="2000" dirty="0">
                  <a:latin typeface="Times New Roman"/>
                  <a:cs typeface="Times New Roman"/>
                </a:rPr>
                <a:t> waveforms used in this study. </a:t>
              </a:r>
              <a:r>
                <a:rPr lang="en-US" sz="2000" i="1" dirty="0">
                  <a:latin typeface="Times New Roman"/>
                  <a:cs typeface="Times New Roman"/>
                </a:rPr>
                <a:t>Right</a:t>
              </a:r>
              <a:r>
                <a:rPr lang="en-US" sz="2000" dirty="0">
                  <a:latin typeface="Times New Roman"/>
                  <a:cs typeface="Times New Roman"/>
                </a:rPr>
                <a:t>: The principle component decomposition of the HR catalog</a:t>
              </a:r>
              <a:r>
                <a:rPr lang="en-US" sz="2000" dirty="0"/>
                <a:t>. </a:t>
              </a:r>
            </a:p>
          </p:txBody>
        </p:sp>
      </p:grpSp>
      <p:grpSp>
        <p:nvGrpSpPr>
          <p:cNvPr id="46" name="Group 45"/>
          <p:cNvGrpSpPr/>
          <p:nvPr/>
        </p:nvGrpSpPr>
        <p:grpSpPr>
          <a:xfrm>
            <a:off x="29026944" y="17854876"/>
            <a:ext cx="11972797" cy="8402299"/>
            <a:chOff x="29026944" y="17593058"/>
            <a:chExt cx="11972797" cy="8402299"/>
          </a:xfrm>
        </p:grpSpPr>
        <p:sp>
          <p:nvSpPr>
            <p:cNvPr id="30" name="TextBox 29"/>
            <p:cNvSpPr txBox="1"/>
            <p:nvPr/>
          </p:nvSpPr>
          <p:spPr>
            <a:xfrm>
              <a:off x="29108003" y="17593058"/>
              <a:ext cx="11876705" cy="8402299"/>
            </a:xfrm>
            <a:prstGeom prst="rect">
              <a:avLst/>
            </a:prstGeom>
            <a:noFill/>
          </p:spPr>
          <p:txBody>
            <a:bodyPr wrap="square" rtlCol="0">
              <a:spAutoFit/>
            </a:bodyPr>
            <a:lstStyle/>
            <a:p>
              <a:pPr algn="ctr"/>
              <a:r>
                <a:rPr lang="en-US" sz="3600" b="1" dirty="0" smtClean="0">
                  <a:latin typeface="Times New Roman"/>
                  <a:cs typeface="Times New Roman"/>
                </a:rPr>
                <a:t>Preliminary Results</a:t>
              </a:r>
            </a:p>
            <a:p>
              <a:pPr marL="342900" indent="-342900">
                <a:buFont typeface="Arial"/>
                <a:buChar char="•"/>
              </a:pPr>
              <a:endParaRPr lang="en-US" sz="2400" dirty="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endParaRPr lang="en-US" sz="2400" dirty="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endParaRPr lang="en-US" sz="2400" dirty="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endParaRPr lang="en-US" sz="2400" dirty="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endParaRPr lang="en-US" sz="2400" dirty="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endParaRPr lang="en-US" sz="2400" dirty="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endParaRPr lang="en-US" sz="2400" dirty="0">
                <a:latin typeface="Times New Roman"/>
                <a:cs typeface="Times New Roman"/>
              </a:endParaRPr>
            </a:p>
            <a:p>
              <a:pPr marL="342900" indent="-342900">
                <a:buFont typeface="Arial"/>
                <a:buChar char="•"/>
              </a:pPr>
              <a:endParaRPr lang="en-US" sz="2400" dirty="0" smtClean="0">
                <a:latin typeface="Times New Roman"/>
                <a:cs typeface="Times New Roman"/>
              </a:endParaRPr>
            </a:p>
            <a:p>
              <a:endParaRPr lang="en-US" sz="2400" dirty="0" smtClean="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endParaRPr lang="en-US" sz="2400" dirty="0">
                <a:latin typeface="Times New Roman"/>
                <a:cs typeface="Times New Roman"/>
              </a:endParaRPr>
            </a:p>
            <a:p>
              <a:pPr marL="342900" indent="-342900">
                <a:buFont typeface="Arial"/>
                <a:buChar char="•"/>
              </a:pPr>
              <a:endParaRPr lang="en-US" sz="2400" dirty="0" smtClean="0">
                <a:latin typeface="Times New Roman"/>
                <a:cs typeface="Times New Roman"/>
              </a:endParaRPr>
            </a:p>
            <a:p>
              <a:pPr marL="342900" indent="-342900">
                <a:buFont typeface="Arial"/>
                <a:buChar char="•"/>
              </a:pPr>
              <a:r>
                <a:rPr lang="en-US" sz="2400" dirty="0" smtClean="0">
                  <a:latin typeface="Times New Roman"/>
                  <a:cs typeface="Times New Roman"/>
                </a:rPr>
                <a:t>Catalogue selections works with ~90% success rate in this small sample of waveforms and high SNR</a:t>
              </a:r>
              <a:endParaRPr lang="en-US" sz="2400" dirty="0">
                <a:latin typeface="Times New Roman"/>
                <a:cs typeface="Times New Roman"/>
              </a:endParaRPr>
            </a:p>
          </p:txBody>
        </p:sp>
        <p:grpSp>
          <p:nvGrpSpPr>
            <p:cNvPr id="20" name="Group 19"/>
            <p:cNvGrpSpPr/>
            <p:nvPr/>
          </p:nvGrpSpPr>
          <p:grpSpPr>
            <a:xfrm>
              <a:off x="29026944" y="18440400"/>
              <a:ext cx="11972797" cy="6740537"/>
              <a:chOff x="29026944" y="18189437"/>
              <a:chExt cx="11972797" cy="6740537"/>
            </a:xfrm>
          </p:grpSpPr>
          <p:pic>
            <p:nvPicPr>
              <p:cNvPr id="12" name="Picture 11" descr="HR-ratio.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026944" y="18189437"/>
                <a:ext cx="11957763" cy="5749726"/>
              </a:xfrm>
              <a:prstGeom prst="rect">
                <a:avLst/>
              </a:prstGeom>
            </p:spPr>
          </p:pic>
          <p:sp>
            <p:nvSpPr>
              <p:cNvPr id="19" name="TextBox 18"/>
              <p:cNvSpPr txBox="1"/>
              <p:nvPr/>
            </p:nvSpPr>
            <p:spPr>
              <a:xfrm>
                <a:off x="29047193" y="23914311"/>
                <a:ext cx="11952548" cy="1015663"/>
              </a:xfrm>
              <a:prstGeom prst="rect">
                <a:avLst/>
              </a:prstGeom>
              <a:noFill/>
            </p:spPr>
            <p:txBody>
              <a:bodyPr wrap="square" rtlCol="0">
                <a:spAutoFit/>
              </a:bodyPr>
              <a:lstStyle/>
              <a:p>
                <a:r>
                  <a:rPr lang="en-US" sz="2000" dirty="0" smtClean="0">
                    <a:latin typeface="Times New Roman"/>
                    <a:cs typeface="Times New Roman"/>
                  </a:rPr>
                  <a:t>Figure 5. </a:t>
                </a:r>
                <a:r>
                  <a:rPr lang="en-US" sz="2000" dirty="0">
                    <a:latin typeface="Times New Roman"/>
                    <a:cs typeface="Times New Roman"/>
                  </a:rPr>
                  <a:t>Distribution of Bayes factors for HR waveforms. The boxes denote the interquartile range of the distribution, the red lines indicate the median value and the whiskers show the outliers within 1.5× the interquartile range. </a:t>
                </a:r>
              </a:p>
            </p:txBody>
          </p:sp>
        </p:grpSp>
      </p:grpSp>
      <p:grpSp>
        <p:nvGrpSpPr>
          <p:cNvPr id="36" name="Group 35"/>
          <p:cNvGrpSpPr/>
          <p:nvPr/>
        </p:nvGrpSpPr>
        <p:grpSpPr>
          <a:xfrm>
            <a:off x="16002923" y="26282565"/>
            <a:ext cx="11891739" cy="3664510"/>
            <a:chOff x="29108002" y="14371946"/>
            <a:chExt cx="11891739" cy="3664510"/>
          </a:xfrm>
        </p:grpSpPr>
        <p:pic>
          <p:nvPicPr>
            <p:cNvPr id="25" name="Picture 24" descr="NumberOfPCA.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108002" y="14371946"/>
              <a:ext cx="5977356" cy="3664510"/>
            </a:xfrm>
            <a:prstGeom prst="rect">
              <a:avLst/>
            </a:prstGeom>
          </p:spPr>
        </p:pic>
        <p:sp>
          <p:nvSpPr>
            <p:cNvPr id="26" name="TextBox 25"/>
            <p:cNvSpPr txBox="1"/>
            <p:nvPr/>
          </p:nvSpPr>
          <p:spPr>
            <a:xfrm>
              <a:off x="35085358" y="14382690"/>
              <a:ext cx="5914383" cy="1631216"/>
            </a:xfrm>
            <a:prstGeom prst="rect">
              <a:avLst/>
            </a:prstGeom>
            <a:noFill/>
          </p:spPr>
          <p:txBody>
            <a:bodyPr wrap="square" rtlCol="0">
              <a:spAutoFit/>
            </a:bodyPr>
            <a:lstStyle/>
            <a:p>
              <a:r>
                <a:rPr lang="en-US" sz="2000" dirty="0" smtClean="0">
                  <a:latin typeface="Times New Roman"/>
                  <a:cs typeface="Times New Roman"/>
                </a:rPr>
                <a:t>Figure 4. </a:t>
              </a:r>
              <a:r>
                <a:rPr lang="en-US" sz="2000" dirty="0">
                  <a:latin typeface="Times New Roman"/>
                  <a:cs typeface="Times New Roman"/>
                </a:rPr>
                <a:t>Cumulative </a:t>
              </a:r>
              <a:r>
                <a:rPr lang="en-US" sz="2000" dirty="0" smtClean="0">
                  <a:latin typeface="Times New Roman"/>
                  <a:cs typeface="Times New Roman"/>
                </a:rPr>
                <a:t>eigenvector </a:t>
              </a:r>
              <a:r>
                <a:rPr lang="en-US" sz="2000" dirty="0">
                  <a:latin typeface="Times New Roman"/>
                  <a:cs typeface="Times New Roman"/>
                </a:rPr>
                <a:t>energy as a function of the number of principal </a:t>
              </a:r>
              <a:r>
                <a:rPr lang="en-US" sz="2000" dirty="0" smtClean="0">
                  <a:latin typeface="Times New Roman"/>
                  <a:cs typeface="Times New Roman"/>
                </a:rPr>
                <a:t>components </a:t>
              </a:r>
              <a:r>
                <a:rPr lang="en-US" sz="2000" dirty="0">
                  <a:latin typeface="Times New Roman"/>
                  <a:cs typeface="Times New Roman"/>
                </a:rPr>
                <a:t>for the three catalogs in this study. </a:t>
              </a:r>
              <a:r>
                <a:rPr lang="en-US" sz="2000" dirty="0" smtClean="0">
                  <a:latin typeface="Times New Roman"/>
                  <a:cs typeface="Times New Roman"/>
                </a:rPr>
                <a:t>We </a:t>
              </a:r>
              <a:r>
                <a:rPr lang="en-US" sz="2000" dirty="0">
                  <a:latin typeface="Times New Roman"/>
                  <a:cs typeface="Times New Roman"/>
                </a:rPr>
                <a:t>use the number of PCs that provides 90% of the energy: 2 PCs for set Q, 4 PCs for set HR and 5 PCs for set RO3. </a:t>
              </a:r>
            </a:p>
          </p:txBody>
        </p:sp>
      </p:grpSp>
      <p:pic>
        <p:nvPicPr>
          <p:cNvPr id="27" name="Picture 26"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40053" y="24575760"/>
            <a:ext cx="3467100" cy="1295400"/>
          </a:xfrm>
          <a:prstGeom prst="rect">
            <a:avLst/>
          </a:prstGeom>
        </p:spPr>
      </p:pic>
    </p:spTree>
    <p:extLst>
      <p:ext uri="{BB962C8B-B14F-4D97-AF65-F5344CB8AC3E}">
        <p14:creationId xmlns:p14="http://schemas.microsoft.com/office/powerpoint/2010/main" val="1808115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2124</TotalTime>
  <Words>960</Words>
  <Application>Microsoft Macintosh PowerPoint</Application>
  <PresentationFormat>Custom</PresentationFormat>
  <Paragraphs>101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Apothecary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Mangini</dc:creator>
  <cp:lastModifiedBy>Nicholas Mangini</cp:lastModifiedBy>
  <cp:revision>224</cp:revision>
  <dcterms:created xsi:type="dcterms:W3CDTF">2013-02-24T19:56:42Z</dcterms:created>
  <dcterms:modified xsi:type="dcterms:W3CDTF">2014-06-05T13:26:07Z</dcterms:modified>
</cp:coreProperties>
</file>