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0"/>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4" r:id="rId30"/>
    <p:sldId id="258" r:id="rId31"/>
    <p:sldId id="261" r:id="rId32"/>
    <p:sldId id="265" r:id="rId33"/>
    <p:sldId id="277" r:id="rId34"/>
    <p:sldId id="262" r:id="rId35"/>
    <p:sldId id="270" r:id="rId36"/>
    <p:sldId id="278" r:id="rId37"/>
    <p:sldId id="300" r:id="rId38"/>
    <p:sldId id="301" r:id="rId39"/>
    <p:sldId id="302" r:id="rId40"/>
    <p:sldId id="324" r:id="rId41"/>
    <p:sldId id="299" r:id="rId42"/>
    <p:sldId id="260" r:id="rId43"/>
    <p:sldId id="263" r:id="rId44"/>
    <p:sldId id="264" r:id="rId45"/>
    <p:sldId id="267" r:id="rId46"/>
    <p:sldId id="268" r:id="rId47"/>
    <p:sldId id="269" r:id="rId48"/>
    <p:sldId id="271" r:id="rId49"/>
    <p:sldId id="272" r:id="rId50"/>
    <p:sldId id="273" r:id="rId51"/>
    <p:sldId id="274" r:id="rId52"/>
    <p:sldId id="275" r:id="rId53"/>
    <p:sldId id="276"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Lst>
  <p:sldSz cx="9144000" cy="5143500" type="screen16x9"/>
  <p:notesSz cx="6858000" cy="9144000"/>
  <p:embeddedFontLst>
    <p:embeddedFont>
      <p:font typeface="Dosis" charset="0"/>
      <p:regular r:id="rId71"/>
      <p:bold r:id="rId72"/>
    </p:embeddedFont>
    <p:embeddedFont>
      <p:font typeface="Roboto" charset="0"/>
      <p:regular r:id="rId73"/>
      <p:bold r:id="rId74"/>
      <p:italic r:id="rId75"/>
      <p:boldItalic r:id="rId76"/>
    </p:embeddedFont>
    <p:embeddedFont>
      <p:font typeface="Calibri"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p:cViewPr>
        <p:scale>
          <a:sx n="140" d="100"/>
          <a:sy n="140" d="100"/>
        </p:scale>
        <p:origin x="-1098"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smtClean="0"/>
              <a:t>signaled </a:t>
            </a:r>
            <a:r>
              <a:rPr lang="en-US" dirty="0"/>
              <a:t>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smtClean="0"/>
              <a:t>modeling </a:t>
            </a:r>
            <a:r>
              <a:rPr lang="en-US" dirty="0"/>
              <a:t>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smtClean="0"/>
              <a:t>usefulness </a:t>
            </a:r>
            <a:r>
              <a:rPr lang="en-US" dirty="0"/>
              <a:t>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smtClean="0"/>
              <a:t>analyze </a:t>
            </a:r>
            <a:r>
              <a:rPr lang="en-US" dirty="0"/>
              <a:t>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smtClean="0"/>
              <a:t>secondary </a:t>
            </a:r>
            <a:r>
              <a:rPr lang="en-US" dirty="0"/>
              <a:t>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smtClean="0"/>
              <a:t>impact </a:t>
            </a:r>
            <a:r>
              <a:rPr lang="en-US" dirty="0"/>
              <a:t>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smtClean="0"/>
              <a:t>secondary </a:t>
            </a:r>
            <a:r>
              <a:rPr lang="en-US" dirty="0"/>
              <a:t>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smtClean="0"/>
              <a:t>aiming </a:t>
            </a:r>
            <a:r>
              <a:rPr lang="en-US" dirty="0"/>
              <a:t>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attributes</a:t>
            </a:r>
            <a:r>
              <a:rPr lang="en-US" dirty="0" smtClean="0"/>
              <a:t>. The </a:t>
            </a:r>
            <a:r>
              <a:rPr lang="en-US" dirty="0"/>
              <a:t>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smtClean="0"/>
              <a:t>perspectives </a:t>
            </a:r>
            <a:r>
              <a:rPr lang="en-US" dirty="0"/>
              <a:t>and in this both the students and their parents were questioned in order to get insights on what </a:t>
            </a:r>
            <a:r>
              <a:rPr lang="en-US" dirty="0" err="1"/>
              <a:t>equipments</a:t>
            </a:r>
            <a:r>
              <a:rPr lang="en-US" dirty="0"/>
              <a:t> to be installed, ICT preferences, household budget </a:t>
            </a:r>
            <a:r>
              <a:rPr lang="en-US" dirty="0" smtClean="0"/>
              <a:t>constraints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4 satisfaction with the system, and changes in travel patterns based on </a:t>
            </a:r>
            <a:r>
              <a:rPr lang="en-US" dirty="0" err="1"/>
              <a:t>bikeshare</a:t>
            </a:r>
            <a:r>
              <a:rPr lang="en-US" dirty="0"/>
              <a:t> availability. </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r>
              <a:rPr lang="en-US" dirty="0" smtClean="0"/>
              <a:t>.</a:t>
            </a:r>
          </a:p>
          <a:p>
            <a:pPr>
              <a:spcBef>
                <a:spcPts val="600"/>
              </a:spcBef>
            </a:pPr>
            <a:r>
              <a:rPr lang="en-US" b="1" dirty="0"/>
              <a:t>[20] Challenges and Opportunities in Dock-Based Bike-Sharing Rebalancing: A Systematic Review</a:t>
            </a:r>
          </a:p>
          <a:p>
            <a:pPr>
              <a:spcBef>
                <a:spcPts val="600"/>
              </a:spcBef>
            </a:pPr>
            <a:r>
              <a:rPr lang="en-US" b="1" dirty="0"/>
              <a:t>Theme: </a:t>
            </a:r>
            <a:r>
              <a:rPr lang="en-US" dirty="0"/>
              <a:t>The approach of how the managing authorities of the </a:t>
            </a:r>
            <a:r>
              <a:rPr lang="en-US" dirty="0" err="1"/>
              <a:t>bikesharing</a:t>
            </a:r>
            <a:r>
              <a:rPr lang="en-US" dirty="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dirty="0" err="1"/>
              <a:t>bikesharing</a:t>
            </a:r>
            <a:r>
              <a:rPr lang="en-US" dirty="0"/>
              <a:t> systems, classifying them and to suggest and divert to many novel research venues.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Google Shape;115;p14"/>
          <p:cNvSpPr txBox="1">
            <a:spLocks/>
          </p:cNvSpPr>
          <p:nvPr/>
        </p:nvSpPr>
        <p:spPr>
          <a:xfrm>
            <a:off x="395536" y="987574"/>
            <a:ext cx="8424936" cy="36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A </a:t>
            </a:r>
            <a:r>
              <a:rPr lang="en-US" dirty="0"/>
              <a:t>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dirty="0" err="1"/>
              <a:t>VOSviewer</a:t>
            </a:r>
            <a:r>
              <a:rPr lang="en-US" dirty="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20560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t>(i) </a:t>
            </a:r>
            <a:r>
              <a:rPr lang="en-US" dirty="0" smtClean="0"/>
              <a:t>Although some primitive region-specific approaches have been proposed, there are considerable gaps in bikeway and bicycle-station network design approaches and methodologies. Since, the Earth has many metropolitan cities (each of them having diverse socio-economic, infrastructural and political variations) there is much need of a generalized approach towards such types of design-planning approaches.</a:t>
            </a:r>
          </a:p>
          <a:p>
            <a:pPr>
              <a:spcBef>
                <a:spcPts val="600"/>
              </a:spcBef>
            </a:pPr>
            <a:r>
              <a:rPr lang="en-US" b="1" dirty="0" smtClean="0"/>
              <a:t>(ii) </a:t>
            </a:r>
            <a:r>
              <a:rPr lang="en-US" dirty="0" smtClean="0"/>
              <a:t>The fleet-size design challenges which include determining the total initial number of bikes to be deployed in the whole BSS (whether docked or </a:t>
            </a:r>
            <a:r>
              <a:rPr lang="en-US" dirty="0" err="1" smtClean="0"/>
              <a:t>dockless</a:t>
            </a:r>
            <a:r>
              <a:rPr lang="en-US" dirty="0" smtClean="0"/>
              <a:t> systems) and also the number of such bikes at each station (in case of docked services) remains a major gap in the current study.</a:t>
            </a:r>
          </a:p>
          <a:p>
            <a:pPr>
              <a:spcBef>
                <a:spcPts val="600"/>
              </a:spcBef>
            </a:pPr>
            <a:r>
              <a:rPr lang="en-US" b="1" dirty="0" smtClean="0"/>
              <a:t>(iii) </a:t>
            </a:r>
            <a:r>
              <a:rPr lang="en-US" dirty="0" smtClean="0"/>
              <a:t>Planning decisions to effectively utilize and direct the existing resources in cycling and voluntarily get involved in system regulation also remains a major gap to be addressed in the current scenario.</a:t>
            </a:r>
          </a:p>
          <a:p>
            <a:pPr>
              <a:spcBef>
                <a:spcPts val="600"/>
              </a:spcBef>
            </a:pPr>
            <a:r>
              <a:rPr lang="en-US" b="1" dirty="0" smtClean="0"/>
              <a:t>(iv) </a:t>
            </a:r>
            <a:r>
              <a:rPr lang="en-US" dirty="0" smtClean="0"/>
              <a:t>Dynamic bike relocation problems.</a:t>
            </a:r>
          </a:p>
          <a:p>
            <a:pPr>
              <a:spcBef>
                <a:spcPts val="600"/>
              </a:spcBef>
            </a:pPr>
            <a:r>
              <a:rPr lang="en-US" b="1" smtClean="0"/>
              <a:t>(v) </a:t>
            </a:r>
            <a:r>
              <a:rPr lang="en-US" smtClean="0"/>
              <a:t>Dynamic </a:t>
            </a:r>
            <a:r>
              <a:rPr lang="en-US" dirty="0" smtClean="0"/>
              <a:t>demand management problems.</a:t>
            </a:r>
          </a:p>
          <a:p>
            <a:pPr marL="400050" indent="-400050">
              <a:spcBef>
                <a:spcPts val="600"/>
              </a:spcBef>
              <a:buAutoNum type="romanLcParenBoth"/>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solidFill>
                  <a:schemeClr val="tx1">
                    <a:lumMod val="75000"/>
                    <a:lumOff val="25000"/>
                  </a:schemeClr>
                </a:solidFill>
              </a:rPr>
              <a:t>The objective of this research is to extensively analyze and rigorously study every minute behavior of subscribers and customers of the Divvy bike share service in Chicago. Since, in order to understand the two types of users, we should accurately assess and analyze the other composite factors affecting them, it becomes imperative to first of all, dive deep into those shadow-level aspects. Attributes such as trip duration, gender, age, distance between to and from station, locations of the two, etc. are major factors which have a major say in influencing the next-move of the respective types of users of the bike-share system. Having understood precisely these factors, various marketing strategies carved especially towards the user-types can be formed to increase the profits of the company.</a:t>
            </a:r>
            <a:endParaRPr sz="1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550" y="1059582"/>
            <a:ext cx="357611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059582"/>
            <a:ext cx="398282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874026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a:t>
            </a:r>
            <a:r>
              <a:rPr lang="en-US" sz="1400" smtClean="0"/>
              <a:t>been researched </a:t>
            </a:r>
            <a:r>
              <a:rPr lang="en-US" sz="1400" dirty="0" smtClean="0"/>
              <a:t>upon and analyzed still are not sufficient. Since, it is a broad topic, generalized results/conclusions presented in some of the researches </a:t>
            </a:r>
            <a:r>
              <a:rPr lang="en-US" sz="1400" dirty="0" err="1" smtClean="0"/>
              <a:t>ain't</a:t>
            </a:r>
            <a:r>
              <a:rPr lang="en-US" sz="1400" dirty="0" smtClean="0"/>
              <a:t> never sufficient for applying to all the regions of the globe.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a:t>
            </a:r>
            <a:r>
              <a:rPr lang="en-US" dirty="0" smtClean="0"/>
              <a:t>south-</a:t>
            </a:r>
            <a:r>
              <a:rPr lang="en-US" dirty="0"/>
              <a:t>A</a:t>
            </a:r>
            <a:r>
              <a:rPr lang="en-US" dirty="0" smtClean="0"/>
              <a:t>sian </a:t>
            </a:r>
            <a:r>
              <a:rPr lang="en-US" dirty="0"/>
              <a:t>developing economy from many research publications, and by interviewing industry experts, </a:t>
            </a:r>
            <a:r>
              <a:rPr lang="en-US" dirty="0" smtClean="0"/>
              <a:t>government </a:t>
            </a:r>
            <a:r>
              <a:rPr lang="en-US" dirty="0"/>
              <a:t>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smtClean="0"/>
              <a:t>claiming </a:t>
            </a:r>
            <a:r>
              <a:rPr lang="en-US" dirty="0"/>
              <a:t>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1438</TotalTime>
  <Words>7853</Words>
  <Application>Microsoft Office PowerPoint</Application>
  <PresentationFormat>On-screen Show (16:9)</PresentationFormat>
  <Paragraphs>488</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Dosis</vt:lpstr>
      <vt:lpstr>Roboto</vt:lpstr>
      <vt:lpstr>Calibri</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27</cp:revision>
  <dcterms:modified xsi:type="dcterms:W3CDTF">2022-11-06T06:59:27Z</dcterms:modified>
</cp:coreProperties>
</file>