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1"/>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325" r:id="rId35"/>
    <p:sldId id="262" r:id="rId36"/>
    <p:sldId id="270" r:id="rId37"/>
    <p:sldId id="278" r:id="rId38"/>
    <p:sldId id="300" r:id="rId39"/>
    <p:sldId id="301" r:id="rId40"/>
    <p:sldId id="302" r:id="rId41"/>
    <p:sldId id="324" r:id="rId42"/>
    <p:sldId id="299" r:id="rId43"/>
    <p:sldId id="260" r:id="rId44"/>
    <p:sldId id="263" r:id="rId45"/>
    <p:sldId id="264" r:id="rId46"/>
    <p:sldId id="267" r:id="rId47"/>
    <p:sldId id="268" r:id="rId48"/>
    <p:sldId id="269" r:id="rId49"/>
    <p:sldId id="271" r:id="rId50"/>
    <p:sldId id="272" r:id="rId51"/>
    <p:sldId id="273" r:id="rId52"/>
    <p:sldId id="274" r:id="rId53"/>
    <p:sldId id="275" r:id="rId54"/>
    <p:sldId id="276" r:id="rId55"/>
    <p:sldId id="279" r:id="rId56"/>
    <p:sldId id="280" r:id="rId57"/>
    <p:sldId id="281" r:id="rId58"/>
    <p:sldId id="282" r:id="rId59"/>
    <p:sldId id="283" r:id="rId60"/>
    <p:sldId id="284" r:id="rId61"/>
    <p:sldId id="285" r:id="rId62"/>
    <p:sldId id="286" r:id="rId63"/>
    <p:sldId id="287" r:id="rId64"/>
    <p:sldId id="288" r:id="rId65"/>
    <p:sldId id="289" r:id="rId66"/>
    <p:sldId id="290" r:id="rId67"/>
    <p:sldId id="291" r:id="rId68"/>
    <p:sldId id="292" r:id="rId69"/>
    <p:sldId id="293" r:id="rId70"/>
  </p:sldIdLst>
  <p:sldSz cx="9144000" cy="5143500" type="screen16x9"/>
  <p:notesSz cx="6858000" cy="9144000"/>
  <p:embeddedFontLst>
    <p:embeddedFont>
      <p:font typeface="Calibri" pitchFamily="34" charset="0"/>
      <p:regular r:id="rId72"/>
      <p:bold r:id="rId73"/>
      <p:italic r:id="rId74"/>
      <p:boldItalic r:id="rId75"/>
    </p:embeddedFont>
    <p:embeddedFont>
      <p:font typeface="Dosis" charset="0"/>
      <p:regular r:id="rId76"/>
      <p:bold r:id="rId77"/>
    </p:embeddedFont>
    <p:embeddedFont>
      <p:font typeface="Roboto"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5.fntdata"/><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spcBef>
                <a:spcPts val="600"/>
              </a:spcBef>
            </a:pPr>
            <a:r>
              <a:rPr lang="en-US" dirty="0">
                <a:solidFill>
                  <a:schemeClr val="bg1"/>
                </a:solidFill>
              </a:rPr>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a:t>
            </a:r>
            <a:r>
              <a:rPr lang="en-US" smtClean="0">
                <a:solidFill>
                  <a:schemeClr val="bg1"/>
                </a:solidFill>
              </a:rPr>
              <a:t>towards. This </a:t>
            </a:r>
            <a:r>
              <a:rPr lang="en-US" dirty="0">
                <a:solidFill>
                  <a:schemeClr val="bg1"/>
                </a:solidFill>
              </a:rPr>
              <a:t>comparison along with other tasks will later be used to design marketing strategies aimed at converting the customers of Divvy bike-sharing trips to the long-term subscribers of the bike-sharing service.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solidFill>
                  <a:schemeClr val="tx1">
                    <a:lumMod val="75000"/>
                    <a:lumOff val="25000"/>
                  </a:schemeClr>
                </a:solidFill>
              </a:rPr>
              <a:t>The objective of this research is to extensively analyze and rigorously study every minute behavior of subscribers and customers of the Divvy bike share service in Chicago. Since, in order to understand the two types of users, we should accurately assess and analyze the other composite factors affecting them, it becomes imperative to first of all, dive deep into those shadow-level aspects. Attributes such as trip duration, gender, age, distance between to and from station, locations of the two, etc. are major factors which have a major say in influencing the next-move of the respective types of users of the bike-share system. Having understood precisely these factors, various marketing strategies carved especially towards the user-types can be formed to increase the profits of the company.</a:t>
            </a:r>
            <a:endParaRPr sz="1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1475656" y="1194123"/>
            <a:ext cx="6408712" cy="332184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5" y="1381084"/>
            <a:ext cx="4976553" cy="279931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04977"/>
            <a:ext cx="6552728" cy="4355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2714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50" y="1059582"/>
            <a:ext cx="357611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9582"/>
            <a:ext cx="398282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1973</TotalTime>
  <Words>7935</Words>
  <Application>Microsoft Office PowerPoint</Application>
  <PresentationFormat>On-screen Show (16:9)</PresentationFormat>
  <Paragraphs>489</Paragraphs>
  <Slides>69</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Dosis</vt:lpstr>
      <vt:lpstr>Roboto</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30</cp:revision>
  <dcterms:modified xsi:type="dcterms:W3CDTF">2022-11-08T14:58:46Z</dcterms:modified>
</cp:coreProperties>
</file>