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1"/>
  </p:notesMasterIdLst>
  <p:sldIdLst>
    <p:sldId id="295" r:id="rId2"/>
    <p:sldId id="296" r:id="rId3"/>
    <p:sldId id="297" r:id="rId4"/>
    <p:sldId id="298" r:id="rId5"/>
    <p:sldId id="299" r:id="rId6"/>
    <p:sldId id="302" r:id="rId7"/>
    <p:sldId id="300" r:id="rId8"/>
    <p:sldId id="301" r:id="rId9"/>
    <p:sldId id="303" r:id="rId10"/>
    <p:sldId id="304" r:id="rId11"/>
    <p:sldId id="305" r:id="rId12"/>
    <p:sldId id="306" r:id="rId13"/>
    <p:sldId id="307" r:id="rId14"/>
    <p:sldId id="308" r:id="rId15"/>
    <p:sldId id="309" r:id="rId16"/>
    <p:sldId id="310" r:id="rId17"/>
    <p:sldId id="311" r:id="rId18"/>
    <p:sldId id="312" r:id="rId19"/>
    <p:sldId id="313" r:id="rId20"/>
    <p:sldId id="315" r:id="rId21"/>
    <p:sldId id="314" r:id="rId22"/>
    <p:sldId id="316" r:id="rId23"/>
    <p:sldId id="317" r:id="rId24"/>
    <p:sldId id="318" r:id="rId25"/>
    <p:sldId id="319" r:id="rId26"/>
    <p:sldId id="320" r:id="rId27"/>
    <p:sldId id="321" r:id="rId28"/>
    <p:sldId id="322" r:id="rId29"/>
    <p:sldId id="323" r:id="rId30"/>
    <p:sldId id="324" r:id="rId31"/>
    <p:sldId id="333" r:id="rId32"/>
    <p:sldId id="325" r:id="rId33"/>
    <p:sldId id="334" r:id="rId34"/>
    <p:sldId id="326" r:id="rId35"/>
    <p:sldId id="335" r:id="rId36"/>
    <p:sldId id="327" r:id="rId37"/>
    <p:sldId id="328" r:id="rId38"/>
    <p:sldId id="329" r:id="rId39"/>
    <p:sldId id="330" r:id="rId40"/>
    <p:sldId id="331" r:id="rId41"/>
    <p:sldId id="332"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89" r:id="rId75"/>
    <p:sldId id="290" r:id="rId76"/>
    <p:sldId id="291" r:id="rId77"/>
    <p:sldId id="292" r:id="rId78"/>
    <p:sldId id="293" r:id="rId79"/>
    <p:sldId id="294" r:id="rId80"/>
  </p:sldIdLst>
  <p:sldSz cx="9144000" cy="5143500" type="screen16x9"/>
  <p:notesSz cx="6858000" cy="9144000"/>
  <p:embeddedFontLst>
    <p:embeddedFont>
      <p:font typeface="Calibri" pitchFamily="34" charset="0"/>
      <p:regular r:id="rId82"/>
      <p:bold r:id="rId83"/>
      <p:italic r:id="rId84"/>
      <p:boldItalic r:id="rId85"/>
    </p:embeddedFont>
    <p:embeddedFont>
      <p:font typeface="Roboto" charset="0"/>
      <p:regular r:id="rId86"/>
      <p:bold r:id="rId87"/>
      <p:italic r:id="rId88"/>
      <p:boldItalic r:id="rId89"/>
    </p:embeddedFont>
    <p:embeddedFont>
      <p:font typeface="Montserrat" charset="0"/>
      <p:regular r:id="rId90"/>
      <p:bold r:id="rId91"/>
      <p:italic r:id="rId92"/>
      <p:boldItalic r:id="rId93"/>
    </p:embeddedFont>
    <p:embeddedFont>
      <p:font typeface="Dosis" charset="0"/>
      <p:regular r:id="rId94"/>
      <p:bold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p:cViewPr>
        <p:scale>
          <a:sx n="140" d="100"/>
          <a:sy n="140" d="100"/>
        </p:scale>
        <p:origin x="-972"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3.fntdata"/><Relationship Id="rId89" Type="http://schemas.openxmlformats.org/officeDocument/2006/relationships/font" Target="fonts/font8.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font" Target="fonts/font9.fntdata"/><Relationship Id="rId95"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font" Target="fonts/font12.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74760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34399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hyperlink" Target="http://startupstockphotos.com/"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hyperlink" Target="https://material.google.com/resources/roboto-noto-fonts.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smtClean="0">
                <a:latin typeface="Roboto" charset="0"/>
                <a:ea typeface="Roboto" charset="0"/>
              </a:rPr>
              <a:t>Divvy Bike-Share </a:t>
            </a:r>
            <a:r>
              <a:rPr lang="en-US" sz="4000" dirty="0">
                <a:latin typeface="Roboto" charset="0"/>
                <a:ea typeface="Roboto" charset="0"/>
              </a:rPr>
              <a:t>Analysis for Targeted </a:t>
            </a:r>
            <a:r>
              <a:rPr lang="en-US" sz="4000" dirty="0">
                <a:latin typeface="Roboto" charset="0"/>
                <a:ea typeface="Roboto" charset="0"/>
              </a:rPr>
              <a:t>C</a:t>
            </a:r>
            <a:r>
              <a:rPr lang="en-US" sz="4000" dirty="0" smtClean="0">
                <a:latin typeface="Roboto" charset="0"/>
                <a:ea typeface="Roboto" charset="0"/>
              </a:rPr>
              <a:t>ustomer </a:t>
            </a:r>
            <a:r>
              <a:rPr lang="en-US" sz="4000" dirty="0">
                <a:latin typeface="Roboto" charset="0"/>
                <a:ea typeface="Roboto" charset="0"/>
              </a:rPr>
              <a:t>M</a:t>
            </a:r>
            <a:r>
              <a:rPr lang="en-US" sz="4000" dirty="0" smtClean="0">
                <a:latin typeface="Roboto" charset="0"/>
                <a:ea typeface="Roboto" charset="0"/>
              </a:rPr>
              <a:t>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Review-2 </a:t>
            </a:r>
            <a:r>
              <a:rPr lang="en-US" dirty="0" smtClean="0">
                <a:solidFill>
                  <a:schemeClr val="bg1"/>
                </a:solidFill>
              </a:rPr>
              <a:t>: Capstone Project (Final Year) – B.Tech CSE [2019-23]</a:t>
            </a:r>
            <a:endParaRPr lang="en-IN" dirty="0">
              <a:solidFill>
                <a:schemeClr val="bg1"/>
              </a:solidFill>
            </a:endParaRPr>
          </a:p>
        </p:txBody>
      </p:sp>
    </p:spTree>
    <p:extLst>
      <p:ext uri="{BB962C8B-B14F-4D97-AF65-F5344CB8AC3E}">
        <p14:creationId xmlns:p14="http://schemas.microsoft.com/office/powerpoint/2010/main" val="386790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5" name="Table 4"/>
          <p:cNvGraphicFramePr>
            <a:graphicFrameLocks noGrp="1"/>
          </p:cNvGraphicFramePr>
          <p:nvPr>
            <p:extLst>
              <p:ext uri="{D42A27DB-BD31-4B8C-83A1-F6EECF244321}">
                <p14:modId xmlns:p14="http://schemas.microsoft.com/office/powerpoint/2010/main" val="309950010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a:t>
                      </a:r>
                      <a:endParaRPr lang="en-IN" sz="1040" dirty="0"/>
                    </a:p>
                  </a:txBody>
                  <a:tcPr/>
                </a:tc>
                <a:tc>
                  <a:txBody>
                    <a:bodyPr/>
                    <a:lstStyle/>
                    <a:p>
                      <a:r>
                        <a:rPr lang="en-IN" sz="1040" dirty="0" err="1" smtClean="0"/>
                        <a:t>Md</a:t>
                      </a:r>
                      <a:r>
                        <a:rPr lang="en-IN" sz="1040" dirty="0" smtClean="0"/>
                        <a:t> </a:t>
                      </a:r>
                      <a:r>
                        <a:rPr lang="en-IN" sz="1040" dirty="0" err="1" smtClean="0"/>
                        <a:t>Doulotuzzaman</a:t>
                      </a:r>
                      <a:r>
                        <a:rPr lang="en-IN" sz="1040" dirty="0" smtClean="0"/>
                        <a:t> </a:t>
                      </a:r>
                      <a:r>
                        <a:rPr lang="en-IN" sz="1040" dirty="0" err="1" smtClean="0"/>
                        <a:t>Xames</a:t>
                      </a:r>
                      <a:r>
                        <a:rPr lang="en-IN" sz="1040" dirty="0" smtClean="0"/>
                        <a:t>, </a:t>
                      </a:r>
                      <a:r>
                        <a:rPr lang="en-IN" sz="1040" dirty="0" err="1" smtClean="0"/>
                        <a:t>Jannatul</a:t>
                      </a:r>
                      <a:r>
                        <a:rPr lang="en-IN" sz="1040" dirty="0" smtClean="0"/>
                        <a:t> </a:t>
                      </a:r>
                      <a:r>
                        <a:rPr lang="en-IN" sz="1040" dirty="0" err="1" smtClean="0"/>
                        <a:t>Shefa</a:t>
                      </a:r>
                      <a:r>
                        <a:rPr lang="en-IN" sz="1040" dirty="0" smtClean="0"/>
                        <a:t>, </a:t>
                      </a:r>
                      <a:r>
                        <a:rPr lang="en-IN" sz="1040" dirty="0" err="1" smtClean="0"/>
                        <a:t>Ferdous</a:t>
                      </a:r>
                      <a:r>
                        <a:rPr lang="en-IN" sz="1040" dirty="0" smtClean="0"/>
                        <a:t> </a:t>
                      </a:r>
                      <a:r>
                        <a:rPr lang="en-IN" sz="1040" dirty="0" err="1" smtClean="0"/>
                        <a:t>Sarwar</a:t>
                      </a:r>
                      <a:r>
                        <a:rPr lang="en-IN" sz="1040" dirty="0" smtClean="0"/>
                        <a:t>, "Bicycle industry as a post‑pandemic green recovery driver in an emerging economy: a SWOT analysis", Springer-</a:t>
                      </a:r>
                      <a:r>
                        <a:rPr lang="en-IN" sz="1040" dirty="0" err="1" smtClean="0"/>
                        <a:t>Verlag</a:t>
                      </a:r>
                      <a:r>
                        <a:rPr lang="en-IN" sz="1040" dirty="0" smtClean="0"/>
                        <a:t> GmbH Germany, part of Springer Nature 2022 (Environmental Science and Pollution Research), July 2022.</a:t>
                      </a:r>
                      <a:endParaRPr lang="en-IN" sz="1040" dirty="0"/>
                    </a:p>
                  </a:txBody>
                  <a:tcPr/>
                </a:tc>
                <a:tc>
                  <a:txBody>
                    <a:bodyPr/>
                    <a:lstStyle/>
                    <a:p>
                      <a:pPr algn="just"/>
                      <a:r>
                        <a:rPr lang="en-US" sz="350" dirty="0" smtClean="0"/>
                        <a:t>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south-Asian developing economy from many research publications, and by interviewing industry experts, government 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a:p>
                      <a:pPr algn="just"/>
                      <a:endParaRPr lang="en-IN" sz="350" dirty="0"/>
                    </a:p>
                  </a:txBody>
                  <a:tcPr/>
                </a:tc>
                <a:tc>
                  <a:txBody>
                    <a:bodyPr/>
                    <a:lstStyle/>
                    <a:p>
                      <a:r>
                        <a:rPr lang="en-US" sz="1040" dirty="0" smtClean="0"/>
                        <a:t>SWOT,</a:t>
                      </a:r>
                      <a:r>
                        <a:rPr lang="en-US" sz="1040" baseline="0" dirty="0" smtClean="0"/>
                        <a:t> IFEM, EFEM.</a:t>
                      </a:r>
                      <a:endParaRPr lang="en-IN" sz="1040" dirty="0"/>
                    </a:p>
                  </a:txBody>
                  <a:tcPr/>
                </a:tc>
                <a:tc>
                  <a:txBody>
                    <a:bodyPr/>
                    <a:lstStyle/>
                    <a:p>
                      <a:r>
                        <a:rPr lang="en-US" sz="950" dirty="0" smtClean="0"/>
                        <a:t>Pros:</a:t>
                      </a:r>
                    </a:p>
                    <a:p>
                      <a:r>
                        <a:rPr lang="en-US" sz="950" dirty="0" smtClean="0"/>
                        <a:t>1. Can be used for making strategic planning decisions.</a:t>
                      </a:r>
                    </a:p>
                    <a:p>
                      <a:r>
                        <a:rPr lang="en-US" sz="950" dirty="0" smtClean="0"/>
                        <a:t>Cons:</a:t>
                      </a:r>
                    </a:p>
                    <a:p>
                      <a:r>
                        <a:rPr lang="en-US" sz="950" dirty="0" smtClean="0"/>
                        <a:t>1. Data collected for analysis can never be sufficient and reliable.</a:t>
                      </a:r>
                      <a:endParaRPr lang="en-IN" sz="950" dirty="0"/>
                    </a:p>
                  </a:txBody>
                  <a:tcPr/>
                </a:tc>
              </a:tr>
              <a:tr h="884286">
                <a:tc>
                  <a:txBody>
                    <a:bodyPr/>
                    <a:lstStyle/>
                    <a:p>
                      <a:r>
                        <a:rPr lang="en-US" sz="1040" dirty="0" smtClean="0"/>
                        <a:t>[2]</a:t>
                      </a:r>
                      <a:endParaRPr lang="en-IN" sz="1040" dirty="0"/>
                    </a:p>
                  </a:txBody>
                  <a:tcPr/>
                </a:tc>
                <a:tc>
                  <a:txBody>
                    <a:bodyPr/>
                    <a:lstStyle/>
                    <a:p>
                      <a:r>
                        <a:rPr lang="en-IN" sz="1040" dirty="0" err="1" smtClean="0"/>
                        <a:t>Weiwei</a:t>
                      </a:r>
                      <a:r>
                        <a:rPr lang="en-IN" sz="1040" dirty="0" smtClean="0"/>
                        <a:t> Jiang, "Bike sharing usage prediction with deep learning: a survey",  Springer-</a:t>
                      </a:r>
                      <a:r>
                        <a:rPr lang="en-IN" sz="1040" dirty="0" err="1" smtClean="0"/>
                        <a:t>Verlag</a:t>
                      </a:r>
                      <a:r>
                        <a:rPr lang="en-IN" sz="1040" dirty="0" smtClean="0"/>
                        <a:t> London Ltd., part of Springer Nature 2022, Neural Computing and Applications (2022) 34:15369–15385, June 2022.</a:t>
                      </a:r>
                      <a:endParaRPr lang="en-IN" sz="1040" dirty="0"/>
                    </a:p>
                  </a:txBody>
                  <a:tcPr/>
                </a:tc>
                <a:tc>
                  <a:txBody>
                    <a:bodyPr/>
                    <a:lstStyle/>
                    <a:p>
                      <a:pPr algn="just"/>
                      <a:r>
                        <a:rPr lang="en-US" sz="350" dirty="0" smtClean="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endParaRPr lang="en-IN" sz="350" dirty="0"/>
                    </a:p>
                  </a:txBody>
                  <a:tcPr/>
                </a:tc>
                <a:tc>
                  <a:txBody>
                    <a:bodyPr/>
                    <a:lstStyle/>
                    <a:p>
                      <a:r>
                        <a:rPr lang="en-US" sz="1040" dirty="0" smtClean="0"/>
                        <a:t>Fuzzy c-means clustering, distance-based clustering, RMSE, MAE, MAPE, SMAPE, RNN, CNN, GCN, GAT.</a:t>
                      </a:r>
                      <a:endParaRPr lang="en-IN" sz="1040" dirty="0"/>
                    </a:p>
                  </a:txBody>
                  <a:tcPr/>
                </a:tc>
                <a:tc>
                  <a:txBody>
                    <a:bodyPr/>
                    <a:lstStyle/>
                    <a:p>
                      <a:r>
                        <a:rPr lang="en-US" sz="950" dirty="0" smtClean="0"/>
                        <a:t>Pros:</a:t>
                      </a:r>
                    </a:p>
                    <a:p>
                      <a:r>
                        <a:rPr lang="en-US" sz="950" dirty="0" smtClean="0"/>
                        <a:t>1. Good prediction accuracy when unexpected events are kept out of the bay.</a:t>
                      </a:r>
                    </a:p>
                    <a:p>
                      <a:r>
                        <a:rPr lang="en-US" sz="950" dirty="0" smtClean="0"/>
                        <a:t>Cons:</a:t>
                      </a:r>
                    </a:p>
                    <a:p>
                      <a:r>
                        <a:rPr lang="en-US" sz="950" dirty="0" smtClean="0"/>
                        <a:t>1. Unexpected variability of external factors.</a:t>
                      </a:r>
                      <a:endParaRPr lang="en-IN" sz="950" dirty="0"/>
                    </a:p>
                  </a:txBody>
                  <a:tcPr/>
                </a:tc>
              </a:tr>
              <a:tr h="884286">
                <a:tc>
                  <a:txBody>
                    <a:bodyPr/>
                    <a:lstStyle/>
                    <a:p>
                      <a:r>
                        <a:rPr lang="en-US" sz="1040" dirty="0" smtClean="0"/>
                        <a:t>[3]</a:t>
                      </a:r>
                      <a:endParaRPr lang="en-IN" sz="1040" dirty="0"/>
                    </a:p>
                  </a:txBody>
                  <a:tcPr/>
                </a:tc>
                <a:tc>
                  <a:txBody>
                    <a:bodyPr/>
                    <a:lstStyle/>
                    <a:p>
                      <a:r>
                        <a:rPr lang="en-IN" sz="1040" dirty="0" err="1" smtClean="0"/>
                        <a:t>Suzana</a:t>
                      </a:r>
                      <a:r>
                        <a:rPr lang="en-IN" sz="1040" dirty="0" smtClean="0"/>
                        <a:t> Regina Moro, Paulo Augusto </a:t>
                      </a:r>
                      <a:r>
                        <a:rPr lang="en-IN" sz="1040" dirty="0" err="1" smtClean="0"/>
                        <a:t>Cauchick</a:t>
                      </a:r>
                      <a:r>
                        <a:rPr lang="en-IN" sz="1040" dirty="0" smtClean="0"/>
                        <a:t>-Miguel, "An Analysis of a Bike-Sharing System from a Business Model Perspective", Brazilian Journal of Operations &amp; Production Management, Vol. 19, No. 2, e20221400, 2022, ISSN 2237-8960 (Online), June 2022.</a:t>
                      </a:r>
                      <a:endParaRPr lang="en-IN" sz="1040" dirty="0"/>
                    </a:p>
                  </a:txBody>
                  <a:tcPr/>
                </a:tc>
                <a:tc>
                  <a:txBody>
                    <a:bodyPr/>
                    <a:lstStyle/>
                    <a:p>
                      <a:pPr algn="just"/>
                      <a:r>
                        <a:rPr lang="en-US" sz="400" dirty="0" smtClean="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claiming 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endParaRPr lang="en-IN" sz="400" dirty="0"/>
                    </a:p>
                  </a:txBody>
                  <a:tcPr/>
                </a:tc>
                <a:tc>
                  <a:txBody>
                    <a:bodyPr/>
                    <a:lstStyle/>
                    <a:p>
                      <a:r>
                        <a:rPr lang="en-US" sz="1040" dirty="0" smtClean="0"/>
                        <a:t>PSS.</a:t>
                      </a:r>
                      <a:endParaRPr lang="en-IN" sz="1040" dirty="0"/>
                    </a:p>
                  </a:txBody>
                  <a:tcPr/>
                </a:tc>
                <a:tc>
                  <a:txBody>
                    <a:bodyPr/>
                    <a:lstStyle/>
                    <a:p>
                      <a:r>
                        <a:rPr lang="en-US" sz="950" dirty="0" smtClean="0"/>
                        <a:t>Pros:</a:t>
                      </a:r>
                    </a:p>
                    <a:p>
                      <a:r>
                        <a:rPr lang="en-US" sz="950" dirty="0" smtClean="0"/>
                        <a:t>1. PSS solution offered.</a:t>
                      </a:r>
                    </a:p>
                    <a:p>
                      <a:r>
                        <a:rPr lang="en-US" sz="950" dirty="0" smtClean="0"/>
                        <a:t>Cons:</a:t>
                      </a:r>
                    </a:p>
                    <a:p>
                      <a:r>
                        <a:rPr lang="en-US" sz="950" dirty="0" smtClean="0"/>
                        <a:t>1. S</a:t>
                      </a:r>
                      <a:r>
                        <a:rPr lang="en-US" sz="1000" dirty="0" smtClean="0"/>
                        <a:t>ingle study conducted only considering the focal company so restricting the external validity.</a:t>
                      </a:r>
                      <a:endParaRPr lang="en-IN" sz="950" dirty="0"/>
                    </a:p>
                  </a:txBody>
                  <a:tcPr/>
                </a:tc>
              </a:tr>
            </a:tbl>
          </a:graphicData>
        </a:graphic>
      </p:graphicFrame>
    </p:spTree>
    <p:extLst>
      <p:ext uri="{BB962C8B-B14F-4D97-AF65-F5344CB8AC3E}">
        <p14:creationId xmlns:p14="http://schemas.microsoft.com/office/powerpoint/2010/main" val="4163670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5" name="Table 4"/>
          <p:cNvGraphicFramePr>
            <a:graphicFrameLocks noGrp="1"/>
          </p:cNvGraphicFramePr>
          <p:nvPr>
            <p:extLst>
              <p:ext uri="{D42A27DB-BD31-4B8C-83A1-F6EECF244321}">
                <p14:modId xmlns:p14="http://schemas.microsoft.com/office/powerpoint/2010/main" val="492328091"/>
              </p:ext>
            </p:extLst>
          </p:nvPr>
        </p:nvGraphicFramePr>
        <p:xfrm>
          <a:off x="323528" y="1131590"/>
          <a:ext cx="8568950" cy="382598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[4]</a:t>
                      </a:r>
                      <a:endParaRPr lang="en-IN" sz="1040" dirty="0"/>
                    </a:p>
                  </a:txBody>
                  <a:tcPr/>
                </a:tc>
                <a:tc>
                  <a:txBody>
                    <a:bodyPr/>
                    <a:lstStyle/>
                    <a:p>
                      <a:r>
                        <a:rPr lang="en-US" sz="1040" dirty="0" err="1" smtClean="0"/>
                        <a:t>Yuanyuan</a:t>
                      </a:r>
                      <a:r>
                        <a:rPr lang="en-US" sz="1040" dirty="0" smtClean="0"/>
                        <a:t> </a:t>
                      </a:r>
                      <a:r>
                        <a:rPr lang="en-US" sz="1040" dirty="0" err="1" smtClean="0"/>
                        <a:t>Guo</a:t>
                      </a:r>
                      <a:r>
                        <a:rPr lang="en-US" sz="1040" dirty="0" smtClean="0"/>
                        <a:t>, </a:t>
                      </a:r>
                      <a:r>
                        <a:rPr lang="en-US" sz="1040" dirty="0" err="1" smtClean="0"/>
                        <a:t>Linchuan</a:t>
                      </a:r>
                      <a:r>
                        <a:rPr lang="en-US" sz="1040" dirty="0" smtClean="0"/>
                        <a:t> Yang, Yang Chen, "Bike Share Usage and the Built Environment: A Review", Frontiers in Public Health (www.frontiersin.org), Volume 10, Article 848169, February 2022.</a:t>
                      </a:r>
                      <a:endParaRPr lang="en-IN" sz="1040" dirty="0"/>
                    </a:p>
                  </a:txBody>
                  <a:tcPr/>
                </a:tc>
                <a:tc>
                  <a:txBody>
                    <a:bodyPr/>
                    <a:lstStyle/>
                    <a:p>
                      <a:pPr algn="just"/>
                      <a:r>
                        <a:rPr lang="en-US" sz="400" dirty="0" smtClean="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sz="400" dirty="0" err="1" smtClean="0"/>
                        <a:t>dockless</a:t>
                      </a:r>
                      <a:r>
                        <a:rPr lang="en-US" sz="400" dirty="0" smtClean="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endParaRPr lang="en-IN" sz="400" dirty="0"/>
                    </a:p>
                  </a:txBody>
                  <a:tcPr/>
                </a:tc>
                <a:tc>
                  <a:txBody>
                    <a:bodyPr/>
                    <a:lstStyle/>
                    <a:p>
                      <a:r>
                        <a:rPr lang="en-US" sz="1040" dirty="0" smtClean="0"/>
                        <a:t>Self-devised algorithm</a:t>
                      </a:r>
                      <a:r>
                        <a:rPr lang="en-US" sz="1040" baseline="0" dirty="0" smtClean="0"/>
                        <a:t> </a:t>
                      </a:r>
                      <a:r>
                        <a:rPr lang="en-US" sz="1040" dirty="0" smtClean="0"/>
                        <a:t>for literature search and selection process.</a:t>
                      </a:r>
                      <a:endParaRPr lang="en-IN" sz="1040" dirty="0"/>
                    </a:p>
                  </a:txBody>
                  <a:tcPr/>
                </a:tc>
                <a:tc>
                  <a:txBody>
                    <a:bodyPr/>
                    <a:lstStyle/>
                    <a:p>
                      <a:r>
                        <a:rPr lang="en-US" sz="600" dirty="0" smtClean="0"/>
                        <a:t>Pros:</a:t>
                      </a:r>
                    </a:p>
                    <a:p>
                      <a:r>
                        <a:rPr lang="en-US" sz="600" dirty="0" smtClean="0"/>
                        <a:t>1. Shown that effects of certain</a:t>
                      </a:r>
                      <a:r>
                        <a:rPr lang="en-US" sz="600" baseline="0" dirty="0" smtClean="0"/>
                        <a:t> </a:t>
                      </a:r>
                      <a:r>
                        <a:rPr lang="en-US" sz="600" dirty="0" smtClean="0"/>
                        <a:t>built environment factors</a:t>
                      </a:r>
                      <a:r>
                        <a:rPr lang="en-US" sz="600" baseline="0" dirty="0" smtClean="0"/>
                        <a:t> </a:t>
                      </a:r>
                      <a:r>
                        <a:rPr lang="en-US" sz="600" dirty="0" smtClean="0"/>
                        <a:t>on bike share usage were</a:t>
                      </a:r>
                      <a:r>
                        <a:rPr lang="en-US" sz="600" baseline="0" dirty="0" smtClean="0"/>
                        <a:t> </a:t>
                      </a:r>
                      <a:r>
                        <a:rPr lang="en-US" sz="600" dirty="0" smtClean="0"/>
                        <a:t>sometimes inconsistent</a:t>
                      </a:r>
                      <a:r>
                        <a:rPr lang="en-US" sz="600" baseline="0" dirty="0" smtClean="0"/>
                        <a:t> </a:t>
                      </a:r>
                      <a:r>
                        <a:rPr lang="en-US" sz="600" dirty="0" smtClean="0"/>
                        <a:t>among the selected empirical studies.</a:t>
                      </a:r>
                    </a:p>
                    <a:p>
                      <a:r>
                        <a:rPr lang="en-US" sz="600" dirty="0" smtClean="0"/>
                        <a:t>Cons:</a:t>
                      </a:r>
                    </a:p>
                    <a:p>
                      <a:r>
                        <a:rPr lang="en-US" sz="600" dirty="0" smtClean="0"/>
                        <a:t>1. Requires a more comprehensive approach for better insights.</a:t>
                      </a:r>
                      <a:endParaRPr lang="en-IN" sz="600" dirty="0"/>
                    </a:p>
                  </a:txBody>
                  <a:tcPr/>
                </a:tc>
              </a:tr>
              <a:tr h="884286">
                <a:tc>
                  <a:txBody>
                    <a:bodyPr/>
                    <a:lstStyle/>
                    <a:p>
                      <a:r>
                        <a:rPr lang="en-US" sz="1040" dirty="0" smtClean="0"/>
                        <a:t>[5]</a:t>
                      </a:r>
                      <a:endParaRPr lang="en-IN" sz="1040" dirty="0"/>
                    </a:p>
                  </a:txBody>
                  <a:tcPr/>
                </a:tc>
                <a:tc>
                  <a:txBody>
                    <a:bodyPr/>
                    <a:lstStyle/>
                    <a:p>
                      <a:r>
                        <a:rPr lang="en-IN" sz="1040" dirty="0" smtClean="0"/>
                        <a:t>Songhua Hu, </a:t>
                      </a:r>
                      <a:r>
                        <a:rPr lang="en-IN" sz="1040" dirty="0" err="1" smtClean="0"/>
                        <a:t>Mingyang</a:t>
                      </a:r>
                      <a:r>
                        <a:rPr lang="en-IN" sz="1040" dirty="0" smtClean="0"/>
                        <a:t> Chen, Yuan Jiang, Wei Sun, </a:t>
                      </a:r>
                      <a:r>
                        <a:rPr lang="en-IN" sz="1040" dirty="0" err="1" smtClean="0"/>
                        <a:t>Chenfeng</a:t>
                      </a:r>
                      <a:r>
                        <a:rPr lang="en-IN" sz="1040" dirty="0" smtClean="0"/>
                        <a:t> </a:t>
                      </a:r>
                      <a:r>
                        <a:rPr lang="en-IN" sz="1040" dirty="0" err="1" smtClean="0"/>
                        <a:t>Xiong</a:t>
                      </a:r>
                      <a:r>
                        <a:rPr lang="en-IN" sz="1040" dirty="0" smtClean="0"/>
                        <a:t>, "Examining factors associated with bike-and-ride (</a:t>
                      </a:r>
                      <a:r>
                        <a:rPr lang="en-IN" sz="1040" dirty="0" err="1" smtClean="0"/>
                        <a:t>BnR</a:t>
                      </a:r>
                      <a:r>
                        <a:rPr lang="en-IN" sz="1040" dirty="0" smtClean="0"/>
                        <a:t>) activities around metro stations in large-scale </a:t>
                      </a:r>
                      <a:r>
                        <a:rPr lang="en-IN" sz="1040" dirty="0" err="1" smtClean="0"/>
                        <a:t>dockless</a:t>
                      </a:r>
                      <a:r>
                        <a:rPr lang="en-IN" sz="1040" dirty="0" smtClean="0"/>
                        <a:t> </a:t>
                      </a:r>
                      <a:r>
                        <a:rPr lang="en-IN" sz="1040" dirty="0" err="1" smtClean="0"/>
                        <a:t>bikesharing</a:t>
                      </a:r>
                      <a:r>
                        <a:rPr lang="en-IN" sz="1040" dirty="0" smtClean="0"/>
                        <a:t> systems", Journal of Transport Geography 98 (2022) 103271, Elsevier Ltd., December 2021.</a:t>
                      </a:r>
                      <a:endParaRPr lang="en-IN" sz="1040" dirty="0"/>
                    </a:p>
                  </a:txBody>
                  <a:tcPr/>
                </a:tc>
                <a:tc>
                  <a:txBody>
                    <a:bodyPr/>
                    <a:lstStyle/>
                    <a:p>
                      <a:pPr algn="just"/>
                      <a:r>
                        <a:rPr lang="en-US" sz="400" dirty="0" smtClean="0"/>
                        <a:t>The study attempted to examine the associations of </a:t>
                      </a:r>
                      <a:r>
                        <a:rPr lang="en-US" sz="400" dirty="0" err="1" smtClean="0"/>
                        <a:t>BnR</a:t>
                      </a:r>
                      <a:r>
                        <a:rPr lang="en-US" sz="400" dirty="0" smtClean="0"/>
                        <a:t> (bike and ride) activities with metro area w.r.t. DBS (</a:t>
                      </a:r>
                      <a:r>
                        <a:rPr lang="en-US" sz="400" dirty="0" err="1" smtClean="0"/>
                        <a:t>dockless</a:t>
                      </a:r>
                      <a:r>
                        <a:rPr lang="en-US" sz="400" dirty="0" smtClean="0"/>
                        <a:t> bike sharing) systems, in the city of Shanghai, China. The study </a:t>
                      </a:r>
                      <a:r>
                        <a:rPr lang="en-US" sz="400" dirty="0" err="1" smtClean="0"/>
                        <a:t>signalled</a:t>
                      </a:r>
                      <a:r>
                        <a:rPr lang="en-US" sz="400" dirty="0" smtClean="0"/>
                        <a:t> that </a:t>
                      </a:r>
                      <a:r>
                        <a:rPr lang="en-US" sz="400" dirty="0" err="1" smtClean="0"/>
                        <a:t>BnR</a:t>
                      </a:r>
                      <a:r>
                        <a:rPr lang="en-US" sz="400" dirty="0" smtClean="0"/>
                        <a:t> behaviors were affected by features like station features, land use, socio-demographics, roadway designs, transportation facilities, etc. Mainly four metrics were employed in the entire study to understand </a:t>
                      </a:r>
                      <a:r>
                        <a:rPr lang="en-US" sz="400" dirty="0" err="1" smtClean="0"/>
                        <a:t>BnR</a:t>
                      </a:r>
                      <a:r>
                        <a:rPr lang="en-US" sz="400" dirty="0" smtClean="0"/>
                        <a:t> behaviors from the perspective of different participators viz. local govt., DBS users, etc. The metrics were </a:t>
                      </a:r>
                      <a:r>
                        <a:rPr lang="en-US" sz="400" dirty="0" err="1" smtClean="0"/>
                        <a:t>BnR</a:t>
                      </a:r>
                      <a:r>
                        <a:rPr lang="en-US" sz="400" dirty="0" smtClean="0"/>
                        <a:t> trip count, shared-bike utilization rate, metro catchment area and </a:t>
                      </a:r>
                      <a:r>
                        <a:rPr lang="en-US" sz="400" dirty="0" err="1" smtClean="0"/>
                        <a:t>BnR</a:t>
                      </a:r>
                      <a:r>
                        <a:rPr lang="en-US" sz="400" dirty="0" smtClean="0"/>
                        <a:t> rate, for the assessment of </a:t>
                      </a:r>
                      <a:r>
                        <a:rPr lang="en-US" sz="400" dirty="0" err="1" smtClean="0"/>
                        <a:t>BnR</a:t>
                      </a:r>
                      <a:r>
                        <a:rPr lang="en-US" sz="400" dirty="0" smtClean="0"/>
                        <a:t> performance. The generalized additive model (GAM) was utilized to build statistical inference. Several statistical issues such as over-dispersion, </a:t>
                      </a:r>
                      <a:r>
                        <a:rPr lang="en-US" sz="400" dirty="0" err="1" smtClean="0"/>
                        <a:t>skewness</a:t>
                      </a:r>
                      <a:r>
                        <a:rPr lang="en-US" sz="400" dirty="0" smtClean="0"/>
                        <a:t> and spatial autocorrelation were addressed while </a:t>
                      </a:r>
                      <a:r>
                        <a:rPr lang="en-US" sz="400" dirty="0" err="1" smtClean="0"/>
                        <a:t>modelling</a:t>
                      </a:r>
                      <a:r>
                        <a:rPr lang="en-US" sz="400" dirty="0" smtClean="0"/>
                        <a:t> DBS usage. The spatial distribution of the 4 metrics suggested that shared bikes were oversupplied in the city center while undersupplied in the suburb. Based on other things, various other conclusions were drawn for comprehensive analysis.</a:t>
                      </a:r>
                      <a:endParaRPr lang="en-IN" sz="400" dirty="0"/>
                    </a:p>
                  </a:txBody>
                  <a:tcPr/>
                </a:tc>
                <a:tc>
                  <a:txBody>
                    <a:bodyPr/>
                    <a:lstStyle/>
                    <a:p>
                      <a:r>
                        <a:rPr lang="en-US" sz="1050" dirty="0" smtClean="0"/>
                        <a:t>Negative binomial regression,</a:t>
                      </a:r>
                      <a:r>
                        <a:rPr lang="en-US" sz="1050" baseline="0" dirty="0" smtClean="0"/>
                        <a:t> </a:t>
                      </a:r>
                      <a:r>
                        <a:rPr lang="en-US" sz="1050" dirty="0" smtClean="0"/>
                        <a:t>multilevel mixed model, ARMA, GAMs.</a:t>
                      </a:r>
                      <a:endParaRPr lang="en-IN" sz="1040" dirty="0"/>
                    </a:p>
                  </a:txBody>
                  <a:tcPr/>
                </a:tc>
                <a:tc>
                  <a:txBody>
                    <a:bodyPr/>
                    <a:lstStyle/>
                    <a:p>
                      <a:r>
                        <a:rPr lang="en-US" sz="520" dirty="0" smtClean="0"/>
                        <a:t>Pros:</a:t>
                      </a:r>
                    </a:p>
                    <a:p>
                      <a:r>
                        <a:rPr lang="en-US" sz="520" dirty="0" smtClean="0"/>
                        <a:t>1. Gave a comprehensive statistical framework to evaluate </a:t>
                      </a:r>
                      <a:r>
                        <a:rPr lang="en-US" sz="520" dirty="0" err="1" smtClean="0"/>
                        <a:t>BnR</a:t>
                      </a:r>
                      <a:r>
                        <a:rPr lang="en-US" sz="520" dirty="0" smtClean="0"/>
                        <a:t> performance in </a:t>
                      </a:r>
                      <a:r>
                        <a:rPr lang="en-US" sz="520" dirty="0" err="1" smtClean="0"/>
                        <a:t>DBSmetro</a:t>
                      </a:r>
                      <a:r>
                        <a:rPr lang="en-US" sz="520" dirty="0" smtClean="0"/>
                        <a:t> systems, estimate </a:t>
                      </a:r>
                      <a:r>
                        <a:rPr lang="en-US" sz="520" dirty="0" err="1" smtClean="0"/>
                        <a:t>BnR</a:t>
                      </a:r>
                      <a:r>
                        <a:rPr lang="en-US" sz="520" dirty="0" smtClean="0"/>
                        <a:t> demand of riding shared bikes,</a:t>
                      </a:r>
                      <a:r>
                        <a:rPr lang="en-US" sz="520" baseline="0" dirty="0" smtClean="0"/>
                        <a:t> </a:t>
                      </a:r>
                      <a:r>
                        <a:rPr lang="en-US" sz="520" dirty="0" smtClean="0"/>
                        <a:t>support shared bike relocation, and eventually help promote the efficiency and attractiveness of using DBS as a feeder mode of transit. </a:t>
                      </a:r>
                    </a:p>
                    <a:p>
                      <a:r>
                        <a:rPr lang="en-US" sz="520" dirty="0" smtClean="0"/>
                        <a:t>Cons:</a:t>
                      </a:r>
                    </a:p>
                    <a:p>
                      <a:pPr marL="0" indent="0">
                        <a:buNone/>
                      </a:pPr>
                      <a:r>
                        <a:rPr lang="en-US" sz="520" baseline="0" dirty="0" smtClean="0"/>
                        <a:t>1. Variables used are correlational and can’t prove causality,</a:t>
                      </a:r>
                    </a:p>
                    <a:p>
                      <a:pPr marL="0" indent="0">
                        <a:buNone/>
                      </a:pPr>
                      <a:r>
                        <a:rPr lang="en-US" sz="520" dirty="0" smtClean="0"/>
                        <a:t>2. All analyses were deduced at an aggregate level in the absence of available information at the individual.</a:t>
                      </a:r>
                    </a:p>
                    <a:p>
                      <a:pPr marL="0" indent="0">
                        <a:buNone/>
                      </a:pPr>
                      <a:r>
                        <a:rPr lang="en-US" sz="520" dirty="0" smtClean="0"/>
                        <a:t>3. Data represents behavior of only DBS users.</a:t>
                      </a:r>
                      <a:endParaRPr lang="en-IN" sz="520" dirty="0"/>
                    </a:p>
                  </a:txBody>
                  <a:tcPr/>
                </a:tc>
              </a:tr>
              <a:tr h="884286">
                <a:tc>
                  <a:txBody>
                    <a:bodyPr/>
                    <a:lstStyle/>
                    <a:p>
                      <a:r>
                        <a:rPr lang="en-US" sz="1040" dirty="0" smtClean="0"/>
                        <a:t>[6]</a:t>
                      </a:r>
                      <a:endParaRPr lang="en-IN" sz="1040" dirty="0"/>
                    </a:p>
                  </a:txBody>
                  <a:tcPr/>
                </a:tc>
                <a:tc>
                  <a:txBody>
                    <a:bodyPr/>
                    <a:lstStyle/>
                    <a:p>
                      <a:r>
                        <a:rPr lang="en-IN" sz="1040" dirty="0" err="1" smtClean="0"/>
                        <a:t>Hanning</a:t>
                      </a:r>
                      <a:r>
                        <a:rPr lang="en-IN" sz="1040" dirty="0" smtClean="0"/>
                        <a:t> Song, </a:t>
                      </a:r>
                      <a:r>
                        <a:rPr lang="en-IN" sz="1040" dirty="0" err="1" smtClean="0"/>
                        <a:t>Gaofeng</a:t>
                      </a:r>
                      <a:r>
                        <a:rPr lang="en-IN" sz="1040" dirty="0" smtClean="0"/>
                        <a:t> Yin, </a:t>
                      </a:r>
                      <a:r>
                        <a:rPr lang="en-IN" sz="1040" dirty="0" err="1" smtClean="0"/>
                        <a:t>Xihong</a:t>
                      </a:r>
                      <a:r>
                        <a:rPr lang="en-IN" sz="1040" dirty="0" smtClean="0"/>
                        <a:t> Wan, Min </a:t>
                      </a:r>
                      <a:r>
                        <a:rPr lang="en-IN" sz="1040" dirty="0" err="1" smtClean="0"/>
                        <a:t>Guo</a:t>
                      </a:r>
                      <a:r>
                        <a:rPr lang="en-IN" sz="1040" dirty="0" smtClean="0"/>
                        <a:t>, </a:t>
                      </a:r>
                      <a:r>
                        <a:rPr lang="en-IN" sz="1040" dirty="0" err="1" smtClean="0"/>
                        <a:t>Zhancai</a:t>
                      </a:r>
                      <a:r>
                        <a:rPr lang="en-IN" sz="1040" dirty="0" smtClean="0"/>
                        <a:t> </a:t>
                      </a:r>
                      <a:r>
                        <a:rPr lang="en-IN" sz="1040" dirty="0" err="1" smtClean="0"/>
                        <a:t>Xie</a:t>
                      </a:r>
                      <a:r>
                        <a:rPr lang="en-IN" sz="1040" dirty="0" smtClean="0"/>
                        <a:t>, </a:t>
                      </a:r>
                      <a:r>
                        <a:rPr lang="en-IN" sz="1040" dirty="0" err="1" smtClean="0"/>
                        <a:t>Jiafeng</a:t>
                      </a:r>
                      <a:r>
                        <a:rPr lang="en-IN" sz="1040" dirty="0" smtClean="0"/>
                        <a:t> </a:t>
                      </a:r>
                      <a:r>
                        <a:rPr lang="en-IN" sz="1040" dirty="0" err="1" smtClean="0"/>
                        <a:t>Gu</a:t>
                      </a:r>
                      <a:r>
                        <a:rPr lang="en-IN" sz="1040" dirty="0" smtClean="0"/>
                        <a:t>, "Increasing Bike-Sharing Users’ Willingness to Pay — A Study of China Based on Perceived Value Theory and Structural Equation Model", Frontiers in Psychology (www.frontiersin.org), Volume 12 | Article 747462, January 2022.</a:t>
                      </a:r>
                      <a:endParaRPr lang="en-IN" sz="1040" dirty="0"/>
                    </a:p>
                  </a:txBody>
                  <a:tcPr/>
                </a:tc>
                <a:tc>
                  <a:txBody>
                    <a:bodyPr/>
                    <a:lstStyle/>
                    <a:p>
                      <a:pPr algn="just"/>
                      <a:r>
                        <a:rPr lang="en-US" sz="470" dirty="0" smtClean="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sz="470" dirty="0" err="1" smtClean="0"/>
                        <a:t>usefullness</a:t>
                      </a:r>
                      <a:r>
                        <a:rPr lang="en-US" sz="470" dirty="0" smtClean="0"/>
                        <a:t> 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a:p>
                      <a:pPr algn="just"/>
                      <a:endParaRPr lang="en-IN" sz="470" dirty="0"/>
                    </a:p>
                  </a:txBody>
                  <a:tcPr/>
                </a:tc>
                <a:tc>
                  <a:txBody>
                    <a:bodyPr/>
                    <a:lstStyle/>
                    <a:p>
                      <a:r>
                        <a:rPr lang="en-US" sz="1040" dirty="0" smtClean="0"/>
                        <a:t>Scale Design on PV, PU, PE, PEU, PC, PR, IPC, WOM, PT, EP, WTP;</a:t>
                      </a:r>
                      <a:r>
                        <a:rPr lang="en-US" sz="1040" baseline="0" dirty="0" smtClean="0"/>
                        <a:t> Reliability Analysis; Validity Analysis; </a:t>
                      </a:r>
                      <a:r>
                        <a:rPr lang="en-US" sz="1050" dirty="0" smtClean="0"/>
                        <a:t>Confirmatory Factor Analysis and Correction; Model Building.</a:t>
                      </a:r>
                      <a:endParaRPr lang="en-IN" sz="1040" dirty="0"/>
                    </a:p>
                  </a:txBody>
                  <a:tcPr/>
                </a:tc>
                <a:tc>
                  <a:txBody>
                    <a:bodyPr/>
                    <a:lstStyle/>
                    <a:p>
                      <a:r>
                        <a:rPr lang="en-US" sz="900" dirty="0" smtClean="0"/>
                        <a:t>Pros:</a:t>
                      </a:r>
                    </a:p>
                    <a:p>
                      <a:pPr marL="0" indent="0">
                        <a:buNone/>
                      </a:pPr>
                      <a:r>
                        <a:rPr lang="en-US" sz="900" dirty="0" smtClean="0"/>
                        <a:t>1. Assess bike-sharing users consumptive decisions.</a:t>
                      </a:r>
                    </a:p>
                    <a:p>
                      <a:pPr marL="0" indent="0">
                        <a:buNone/>
                      </a:pPr>
                      <a:r>
                        <a:rPr lang="en-US" sz="900" dirty="0" smtClean="0"/>
                        <a:t>2. Assess</a:t>
                      </a:r>
                      <a:r>
                        <a:rPr lang="en-US" sz="900" baseline="0" dirty="0" smtClean="0"/>
                        <a:t> users’ willingness to pay.</a:t>
                      </a:r>
                      <a:endParaRPr lang="en-US" sz="900" dirty="0" smtClean="0"/>
                    </a:p>
                    <a:p>
                      <a:r>
                        <a:rPr lang="en-US" sz="900" dirty="0" smtClean="0"/>
                        <a:t>Cons:</a:t>
                      </a:r>
                    </a:p>
                    <a:p>
                      <a:r>
                        <a:rPr lang="en-US" sz="900" dirty="0" smtClean="0"/>
                        <a:t>1. Model could have been more accurate and there is scope of improvement.</a:t>
                      </a:r>
                      <a:endParaRPr lang="en-IN" sz="900" dirty="0"/>
                    </a:p>
                  </a:txBody>
                  <a:tcPr/>
                </a:tc>
              </a:tr>
            </a:tbl>
          </a:graphicData>
        </a:graphic>
      </p:graphicFrame>
    </p:spTree>
    <p:extLst>
      <p:ext uri="{BB962C8B-B14F-4D97-AF65-F5344CB8AC3E}">
        <p14:creationId xmlns:p14="http://schemas.microsoft.com/office/powerpoint/2010/main" val="3376113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5" name="Table 4"/>
          <p:cNvGraphicFramePr>
            <a:graphicFrameLocks noGrp="1"/>
          </p:cNvGraphicFramePr>
          <p:nvPr>
            <p:extLst>
              <p:ext uri="{D42A27DB-BD31-4B8C-83A1-F6EECF244321}">
                <p14:modId xmlns:p14="http://schemas.microsoft.com/office/powerpoint/2010/main" val="3408681287"/>
              </p:ext>
            </p:extLst>
          </p:nvPr>
        </p:nvGraphicFramePr>
        <p:xfrm>
          <a:off x="323528" y="1078758"/>
          <a:ext cx="8568950" cy="3970397"/>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2" dirty="0" err="1" smtClean="0"/>
                        <a:t>S.No</a:t>
                      </a:r>
                      <a:endParaRPr lang="en-IN" sz="1102" dirty="0"/>
                    </a:p>
                  </a:txBody>
                  <a:tcPr/>
                </a:tc>
                <a:tc>
                  <a:txBody>
                    <a:bodyPr/>
                    <a:lstStyle/>
                    <a:p>
                      <a:r>
                        <a:rPr lang="en-US" sz="1102" dirty="0" smtClean="0"/>
                        <a:t>Paper Title</a:t>
                      </a:r>
                      <a:endParaRPr lang="en-IN" sz="1102" dirty="0"/>
                    </a:p>
                  </a:txBody>
                  <a:tcPr/>
                </a:tc>
                <a:tc>
                  <a:txBody>
                    <a:bodyPr/>
                    <a:lstStyle/>
                    <a:p>
                      <a:r>
                        <a:rPr lang="en-US" sz="1102" dirty="0" smtClean="0"/>
                        <a:t>Summary</a:t>
                      </a:r>
                      <a:endParaRPr lang="en-IN" sz="1102" dirty="0"/>
                    </a:p>
                  </a:txBody>
                  <a:tcPr/>
                </a:tc>
                <a:tc>
                  <a:txBody>
                    <a:bodyPr/>
                    <a:lstStyle/>
                    <a:p>
                      <a:r>
                        <a:rPr lang="en-US" sz="1102" dirty="0" smtClean="0"/>
                        <a:t>Algorithms Used</a:t>
                      </a:r>
                      <a:endParaRPr lang="en-IN" sz="1102" dirty="0"/>
                    </a:p>
                  </a:txBody>
                  <a:tcPr/>
                </a:tc>
                <a:tc>
                  <a:txBody>
                    <a:bodyPr/>
                    <a:lstStyle/>
                    <a:p>
                      <a:r>
                        <a:rPr lang="en-US" sz="1102" dirty="0" smtClean="0"/>
                        <a:t>Pros/Cons</a:t>
                      </a:r>
                      <a:endParaRPr lang="en-IN" sz="1102" dirty="0"/>
                    </a:p>
                  </a:txBody>
                  <a:tcPr/>
                </a:tc>
              </a:tr>
              <a:tr h="884286">
                <a:tc>
                  <a:txBody>
                    <a:bodyPr/>
                    <a:lstStyle/>
                    <a:p>
                      <a:r>
                        <a:rPr lang="en-US" sz="1102" dirty="0" smtClean="0"/>
                        <a:t>[7]</a:t>
                      </a:r>
                      <a:endParaRPr lang="en-IN" sz="1102" dirty="0"/>
                    </a:p>
                  </a:txBody>
                  <a:tcPr/>
                </a:tc>
                <a:tc>
                  <a:txBody>
                    <a:bodyPr/>
                    <a:lstStyle/>
                    <a:p>
                      <a:r>
                        <a:rPr lang="en-US" sz="1102" dirty="0" err="1" smtClean="0"/>
                        <a:t>Xiaonan</a:t>
                      </a:r>
                      <a:r>
                        <a:rPr lang="en-US" sz="1102" dirty="0" smtClean="0"/>
                        <a:t> Zhang, </a:t>
                      </a:r>
                      <a:r>
                        <a:rPr lang="en-US" sz="1102" dirty="0" err="1" smtClean="0"/>
                        <a:t>Jianjun</a:t>
                      </a:r>
                      <a:r>
                        <a:rPr lang="en-US" sz="1102" dirty="0" smtClean="0"/>
                        <a:t> Wang, </a:t>
                      </a:r>
                      <a:r>
                        <a:rPr lang="en-US" sz="1102" dirty="0" err="1" smtClean="0"/>
                        <a:t>Xueqin</a:t>
                      </a:r>
                      <a:r>
                        <a:rPr lang="en-US" sz="1102" dirty="0" smtClean="0"/>
                        <a:t> Long, </a:t>
                      </a:r>
                      <a:r>
                        <a:rPr lang="en-US" sz="1102" dirty="0" err="1" smtClean="0"/>
                        <a:t>Weijia</a:t>
                      </a:r>
                      <a:r>
                        <a:rPr lang="en-US" sz="1102" dirty="0" smtClean="0"/>
                        <a:t> Li, "Understanding the intention to use bike-sharing system: A case study in Xi’an, China", </a:t>
                      </a:r>
                      <a:r>
                        <a:rPr lang="en-US" sz="1102" dirty="0" err="1" smtClean="0"/>
                        <a:t>PLoS</a:t>
                      </a:r>
                      <a:r>
                        <a:rPr lang="en-US" sz="1102" dirty="0" smtClean="0"/>
                        <a:t> ONE 16(12): e0258790, December 2021.</a:t>
                      </a:r>
                      <a:endParaRPr lang="en-IN" sz="1102" dirty="0"/>
                    </a:p>
                  </a:txBody>
                  <a:tcPr/>
                </a:tc>
                <a:tc>
                  <a:txBody>
                    <a:bodyPr/>
                    <a:lstStyle/>
                    <a:p>
                      <a:pPr algn="just"/>
                      <a:r>
                        <a:rPr lang="en-US" sz="400" dirty="0" smtClean="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endParaRPr lang="en-IN" sz="400" dirty="0"/>
                    </a:p>
                  </a:txBody>
                  <a:tcPr/>
                </a:tc>
                <a:tc>
                  <a:txBody>
                    <a:bodyPr/>
                    <a:lstStyle/>
                    <a:p>
                      <a:r>
                        <a:rPr lang="en-US" sz="1102" dirty="0" smtClean="0"/>
                        <a:t>SEM, Reliability &amp; Validity, Direct effect test, Intermediary effect test.</a:t>
                      </a:r>
                      <a:endParaRPr lang="en-IN" sz="1102" dirty="0"/>
                    </a:p>
                  </a:txBody>
                  <a:tcPr/>
                </a:tc>
                <a:tc>
                  <a:txBody>
                    <a:bodyPr/>
                    <a:lstStyle/>
                    <a:p>
                      <a:r>
                        <a:rPr lang="en-US" sz="630" dirty="0" smtClean="0"/>
                        <a:t>Pros:</a:t>
                      </a:r>
                    </a:p>
                    <a:p>
                      <a:r>
                        <a:rPr lang="en-US" sz="630" dirty="0" smtClean="0"/>
                        <a:t>1. Showed that all influencing  factors were significantly positively associated with usage intention.</a:t>
                      </a:r>
                    </a:p>
                    <a:p>
                      <a:r>
                        <a:rPr lang="en-US" sz="630" dirty="0" smtClean="0"/>
                        <a:t>Cons:</a:t>
                      </a:r>
                    </a:p>
                    <a:p>
                      <a:pPr marL="0" indent="0">
                        <a:buNone/>
                      </a:pPr>
                      <a:r>
                        <a:rPr lang="en-US" sz="630" dirty="0" smtClean="0"/>
                        <a:t>1. Limited sample size.</a:t>
                      </a:r>
                    </a:p>
                    <a:p>
                      <a:pPr marL="0" indent="0">
                        <a:buNone/>
                      </a:pPr>
                      <a:r>
                        <a:rPr lang="en-US" sz="630" dirty="0" smtClean="0"/>
                        <a:t>2. Some</a:t>
                      </a:r>
                      <a:r>
                        <a:rPr lang="en-US" sz="630" baseline="0" dirty="0" smtClean="0"/>
                        <a:t> factors like </a:t>
                      </a:r>
                      <a:r>
                        <a:rPr lang="en-IN" sz="630" dirty="0" smtClean="0"/>
                        <a:t>residents’ travel characteristics, weather, etc. not considered.</a:t>
                      </a:r>
                      <a:endParaRPr lang="en-IN" sz="630" dirty="0"/>
                    </a:p>
                  </a:txBody>
                  <a:tcPr/>
                </a:tc>
              </a:tr>
              <a:tr h="884286">
                <a:tc>
                  <a:txBody>
                    <a:bodyPr/>
                    <a:lstStyle/>
                    <a:p>
                      <a:r>
                        <a:rPr lang="en-US" sz="1102" dirty="0" smtClean="0"/>
                        <a:t>[8]</a:t>
                      </a:r>
                      <a:endParaRPr lang="en-IN" sz="1102" dirty="0"/>
                    </a:p>
                  </a:txBody>
                  <a:tcPr/>
                </a:tc>
                <a:tc>
                  <a:txBody>
                    <a:bodyPr/>
                    <a:lstStyle/>
                    <a:p>
                      <a:r>
                        <a:rPr lang="en-US" sz="1102" dirty="0" err="1" smtClean="0"/>
                        <a:t>Puneeth</a:t>
                      </a:r>
                      <a:r>
                        <a:rPr lang="en-US" sz="1102" dirty="0" smtClean="0"/>
                        <a:t> B. R., </a:t>
                      </a:r>
                      <a:r>
                        <a:rPr lang="en-US" sz="1102" dirty="0" err="1" smtClean="0"/>
                        <a:t>Nethravathi</a:t>
                      </a:r>
                      <a:r>
                        <a:rPr lang="en-US" sz="1102" dirty="0" smtClean="0"/>
                        <a:t> P. S., "Bicycle Industry in India and its Challenges – A Case Study", International Journal of Case Studies in Business, IT, and Education (IJCSBE), 5(2), 62-74, ISSN: 2581-6942, Vol. 5, No. 2, August 2021.</a:t>
                      </a:r>
                      <a:endParaRPr lang="en-IN" sz="1102" dirty="0"/>
                    </a:p>
                  </a:txBody>
                  <a:tcPr/>
                </a:tc>
                <a:tc>
                  <a:txBody>
                    <a:bodyPr/>
                    <a:lstStyle/>
                    <a:p>
                      <a:pPr algn="just"/>
                      <a:r>
                        <a:rPr lang="en-US" sz="350" dirty="0" smtClean="0"/>
                        <a:t>Through the paper, the authors tried to analyze 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about 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sz="350" dirty="0" err="1" smtClean="0"/>
                        <a:t>centre</a:t>
                      </a:r>
                      <a:r>
                        <a:rPr lang="en-US" sz="350" dirty="0" smtClean="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endParaRPr lang="en-IN" sz="350" dirty="0"/>
                    </a:p>
                  </a:txBody>
                  <a:tcPr/>
                </a:tc>
                <a:tc>
                  <a:txBody>
                    <a:bodyPr/>
                    <a:lstStyle/>
                    <a:p>
                      <a:r>
                        <a:rPr lang="en-US" sz="1102" dirty="0" smtClean="0"/>
                        <a:t>Data Collection, SWOT Analysis.</a:t>
                      </a:r>
                      <a:endParaRPr lang="en-IN" sz="1102" dirty="0"/>
                    </a:p>
                  </a:txBody>
                  <a:tcPr/>
                </a:tc>
                <a:tc>
                  <a:txBody>
                    <a:bodyPr/>
                    <a:lstStyle/>
                    <a:p>
                      <a:r>
                        <a:rPr lang="en-US" sz="950" dirty="0" smtClean="0"/>
                        <a:t>Pros:</a:t>
                      </a:r>
                    </a:p>
                    <a:p>
                      <a:r>
                        <a:rPr lang="en-US" sz="950" dirty="0" smtClean="0"/>
                        <a:t>1. Several enhancement suggestions provided based on analysis.</a:t>
                      </a:r>
                    </a:p>
                    <a:p>
                      <a:r>
                        <a:rPr lang="en-US" sz="950" dirty="0" smtClean="0"/>
                        <a:t>Cons:</a:t>
                      </a:r>
                    </a:p>
                    <a:p>
                      <a:r>
                        <a:rPr lang="en-US" sz="950" dirty="0" smtClean="0"/>
                        <a:t>1. Very theoretical study and very less or</a:t>
                      </a:r>
                      <a:r>
                        <a:rPr lang="en-US" sz="950" baseline="0" dirty="0" smtClean="0"/>
                        <a:t> no numerical computation used.</a:t>
                      </a:r>
                      <a:endParaRPr lang="en-IN" sz="950" dirty="0"/>
                    </a:p>
                  </a:txBody>
                  <a:tcPr/>
                </a:tc>
              </a:tr>
              <a:tr h="884286">
                <a:tc>
                  <a:txBody>
                    <a:bodyPr/>
                    <a:lstStyle/>
                    <a:p>
                      <a:r>
                        <a:rPr lang="en-US" sz="1102" dirty="0" smtClean="0"/>
                        <a:t>[9]</a:t>
                      </a:r>
                      <a:endParaRPr lang="en-IN" sz="1102" dirty="0"/>
                    </a:p>
                  </a:txBody>
                  <a:tcPr/>
                </a:tc>
                <a:tc>
                  <a:txBody>
                    <a:bodyPr/>
                    <a:lstStyle/>
                    <a:p>
                      <a:r>
                        <a:rPr lang="en-IN" sz="1102" dirty="0" err="1" smtClean="0"/>
                        <a:t>Vitória</a:t>
                      </a:r>
                      <a:r>
                        <a:rPr lang="en-IN" sz="1102" dirty="0" smtClean="0"/>
                        <a:t> Albuquerque, Miguel Sales Dias, Fernando </a:t>
                      </a:r>
                      <a:r>
                        <a:rPr lang="en-IN" sz="1102" dirty="0" err="1" smtClean="0"/>
                        <a:t>Bacao</a:t>
                      </a:r>
                      <a:r>
                        <a:rPr lang="en-IN" sz="1102" dirty="0" smtClean="0"/>
                        <a:t>, "Machine Learning Approaches to Bike-Sharing Systems: A Systematic Literature Review", International Journal of Geo-Information, ISPRS Int. J. Geo-Inf. 2021, 10, 62, February 2021.</a:t>
                      </a:r>
                      <a:endParaRPr lang="en-IN" sz="1102" dirty="0"/>
                    </a:p>
                  </a:txBody>
                  <a:tcPr/>
                </a:tc>
                <a:tc>
                  <a:txBody>
                    <a:bodyPr/>
                    <a:lstStyle/>
                    <a:p>
                      <a:pPr algn="just"/>
                      <a:r>
                        <a:rPr lang="en-US" sz="340" dirty="0" smtClean="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sz="340" dirty="0" err="1" smtClean="0"/>
                        <a:t>bibliometric</a:t>
                      </a:r>
                      <a:r>
                        <a:rPr lang="en-US" sz="340" dirty="0" smtClean="0"/>
                        <a:t> analysis, etc. The open source</a:t>
                      </a:r>
                      <a:r>
                        <a:rPr lang="en-US" sz="340" baseline="0" dirty="0" smtClean="0"/>
                        <a:t> </a:t>
                      </a:r>
                      <a:r>
                        <a:rPr lang="en-US" sz="340" dirty="0" smtClean="0"/>
                        <a:t>tool </a:t>
                      </a:r>
                      <a:r>
                        <a:rPr lang="en-US" sz="340" dirty="0" err="1" smtClean="0"/>
                        <a:t>VOSviewer</a:t>
                      </a:r>
                      <a:r>
                        <a:rPr lang="en-US" sz="340" dirty="0" smtClean="0"/>
                        <a:t>, was used as the </a:t>
                      </a:r>
                      <a:r>
                        <a:rPr lang="en-US" sz="340" dirty="0" err="1" smtClean="0"/>
                        <a:t>bibliometric</a:t>
                      </a:r>
                      <a:r>
                        <a:rPr lang="en-US" sz="340" dirty="0" smtClean="0"/>
                        <a:t> research tool for network analysis. The tool helped to </a:t>
                      </a:r>
                      <a:r>
                        <a:rPr lang="en-US" sz="340" dirty="0" err="1" smtClean="0"/>
                        <a:t>to</a:t>
                      </a:r>
                      <a:r>
                        <a:rPr lang="en-US" sz="340" dirty="0" smtClean="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endParaRPr lang="en-IN" sz="340" dirty="0"/>
                    </a:p>
                  </a:txBody>
                  <a:tcPr/>
                </a:tc>
                <a:tc>
                  <a:txBody>
                    <a:bodyPr/>
                    <a:lstStyle/>
                    <a:p>
                      <a:r>
                        <a:rPr lang="en-US" sz="1102" dirty="0" smtClean="0"/>
                        <a:t>PRISMA,</a:t>
                      </a:r>
                      <a:r>
                        <a:rPr lang="en-US" sz="1102" baseline="0" dirty="0" smtClean="0"/>
                        <a:t> keyword identification and search, </a:t>
                      </a:r>
                      <a:r>
                        <a:rPr lang="en-US" sz="1102" baseline="0" dirty="0" err="1" smtClean="0"/>
                        <a:t>bibliometric</a:t>
                      </a:r>
                      <a:r>
                        <a:rPr lang="en-US" sz="1102" baseline="0" dirty="0" smtClean="0"/>
                        <a:t> analysis, keyword </a:t>
                      </a:r>
                      <a:r>
                        <a:rPr lang="en-US" sz="1102" baseline="0" dirty="0" err="1" smtClean="0"/>
                        <a:t>occurence</a:t>
                      </a:r>
                      <a:r>
                        <a:rPr lang="en-US" sz="1102" baseline="0" dirty="0" smtClean="0"/>
                        <a:t> analysis, </a:t>
                      </a:r>
                      <a:r>
                        <a:rPr lang="en-US" sz="1100" baseline="0" dirty="0" smtClean="0"/>
                        <a:t>t</a:t>
                      </a:r>
                      <a:r>
                        <a:rPr lang="en-US" sz="1100" dirty="0" smtClean="0"/>
                        <a:t>itle and abstract text occurrence analysis.</a:t>
                      </a:r>
                      <a:endParaRPr lang="en-IN" sz="1102" dirty="0"/>
                    </a:p>
                  </a:txBody>
                  <a:tcPr/>
                </a:tc>
                <a:tc>
                  <a:txBody>
                    <a:bodyPr/>
                    <a:lstStyle/>
                    <a:p>
                      <a:r>
                        <a:rPr lang="en-US" sz="800" dirty="0" smtClean="0"/>
                        <a:t>Pros:</a:t>
                      </a:r>
                    </a:p>
                    <a:p>
                      <a:pPr marL="0" indent="0">
                        <a:buNone/>
                      </a:pPr>
                      <a:r>
                        <a:rPr lang="en-US" sz="800" dirty="0" smtClean="0"/>
                        <a:t>1. Outlined and identified the main ML techniques contribution to BSSs in urban mobility.</a:t>
                      </a:r>
                    </a:p>
                    <a:p>
                      <a:r>
                        <a:rPr lang="en-US" sz="800" dirty="0" smtClean="0"/>
                        <a:t>Cons:</a:t>
                      </a:r>
                    </a:p>
                    <a:p>
                      <a:r>
                        <a:rPr lang="en-US" sz="800" dirty="0" smtClean="0"/>
                        <a:t>1. Sufficient case studies and different features to validate and improve future </a:t>
                      </a:r>
                      <a:r>
                        <a:rPr lang="en-US" sz="800" dirty="0" err="1" smtClean="0"/>
                        <a:t>modelling</a:t>
                      </a:r>
                      <a:r>
                        <a:rPr lang="en-US" sz="800" dirty="0" smtClean="0"/>
                        <a:t> strategies not</a:t>
                      </a:r>
                      <a:r>
                        <a:rPr lang="en-US" sz="800" baseline="0" dirty="0" smtClean="0"/>
                        <a:t> provided.</a:t>
                      </a:r>
                      <a:endParaRPr lang="en-IN" sz="800" dirty="0"/>
                    </a:p>
                  </a:txBody>
                  <a:tcPr/>
                </a:tc>
              </a:tr>
            </a:tbl>
          </a:graphicData>
        </a:graphic>
      </p:graphicFrame>
    </p:spTree>
    <p:extLst>
      <p:ext uri="{BB962C8B-B14F-4D97-AF65-F5344CB8AC3E}">
        <p14:creationId xmlns:p14="http://schemas.microsoft.com/office/powerpoint/2010/main" val="3835561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5" name="Table 4"/>
          <p:cNvGraphicFramePr>
            <a:graphicFrameLocks noGrp="1"/>
          </p:cNvGraphicFramePr>
          <p:nvPr>
            <p:extLst>
              <p:ext uri="{D42A27DB-BD31-4B8C-83A1-F6EECF244321}">
                <p14:modId xmlns:p14="http://schemas.microsoft.com/office/powerpoint/2010/main" val="332035653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[10]</a:t>
                      </a:r>
                      <a:endParaRPr lang="en-IN" sz="1040" dirty="0"/>
                    </a:p>
                  </a:txBody>
                  <a:tcPr/>
                </a:tc>
                <a:tc>
                  <a:txBody>
                    <a:bodyPr/>
                    <a:lstStyle/>
                    <a:p>
                      <a:r>
                        <a:rPr lang="en-US" sz="1040" dirty="0" smtClean="0"/>
                        <a:t>Anil Jain, </a:t>
                      </a:r>
                      <a:r>
                        <a:rPr lang="en-US" sz="1040" dirty="0" err="1" smtClean="0"/>
                        <a:t>Nirmala</a:t>
                      </a:r>
                      <a:r>
                        <a:rPr lang="en-US" sz="1040" dirty="0" smtClean="0"/>
                        <a:t> Joshi, </a:t>
                      </a:r>
                      <a:r>
                        <a:rPr lang="en-US" sz="1040" dirty="0" err="1" smtClean="0"/>
                        <a:t>Anand</a:t>
                      </a:r>
                      <a:r>
                        <a:rPr lang="en-US" sz="1040" dirty="0" smtClean="0"/>
                        <a:t> J </a:t>
                      </a:r>
                      <a:r>
                        <a:rPr lang="en-US" sz="1040" dirty="0" err="1" smtClean="0"/>
                        <a:t>Mayee</a:t>
                      </a:r>
                      <a:r>
                        <a:rPr lang="en-US" sz="1040" dirty="0" smtClean="0"/>
                        <a:t>, "Factors motivating buying behavior of female two wheeler users in the district of </a:t>
                      </a:r>
                      <a:r>
                        <a:rPr lang="en-US" sz="1040" dirty="0" err="1" smtClean="0"/>
                        <a:t>Palghar</a:t>
                      </a:r>
                      <a:r>
                        <a:rPr lang="en-US" sz="1040" dirty="0" smtClean="0"/>
                        <a:t>", Journal of Management Research and Analysis, October-December, 2020;7(4):154-158, December 2020.</a:t>
                      </a:r>
                      <a:endParaRPr lang="en-IN" sz="1040" dirty="0"/>
                    </a:p>
                  </a:txBody>
                  <a:tcPr/>
                </a:tc>
                <a:tc>
                  <a:txBody>
                    <a:bodyPr/>
                    <a:lstStyle/>
                    <a:p>
                      <a:pPr algn="just"/>
                      <a:r>
                        <a:rPr lang="en-US" sz="350" dirty="0" smtClean="0"/>
                        <a:t>The research paper examines the various factors influencing the buying of two wheeler vehicles by the females in </a:t>
                      </a:r>
                      <a:r>
                        <a:rPr lang="en-US" sz="350" dirty="0" err="1" smtClean="0"/>
                        <a:t>Palghar</a:t>
                      </a:r>
                      <a:r>
                        <a:rPr lang="en-US" sz="350" dirty="0" smtClean="0"/>
                        <a:t>, distant suburb of Mumbai city. For collecting the data, the authors used structured questionnaires (primary data) and websites, journals, research articles and news reports (secondary 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impact on the buying behavior and most of the women use the two-wheelers jointly with other family members.</a:t>
                      </a:r>
                    </a:p>
                    <a:p>
                      <a:pPr algn="just"/>
                      <a:endParaRPr lang="en-IN" sz="350" dirty="0"/>
                    </a:p>
                  </a:txBody>
                  <a:tcPr/>
                </a:tc>
                <a:tc>
                  <a:txBody>
                    <a:bodyPr/>
                    <a:lstStyle/>
                    <a:p>
                      <a:r>
                        <a:rPr lang="en-US" sz="1040" dirty="0" smtClean="0"/>
                        <a:t>Some data analysis techniques.</a:t>
                      </a:r>
                      <a:endParaRPr lang="en-IN" sz="1040" dirty="0"/>
                    </a:p>
                  </a:txBody>
                  <a:tcPr/>
                </a:tc>
                <a:tc>
                  <a:txBody>
                    <a:bodyPr/>
                    <a:lstStyle/>
                    <a:p>
                      <a:r>
                        <a:rPr lang="en-US" sz="950" dirty="0" smtClean="0"/>
                        <a:t>Pros:</a:t>
                      </a:r>
                    </a:p>
                    <a:p>
                      <a:r>
                        <a:rPr lang="en-US" sz="950" dirty="0" smtClean="0"/>
                        <a:t>1. Some insights provided.</a:t>
                      </a:r>
                    </a:p>
                    <a:p>
                      <a:r>
                        <a:rPr lang="en-US" sz="950" dirty="0" smtClean="0"/>
                        <a:t>Cons:</a:t>
                      </a:r>
                    </a:p>
                    <a:p>
                      <a:pPr marL="0" indent="0">
                        <a:buNone/>
                      </a:pPr>
                      <a:r>
                        <a:rPr lang="en-US" sz="950" baseline="0" dirty="0" smtClean="0"/>
                        <a:t>1. Limited data.</a:t>
                      </a:r>
                    </a:p>
                  </a:txBody>
                  <a:tcPr/>
                </a:tc>
              </a:tr>
              <a:tr h="884286">
                <a:tc>
                  <a:txBody>
                    <a:bodyPr/>
                    <a:lstStyle/>
                    <a:p>
                      <a:r>
                        <a:rPr lang="en-US" sz="1040" dirty="0" smtClean="0"/>
                        <a:t>[11]</a:t>
                      </a:r>
                      <a:endParaRPr lang="en-IN" sz="1040" dirty="0"/>
                    </a:p>
                  </a:txBody>
                  <a:tcPr/>
                </a:tc>
                <a:tc>
                  <a:txBody>
                    <a:bodyPr/>
                    <a:lstStyle/>
                    <a:p>
                      <a:r>
                        <a:rPr lang="en-US" sz="1040" dirty="0" smtClean="0"/>
                        <a:t>S. </a:t>
                      </a:r>
                      <a:r>
                        <a:rPr lang="en-US" sz="1040" dirty="0" err="1" smtClean="0"/>
                        <a:t>Diwakar</a:t>
                      </a:r>
                      <a:r>
                        <a:rPr lang="en-US" sz="1040" dirty="0" smtClean="0"/>
                        <a:t> Raj, Dr. N. </a:t>
                      </a:r>
                      <a:r>
                        <a:rPr lang="en-US" sz="1040" dirty="0" err="1" smtClean="0"/>
                        <a:t>Kannan</a:t>
                      </a:r>
                      <a:r>
                        <a:rPr lang="en-US" sz="1040" dirty="0" smtClean="0"/>
                        <a:t>, "Factors Influencing Purchase of Two Wheeler - A Study with Reference to Chennai City", International Journal of Management, 11(12), 2020, </a:t>
                      </a:r>
                      <a:r>
                        <a:rPr lang="en-US" sz="1040" dirty="0" err="1" smtClean="0"/>
                        <a:t>pp</a:t>
                      </a:r>
                      <a:r>
                        <a:rPr lang="en-US" sz="1040" dirty="0" smtClean="0"/>
                        <a:t> 2977-2982, ISSN Print: 0976-6502 and ISSN Online: 0976-6510, December 2020.</a:t>
                      </a:r>
                      <a:endParaRPr lang="en-IN" sz="1040" dirty="0"/>
                    </a:p>
                  </a:txBody>
                  <a:tcPr/>
                </a:tc>
                <a:tc>
                  <a:txBody>
                    <a:bodyPr/>
                    <a:lstStyle/>
                    <a:p>
                      <a:pPr algn="just"/>
                      <a:r>
                        <a:rPr lang="en-US" sz="420" dirty="0" smtClean="0"/>
                        <a:t>Information from survey of local respondents and other sources were used for studying the factors which influences the purchase of two wheeler modes of transport in the city of Chennai. Both primary and secondary 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endParaRPr lang="en-IN" sz="420" dirty="0"/>
                    </a:p>
                  </a:txBody>
                  <a:tcPr/>
                </a:tc>
                <a:tc>
                  <a:txBody>
                    <a:bodyPr/>
                    <a:lstStyle/>
                    <a:p>
                      <a:r>
                        <a:rPr lang="en-US" sz="1040" dirty="0" smtClean="0"/>
                        <a:t>Data collection, analysis and interpretation.</a:t>
                      </a:r>
                      <a:endParaRPr lang="en-IN" sz="1040" dirty="0"/>
                    </a:p>
                  </a:txBody>
                  <a:tcPr/>
                </a:tc>
                <a:tc>
                  <a:txBody>
                    <a:bodyPr/>
                    <a:lstStyle/>
                    <a:p>
                      <a:r>
                        <a:rPr lang="en-US" sz="800" dirty="0" smtClean="0"/>
                        <a:t>Pros:</a:t>
                      </a:r>
                    </a:p>
                    <a:p>
                      <a:r>
                        <a:rPr lang="en-US" sz="800" dirty="0" smtClean="0"/>
                        <a:t>1. Data</a:t>
                      </a:r>
                      <a:r>
                        <a:rPr lang="en-US" sz="800" baseline="0" dirty="0" smtClean="0"/>
                        <a:t> collected directly from real-valued opinion of people.</a:t>
                      </a:r>
                      <a:endParaRPr lang="en-US" sz="800" dirty="0" smtClean="0"/>
                    </a:p>
                    <a:p>
                      <a:r>
                        <a:rPr lang="en-US" sz="800" dirty="0" smtClean="0"/>
                        <a:t>Cons:</a:t>
                      </a:r>
                    </a:p>
                    <a:p>
                      <a:pPr marL="0" indent="0">
                        <a:buNone/>
                      </a:pPr>
                      <a:r>
                        <a:rPr lang="en-US" sz="800" dirty="0" smtClean="0"/>
                        <a:t>1. Limited to only a very particular region (not wide-scale).</a:t>
                      </a:r>
                    </a:p>
                    <a:p>
                      <a:pPr marL="0" indent="0">
                        <a:buNone/>
                      </a:pPr>
                      <a:r>
                        <a:rPr lang="en-US" sz="800" dirty="0" smtClean="0"/>
                        <a:t>2. Simplistic</a:t>
                      </a:r>
                      <a:r>
                        <a:rPr lang="en-US" sz="800" baseline="0" dirty="0" smtClean="0"/>
                        <a:t> data analysis and discussion overview provided.</a:t>
                      </a:r>
                      <a:endParaRPr lang="en-IN" sz="800" dirty="0"/>
                    </a:p>
                  </a:txBody>
                  <a:tcPr/>
                </a:tc>
              </a:tr>
              <a:tr h="884286">
                <a:tc>
                  <a:txBody>
                    <a:bodyPr/>
                    <a:lstStyle/>
                    <a:p>
                      <a:r>
                        <a:rPr lang="en-US" sz="1040" dirty="0" smtClean="0"/>
                        <a:t>[12]</a:t>
                      </a:r>
                      <a:endParaRPr lang="en-IN" sz="1040" dirty="0"/>
                    </a:p>
                  </a:txBody>
                  <a:tcPr/>
                </a:tc>
                <a:tc>
                  <a:txBody>
                    <a:bodyPr/>
                    <a:lstStyle/>
                    <a:p>
                      <a:r>
                        <a:rPr lang="en-US" sz="1040" dirty="0" err="1" smtClean="0"/>
                        <a:t>Gyugeun</a:t>
                      </a:r>
                      <a:r>
                        <a:rPr lang="en-US" sz="1040" dirty="0" smtClean="0"/>
                        <a:t> Yoon, Joseph Y.J. Chow, "Unlimited-ride bike-share pass pricing revenue management for casual riders using only public data", International Journal of Transportation Science and Technology 9 (2020) 159–169, January 2020.</a:t>
                      </a:r>
                      <a:endParaRPr lang="en-IN" sz="1040" dirty="0"/>
                    </a:p>
                  </a:txBody>
                  <a:tcPr/>
                </a:tc>
                <a:tc>
                  <a:txBody>
                    <a:bodyPr/>
                    <a:lstStyle/>
                    <a:p>
                      <a:pPr algn="just"/>
                      <a:r>
                        <a:rPr lang="en-US" sz="370" dirty="0" smtClean="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sz="370" dirty="0" err="1" smtClean="0"/>
                        <a:t>logit</a:t>
                      </a:r>
                      <a:r>
                        <a:rPr lang="en-US" sz="370" dirty="0" smtClean="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a:p>
                      <a:pPr algn="just"/>
                      <a:endParaRPr lang="en-IN" sz="370" dirty="0"/>
                    </a:p>
                  </a:txBody>
                  <a:tcPr/>
                </a:tc>
                <a:tc>
                  <a:txBody>
                    <a:bodyPr/>
                    <a:lstStyle/>
                    <a:p>
                      <a:r>
                        <a:rPr lang="en-US" sz="1040" dirty="0" smtClean="0"/>
                        <a:t>Linear regression, </a:t>
                      </a:r>
                      <a:r>
                        <a:rPr lang="en-IN" sz="1050" dirty="0" smtClean="0"/>
                        <a:t>multinomial </a:t>
                      </a:r>
                      <a:r>
                        <a:rPr lang="en-IN" sz="1050" dirty="0" err="1" smtClean="0"/>
                        <a:t>logit</a:t>
                      </a:r>
                      <a:r>
                        <a:rPr lang="en-IN" sz="1050" dirty="0" smtClean="0"/>
                        <a:t> model (MNL).</a:t>
                      </a:r>
                      <a:endParaRPr lang="en-IN" sz="1040" dirty="0"/>
                    </a:p>
                  </a:txBody>
                  <a:tcPr/>
                </a:tc>
                <a:tc>
                  <a:txBody>
                    <a:bodyPr/>
                    <a:lstStyle/>
                    <a:p>
                      <a:r>
                        <a:rPr lang="en-US" sz="700" dirty="0" smtClean="0"/>
                        <a:t>Pros:</a:t>
                      </a:r>
                    </a:p>
                    <a:p>
                      <a:r>
                        <a:rPr lang="en-US" sz="700" dirty="0" smtClean="0"/>
                        <a:t>1. Serves as a case study in </a:t>
                      </a:r>
                      <a:r>
                        <a:rPr lang="en-US" sz="700" dirty="0" err="1" smtClean="0"/>
                        <a:t>MaaS</a:t>
                      </a:r>
                      <a:r>
                        <a:rPr lang="en-US" sz="700" dirty="0" smtClean="0"/>
                        <a:t> revenue management.</a:t>
                      </a:r>
                    </a:p>
                    <a:p>
                      <a:r>
                        <a:rPr lang="en-US" sz="700" dirty="0" smtClean="0"/>
                        <a:t>2. Provides some very interesting insights on what can and cannot be done with big data availability.</a:t>
                      </a:r>
                    </a:p>
                    <a:p>
                      <a:r>
                        <a:rPr lang="en-US" sz="700" dirty="0" smtClean="0"/>
                        <a:t>Cons:</a:t>
                      </a:r>
                    </a:p>
                    <a:p>
                      <a:pPr marL="0" indent="0">
                        <a:buNone/>
                      </a:pPr>
                      <a:r>
                        <a:rPr lang="en-US" sz="700" dirty="0" smtClean="0"/>
                        <a:t>1. Not many alternatives provided for pass choice model.</a:t>
                      </a:r>
                    </a:p>
                    <a:p>
                      <a:pPr marL="0" indent="0">
                        <a:buNone/>
                      </a:pPr>
                      <a:r>
                        <a:rPr lang="en-US" sz="700" dirty="0" smtClean="0"/>
                        <a:t>2. Estimated</a:t>
                      </a:r>
                      <a:r>
                        <a:rPr lang="en-US" sz="700" baseline="0" dirty="0" smtClean="0"/>
                        <a:t> demand model not that comprehensive.</a:t>
                      </a:r>
                      <a:endParaRPr lang="en-IN" sz="700" dirty="0"/>
                    </a:p>
                  </a:txBody>
                  <a:tcPr/>
                </a:tc>
              </a:tr>
            </a:tbl>
          </a:graphicData>
        </a:graphic>
      </p:graphicFrame>
    </p:spTree>
    <p:extLst>
      <p:ext uri="{BB962C8B-B14F-4D97-AF65-F5344CB8AC3E}">
        <p14:creationId xmlns:p14="http://schemas.microsoft.com/office/powerpoint/2010/main" val="3960494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5" name="Table 4"/>
          <p:cNvGraphicFramePr>
            <a:graphicFrameLocks noGrp="1"/>
          </p:cNvGraphicFramePr>
          <p:nvPr>
            <p:extLst>
              <p:ext uri="{D42A27DB-BD31-4B8C-83A1-F6EECF244321}">
                <p14:modId xmlns:p14="http://schemas.microsoft.com/office/powerpoint/2010/main" val="227908916"/>
              </p:ext>
            </p:extLst>
          </p:nvPr>
        </p:nvGraphicFramePr>
        <p:xfrm>
          <a:off x="323528" y="1131590"/>
          <a:ext cx="8568950" cy="39566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950" dirty="0" err="1" smtClean="0"/>
                        <a:t>S.No</a:t>
                      </a:r>
                      <a:endParaRPr lang="en-IN" sz="950" dirty="0"/>
                    </a:p>
                  </a:txBody>
                  <a:tcPr/>
                </a:tc>
                <a:tc>
                  <a:txBody>
                    <a:bodyPr/>
                    <a:lstStyle/>
                    <a:p>
                      <a:r>
                        <a:rPr lang="en-US" sz="950" dirty="0" smtClean="0"/>
                        <a:t>Paper Title</a:t>
                      </a:r>
                      <a:endParaRPr lang="en-IN" sz="950" dirty="0"/>
                    </a:p>
                  </a:txBody>
                  <a:tcPr/>
                </a:tc>
                <a:tc>
                  <a:txBody>
                    <a:bodyPr/>
                    <a:lstStyle/>
                    <a:p>
                      <a:r>
                        <a:rPr lang="en-US" sz="950" dirty="0" smtClean="0"/>
                        <a:t>Summary</a:t>
                      </a:r>
                      <a:endParaRPr lang="en-IN" sz="950" dirty="0"/>
                    </a:p>
                  </a:txBody>
                  <a:tcPr/>
                </a:tc>
                <a:tc>
                  <a:txBody>
                    <a:bodyPr/>
                    <a:lstStyle/>
                    <a:p>
                      <a:r>
                        <a:rPr lang="en-US" sz="950" dirty="0" smtClean="0"/>
                        <a:t>Algorithms Used</a:t>
                      </a:r>
                      <a:endParaRPr lang="en-IN" sz="950" dirty="0"/>
                    </a:p>
                  </a:txBody>
                  <a:tcPr/>
                </a:tc>
                <a:tc>
                  <a:txBody>
                    <a:bodyPr/>
                    <a:lstStyle/>
                    <a:p>
                      <a:r>
                        <a:rPr lang="en-US" sz="950" dirty="0" smtClean="0"/>
                        <a:t>Pros/Cons</a:t>
                      </a:r>
                      <a:endParaRPr lang="en-IN" sz="950" dirty="0"/>
                    </a:p>
                  </a:txBody>
                  <a:tcPr/>
                </a:tc>
              </a:tr>
              <a:tr h="884286">
                <a:tc>
                  <a:txBody>
                    <a:bodyPr/>
                    <a:lstStyle/>
                    <a:p>
                      <a:r>
                        <a:rPr lang="en-US" sz="950" dirty="0" smtClean="0"/>
                        <a:t>[13]</a:t>
                      </a:r>
                      <a:endParaRPr lang="en-IN" sz="950" dirty="0"/>
                    </a:p>
                  </a:txBody>
                  <a:tcPr/>
                </a:tc>
                <a:tc>
                  <a:txBody>
                    <a:bodyPr/>
                    <a:lstStyle/>
                    <a:p>
                      <a:r>
                        <a:rPr lang="en-US" sz="950" dirty="0" smtClean="0"/>
                        <a:t>Leonardo </a:t>
                      </a:r>
                      <a:r>
                        <a:rPr lang="en-US" sz="950" dirty="0" err="1" smtClean="0"/>
                        <a:t>Caggiani</a:t>
                      </a:r>
                      <a:r>
                        <a:rPr lang="en-US" sz="950" dirty="0" smtClean="0"/>
                        <a:t>, </a:t>
                      </a:r>
                      <a:r>
                        <a:rPr lang="en-US" sz="950" dirty="0" err="1" smtClean="0"/>
                        <a:t>Rosalia</a:t>
                      </a:r>
                      <a:r>
                        <a:rPr lang="en-US" sz="950" dirty="0" smtClean="0"/>
                        <a:t> </a:t>
                      </a:r>
                      <a:r>
                        <a:rPr lang="en-US" sz="950" dirty="0" err="1" smtClean="0"/>
                        <a:t>Camporeale</a:t>
                      </a:r>
                      <a:r>
                        <a:rPr lang="en-US" sz="950" dirty="0" smtClean="0"/>
                        <a:t>, </a:t>
                      </a:r>
                      <a:r>
                        <a:rPr lang="en-US" sz="950" dirty="0" err="1" smtClean="0"/>
                        <a:t>Branka</a:t>
                      </a:r>
                      <a:r>
                        <a:rPr lang="en-US" sz="950" dirty="0" smtClean="0"/>
                        <a:t> </a:t>
                      </a:r>
                      <a:r>
                        <a:rPr lang="en-US" sz="950" dirty="0" err="1" smtClean="0"/>
                        <a:t>Dimitrijević</a:t>
                      </a:r>
                      <a:r>
                        <a:rPr lang="en-US" sz="950" dirty="0" smtClean="0"/>
                        <a:t>, </a:t>
                      </a:r>
                      <a:r>
                        <a:rPr lang="en-US" sz="950" dirty="0" err="1" smtClean="0"/>
                        <a:t>Milorad</a:t>
                      </a:r>
                      <a:r>
                        <a:rPr lang="en-US" sz="950" dirty="0" smtClean="0"/>
                        <a:t> </a:t>
                      </a:r>
                      <a:r>
                        <a:rPr lang="en-US" sz="950" dirty="0" err="1" smtClean="0"/>
                        <a:t>Vidović</a:t>
                      </a:r>
                      <a:r>
                        <a:rPr lang="en-US" sz="950" dirty="0" smtClean="0"/>
                        <a:t>, "An approach to modeling bike-sharing systems based on spatial equity concept", AIIT 2nd International Congress on Transport Infrastructure and Systems in a changing world (TIS ROMA 2019), 23rd-24th September 2019, Rome, Italy, Elsevier B.V., 2020.</a:t>
                      </a:r>
                      <a:endParaRPr lang="en-IN" sz="950" dirty="0"/>
                    </a:p>
                  </a:txBody>
                  <a:tcPr/>
                </a:tc>
                <a:tc>
                  <a:txBody>
                    <a:bodyPr/>
                    <a:lstStyle/>
                    <a:p>
                      <a:pPr algn="just"/>
                      <a:r>
                        <a:rPr lang="en-US" sz="450" dirty="0" smtClean="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aiming 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endParaRPr lang="en-IN" sz="450" dirty="0"/>
                    </a:p>
                  </a:txBody>
                  <a:tcPr/>
                </a:tc>
                <a:tc>
                  <a:txBody>
                    <a:bodyPr/>
                    <a:lstStyle/>
                    <a:p>
                      <a:r>
                        <a:rPr lang="en-US" sz="950" dirty="0" smtClean="0"/>
                        <a:t>A proposed linear mathematical model algorithm.</a:t>
                      </a:r>
                      <a:endParaRPr lang="en-IN" sz="950" dirty="0"/>
                    </a:p>
                  </a:txBody>
                  <a:tcPr/>
                </a:tc>
                <a:tc>
                  <a:txBody>
                    <a:bodyPr/>
                    <a:lstStyle/>
                    <a:p>
                      <a:r>
                        <a:rPr lang="en-US" sz="950" dirty="0" smtClean="0"/>
                        <a:t>Pros:</a:t>
                      </a:r>
                    </a:p>
                    <a:p>
                      <a:r>
                        <a:rPr lang="en-US" sz="950" dirty="0" smtClean="0"/>
                        <a:t>1. P</a:t>
                      </a:r>
                      <a:r>
                        <a:rPr lang="en-US" sz="1000" dirty="0" smtClean="0"/>
                        <a:t>resents an original model for the dimensioning of a public BSS.</a:t>
                      </a:r>
                    </a:p>
                    <a:p>
                      <a:r>
                        <a:rPr lang="en-US" sz="1000" dirty="0" smtClean="0"/>
                        <a:t>Cons:</a:t>
                      </a:r>
                    </a:p>
                    <a:p>
                      <a:r>
                        <a:rPr lang="en-US" sz="1000" dirty="0" smtClean="0"/>
                        <a:t>1. Functionality of tested model limited to a network of smaller dimensions.</a:t>
                      </a:r>
                      <a:endParaRPr lang="en-IN" sz="950" dirty="0"/>
                    </a:p>
                  </a:txBody>
                  <a:tcPr/>
                </a:tc>
              </a:tr>
              <a:tr h="884286">
                <a:tc>
                  <a:txBody>
                    <a:bodyPr/>
                    <a:lstStyle/>
                    <a:p>
                      <a:r>
                        <a:rPr lang="en-US" sz="950" dirty="0" smtClean="0"/>
                        <a:t>[14]</a:t>
                      </a:r>
                      <a:endParaRPr lang="en-IN" sz="950" dirty="0"/>
                    </a:p>
                  </a:txBody>
                  <a:tcPr/>
                </a:tc>
                <a:tc>
                  <a:txBody>
                    <a:bodyPr/>
                    <a:lstStyle/>
                    <a:p>
                      <a:r>
                        <a:rPr lang="en-US" sz="950" dirty="0" smtClean="0"/>
                        <a:t>Mohammed </a:t>
                      </a:r>
                      <a:r>
                        <a:rPr lang="en-US" sz="950" dirty="0" err="1" smtClean="0"/>
                        <a:t>Hamad</a:t>
                      </a:r>
                      <a:r>
                        <a:rPr lang="en-US" sz="950" dirty="0" smtClean="0"/>
                        <a:t> </a:t>
                      </a:r>
                      <a:r>
                        <a:rPr lang="en-US" sz="950" dirty="0" err="1" smtClean="0"/>
                        <a:t>Almannaa</a:t>
                      </a:r>
                      <a:r>
                        <a:rPr lang="en-US" sz="950" dirty="0" smtClean="0"/>
                        <a:t>, "Optimizing Bike Sharing Systems: Dynamic Prediction Using Machine Learning and Statistical Techniques and Rebalancing", DOI: 10.13140/RG.2.2.26034.43202, Thesis for: PhD, Advisor: </a:t>
                      </a:r>
                      <a:r>
                        <a:rPr lang="en-US" sz="950" dirty="0" err="1" smtClean="0"/>
                        <a:t>Hesham</a:t>
                      </a:r>
                      <a:r>
                        <a:rPr lang="en-US" sz="950" dirty="0" smtClean="0"/>
                        <a:t> </a:t>
                      </a:r>
                      <a:r>
                        <a:rPr lang="en-US" sz="950" dirty="0" err="1" smtClean="0"/>
                        <a:t>Rakha</a:t>
                      </a:r>
                      <a:r>
                        <a:rPr lang="en-US" sz="950" dirty="0" smtClean="0"/>
                        <a:t>, Project: Bike Research, April 2019.</a:t>
                      </a:r>
                      <a:endParaRPr lang="en-IN" sz="950" dirty="0"/>
                    </a:p>
                  </a:txBody>
                  <a:tcPr/>
                </a:tc>
                <a:tc>
                  <a:txBody>
                    <a:bodyPr/>
                    <a:lstStyle/>
                    <a:p>
                      <a:pPr algn="just"/>
                      <a:r>
                        <a:rPr lang="en-US" sz="250" dirty="0" smtClean="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sz="250" dirty="0" err="1" smtClean="0"/>
                        <a:t>spatio</a:t>
                      </a:r>
                      <a:r>
                        <a:rPr lang="en-US" sz="250" dirty="0" smtClean="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be portable, </a:t>
                      </a:r>
                      <a:r>
                        <a:rPr lang="en-US" sz="250" dirty="0" err="1" smtClean="0"/>
                        <a:t>i.e</a:t>
                      </a:r>
                      <a:r>
                        <a:rPr lang="en-US" sz="250" dirty="0" smtClean="0"/>
                        <a:t>, it takes into account both the types of BSSs (docked and </a:t>
                      </a:r>
                      <a:r>
                        <a:rPr lang="en-US" sz="250" dirty="0" err="1" smtClean="0"/>
                        <a:t>dockless</a:t>
                      </a:r>
                      <a:r>
                        <a:rPr lang="en-US" sz="250" dirty="0" smtClean="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sz="250" dirty="0" err="1" smtClean="0"/>
                        <a:t>univariate</a:t>
                      </a:r>
                      <a:r>
                        <a:rPr lang="en-US" sz="250" dirty="0" smtClean="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a:p>
                      <a:pPr algn="just"/>
                      <a:endParaRPr lang="en-IN" sz="250" dirty="0"/>
                    </a:p>
                  </a:txBody>
                  <a:tcPr/>
                </a:tc>
                <a:tc>
                  <a:txBody>
                    <a:bodyPr/>
                    <a:lstStyle/>
                    <a:p>
                      <a:r>
                        <a:rPr lang="en-US" sz="800" dirty="0" smtClean="0"/>
                        <a:t>A BSS optimization framework to minimize</a:t>
                      </a:r>
                      <a:r>
                        <a:rPr lang="en-US" sz="800" baseline="0" dirty="0" smtClean="0"/>
                        <a:t> the bike rebalancing/ repositioning problems, </a:t>
                      </a:r>
                      <a:r>
                        <a:rPr lang="en-IN" sz="800" dirty="0" smtClean="0"/>
                        <a:t>multi-objective supervised clustering algorithm, univariate inventory model using a Markov chain process, mathematical and heuristic approaches.</a:t>
                      </a:r>
                      <a:endParaRPr lang="en-IN" sz="800" dirty="0"/>
                    </a:p>
                  </a:txBody>
                  <a:tcPr/>
                </a:tc>
                <a:tc>
                  <a:txBody>
                    <a:bodyPr/>
                    <a:lstStyle/>
                    <a:p>
                      <a:r>
                        <a:rPr lang="en-US" sz="620" dirty="0" smtClean="0"/>
                        <a:t>Pros:</a:t>
                      </a:r>
                    </a:p>
                    <a:p>
                      <a:pPr marL="0" indent="0">
                        <a:buNone/>
                      </a:pPr>
                      <a:r>
                        <a:rPr lang="en-US" sz="620" dirty="0" smtClean="0"/>
                        <a:t>1. Can identify the similarity of bike-usage with respect to time events.</a:t>
                      </a:r>
                    </a:p>
                    <a:p>
                      <a:pPr marL="0" indent="0">
                        <a:buNone/>
                      </a:pPr>
                      <a:r>
                        <a:rPr lang="en-US" sz="620" dirty="0" smtClean="0"/>
                        <a:t>2. Can</a:t>
                      </a:r>
                      <a:r>
                        <a:rPr lang="en-US" sz="620" baseline="0" dirty="0" smtClean="0"/>
                        <a:t> predict </a:t>
                      </a:r>
                      <a:r>
                        <a:rPr lang="en-US" sz="620" dirty="0" smtClean="0"/>
                        <a:t>bike counts at stations in a BSS.</a:t>
                      </a:r>
                    </a:p>
                    <a:p>
                      <a:pPr marL="0" indent="0">
                        <a:buNone/>
                      </a:pPr>
                      <a:r>
                        <a:rPr lang="en-US" sz="620" dirty="0" smtClean="0"/>
                        <a:t>3. Provides an optimal range of bike levels at stations.</a:t>
                      </a:r>
                    </a:p>
                    <a:p>
                      <a:r>
                        <a:rPr lang="en-US" sz="620" dirty="0" smtClean="0"/>
                        <a:t>Cons:</a:t>
                      </a:r>
                    </a:p>
                    <a:p>
                      <a:r>
                        <a:rPr lang="en-US" sz="620" dirty="0" smtClean="0"/>
                        <a:t>1. Scope for improvement in modeling future models.</a:t>
                      </a:r>
                      <a:endParaRPr lang="en-IN" sz="620" dirty="0"/>
                    </a:p>
                  </a:txBody>
                  <a:tcPr/>
                </a:tc>
              </a:tr>
              <a:tr h="884286">
                <a:tc>
                  <a:txBody>
                    <a:bodyPr/>
                    <a:lstStyle/>
                    <a:p>
                      <a:r>
                        <a:rPr lang="en-US" sz="950" dirty="0" smtClean="0"/>
                        <a:t>[15]</a:t>
                      </a:r>
                      <a:endParaRPr lang="en-IN" sz="950" dirty="0"/>
                    </a:p>
                  </a:txBody>
                  <a:tcPr/>
                </a:tc>
                <a:tc>
                  <a:txBody>
                    <a:bodyPr/>
                    <a:lstStyle/>
                    <a:p>
                      <a:r>
                        <a:rPr lang="en-US" sz="950" dirty="0" err="1" smtClean="0"/>
                        <a:t>Elisabete</a:t>
                      </a:r>
                      <a:r>
                        <a:rPr lang="en-US" sz="950" dirty="0" smtClean="0"/>
                        <a:t> </a:t>
                      </a:r>
                      <a:r>
                        <a:rPr lang="en-US" sz="950" dirty="0" err="1" smtClean="0"/>
                        <a:t>Arsenio</a:t>
                      </a:r>
                      <a:r>
                        <a:rPr lang="en-US" sz="950" dirty="0" smtClean="0"/>
                        <a:t>, </a:t>
                      </a:r>
                      <a:r>
                        <a:rPr lang="en-US" sz="950" dirty="0" err="1" smtClean="0"/>
                        <a:t>Elisabete</a:t>
                      </a:r>
                      <a:r>
                        <a:rPr lang="en-US" sz="950" dirty="0" smtClean="0"/>
                        <a:t> </a:t>
                      </a:r>
                      <a:r>
                        <a:rPr lang="en-US" sz="950" dirty="0" err="1" smtClean="0"/>
                        <a:t>Arsenio</a:t>
                      </a:r>
                      <a:r>
                        <a:rPr lang="en-US" sz="950" dirty="0" smtClean="0"/>
                        <a:t>, Sofia </a:t>
                      </a:r>
                      <a:r>
                        <a:rPr lang="en-US" sz="950" dirty="0" err="1" smtClean="0"/>
                        <a:t>Azeredo</a:t>
                      </a:r>
                      <a:r>
                        <a:rPr lang="en-US" sz="950" dirty="0" smtClean="0"/>
                        <a:t> Lopes, Helena </a:t>
                      </a:r>
                      <a:r>
                        <a:rPr lang="en-US" sz="950" dirty="0" err="1" smtClean="0"/>
                        <a:t>Iglésias</a:t>
                      </a:r>
                      <a:r>
                        <a:rPr lang="en-US" sz="950" dirty="0" smtClean="0"/>
                        <a:t> Pereira, "Assessing the market potential of electric bicycles and ICT for low carbon school travel: a case study in the Smart City of ÁGUEDA", European Transport Research Review (2018) 10: 13, Springer, January 2018.</a:t>
                      </a:r>
                      <a:endParaRPr lang="en-IN" sz="950" dirty="0"/>
                    </a:p>
                  </a:txBody>
                  <a:tcPr/>
                </a:tc>
                <a:tc>
                  <a:txBody>
                    <a:bodyPr/>
                    <a:lstStyle/>
                    <a:p>
                      <a:pPr algn="just"/>
                      <a:r>
                        <a:rPr lang="en-US" sz="290" dirty="0" smtClean="0"/>
                        <a:t>The authors published this research paper which is actually based on the Be4Schools R&amp;D project implemented in the Portugal based city of </a:t>
                      </a:r>
                      <a:r>
                        <a:rPr lang="en-US" sz="290" dirty="0" err="1" smtClean="0"/>
                        <a:t>Águeda</a:t>
                      </a:r>
                      <a:r>
                        <a:rPr lang="en-US" sz="290" dirty="0" smtClean="0"/>
                        <a:t>. The intent of this study conducted was to analyze the preferences of the students aged between 15-21 in the context of using e-bikes while going daily to school. It also aimed at assessing their longings and preferences towards ICT related attributes. The 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perspectives and in this both the students and their parents were questioned in order to get insights on what </a:t>
                      </a:r>
                      <a:r>
                        <a:rPr lang="en-US" sz="290" dirty="0" err="1" smtClean="0"/>
                        <a:t>equipments</a:t>
                      </a:r>
                      <a:r>
                        <a:rPr lang="en-US" sz="290" dirty="0" smtClean="0"/>
                        <a:t> to be installed, ICT preferences, household budget constraints,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in 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endParaRPr lang="en-IN" sz="290" dirty="0"/>
                    </a:p>
                  </a:txBody>
                  <a:tcPr/>
                </a:tc>
                <a:tc>
                  <a:txBody>
                    <a:bodyPr/>
                    <a:lstStyle/>
                    <a:p>
                      <a:r>
                        <a:rPr lang="en-US" sz="950" dirty="0" smtClean="0"/>
                        <a:t>A stated choice experiment.</a:t>
                      </a:r>
                      <a:endParaRPr lang="en-IN" sz="950" dirty="0"/>
                    </a:p>
                  </a:txBody>
                  <a:tcPr/>
                </a:tc>
                <a:tc>
                  <a:txBody>
                    <a:bodyPr/>
                    <a:lstStyle/>
                    <a:p>
                      <a:r>
                        <a:rPr lang="en-US" sz="600" dirty="0" smtClean="0"/>
                        <a:t>Pros:</a:t>
                      </a:r>
                    </a:p>
                    <a:p>
                      <a:r>
                        <a:rPr lang="en-US" sz="600" dirty="0" smtClean="0"/>
                        <a:t>1. It contributed to understand which barriers are perceived by students as the most important ones for them not to cycle to school and to assess the specific role of cycling infrastructures. </a:t>
                      </a:r>
                    </a:p>
                    <a:p>
                      <a:r>
                        <a:rPr lang="en-US" sz="600" dirty="0" smtClean="0"/>
                        <a:t>Cons:</a:t>
                      </a:r>
                    </a:p>
                    <a:p>
                      <a:r>
                        <a:rPr lang="en-US" sz="600" dirty="0" smtClean="0"/>
                        <a:t>1. A significant market innovation potential for cycling remains to be explored in the context of school travel in the country that requires solving a set of barriers of varying complexity to address user needs.</a:t>
                      </a:r>
                      <a:endParaRPr lang="en-IN" sz="600" dirty="0"/>
                    </a:p>
                  </a:txBody>
                  <a:tcPr/>
                </a:tc>
              </a:tr>
            </a:tbl>
          </a:graphicData>
        </a:graphic>
      </p:graphicFrame>
    </p:spTree>
    <p:extLst>
      <p:ext uri="{BB962C8B-B14F-4D97-AF65-F5344CB8AC3E}">
        <p14:creationId xmlns:p14="http://schemas.microsoft.com/office/powerpoint/2010/main" val="362945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5" name="Table 4"/>
          <p:cNvGraphicFramePr>
            <a:graphicFrameLocks noGrp="1"/>
          </p:cNvGraphicFramePr>
          <p:nvPr>
            <p:extLst>
              <p:ext uri="{D42A27DB-BD31-4B8C-83A1-F6EECF244321}">
                <p14:modId xmlns:p14="http://schemas.microsoft.com/office/powerpoint/2010/main" val="811774120"/>
              </p:ext>
            </p:extLst>
          </p:nvPr>
        </p:nvGraphicFramePr>
        <p:xfrm>
          <a:off x="323528" y="1131590"/>
          <a:ext cx="8568950" cy="392620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0" dirty="0" err="1" smtClean="0"/>
                        <a:t>S.No</a:t>
                      </a:r>
                      <a:endParaRPr lang="en-IN" sz="1100" dirty="0"/>
                    </a:p>
                  </a:txBody>
                  <a:tcPr/>
                </a:tc>
                <a:tc>
                  <a:txBody>
                    <a:bodyPr/>
                    <a:lstStyle/>
                    <a:p>
                      <a:r>
                        <a:rPr lang="en-US" sz="1100" dirty="0" smtClean="0"/>
                        <a:t>Paper Title</a:t>
                      </a:r>
                      <a:endParaRPr lang="en-IN" sz="1100" dirty="0"/>
                    </a:p>
                  </a:txBody>
                  <a:tcPr/>
                </a:tc>
                <a:tc>
                  <a:txBody>
                    <a:bodyPr/>
                    <a:lstStyle/>
                    <a:p>
                      <a:r>
                        <a:rPr lang="en-US" sz="1100" dirty="0" smtClean="0"/>
                        <a:t>Summary</a:t>
                      </a:r>
                      <a:endParaRPr lang="en-IN" sz="1100" dirty="0"/>
                    </a:p>
                  </a:txBody>
                  <a:tcPr/>
                </a:tc>
                <a:tc>
                  <a:txBody>
                    <a:bodyPr/>
                    <a:lstStyle/>
                    <a:p>
                      <a:r>
                        <a:rPr lang="en-US" sz="1100" dirty="0" smtClean="0"/>
                        <a:t>Algorithms Used</a:t>
                      </a:r>
                      <a:endParaRPr lang="en-IN" sz="1100" dirty="0"/>
                    </a:p>
                  </a:txBody>
                  <a:tcPr/>
                </a:tc>
                <a:tc>
                  <a:txBody>
                    <a:bodyPr/>
                    <a:lstStyle/>
                    <a:p>
                      <a:r>
                        <a:rPr lang="en-US" sz="1100" dirty="0" smtClean="0"/>
                        <a:t>Pros/Cons</a:t>
                      </a:r>
                      <a:endParaRPr lang="en-IN" sz="1100" dirty="0"/>
                    </a:p>
                  </a:txBody>
                  <a:tcPr/>
                </a:tc>
              </a:tr>
              <a:tr h="884286">
                <a:tc>
                  <a:txBody>
                    <a:bodyPr/>
                    <a:lstStyle/>
                    <a:p>
                      <a:r>
                        <a:rPr lang="en-US" sz="1100" dirty="0" smtClean="0"/>
                        <a:t>[16]</a:t>
                      </a:r>
                      <a:endParaRPr lang="en-IN" sz="1100" dirty="0"/>
                    </a:p>
                  </a:txBody>
                  <a:tcPr/>
                </a:tc>
                <a:tc>
                  <a:txBody>
                    <a:bodyPr/>
                    <a:lstStyle/>
                    <a:p>
                      <a:r>
                        <a:rPr lang="en-US" sz="1100" dirty="0" smtClean="0"/>
                        <a:t>Miriam Ricci, "Bike sharing: A review of evidence on impacts and processes of implementation and operation", Research in Transportation Business &amp; Management 15 (2015) 28–38, Elsevier Ltd., April 2015.</a:t>
                      </a:r>
                      <a:endParaRPr lang="en-IN" sz="1100" dirty="0"/>
                    </a:p>
                  </a:txBody>
                  <a:tcPr/>
                </a:tc>
                <a:tc>
                  <a:txBody>
                    <a:bodyPr/>
                    <a:lstStyle/>
                    <a:p>
                      <a:pPr algn="just"/>
                      <a:r>
                        <a:rPr lang="en-US" sz="290" dirty="0" smtClean="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of 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endParaRPr lang="en-IN" sz="290" dirty="0"/>
                    </a:p>
                  </a:txBody>
                  <a:tcPr/>
                </a:tc>
                <a:tc>
                  <a:txBody>
                    <a:bodyPr/>
                    <a:lstStyle/>
                    <a:p>
                      <a:r>
                        <a:rPr lang="en-US" sz="1100" dirty="0" smtClean="0"/>
                        <a:t>Surveys, discussion and analysis of various impacts on diverse factors.</a:t>
                      </a:r>
                      <a:endParaRPr lang="en-IN" sz="1100" dirty="0"/>
                    </a:p>
                  </a:txBody>
                  <a:tcPr/>
                </a:tc>
                <a:tc>
                  <a:txBody>
                    <a:bodyPr/>
                    <a:lstStyle/>
                    <a:p>
                      <a:r>
                        <a:rPr lang="en-US" sz="820" dirty="0" smtClean="0"/>
                        <a:t>Pros:</a:t>
                      </a:r>
                    </a:p>
                    <a:p>
                      <a:r>
                        <a:rPr lang="en-US" sz="820" dirty="0" smtClean="0"/>
                        <a:t>1. A critical overview of the increasing number of information sources and the growing body of knowledge about bike-sharing provided.</a:t>
                      </a:r>
                    </a:p>
                    <a:p>
                      <a:r>
                        <a:rPr lang="en-US" sz="820" dirty="0" smtClean="0"/>
                        <a:t>Cons:</a:t>
                      </a:r>
                    </a:p>
                    <a:p>
                      <a:r>
                        <a:rPr lang="en-US" sz="820" dirty="0" smtClean="0"/>
                        <a:t>1. Many scopes</a:t>
                      </a:r>
                      <a:r>
                        <a:rPr lang="en-US" sz="820" baseline="0" dirty="0" smtClean="0"/>
                        <a:t> of improvement.</a:t>
                      </a:r>
                      <a:endParaRPr lang="en-IN" sz="820" dirty="0"/>
                    </a:p>
                  </a:txBody>
                  <a:tcPr/>
                </a:tc>
              </a:tr>
              <a:tr h="884286">
                <a:tc>
                  <a:txBody>
                    <a:bodyPr/>
                    <a:lstStyle/>
                    <a:p>
                      <a:r>
                        <a:rPr lang="en-US" sz="1100" dirty="0" smtClean="0"/>
                        <a:t>[17]</a:t>
                      </a:r>
                      <a:endParaRPr lang="en-IN" sz="1100" dirty="0"/>
                    </a:p>
                  </a:txBody>
                  <a:tcPr/>
                </a:tc>
                <a:tc>
                  <a:txBody>
                    <a:bodyPr/>
                    <a:lstStyle/>
                    <a:p>
                      <a:r>
                        <a:rPr lang="en-US" sz="1100" dirty="0" smtClean="0"/>
                        <a:t>Angela Au, "Social Media Strategies Used in Marketing Custom Bicycle </a:t>
                      </a:r>
                      <a:r>
                        <a:rPr lang="en-US" sz="1100" dirty="0" err="1" smtClean="0"/>
                        <a:t>Framebuilding</a:t>
                      </a:r>
                      <a:r>
                        <a:rPr lang="en-US" sz="1100" dirty="0" smtClean="0"/>
                        <a:t> Companies", Doctoral Study - Walden University </a:t>
                      </a:r>
                      <a:r>
                        <a:rPr lang="en-US" sz="1100" dirty="0" err="1" smtClean="0"/>
                        <a:t>ScholarWorks</a:t>
                      </a:r>
                      <a:r>
                        <a:rPr lang="en-US" sz="1100" dirty="0" smtClean="0"/>
                        <a:t> (Walden Dissertations and Doctoral Studies Collection), November 2015.</a:t>
                      </a:r>
                      <a:endParaRPr lang="en-IN" sz="1100" dirty="0"/>
                    </a:p>
                  </a:txBody>
                  <a:tcPr/>
                </a:tc>
                <a:tc>
                  <a:txBody>
                    <a:bodyPr/>
                    <a:lstStyle/>
                    <a:p>
                      <a:pPr algn="just"/>
                      <a:r>
                        <a:rPr lang="en-US" sz="380" dirty="0" smtClean="0"/>
                        <a:t>The long paper which comprised of multiple case study explored what various strategies the microenterprise owners in the artisan economy need to market using social media. Through the means of </a:t>
                      </a:r>
                      <a:r>
                        <a:rPr lang="en-US" sz="380" dirty="0" err="1" smtClean="0"/>
                        <a:t>semistructured</a:t>
                      </a:r>
                      <a:r>
                        <a:rPr lang="en-US" sz="380" dirty="0" smtClean="0"/>
                        <a:t> interviews and open-ended questions, data were collected from 5 bicycle </a:t>
                      </a:r>
                      <a:r>
                        <a:rPr lang="en-US" sz="380" dirty="0" err="1" smtClean="0"/>
                        <a:t>framebuilding</a:t>
                      </a:r>
                      <a:r>
                        <a:rPr lang="en-US" sz="380" dirty="0" smtClean="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artisan 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p>
                    <a:p>
                      <a:pPr algn="just"/>
                      <a:endParaRPr lang="en-IN" sz="380" dirty="0"/>
                    </a:p>
                  </a:txBody>
                  <a:tcPr/>
                </a:tc>
                <a:tc>
                  <a:txBody>
                    <a:bodyPr/>
                    <a:lstStyle/>
                    <a:p>
                      <a:r>
                        <a:rPr lang="en-US" sz="1100" dirty="0" smtClean="0"/>
                        <a:t>The diffusion of innovations theory, thematic analysis.</a:t>
                      </a:r>
                      <a:endParaRPr lang="en-IN" sz="1100" dirty="0"/>
                    </a:p>
                  </a:txBody>
                  <a:tcPr/>
                </a:tc>
                <a:tc>
                  <a:txBody>
                    <a:bodyPr/>
                    <a:lstStyle/>
                    <a:p>
                      <a:r>
                        <a:rPr lang="en-US" sz="900" dirty="0" smtClean="0"/>
                        <a:t>Pros:</a:t>
                      </a:r>
                    </a:p>
                    <a:p>
                      <a:pPr marL="0" indent="0">
                        <a:buNone/>
                      </a:pPr>
                      <a:r>
                        <a:rPr lang="en-US" sz="900" dirty="0" smtClean="0"/>
                        <a:t>1. Helped artisan microenterprises learn to use social media effectively.</a:t>
                      </a:r>
                    </a:p>
                    <a:p>
                      <a:pPr marL="0" indent="0">
                        <a:buNone/>
                      </a:pPr>
                      <a:r>
                        <a:rPr lang="en-US" sz="900" dirty="0" smtClean="0"/>
                        <a:t>2. Boosting sales and profits.</a:t>
                      </a:r>
                    </a:p>
                    <a:p>
                      <a:r>
                        <a:rPr lang="en-US" sz="900" dirty="0" smtClean="0"/>
                        <a:t>Cons: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1. Very antique analysis</a:t>
                      </a:r>
                      <a:r>
                        <a:rPr lang="en-US" sz="900" baseline="0" dirty="0" smtClean="0"/>
                        <a:t> and processes involved.</a:t>
                      </a:r>
                      <a:endParaRPr lang="en-IN" sz="900" dirty="0" smtClean="0"/>
                    </a:p>
                  </a:txBody>
                  <a:tcPr/>
                </a:tc>
              </a:tr>
              <a:tr h="884286">
                <a:tc>
                  <a:txBody>
                    <a:bodyPr/>
                    <a:lstStyle/>
                    <a:p>
                      <a:r>
                        <a:rPr lang="en-US" sz="1100" dirty="0" smtClean="0"/>
                        <a:t>[18]</a:t>
                      </a:r>
                      <a:endParaRPr lang="en-IN" sz="1100" dirty="0"/>
                    </a:p>
                  </a:txBody>
                  <a:tcPr/>
                </a:tc>
                <a:tc>
                  <a:txBody>
                    <a:bodyPr/>
                    <a:lstStyle/>
                    <a:p>
                      <a:r>
                        <a:rPr lang="en-US" sz="1100" dirty="0" err="1" smtClean="0"/>
                        <a:t>Inês</a:t>
                      </a:r>
                      <a:r>
                        <a:rPr lang="en-US" sz="1100" dirty="0" smtClean="0"/>
                        <a:t> </a:t>
                      </a:r>
                      <a:r>
                        <a:rPr lang="en-US" sz="1100" dirty="0" err="1" smtClean="0"/>
                        <a:t>Frade</a:t>
                      </a:r>
                      <a:r>
                        <a:rPr lang="en-US" sz="1100" dirty="0" smtClean="0"/>
                        <a:t>, </a:t>
                      </a:r>
                      <a:r>
                        <a:rPr lang="en-US" sz="1100" dirty="0" err="1" smtClean="0"/>
                        <a:t>Anabela</a:t>
                      </a:r>
                      <a:r>
                        <a:rPr lang="en-US" sz="1100" dirty="0" smtClean="0"/>
                        <a:t> </a:t>
                      </a:r>
                      <a:r>
                        <a:rPr lang="en-US" sz="1100" dirty="0" err="1" smtClean="0"/>
                        <a:t>Ribeiro</a:t>
                      </a:r>
                      <a:r>
                        <a:rPr lang="en-US" sz="1100" dirty="0" smtClean="0"/>
                        <a:t>, "Bicycle sharing systems demand", EWGT2013 – 16th Meeting of the EURO Working Group on Transportation, </a:t>
                      </a:r>
                      <a:r>
                        <a:rPr lang="en-US" sz="1100" dirty="0" err="1" smtClean="0"/>
                        <a:t>Procedia</a:t>
                      </a:r>
                      <a:r>
                        <a:rPr lang="en-US" sz="1100" dirty="0" smtClean="0"/>
                        <a:t> - Social and Behavioral Sciences 111 ( 2014 ) 518 – 527, Elsevier Ltd., February 2014.</a:t>
                      </a:r>
                      <a:endParaRPr lang="en-IN" sz="1100" dirty="0"/>
                    </a:p>
                  </a:txBody>
                  <a:tcPr/>
                </a:tc>
                <a:tc>
                  <a:txBody>
                    <a:bodyPr/>
                    <a:lstStyle/>
                    <a:p>
                      <a:pPr algn="just"/>
                      <a:r>
                        <a:rPr lang="en-US" sz="350" dirty="0" smtClean="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sz="350" dirty="0" err="1" smtClean="0"/>
                        <a:t>the</a:t>
                      </a:r>
                      <a:r>
                        <a:rPr lang="en-US" sz="350" dirty="0" smtClean="0"/>
                        <a:t> bicycle sharing demands thus making a cohesiveness study among the various factors proposed. After studying all these, the authors put the proposed methodology and their knowledge to exercise on the case study of Coimbra (a town located in the </a:t>
                      </a:r>
                      <a:r>
                        <a:rPr lang="en-US" sz="350" dirty="0" err="1" smtClean="0"/>
                        <a:t>centre</a:t>
                      </a:r>
                      <a:r>
                        <a:rPr lang="en-US" sz="350" dirty="0" smtClean="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endParaRPr lang="en-IN" sz="350" dirty="0"/>
                    </a:p>
                  </a:txBody>
                  <a:tcPr/>
                </a:tc>
                <a:tc>
                  <a:txBody>
                    <a:bodyPr/>
                    <a:lstStyle/>
                    <a:p>
                      <a:r>
                        <a:rPr lang="en-US" sz="1100" dirty="0" smtClean="0"/>
                        <a:t>Latent demand score method, 'revealed' or 'stated' preference surveys.</a:t>
                      </a:r>
                      <a:endParaRPr lang="en-IN" sz="1100" dirty="0"/>
                    </a:p>
                  </a:txBody>
                  <a:tcPr/>
                </a:tc>
                <a:tc>
                  <a:txBody>
                    <a:bodyPr/>
                    <a:lstStyle/>
                    <a:p>
                      <a:r>
                        <a:rPr lang="en-US" sz="650" dirty="0" smtClean="0"/>
                        <a:t>Pros:</a:t>
                      </a:r>
                    </a:p>
                    <a:p>
                      <a:r>
                        <a:rPr lang="en-US" sz="650" dirty="0" smtClean="0"/>
                        <a:t>1. Provides a quick assessment and it can be adapted to other towns and cities according its characteristics. </a:t>
                      </a:r>
                    </a:p>
                    <a:p>
                      <a:pPr marL="0" indent="0">
                        <a:buNone/>
                      </a:pPr>
                      <a:r>
                        <a:rPr lang="en-US" sz="650" dirty="0" smtClean="0"/>
                        <a:t>2. Provided a method for estimating the bike-sharing demand.</a:t>
                      </a:r>
                    </a:p>
                    <a:p>
                      <a:pPr marL="0" indent="0">
                        <a:buNone/>
                      </a:pPr>
                      <a:r>
                        <a:rPr lang="en-US" sz="650" dirty="0" smtClean="0"/>
                        <a:t>3. Allowed</a:t>
                      </a:r>
                      <a:r>
                        <a:rPr lang="en-US" sz="650" baseline="0" dirty="0" smtClean="0"/>
                        <a:t> to </a:t>
                      </a:r>
                      <a:r>
                        <a:rPr lang="en-US" sz="650" dirty="0" smtClean="0"/>
                        <a:t>geo-reference the demand, considering the characteristics of the city and of the trips.</a:t>
                      </a:r>
                    </a:p>
                    <a:p>
                      <a:r>
                        <a:rPr lang="en-US" sz="650" dirty="0" smtClean="0"/>
                        <a:t>Cons:</a:t>
                      </a:r>
                    </a:p>
                    <a:p>
                      <a:r>
                        <a:rPr lang="en-US" sz="650" dirty="0" smtClean="0"/>
                        <a:t>1.</a:t>
                      </a:r>
                      <a:r>
                        <a:rPr lang="en-US" sz="650" baseline="0" dirty="0" smtClean="0"/>
                        <a:t> Many socio-economic characteristics not taken into consideration.</a:t>
                      </a:r>
                      <a:endParaRPr lang="en-IN" sz="650" dirty="0"/>
                    </a:p>
                  </a:txBody>
                  <a:tcPr/>
                </a:tc>
              </a:tr>
            </a:tbl>
          </a:graphicData>
        </a:graphic>
      </p:graphicFrame>
    </p:spTree>
    <p:extLst>
      <p:ext uri="{BB962C8B-B14F-4D97-AF65-F5344CB8AC3E}">
        <p14:creationId xmlns:p14="http://schemas.microsoft.com/office/powerpoint/2010/main" val="100746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5" name="Table 4"/>
          <p:cNvGraphicFramePr>
            <a:graphicFrameLocks noGrp="1"/>
          </p:cNvGraphicFramePr>
          <p:nvPr>
            <p:extLst>
              <p:ext uri="{D42A27DB-BD31-4B8C-83A1-F6EECF244321}">
                <p14:modId xmlns:p14="http://schemas.microsoft.com/office/powerpoint/2010/main" val="1852841235"/>
              </p:ext>
            </p:extLst>
          </p:nvPr>
        </p:nvGraphicFramePr>
        <p:xfrm>
          <a:off x="323528" y="1131590"/>
          <a:ext cx="8568950" cy="38804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50" dirty="0" err="1" smtClean="0"/>
                        <a:t>S.No</a:t>
                      </a:r>
                      <a:endParaRPr lang="en-IN" sz="1150" dirty="0"/>
                    </a:p>
                  </a:txBody>
                  <a:tcPr/>
                </a:tc>
                <a:tc>
                  <a:txBody>
                    <a:bodyPr/>
                    <a:lstStyle/>
                    <a:p>
                      <a:r>
                        <a:rPr lang="en-US" sz="1150" dirty="0" smtClean="0"/>
                        <a:t>Paper Title</a:t>
                      </a:r>
                      <a:endParaRPr lang="en-IN" sz="1150" dirty="0"/>
                    </a:p>
                  </a:txBody>
                  <a:tcPr/>
                </a:tc>
                <a:tc>
                  <a:txBody>
                    <a:bodyPr/>
                    <a:lstStyle/>
                    <a:p>
                      <a:r>
                        <a:rPr lang="en-US" sz="1150" dirty="0" smtClean="0"/>
                        <a:t>Summary</a:t>
                      </a:r>
                      <a:endParaRPr lang="en-IN" sz="1150" dirty="0"/>
                    </a:p>
                  </a:txBody>
                  <a:tcPr/>
                </a:tc>
                <a:tc>
                  <a:txBody>
                    <a:bodyPr/>
                    <a:lstStyle/>
                    <a:p>
                      <a:r>
                        <a:rPr lang="en-US" sz="1150" dirty="0" smtClean="0"/>
                        <a:t>Algorithms Used</a:t>
                      </a:r>
                      <a:endParaRPr lang="en-IN" sz="1150" dirty="0"/>
                    </a:p>
                  </a:txBody>
                  <a:tcPr/>
                </a:tc>
                <a:tc>
                  <a:txBody>
                    <a:bodyPr/>
                    <a:lstStyle/>
                    <a:p>
                      <a:r>
                        <a:rPr lang="en-US" sz="1150" dirty="0" smtClean="0"/>
                        <a:t>Pros/Cons</a:t>
                      </a:r>
                      <a:endParaRPr lang="en-IN" sz="1150" dirty="0"/>
                    </a:p>
                  </a:txBody>
                  <a:tcPr/>
                </a:tc>
              </a:tr>
              <a:tr h="884286">
                <a:tc>
                  <a:txBody>
                    <a:bodyPr/>
                    <a:lstStyle/>
                    <a:p>
                      <a:r>
                        <a:rPr lang="en-US" sz="1150" dirty="0" smtClean="0"/>
                        <a:t>[19]</a:t>
                      </a:r>
                      <a:endParaRPr lang="en-IN" sz="1150" dirty="0"/>
                    </a:p>
                  </a:txBody>
                  <a:tcPr/>
                </a:tc>
                <a:tc>
                  <a:txBody>
                    <a:bodyPr/>
                    <a:lstStyle/>
                    <a:p>
                      <a:r>
                        <a:rPr lang="en-US" sz="1150" dirty="0" smtClean="0"/>
                        <a:t>Darren Buck, Ralph Buehler, Patricia </a:t>
                      </a:r>
                      <a:r>
                        <a:rPr lang="en-US" sz="1150" dirty="0" err="1" smtClean="0"/>
                        <a:t>Happ</a:t>
                      </a:r>
                      <a:r>
                        <a:rPr lang="en-US" sz="1150" dirty="0" smtClean="0"/>
                        <a:t>, Bradley Rawls, Payton Chung, Natalie </a:t>
                      </a:r>
                      <a:r>
                        <a:rPr lang="en-US" sz="1150" dirty="0" err="1" smtClean="0"/>
                        <a:t>Borecki</a:t>
                      </a:r>
                      <a:r>
                        <a:rPr lang="en-US" sz="1150" dirty="0" smtClean="0"/>
                        <a:t>, "Are </a:t>
                      </a:r>
                      <a:r>
                        <a:rPr lang="en-US" sz="1150" dirty="0" err="1" smtClean="0"/>
                        <a:t>Bikeshare</a:t>
                      </a:r>
                      <a:r>
                        <a:rPr lang="en-US" sz="1150" dirty="0" smtClean="0"/>
                        <a:t> Users Different from Regular Cyclists? A First Look at Short-Term Users, Annual Members, and Area Cyclists in the Washington, DC Region", Transportation Research Record Journal of the Transportation Research Board 2387(-1):112-119, DOI: 10.3141/2387-13, December 2013.</a:t>
                      </a:r>
                      <a:endParaRPr lang="en-IN" sz="1150" dirty="0"/>
                    </a:p>
                  </a:txBody>
                  <a:tcPr/>
                </a:tc>
                <a:tc>
                  <a:txBody>
                    <a:bodyPr/>
                    <a:lstStyle/>
                    <a:p>
                      <a:pPr algn="just"/>
                      <a:r>
                        <a:rPr lang="en-US" sz="400" dirty="0" smtClean="0"/>
                        <a:t>In this research paper, the authors investigated the travel behavior characteristics of bicycle system users. A comparative analysis was done to understand the differences between annual members and short-term user profiles on Capital </a:t>
                      </a:r>
                      <a:r>
                        <a:rPr lang="en-US" sz="400" dirty="0" err="1" smtClean="0"/>
                        <a:t>Bikeshare</a:t>
                      </a:r>
                      <a:r>
                        <a:rPr lang="en-US" sz="400" dirty="0" smtClean="0"/>
                        <a:t> (</a:t>
                      </a:r>
                      <a:r>
                        <a:rPr lang="en-US" sz="400" dirty="0" err="1" smtClean="0"/>
                        <a:t>CaBi</a:t>
                      </a:r>
                      <a:r>
                        <a:rPr lang="en-US" sz="400" dirty="0" smtClean="0"/>
                        <a:t>). The data used for the overall research was gathered from Washington, DC area regional household travel survey of 2007-2008, an intercept 10 survey of short-term </a:t>
                      </a:r>
                      <a:r>
                        <a:rPr lang="en-US" sz="400" dirty="0" err="1" smtClean="0"/>
                        <a:t>CaBi</a:t>
                      </a:r>
                      <a:r>
                        <a:rPr lang="en-US" sz="400" dirty="0" smtClean="0"/>
                        <a:t> users, and an online survey of annual </a:t>
                      </a:r>
                      <a:r>
                        <a:rPr lang="en-US" sz="400" dirty="0" err="1" smtClean="0"/>
                        <a:t>CaBi</a:t>
                      </a:r>
                      <a:r>
                        <a:rPr lang="en-US" sz="400" dirty="0" smtClean="0"/>
                        <a:t> members. This paper deals with a case study of short-term and annual </a:t>
                      </a:r>
                      <a:r>
                        <a:rPr lang="en-US" sz="400" dirty="0" err="1" smtClean="0"/>
                        <a:t>bikeshare</a:t>
                      </a:r>
                      <a:r>
                        <a:rPr lang="en-US" sz="400" dirty="0" smtClean="0"/>
                        <a:t> users of Capital 13 </a:t>
                      </a:r>
                      <a:r>
                        <a:rPr lang="en-US" sz="400" dirty="0" err="1" smtClean="0"/>
                        <a:t>Bikeshare</a:t>
                      </a:r>
                      <a:r>
                        <a:rPr lang="en-US" sz="400" dirty="0" smtClean="0"/>
                        <a:t> (</a:t>
                      </a:r>
                      <a:r>
                        <a:rPr lang="en-US" sz="400" dirty="0" err="1" smtClean="0"/>
                        <a:t>CaBi</a:t>
                      </a:r>
                      <a:r>
                        <a:rPr lang="en-US" sz="400" dirty="0" smtClean="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sz="400" dirty="0" err="1" smtClean="0"/>
                        <a:t>CaBi</a:t>
                      </a:r>
                      <a:r>
                        <a:rPr lang="en-US" sz="400" dirty="0" smtClean="0"/>
                        <a:t> members, 4 satisfaction with the system, and changes in travel patterns based on </a:t>
                      </a:r>
                      <a:r>
                        <a:rPr lang="en-US" sz="400" dirty="0" err="1" smtClean="0"/>
                        <a:t>bikeshare</a:t>
                      </a:r>
                      <a:r>
                        <a:rPr lang="en-US" sz="400" dirty="0" smtClean="0"/>
                        <a:t> availability. Short-term 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sz="400" dirty="0" err="1" smtClean="0"/>
                        <a:t>CaBi</a:t>
                      </a:r>
                      <a:r>
                        <a:rPr lang="en-US" sz="400" dirty="0" smtClean="0"/>
                        <a:t> users when controlling for other factors, admitting that the analysis cannot fully consider the spatial restrictions of the two </a:t>
                      </a:r>
                      <a:r>
                        <a:rPr lang="en-US" sz="400" dirty="0" err="1" smtClean="0"/>
                        <a:t>CaBi</a:t>
                      </a:r>
                      <a:r>
                        <a:rPr lang="en-US" sz="400" dirty="0" smtClean="0"/>
                        <a:t> surveys, presence of potential biases over the sample as </a:t>
                      </a:r>
                      <a:r>
                        <a:rPr lang="en-US" sz="400" dirty="0" err="1" smtClean="0"/>
                        <a:t>CaBi</a:t>
                      </a:r>
                      <a:r>
                        <a:rPr lang="en-US" sz="400" dirty="0" smtClean="0"/>
                        <a:t> annual member survey respondents self-selected from email and online solicitations, and 6 responded over the internet, Results for the Washington, DC area may not apply to other US cities, etc.</a:t>
                      </a:r>
                    </a:p>
                    <a:p>
                      <a:pPr algn="just"/>
                      <a:endParaRPr lang="en-IN" sz="400" dirty="0"/>
                    </a:p>
                  </a:txBody>
                  <a:tcPr/>
                </a:tc>
                <a:tc>
                  <a:txBody>
                    <a:bodyPr/>
                    <a:lstStyle/>
                    <a:p>
                      <a:r>
                        <a:rPr lang="en-US" sz="1150" dirty="0" smtClean="0"/>
                        <a:t>Surveys and analysis.</a:t>
                      </a:r>
                      <a:endParaRPr lang="en-IN" sz="1150" dirty="0"/>
                    </a:p>
                  </a:txBody>
                  <a:tcPr/>
                </a:tc>
                <a:tc>
                  <a:txBody>
                    <a:bodyPr/>
                    <a:lstStyle/>
                    <a:p>
                      <a:r>
                        <a:rPr lang="en-US" sz="850" dirty="0" smtClean="0"/>
                        <a:t>Pros:</a:t>
                      </a:r>
                    </a:p>
                    <a:p>
                      <a:r>
                        <a:rPr lang="en-US" sz="850" dirty="0" smtClean="0"/>
                        <a:t>1. Provided study suggesting how </a:t>
                      </a:r>
                      <a:r>
                        <a:rPr lang="en-US" sz="850" dirty="0" err="1" smtClean="0"/>
                        <a:t>CaBi</a:t>
                      </a:r>
                      <a:r>
                        <a:rPr lang="en-US" sz="850" dirty="0" smtClean="0"/>
                        <a:t> short-term users and members are different from Washington, DC</a:t>
                      </a:r>
                      <a:r>
                        <a:rPr lang="en-US" sz="850" baseline="0" dirty="0" smtClean="0"/>
                        <a:t> </a:t>
                      </a:r>
                      <a:r>
                        <a:rPr lang="en-US" sz="850" dirty="0" smtClean="0"/>
                        <a:t>area cyclists.</a:t>
                      </a:r>
                    </a:p>
                    <a:p>
                      <a:r>
                        <a:rPr lang="en-US" sz="850" dirty="0" smtClean="0"/>
                        <a:t>Cons:</a:t>
                      </a:r>
                    </a:p>
                    <a:p>
                      <a:pPr marL="0" indent="0">
                        <a:buNone/>
                      </a:pPr>
                      <a:r>
                        <a:rPr lang="en-US" sz="850" dirty="0" smtClean="0"/>
                        <a:t>1. Analysis couldn’t fully consider the spatial restrictions of the two </a:t>
                      </a:r>
                      <a:r>
                        <a:rPr lang="en-US" sz="850" dirty="0" err="1" smtClean="0"/>
                        <a:t>CaBi</a:t>
                      </a:r>
                      <a:r>
                        <a:rPr lang="en-US" sz="850" dirty="0" smtClean="0"/>
                        <a:t> surveys, presence of potential biases over the sample.</a:t>
                      </a:r>
                    </a:p>
                    <a:p>
                      <a:pPr marL="0" indent="0">
                        <a:buNone/>
                      </a:pPr>
                      <a:r>
                        <a:rPr lang="en-US" sz="850" dirty="0" smtClean="0"/>
                        <a:t>2. Results for the Washington, DC area couldn’t be applied to other US cities.</a:t>
                      </a:r>
                      <a:endParaRPr lang="en-IN" sz="850" dirty="0"/>
                    </a:p>
                  </a:txBody>
                  <a:tcPr/>
                </a:tc>
              </a:tr>
              <a:tr h="884286">
                <a:tc>
                  <a:txBody>
                    <a:bodyPr/>
                    <a:lstStyle/>
                    <a:p>
                      <a:r>
                        <a:rPr lang="en-US" sz="1150" dirty="0" smtClean="0"/>
                        <a:t>[20]</a:t>
                      </a:r>
                      <a:endParaRPr lang="en-IN" sz="1150" dirty="0"/>
                    </a:p>
                  </a:txBody>
                  <a:tcPr/>
                </a:tc>
                <a:tc>
                  <a:txBody>
                    <a:bodyPr/>
                    <a:lstStyle/>
                    <a:p>
                      <a:r>
                        <a:rPr lang="en-US" sz="1150" dirty="0" smtClean="0"/>
                        <a:t>Carlos M. </a:t>
                      </a:r>
                      <a:r>
                        <a:rPr lang="en-US" sz="1150" dirty="0" err="1" smtClean="0"/>
                        <a:t>Vallez</a:t>
                      </a:r>
                      <a:r>
                        <a:rPr lang="en-US" sz="1150" dirty="0" smtClean="0"/>
                        <a:t>, Mario Castro, David Contreras, "Challenges and Opportunities in Dock-Based Bike-Sharing Rebalancing: A Systematic Review", Sustainability 2021, 13, 1829. https://doi.org/10.3390/su13041829, MDPI, February 2021.</a:t>
                      </a:r>
                      <a:endParaRPr lang="en-IN" sz="1150" dirty="0"/>
                    </a:p>
                  </a:txBody>
                  <a:tcPr/>
                </a:tc>
                <a:tc>
                  <a:txBody>
                    <a:bodyPr/>
                    <a:lstStyle/>
                    <a:p>
                      <a:pPr algn="just"/>
                      <a:r>
                        <a:rPr lang="en-US" sz="350" dirty="0" smtClean="0"/>
                        <a:t>The approach of how the managing authorities of the </a:t>
                      </a:r>
                      <a:r>
                        <a:rPr lang="en-US" sz="350" dirty="0" err="1" smtClean="0"/>
                        <a:t>bikesharing</a:t>
                      </a:r>
                      <a:r>
                        <a:rPr lang="en-US" sz="350" dirty="0" smtClean="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sz="350" dirty="0" err="1" smtClean="0"/>
                        <a:t>bikesharing</a:t>
                      </a:r>
                      <a:r>
                        <a:rPr lang="en-US" sz="350" dirty="0" smtClean="0"/>
                        <a:t> systems, classifying them and to suggest and divert to many novel research venues. A 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sz="350" dirty="0" err="1" smtClean="0"/>
                        <a:t>VOSviewer</a:t>
                      </a:r>
                      <a:r>
                        <a:rPr lang="en-US" sz="350" dirty="0" smtClean="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endParaRPr lang="en-IN" sz="350" dirty="0"/>
                    </a:p>
                  </a:txBody>
                  <a:tcPr/>
                </a:tc>
                <a:tc>
                  <a:txBody>
                    <a:bodyPr/>
                    <a:lstStyle/>
                    <a:p>
                      <a:r>
                        <a:rPr lang="en-US" sz="1150" dirty="0" smtClean="0"/>
                        <a:t>Various methods of data acquisition, exploratory data analysis.</a:t>
                      </a:r>
                      <a:endParaRPr lang="en-IN" sz="1150" dirty="0"/>
                    </a:p>
                  </a:txBody>
                  <a:tcPr/>
                </a:tc>
                <a:tc>
                  <a:txBody>
                    <a:bodyPr/>
                    <a:lstStyle/>
                    <a:p>
                      <a:r>
                        <a:rPr lang="en-US" sz="750" dirty="0" smtClean="0"/>
                        <a:t>Pros:</a:t>
                      </a:r>
                    </a:p>
                    <a:p>
                      <a:pPr marL="0" indent="0">
                        <a:buNone/>
                      </a:pPr>
                      <a:r>
                        <a:rPr lang="en-US" sz="750" dirty="0" smtClean="0"/>
                        <a:t>1. Exploratory analysis on researches conducted previously in the field shown.</a:t>
                      </a:r>
                    </a:p>
                    <a:p>
                      <a:pPr marL="0" indent="0">
                        <a:buNone/>
                      </a:pPr>
                      <a:r>
                        <a:rPr lang="en-US" sz="750" dirty="0" smtClean="0"/>
                        <a:t>2. Creation</a:t>
                      </a:r>
                      <a:r>
                        <a:rPr lang="en-US" sz="750" baseline="0" dirty="0" smtClean="0"/>
                        <a:t> of </a:t>
                      </a:r>
                      <a:r>
                        <a:rPr lang="en-IN" sz="750" dirty="0" smtClean="0"/>
                        <a:t>taxonomy/ classification of proposed algorithms and a good summary of exhaustive discussions provided.</a:t>
                      </a:r>
                      <a:endParaRPr lang="en-US" sz="750" dirty="0" smtClean="0"/>
                    </a:p>
                    <a:p>
                      <a:r>
                        <a:rPr lang="en-US" sz="750" dirty="0" smtClean="0"/>
                        <a:t>Cons:</a:t>
                      </a:r>
                    </a:p>
                    <a:p>
                      <a:r>
                        <a:rPr lang="en-US" sz="750" dirty="0" smtClean="0"/>
                        <a:t>1. Completely theoretical approach with very less or little emphasis on practicality.</a:t>
                      </a:r>
                      <a:endParaRPr lang="en-IN" sz="750" dirty="0"/>
                    </a:p>
                  </a:txBody>
                  <a:tcPr/>
                </a:tc>
              </a:tr>
            </a:tbl>
          </a:graphicData>
        </a:graphic>
      </p:graphicFrame>
    </p:spTree>
    <p:extLst>
      <p:ext uri="{BB962C8B-B14F-4D97-AF65-F5344CB8AC3E}">
        <p14:creationId xmlns:p14="http://schemas.microsoft.com/office/powerpoint/2010/main" val="2228466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extLst>
      <p:ext uri="{BB962C8B-B14F-4D97-AF65-F5344CB8AC3E}">
        <p14:creationId xmlns:p14="http://schemas.microsoft.com/office/powerpoint/2010/main" val="1578923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07654"/>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a:t>
            </a:r>
            <a:r>
              <a:rPr lang="en-US" sz="6500" dirty="0" smtClean="0"/>
              <a:t>I. METHODOLOGY</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031614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23" name="Google Shape;123;p15"/>
          <p:cNvSpPr txBox="1">
            <a:spLocks noGrp="1"/>
          </p:cNvSpPr>
          <p:nvPr>
            <p:ph type="ctrTitle" idx="4294967295"/>
          </p:nvPr>
        </p:nvSpPr>
        <p:spPr>
          <a:xfrm>
            <a:off x="1259632" y="267495"/>
            <a:ext cx="7165280" cy="792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MODULES</a:t>
            </a:r>
            <a:endParaRPr sz="2500" dirty="0">
              <a:solidFill>
                <a:srgbClr val="FF8700"/>
              </a:solidFill>
            </a:endParaRPr>
          </a:p>
        </p:txBody>
      </p:sp>
      <p:sp>
        <p:nvSpPr>
          <p:cNvPr id="6" name="Google Shape;115;p14"/>
          <p:cNvSpPr txBox="1">
            <a:spLocks/>
          </p:cNvSpPr>
          <p:nvPr/>
        </p:nvSpPr>
        <p:spPr>
          <a:xfrm>
            <a:off x="1259632" y="1203598"/>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Write your text here.</a:t>
            </a:r>
            <a:endParaRPr lang="en-US" dirty="0">
              <a:solidFill>
                <a:schemeClr val="bg1"/>
              </a:solidFill>
            </a:endParaRPr>
          </a:p>
        </p:txBody>
      </p:sp>
    </p:spTree>
    <p:extLst>
      <p:ext uri="{BB962C8B-B14F-4D97-AF65-F5344CB8AC3E}">
        <p14:creationId xmlns:p14="http://schemas.microsoft.com/office/powerpoint/2010/main" val="4102270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t>
            </a:r>
            <a:r>
              <a:rPr lang="en-US" sz="2000" dirty="0" smtClean="0">
                <a:solidFill>
                  <a:schemeClr val="bg1"/>
                </a:solidFill>
              </a:rPr>
              <a:t>subscribers and customers of Divvy bike-share service use bikes </a:t>
            </a:r>
            <a:r>
              <a:rPr lang="en-US" sz="2000" dirty="0" smtClean="0">
                <a:solidFill>
                  <a:schemeClr val="bg1"/>
                </a:solidFill>
              </a:rPr>
              <a:t>differently. The comparison along with other tasks will later be used to design marketing strategies aimed at converting </a:t>
            </a:r>
            <a:r>
              <a:rPr lang="en-US" sz="2000" dirty="0" smtClean="0">
                <a:solidFill>
                  <a:schemeClr val="bg1"/>
                </a:solidFill>
              </a:rPr>
              <a:t>customers to subscribers.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282008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ALGORITHMS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1622175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FUNCTIONALITIES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Write your text here.</a:t>
            </a:r>
            <a:endParaRPr lang="en-US" dirty="0">
              <a:solidFill>
                <a:schemeClr val="bg1"/>
              </a:solidFill>
            </a:endParaRPr>
          </a:p>
        </p:txBody>
      </p:sp>
    </p:spTree>
    <p:extLst>
      <p:ext uri="{BB962C8B-B14F-4D97-AF65-F5344CB8AC3E}">
        <p14:creationId xmlns:p14="http://schemas.microsoft.com/office/powerpoint/2010/main" val="883524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PROTOCOLS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382282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B. DATA COLLECTION STRATEGIES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dirty="0" smtClean="0">
                <a:solidFill>
                  <a:schemeClr val="bg1"/>
                </a:solidFill>
              </a:rPr>
              <a:t>1. Advantage of strategy</a:t>
            </a:r>
          </a:p>
          <a:p>
            <a:pPr lvl="0"/>
            <a:r>
              <a:rPr lang="en-US" dirty="0" smtClean="0">
                <a:solidFill>
                  <a:schemeClr val="bg1"/>
                </a:solidFill>
              </a:rPr>
              <a:t>2. Limitation of strategy</a:t>
            </a:r>
          </a:p>
          <a:p>
            <a:pPr lvl="0"/>
            <a:r>
              <a:rPr lang="en-US" dirty="0" smtClean="0">
                <a:solidFill>
                  <a:schemeClr val="bg1"/>
                </a:solidFill>
              </a:rPr>
              <a:t>3. Potential risk</a:t>
            </a:r>
          </a:p>
          <a:p>
            <a:pPr lvl="0"/>
            <a:r>
              <a:rPr lang="en-US" dirty="0" smtClean="0">
                <a:solidFill>
                  <a:schemeClr val="bg1"/>
                </a:solidFill>
              </a:rPr>
              <a:t>4. Ethical issues about the collection on subjects</a:t>
            </a:r>
            <a:endParaRPr lang="en-US" dirty="0">
              <a:solidFill>
                <a:schemeClr val="bg1"/>
              </a:solidFill>
            </a:endParaRPr>
          </a:p>
        </p:txBody>
      </p:sp>
    </p:spTree>
    <p:extLst>
      <p:ext uri="{BB962C8B-B14F-4D97-AF65-F5344CB8AC3E}">
        <p14:creationId xmlns:p14="http://schemas.microsoft.com/office/powerpoint/2010/main" val="1722667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C</a:t>
            </a:r>
            <a:r>
              <a:rPr lang="en" sz="2500" dirty="0" smtClean="0"/>
              <a:t>. DATA ANALYSIS APPROACHES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298457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IV. PROPOSED SYSTEM WILL CONSIST OF</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02322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4.1 PROPOSED SYSTEM INTRODUCTION</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3972853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4.2 PROPOSED SYSTEM DIAGRAM</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4.3 LIST OF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4.4 EXPLANATION OF ALL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2360709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862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 WHAT IS TO BE DONE NEXT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379293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1635545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 GUIDE APPROVAL MAIL SNAPSHOT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686920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VII. RESEARCH PAPER STATUS</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57730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a:t>
            </a:r>
            <a:r>
              <a:rPr lang="en" sz="4000" dirty="0" smtClean="0">
                <a:solidFill>
                  <a:schemeClr val="accent1"/>
                </a:solidFill>
              </a:rPr>
              <a:t>. </a:t>
            </a:r>
            <a:r>
              <a:rPr lang="en" sz="4000" dirty="0" smtClean="0">
                <a:solidFill>
                  <a:schemeClr val="accent1"/>
                </a:solidFill>
              </a:rPr>
              <a:t>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extLst>
      <p:ext uri="{BB962C8B-B14F-4D97-AF65-F5344CB8AC3E}">
        <p14:creationId xmlns:p14="http://schemas.microsoft.com/office/powerpoint/2010/main" val="1620937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1664237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1834454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1755826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32840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345256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2853314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sp>
        <p:nvSpPr>
          <p:cNvPr id="115" name="Google Shape;115;p14"/>
          <p:cNvSpPr txBox="1">
            <a:spLocks noGrp="1"/>
          </p:cNvSpPr>
          <p:nvPr>
            <p:ph type="body" idx="2"/>
          </p:nvPr>
        </p:nvSpPr>
        <p:spPr>
          <a:xfrm>
            <a:off x="1101375" y="1349550"/>
            <a:ext cx="3481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GOOGLE SLIDES</a:t>
            </a:r>
            <a:endParaRPr sz="1400">
              <a:highlight>
                <a:schemeClr val="accent1"/>
              </a:highlight>
            </a:endParaRPr>
          </a:p>
          <a:p>
            <a:pPr marL="0" lvl="0" indent="0" algn="l" rtl="0">
              <a:spcBef>
                <a:spcPts val="600"/>
              </a:spcBef>
              <a:spcAft>
                <a:spcPts val="0"/>
              </a:spcAft>
              <a:buClr>
                <a:schemeClr val="dk1"/>
              </a:buClr>
              <a:buSzPts val="1100"/>
              <a:buFont typeface="Arial"/>
              <a:buNone/>
            </a:pPr>
            <a:r>
              <a:rPr lang="en" sz="1400"/>
              <a:t>Click on the button under the presentation preview that says "Use as Google Slides Theme".</a:t>
            </a:r>
            <a:endParaRPr sz="1400"/>
          </a:p>
          <a:p>
            <a:pPr marL="0" lvl="0" indent="0" algn="l" rtl="0">
              <a:spcBef>
                <a:spcPts val="600"/>
              </a:spcBef>
              <a:spcAft>
                <a:spcPts val="0"/>
              </a:spcAft>
              <a:buClr>
                <a:schemeClr val="dk1"/>
              </a:buClr>
              <a:buSzPts val="1100"/>
              <a:buFont typeface="Arial"/>
              <a:buNone/>
            </a:pPr>
            <a:r>
              <a:rPr lang="en" sz="1400"/>
              <a:t>You will get a copy of this document on your Google Drive and will be able to edit, add or delete slides.</a:t>
            </a:r>
            <a:endParaRPr sz="1400"/>
          </a:p>
          <a:p>
            <a:pPr marL="0" lvl="0" indent="0" algn="l" rtl="0">
              <a:spcBef>
                <a:spcPts val="600"/>
              </a:spcBef>
              <a:spcAft>
                <a:spcPts val="0"/>
              </a:spcAft>
              <a:buClr>
                <a:schemeClr val="dk1"/>
              </a:buClr>
              <a:buSzPts val="1100"/>
              <a:buFont typeface="Arial"/>
              <a:buNone/>
            </a:pPr>
            <a:r>
              <a:rPr lang="en" sz="1400"/>
              <a:t>You have to be signed in to your Google account.</a:t>
            </a:r>
            <a:endParaRPr sz="1400"/>
          </a:p>
          <a:p>
            <a:pPr marL="0" lvl="0" indent="0" algn="l" rtl="0">
              <a:spcBef>
                <a:spcPts val="600"/>
              </a:spcBef>
              <a:spcAft>
                <a:spcPts val="0"/>
              </a:spcAft>
              <a:buNone/>
            </a:pPr>
            <a:endParaRPr sz="1400"/>
          </a:p>
        </p:txBody>
      </p:sp>
      <p:sp>
        <p:nvSpPr>
          <p:cNvPr id="116" name="Google Shape;116;p14"/>
          <p:cNvSpPr txBox="1">
            <a:spLocks noGrp="1"/>
          </p:cNvSpPr>
          <p:nvPr>
            <p:ph type="body" idx="2"/>
          </p:nvPr>
        </p:nvSpPr>
        <p:spPr>
          <a:xfrm>
            <a:off x="4809306" y="1349550"/>
            <a:ext cx="3877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POWERPOINT®</a:t>
            </a:r>
            <a:endParaRPr sz="1400">
              <a:highlight>
                <a:schemeClr val="accent1"/>
              </a:highlight>
            </a:endParaRPr>
          </a:p>
          <a:p>
            <a:pPr marL="0" lvl="0" indent="0" algn="l" rtl="0">
              <a:spcBef>
                <a:spcPts val="600"/>
              </a:spcBef>
              <a:spcAft>
                <a:spcPts val="0"/>
              </a:spcAft>
              <a:buNone/>
            </a:pPr>
            <a:r>
              <a:rPr lang="en" sz="1400"/>
              <a:t>Click on the button under the presentation preview that says "Download as PowerPoint template". You will get a .pptx file that you can edit in PowerPoint.</a:t>
            </a:r>
            <a:endParaRPr sz="1400"/>
          </a:p>
          <a:p>
            <a:pPr marL="0" lvl="0" indent="0" algn="l" rtl="0">
              <a:spcBef>
                <a:spcPts val="600"/>
              </a:spcBef>
              <a:spcAft>
                <a:spcPts val="0"/>
              </a:spcAft>
              <a:buNone/>
            </a:pPr>
            <a:r>
              <a:rPr lang="en" sz="1400"/>
              <a:t>Remember to download and install the fonts used in this presentation (you’ll find the links to the font files needed in the </a:t>
            </a:r>
            <a:r>
              <a:rPr lang="en" sz="1400" u="sng">
                <a:hlinkClick r:id="rId3" action="ppaction://hlinksldjump"/>
              </a:rPr>
              <a:t>Presentation design slide</a:t>
            </a:r>
            <a:r>
              <a:rPr lang="en" sz="1400"/>
              <a:t>)</a:t>
            </a:r>
            <a:endParaRPr sz="1400"/>
          </a:p>
        </p:txBody>
      </p:sp>
      <p:sp>
        <p:nvSpPr>
          <p:cNvPr id="117" name="Google Shape;117;p14"/>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b="1"/>
              <a:t>More info on how to use this template at </a:t>
            </a:r>
            <a:r>
              <a:rPr lang="en" sz="1200" b="1" u="sng">
                <a:hlinkClick r:id="rId4"/>
              </a:rPr>
              <a:t>www.slidescarnival.com/help-use-presentation-template</a:t>
            </a:r>
            <a:endParaRPr sz="1200" b="1"/>
          </a:p>
          <a:p>
            <a:pPr marL="0" lvl="0" indent="0" algn="l" rtl="0">
              <a:spcBef>
                <a:spcPts val="1000"/>
              </a:spcBef>
              <a:spcAft>
                <a:spcPts val="0"/>
              </a:spcAft>
              <a:buClr>
                <a:schemeClr val="dk1"/>
              </a:buClr>
              <a:buSzPts val="1100"/>
              <a:buFont typeface="Arial"/>
              <a:buNone/>
            </a:pPr>
            <a:r>
              <a:rPr lang="en" sz="1200"/>
              <a:t>This template is free to use under </a:t>
            </a:r>
            <a:r>
              <a:rPr lang="en" sz="1200" u="sng">
                <a:hlinkClick r:id="rId5"/>
              </a:rPr>
              <a:t>Creative Commons Attribution license</a:t>
            </a:r>
            <a:r>
              <a:rPr lang="en" sz="1200"/>
              <a:t>. You can keep the Credits slide or mention SlidesCarnival and other resources used in a slide footer.</a:t>
            </a:r>
            <a:endParaRPr sz="1200"/>
          </a:p>
          <a:p>
            <a:pPr marL="0" lvl="0" indent="0" algn="l" rtl="0">
              <a:spcBef>
                <a:spcPts val="1000"/>
              </a:spcBef>
              <a:spcAft>
                <a:spcPts val="0"/>
              </a:spcAft>
              <a:buClr>
                <a:schemeClr val="dk1"/>
              </a:buClr>
              <a:buSzPts val="1100"/>
              <a:buFont typeface="Arial"/>
              <a:buNone/>
            </a:pPr>
            <a:endParaRPr sz="1200"/>
          </a:p>
          <a:p>
            <a:pPr marL="0" lvl="0" indent="0" algn="l" rtl="0">
              <a:spcBef>
                <a:spcPts val="1000"/>
              </a:spcBef>
              <a:spcAft>
                <a:spcPts val="1000"/>
              </a:spcAft>
              <a:buNone/>
            </a:pPr>
            <a:endParaRPr sz="120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8700"/>
                </a:solidFill>
              </a:rPr>
              <a:t>HELLO!</a:t>
            </a:r>
            <a:endParaRPr sz="6000">
              <a:solidFill>
                <a:srgbClr val="FF8700"/>
              </a:solidFill>
            </a:endParaRPr>
          </a:p>
        </p:txBody>
      </p:sp>
      <p:sp>
        <p:nvSpPr>
          <p:cNvPr id="124" name="Google Shape;124;p15"/>
          <p:cNvSpPr txBox="1">
            <a:spLocks noGrp="1"/>
          </p:cNvSpPr>
          <p:nvPr>
            <p:ph type="subTitle" idx="4294967295"/>
          </p:nvPr>
        </p:nvSpPr>
        <p:spPr>
          <a:xfrm>
            <a:off x="5081000" y="1868575"/>
            <a:ext cx="3823200" cy="19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rgbClr val="FFFFFF"/>
                </a:solidFill>
              </a:rPr>
              <a:t>I am Jayden Smith</a:t>
            </a:r>
            <a:endParaRPr sz="2400" b="1">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I am here because I love to give presentations. </a:t>
            </a:r>
            <a:endParaRPr sz="2400">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You can find me at @username</a:t>
            </a:r>
            <a:endParaRPr sz="2400" b="1">
              <a:solidFill>
                <a:srgbClr val="FFFFFF"/>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126" name="Google Shape;126;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132" name="Google Shape;132;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slide title</a:t>
            </a:r>
            <a:endParaRPr/>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Here you have a list of items</a:t>
            </a:r>
            <a:endParaRPr/>
          </a:p>
          <a:p>
            <a:pPr marL="457200" lvl="0" indent="-419100" algn="l" rtl="0">
              <a:spcBef>
                <a:spcPts val="0"/>
              </a:spcBef>
              <a:spcAft>
                <a:spcPts val="0"/>
              </a:spcAft>
              <a:buSzPts val="3000"/>
              <a:buChar char="▸"/>
            </a:pPr>
            <a:r>
              <a:rPr lang="en"/>
              <a:t>And some text</a:t>
            </a:r>
            <a:endParaRPr/>
          </a:p>
          <a:p>
            <a:pPr marL="457200" lvl="0" indent="-419100" algn="l" rtl="0">
              <a:spcBef>
                <a:spcPts val="0"/>
              </a:spcBef>
              <a:spcAft>
                <a:spcPts val="0"/>
              </a:spcAft>
              <a:buSzPts val="30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1"/>
                </a:solidFill>
              </a:rPr>
              <a:t>BIG CONCEPT</a:t>
            </a:r>
            <a:endParaRPr sz="7200">
              <a:solidFill>
                <a:schemeClr val="accent1"/>
              </a:solidFill>
            </a:endParaRPr>
          </a:p>
        </p:txBody>
      </p:sp>
      <p:sp>
        <p:nvSpPr>
          <p:cNvPr id="151" name="Google Shape;151;p19"/>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a:t>
            </a:r>
            <a:r>
              <a:rPr lang="en" sz="3200" dirty="0" smtClean="0"/>
              <a:t>. </a:t>
            </a:r>
            <a:r>
              <a:rPr lang="en" sz="3200" dirty="0" smtClean="0"/>
              <a:t>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extLst>
      <p:ext uri="{BB962C8B-B14F-4D97-AF65-F5344CB8AC3E}">
        <p14:creationId xmlns:p14="http://schemas.microsoft.com/office/powerpoint/2010/main" val="1729210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187" name="Google Shape;187;p22"/>
          <p:cNvSpPr txBox="1">
            <a:spLocks noGrp="1"/>
          </p:cNvSpPr>
          <p:nvPr>
            <p:ph type="body" idx="1"/>
          </p:nvPr>
        </p:nvSpPr>
        <p:spPr>
          <a:xfrm>
            <a:off x="1104900" y="2433975"/>
            <a:ext cx="3625200" cy="2112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Want big impact?</a:t>
            </a:r>
            <a:r>
              <a:rPr lang="en"/>
              <a:t> USE BIG IMAGE</a:t>
            </a:r>
            <a:endParaRPr/>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1125150" y="1659550"/>
            <a:ext cx="7333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0">
                <a:solidFill>
                  <a:schemeClr val="accent1"/>
                </a:solidFill>
              </a:rPr>
              <a:t>89,526,124</a:t>
            </a:r>
            <a:endParaRPr sz="12000">
              <a:solidFill>
                <a:schemeClr val="accent1"/>
              </a:solidFill>
            </a:endParaRPr>
          </a:p>
        </p:txBody>
      </p:sp>
      <p:sp>
        <p:nvSpPr>
          <p:cNvPr id="231" name="Google Shape;231;p27"/>
          <p:cNvSpPr txBox="1">
            <a:spLocks noGrp="1"/>
          </p:cNvSpPr>
          <p:nvPr>
            <p:ph type="subTitle" idx="4294967295"/>
          </p:nvPr>
        </p:nvSpPr>
        <p:spPr>
          <a:xfrm>
            <a:off x="1125150" y="2992450"/>
            <a:ext cx="4810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idx="4294967295"/>
          </p:nvPr>
        </p:nvSpPr>
        <p:spPr>
          <a:xfrm>
            <a:off x="1561425" y="876600"/>
            <a:ext cx="68967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1561425" y="1487502"/>
            <a:ext cx="68967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2985075" y="3505500"/>
            <a:ext cx="54732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2985075" y="4116400"/>
            <a:ext cx="5473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296200" y="2191050"/>
            <a:ext cx="61620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296200" y="2801952"/>
            <a:ext cx="6162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2"/>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0" name="Google Shape;260;p30"/>
          <p:cNvSpPr txBox="1">
            <a:spLocks noGrp="1"/>
          </p:cNvSpPr>
          <p:nvPr>
            <p:ph type="body" idx="3"/>
          </p:nvPr>
        </p:nvSpPr>
        <p:spPr>
          <a:xfrm>
            <a:off x="6199476"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262" name="Google Shape;262;p30"/>
          <p:cNvSpPr txBox="1">
            <a:spLocks noGrp="1"/>
          </p:cNvSpPr>
          <p:nvPr>
            <p:ph type="body" idx="1"/>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3" name="Google Shape;263;p30"/>
          <p:cNvSpPr txBox="1">
            <a:spLocks noGrp="1"/>
          </p:cNvSpPr>
          <p:nvPr>
            <p:ph type="body" idx="2"/>
          </p:nvPr>
        </p:nvSpPr>
        <p:spPr>
          <a:xfrm>
            <a:off x="3652188"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3"/>
          </p:nvPr>
        </p:nvSpPr>
        <p:spPr>
          <a:xfrm>
            <a:off x="6199476"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a:t>
            </a:r>
            <a:r>
              <a:rPr lang="en" sz="3200" dirty="0" smtClean="0"/>
              <a:t>BACKGROUND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294" name="Google Shape;294;p32"/>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306" name="Google Shape;306;p33"/>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318" name="Google Shape;318;p34"/>
          <p:cNvSpPr txBox="1">
            <a:spLocks noGrp="1"/>
          </p:cNvSpPr>
          <p:nvPr>
            <p:ph type="body" idx="4294967295"/>
          </p:nvPr>
        </p:nvSpPr>
        <p:spPr>
          <a:xfrm>
            <a:off x="58117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DESKTOP 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19" name="Google Shape;319;p34"/>
          <p:cNvGrpSpPr/>
          <p:nvPr/>
        </p:nvGrpSpPr>
        <p:grpSpPr>
          <a:xfrm>
            <a:off x="313351" y="1557650"/>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879252" y="1721360"/>
            <a:ext cx="3939355" cy="25023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chemeClr val="lt1"/>
                </a:solidFill>
              </a:rPr>
              <a:t>Any questions?</a:t>
            </a:r>
            <a:endParaRPr sz="2400" b="1">
              <a:solidFill>
                <a:schemeClr val="lt1"/>
              </a:solidFill>
            </a:endParaRPr>
          </a:p>
          <a:p>
            <a:pPr marL="0" lvl="0" indent="0" algn="l" rtl="0">
              <a:spcBef>
                <a:spcPts val="600"/>
              </a:spcBef>
              <a:spcAft>
                <a:spcPts val="0"/>
              </a:spcAft>
              <a:buClr>
                <a:schemeClr val="dk1"/>
              </a:buClr>
              <a:buSzPts val="1100"/>
              <a:buFont typeface="Arial"/>
              <a:buNone/>
            </a:pPr>
            <a:r>
              <a:rPr lang="en" sz="2400">
                <a:solidFill>
                  <a:schemeClr val="lt1"/>
                </a:solidFill>
              </a:rPr>
              <a:t>You can find me at @username &amp; user@mail.me</a:t>
            </a:r>
            <a:endParaRPr sz="2400" b="1">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
        <p:nvSpPr>
          <p:cNvPr id="346" name="Google Shape;346;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a:t>
            </a:r>
            <a:r>
              <a:rPr lang="en" sz="3200" dirty="0" smtClean="0"/>
              <a:t>CONTEXT</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81530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3"/>
          <p:cNvSpPr txBox="1">
            <a:spLocks noGrp="1"/>
          </p:cNvSpPr>
          <p:nvPr>
            <p:ph type="title" idx="4294967295"/>
          </p:nvPr>
        </p:nvSpPr>
        <p:spPr>
          <a:xfrm>
            <a:off x="949200" y="0"/>
            <a:ext cx="79326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8" name="Google Shape;458;p4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6"/>
          <p:cNvSpPr txBox="1">
            <a:spLocks noGrp="1"/>
          </p:cNvSpPr>
          <p:nvPr>
            <p:ph type="title" idx="4294967295"/>
          </p:nvPr>
        </p:nvSpPr>
        <p:spPr>
          <a:xfrm>
            <a:off x="965425" y="0"/>
            <a:ext cx="7711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sp>
        <p:nvSpPr>
          <p:cNvPr id="595" name="Google Shape;595;p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74</a:t>
            </a:fld>
            <a:endParaRPr/>
          </a:p>
        </p:txBody>
      </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xfrm>
            <a:off x="0" y="0"/>
            <a:ext cx="594900" cy="73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0" name="Google Shape;1540;p49"/>
          <p:cNvSpPr txBox="1">
            <a:spLocks noGrp="1"/>
          </p:cNvSpPr>
          <p:nvPr>
            <p:ph type="title" idx="4294967295"/>
          </p:nvPr>
        </p:nvSpPr>
        <p:spPr>
          <a:xfrm>
            <a:off x="1081975" y="249075"/>
            <a:ext cx="72066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541" name="Google Shape;1541;p4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pic>
        <p:nvPicPr>
          <p:cNvPr id="1553" name="Google Shape;155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4" name="Google Shape;155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5" name="Google Shape;1555;p51"/>
          <p:cNvGrpSpPr/>
          <p:nvPr/>
        </p:nvGrpSpPr>
        <p:grpSpPr>
          <a:xfrm>
            <a:off x="690575" y="3290132"/>
            <a:ext cx="7762851" cy="892418"/>
            <a:chOff x="801125" y="3213932"/>
            <a:chExt cx="7762851" cy="892418"/>
          </a:xfrm>
        </p:grpSpPr>
        <p:grpSp>
          <p:nvGrpSpPr>
            <p:cNvPr id="1556" name="Google Shape;1556;p51"/>
            <p:cNvGrpSpPr/>
            <p:nvPr/>
          </p:nvGrpSpPr>
          <p:grpSpPr>
            <a:xfrm>
              <a:off x="4845759" y="3213932"/>
              <a:ext cx="1695900" cy="892418"/>
              <a:chOff x="4845759" y="3213932"/>
              <a:chExt cx="1695900" cy="892418"/>
            </a:xfrm>
          </p:grpSpPr>
          <p:sp>
            <p:nvSpPr>
              <p:cNvPr id="1557" name="Google Shape;155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8" name="Google Shape;155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9" name="Google Shape;1559;p51"/>
            <p:cNvGrpSpPr/>
            <p:nvPr/>
          </p:nvGrpSpPr>
          <p:grpSpPr>
            <a:xfrm>
              <a:off x="2823442" y="3214222"/>
              <a:ext cx="1695900" cy="892128"/>
              <a:chOff x="2823442" y="3214222"/>
              <a:chExt cx="1695900" cy="892128"/>
            </a:xfrm>
          </p:grpSpPr>
          <p:sp>
            <p:nvSpPr>
              <p:cNvPr id="1560" name="Google Shape;156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61" name="Google Shape;156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2" name="Google Shape;1562;p51"/>
            <p:cNvGrpSpPr/>
            <p:nvPr/>
          </p:nvGrpSpPr>
          <p:grpSpPr>
            <a:xfrm>
              <a:off x="6868076" y="3213932"/>
              <a:ext cx="1695900" cy="892418"/>
              <a:chOff x="6868076" y="3213932"/>
              <a:chExt cx="1695900" cy="892418"/>
            </a:xfrm>
          </p:grpSpPr>
          <p:sp>
            <p:nvSpPr>
              <p:cNvPr id="1563" name="Google Shape;156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4" name="Google Shape;156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5" name="Google Shape;1565;p51"/>
            <p:cNvGrpSpPr/>
            <p:nvPr/>
          </p:nvGrpSpPr>
          <p:grpSpPr>
            <a:xfrm>
              <a:off x="801125" y="3214206"/>
              <a:ext cx="1695900" cy="892144"/>
              <a:chOff x="801125" y="3214206"/>
              <a:chExt cx="1695900" cy="892144"/>
            </a:xfrm>
          </p:grpSpPr>
          <p:sp>
            <p:nvSpPr>
              <p:cNvPr id="1566" name="Google Shape;156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7" name="Google Shape;156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been researched 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p>
          <a:p>
            <a:pPr marL="0" lvl="0" indent="0" algn="l" rtl="0">
              <a:spcBef>
                <a:spcPts val="600"/>
              </a:spcBef>
              <a:spcAft>
                <a:spcPts val="0"/>
              </a:spcAft>
              <a:buNone/>
            </a:pPr>
            <a:endParaRPr lang="en-US" sz="1400" dirty="0" smtClean="0"/>
          </a:p>
          <a:p>
            <a:pPr marL="0" lvl="0" indent="0">
              <a:buNone/>
            </a:pPr>
            <a:r>
              <a:rPr lang="en-US" sz="1400" dirty="0"/>
              <a:t>The BSS Industry no-doubt has huge potential in the future. The below mentioned points prove and illustrate the same:</a:t>
            </a:r>
          </a:p>
          <a:p>
            <a:pPr marL="0" indent="0">
              <a:buNone/>
            </a:pPr>
            <a:r>
              <a:rPr lang="en-US" sz="1400" dirty="0"/>
              <a:t>1. It is expected to grow at a robust 5.02 percent CAGR.</a:t>
            </a:r>
            <a:endParaRPr lang="en-US" sz="1400" b="1" dirty="0"/>
          </a:p>
          <a:p>
            <a:pPr marL="0" indent="0">
              <a:buNone/>
            </a:pPr>
            <a:r>
              <a:rPr lang="en-US" sz="1400" dirty="0"/>
              <a:t>2. People all over the world are becoming more and more health-conscious</a:t>
            </a:r>
          </a:p>
          <a:p>
            <a:pPr marL="0" indent="0">
              <a:buNone/>
            </a:pPr>
            <a:r>
              <a:rPr lang="en-US" sz="1400" dirty="0"/>
              <a:t>3. Awareness on cardiovascular fitness, muscle power and flexibility, better-joined mobility, reduced stress levels, increased posture and coordination, bones strengthened and reduced levels of body fat</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63317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9968</Words>
  <Application>Microsoft Office PowerPoint</Application>
  <PresentationFormat>On-screen Show (16:9)</PresentationFormat>
  <Paragraphs>710</Paragraphs>
  <Slides>79</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Roboto</vt:lpstr>
      <vt:lpstr>Montserrat</vt:lpstr>
      <vt:lpstr>Dosis</vt:lpstr>
      <vt:lpstr>William template</vt:lpstr>
      <vt:lpstr>TITLE : Divvy Bike-Share Analysis for Targeted Customer Marketing </vt:lpstr>
      <vt:lpstr>PowerPoint Presentation</vt:lpstr>
      <vt:lpstr>I. INTRODUCTION</vt:lpstr>
      <vt:lpstr>A. STATEMENT OF PROBLEM</vt:lpstr>
      <vt:lpstr>A. RESEARCH CHALLENGES</vt:lpstr>
      <vt:lpstr>B. BACKGROUND</vt:lpstr>
      <vt:lpstr>B. CONTEXT</vt:lpstr>
      <vt:lpstr>B. SIGNIFICANCE OF STUDY</vt:lpstr>
      <vt:lpstr>II. LITERATURE REVIEW</vt:lpstr>
      <vt:lpstr>A. THEMES DISCOVERED IN REVIEW</vt:lpstr>
      <vt:lpstr>CONTD.</vt:lpstr>
      <vt:lpstr>CONTD.</vt:lpstr>
      <vt:lpstr>CONTD.</vt:lpstr>
      <vt:lpstr>CONTD.</vt:lpstr>
      <vt:lpstr>CONTD.</vt:lpstr>
      <vt:lpstr>CONTD.</vt:lpstr>
      <vt:lpstr>B. IDENTIFICATION OF GAPS ON BASIS OF CURRENT SCENARIO</vt:lpstr>
      <vt:lpstr>III. METHODOLOGY</vt:lpstr>
      <vt:lpstr>A. MODULES</vt:lpstr>
      <vt:lpstr>A. ALGORITHMS</vt:lpstr>
      <vt:lpstr>A. FUNCTIONALITIES</vt:lpstr>
      <vt:lpstr>A. PROTOCOLS</vt:lpstr>
      <vt:lpstr>B. DATA COLLECTION STRATEGIES</vt:lpstr>
      <vt:lpstr>C. DATA ANALYSIS APPROACHES</vt:lpstr>
      <vt:lpstr>IV. PROPOSED SYSTEM WILL CONSIST OF</vt:lpstr>
      <vt:lpstr>4.1 PROPOSED SYSTEM INTRODUCTION</vt:lpstr>
      <vt:lpstr>4.2 PROPOSED SYSTEM DIAGRAM</vt:lpstr>
      <vt:lpstr>4.3 LIST OF MODULES</vt:lpstr>
      <vt:lpstr>4.4 EXPLANATION OF ALL MODULES</vt:lpstr>
      <vt:lpstr>V. WHAT IS TO BE DONE NEXT</vt:lpstr>
      <vt:lpstr>PowerPoint Presentation</vt:lpstr>
      <vt:lpstr>VI. GUIDE APPROVAL MAIL SNAPSHOT</vt:lpstr>
      <vt:lpstr>PowerPoint Presentation</vt:lpstr>
      <vt:lpstr>VII. RESEARCH PAPER STATUS</vt:lpstr>
      <vt:lpstr>PowerPoint Presentation</vt:lpstr>
      <vt:lpstr>VIII. REFERENCES</vt:lpstr>
      <vt:lpstr>PowerPoint Presentation</vt:lpstr>
      <vt:lpstr>PowerPoint Presentation</vt:lpstr>
      <vt:lpstr>PowerPoint Presentation</vt:lpstr>
      <vt:lpstr>PowerPoint Presentation</vt:lpstr>
      <vt:lpstr>THANKS!</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Divvy Bike-Share Analysis for Targeted Customer Marketing </dc:title>
  <cp:lastModifiedBy>TAMOJIT</cp:lastModifiedBy>
  <cp:revision>5</cp:revision>
  <dcterms:modified xsi:type="dcterms:W3CDTF">2023-01-04T16:40:37Z</dcterms:modified>
</cp:coreProperties>
</file>