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1"/>
  </p:notesMasterIdLst>
  <p:sldIdLst>
    <p:sldId id="295" r:id="rId2"/>
    <p:sldId id="296" r:id="rId3"/>
    <p:sldId id="259" r:id="rId4"/>
    <p:sldId id="257" r:id="rId5"/>
    <p:sldId id="297" r:id="rId6"/>
    <p:sldId id="298" r:id="rId7"/>
    <p:sldId id="266"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294" r:id="rId30"/>
    <p:sldId id="258" r:id="rId31"/>
    <p:sldId id="261" r:id="rId32"/>
    <p:sldId id="281" r:id="rId33"/>
    <p:sldId id="265" r:id="rId34"/>
    <p:sldId id="277" r:id="rId35"/>
    <p:sldId id="325" r:id="rId36"/>
    <p:sldId id="262" r:id="rId37"/>
    <p:sldId id="270" r:id="rId38"/>
    <p:sldId id="278" r:id="rId39"/>
    <p:sldId id="300" r:id="rId40"/>
    <p:sldId id="301" r:id="rId41"/>
    <p:sldId id="302" r:id="rId42"/>
    <p:sldId id="324" r:id="rId43"/>
    <p:sldId id="299" r:id="rId44"/>
    <p:sldId id="260" r:id="rId45"/>
    <p:sldId id="263" r:id="rId46"/>
    <p:sldId id="264" r:id="rId47"/>
    <p:sldId id="267" r:id="rId48"/>
    <p:sldId id="268" r:id="rId49"/>
    <p:sldId id="269" r:id="rId50"/>
    <p:sldId id="271" r:id="rId51"/>
    <p:sldId id="272" r:id="rId52"/>
    <p:sldId id="273" r:id="rId53"/>
    <p:sldId id="274" r:id="rId54"/>
    <p:sldId id="275" r:id="rId55"/>
    <p:sldId id="276" r:id="rId56"/>
    <p:sldId id="279" r:id="rId57"/>
    <p:sldId id="280" r:id="rId58"/>
    <p:sldId id="282" r:id="rId59"/>
    <p:sldId id="283" r:id="rId60"/>
    <p:sldId id="284" r:id="rId61"/>
    <p:sldId id="285" r:id="rId62"/>
    <p:sldId id="286" r:id="rId63"/>
    <p:sldId id="287" r:id="rId64"/>
    <p:sldId id="288" r:id="rId65"/>
    <p:sldId id="289" r:id="rId66"/>
    <p:sldId id="290" r:id="rId67"/>
    <p:sldId id="291" r:id="rId68"/>
    <p:sldId id="292" r:id="rId69"/>
    <p:sldId id="293" r:id="rId70"/>
  </p:sldIdLst>
  <p:sldSz cx="9144000" cy="5143500" type="screen16x9"/>
  <p:notesSz cx="6858000" cy="9144000"/>
  <p:embeddedFontLst>
    <p:embeddedFont>
      <p:font typeface="Calibri" pitchFamily="34" charset="0"/>
      <p:regular r:id="rId72"/>
      <p:bold r:id="rId73"/>
      <p:italic r:id="rId74"/>
      <p:boldItalic r:id="rId75"/>
    </p:embeddedFont>
    <p:embeddedFont>
      <p:font typeface="Roboto" charset="0"/>
      <p:regular r:id="rId76"/>
      <p:bold r:id="rId77"/>
      <p:italic r:id="rId78"/>
      <p:boldItalic r:id="rId79"/>
    </p:embeddedFont>
    <p:embeddedFont>
      <p:font typeface="Dosis" charset="0"/>
      <p:regular r:id="rId80"/>
      <p:bold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0"/>
  </p:normalViewPr>
  <p:slideViewPr>
    <p:cSldViewPr>
      <p:cViewPr>
        <p:scale>
          <a:sx n="140" d="100"/>
          <a:sy n="140" d="100"/>
        </p:scale>
        <p:origin x="-1098"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5.fntdata"/><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80" Type="http://schemas.openxmlformats.org/officeDocument/2006/relationships/font" Target="fonts/font9.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4.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Bike Share Usage and the Built Environment: A Review</a:t>
            </a:r>
          </a:p>
          <a:p>
            <a:pPr>
              <a:spcBef>
                <a:spcPts val="600"/>
              </a:spcBef>
            </a:pPr>
            <a:r>
              <a:rPr lang="en-US" b="1" dirty="0"/>
              <a:t>Theme: </a:t>
            </a:r>
            <a:r>
              <a:rPr lang="en-US" dirty="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dirty="0" err="1"/>
              <a:t>dockless</a:t>
            </a:r>
            <a:r>
              <a:rPr lang="en-US" dirty="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r>
              <a:rPr lang="en-US" dirty="0" smtClean="0"/>
              <a:t>.</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65667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[5] Examining factors associated with bike-and-ride (</a:t>
            </a:r>
            <a:r>
              <a:rPr lang="en-US" b="1" dirty="0" err="1"/>
              <a:t>BnR</a:t>
            </a:r>
            <a:r>
              <a:rPr lang="en-US" b="1" dirty="0"/>
              <a:t>) activities around metro stations in large-scale </a:t>
            </a:r>
            <a:r>
              <a:rPr lang="en-US" b="1" dirty="0" err="1"/>
              <a:t>dockless</a:t>
            </a:r>
            <a:r>
              <a:rPr lang="en-US" b="1" dirty="0"/>
              <a:t> </a:t>
            </a:r>
            <a:r>
              <a:rPr lang="en-US" b="1" dirty="0" err="1"/>
              <a:t>bikesharing</a:t>
            </a:r>
            <a:r>
              <a:rPr lang="en-US" b="1" dirty="0"/>
              <a:t> systems</a:t>
            </a:r>
          </a:p>
          <a:p>
            <a:pPr>
              <a:spcBef>
                <a:spcPts val="600"/>
              </a:spcBef>
            </a:pPr>
            <a:r>
              <a:rPr lang="en-US" b="1" dirty="0"/>
              <a:t>Theme: </a:t>
            </a:r>
            <a:r>
              <a:rPr lang="en-US" dirty="0"/>
              <a:t>The study attempted to examine the associations of </a:t>
            </a:r>
            <a:r>
              <a:rPr lang="en-US" dirty="0" err="1"/>
              <a:t>BnR</a:t>
            </a:r>
            <a:r>
              <a:rPr lang="en-US" dirty="0"/>
              <a:t> (bike and ride) activities with metro area w.r.t. DBS (</a:t>
            </a:r>
            <a:r>
              <a:rPr lang="en-US" dirty="0" err="1"/>
              <a:t>dockless</a:t>
            </a:r>
            <a:r>
              <a:rPr lang="en-US" dirty="0"/>
              <a:t> bike sharing) systems, in the city of Shanghai, China. The study </a:t>
            </a:r>
            <a:r>
              <a:rPr lang="en-US" dirty="0" smtClean="0"/>
              <a:t>signaled </a:t>
            </a:r>
            <a:r>
              <a:rPr lang="en-US" dirty="0"/>
              <a:t>that </a:t>
            </a:r>
            <a:r>
              <a:rPr lang="en-US" dirty="0" err="1"/>
              <a:t>BnR</a:t>
            </a:r>
            <a:r>
              <a:rPr lang="en-US" dirty="0"/>
              <a:t> behaviors were affected by features like station features, land use, socio-demographics, roadway designs, transportation facilities, etc. Mainly four metrics were employed in the entire study to understand </a:t>
            </a:r>
            <a:r>
              <a:rPr lang="en-US" dirty="0" err="1"/>
              <a:t>BnR</a:t>
            </a:r>
            <a:r>
              <a:rPr lang="en-US" dirty="0"/>
              <a:t> behaviors from the perspective of different participators viz. local govt., DBS users, etc. The metrics were </a:t>
            </a:r>
            <a:r>
              <a:rPr lang="en-US" dirty="0" err="1"/>
              <a:t>BnR</a:t>
            </a:r>
            <a:r>
              <a:rPr lang="en-US" dirty="0"/>
              <a:t> trip count, shared-bike utilization rate, metro catchment area and </a:t>
            </a:r>
            <a:r>
              <a:rPr lang="en-US" dirty="0" err="1"/>
              <a:t>BnR</a:t>
            </a:r>
            <a:r>
              <a:rPr lang="en-US" dirty="0"/>
              <a:t> rate, for the assessment of </a:t>
            </a:r>
            <a:r>
              <a:rPr lang="en-US" dirty="0" err="1"/>
              <a:t>BnR</a:t>
            </a:r>
            <a:r>
              <a:rPr lang="en-US" dirty="0"/>
              <a:t> performance. The generalized additive model (GAM) was utilized to build statistical inference. Several statistical issues such as over-dispersion, </a:t>
            </a:r>
            <a:r>
              <a:rPr lang="en-US" dirty="0" err="1"/>
              <a:t>skewness</a:t>
            </a:r>
            <a:r>
              <a:rPr lang="en-US" dirty="0"/>
              <a:t> and spatial autocorrelation were addressed while </a:t>
            </a:r>
            <a:r>
              <a:rPr lang="en-US" dirty="0" smtClean="0"/>
              <a:t>modeling </a:t>
            </a:r>
            <a:r>
              <a:rPr lang="en-US" dirty="0"/>
              <a:t>DBS usage. The spatial distribution of the 4 metrics suggested that shared bikes were oversupplied in the city center while undersupplied in the suburb. Based on other things, various other conclusions were drawn for comprehensive analysis.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591150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[6] Increasing Bike-Sharing Users’ Willingness to Pay — A Study of China Based on Perceived Value Theory and Structural Equation Model</a:t>
            </a:r>
          </a:p>
          <a:p>
            <a:pPr>
              <a:spcBef>
                <a:spcPts val="600"/>
              </a:spcBef>
            </a:pPr>
            <a:r>
              <a:rPr lang="en-US" b="1" dirty="0"/>
              <a:t>Theme: </a:t>
            </a:r>
            <a:r>
              <a:rPr lang="en-US" dirty="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dirty="0" smtClean="0"/>
              <a:t>usefulness </a:t>
            </a:r>
            <a:r>
              <a:rPr lang="en-US" dirty="0"/>
              <a:t>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17547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[7] Understanding the intention to use bike-sharing system: A case study in Xi’an, China</a:t>
            </a:r>
          </a:p>
          <a:p>
            <a:pPr>
              <a:spcBef>
                <a:spcPts val="600"/>
              </a:spcBef>
            </a:pPr>
            <a:r>
              <a:rPr lang="en-US" b="1" dirty="0"/>
              <a:t>Theme: </a:t>
            </a:r>
            <a:r>
              <a:rPr lang="en-US" dirty="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47700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Google Shape;115;p14"/>
          <p:cNvSpPr txBox="1">
            <a:spLocks/>
          </p:cNvSpPr>
          <p:nvPr/>
        </p:nvSpPr>
        <p:spPr>
          <a:xfrm>
            <a:off x="324956"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[8] Bicycle Industry in India and its Challenges – A Case Study</a:t>
            </a:r>
          </a:p>
          <a:p>
            <a:pPr>
              <a:spcBef>
                <a:spcPts val="600"/>
              </a:spcBef>
            </a:pPr>
            <a:r>
              <a:rPr lang="en-US" b="1" dirty="0"/>
              <a:t>Theme: </a:t>
            </a:r>
            <a:r>
              <a:rPr lang="en-US" dirty="0"/>
              <a:t>Through the paper, the authors tried to </a:t>
            </a:r>
            <a:r>
              <a:rPr lang="en-US" dirty="0" smtClean="0"/>
              <a:t>analyze </a:t>
            </a:r>
            <a:r>
              <a:rPr lang="en-US" dirty="0"/>
              <a:t>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t>
            </a:r>
            <a:r>
              <a:rPr lang="en-US" dirty="0" smtClean="0"/>
              <a:t>about </a:t>
            </a:r>
            <a:r>
              <a:rPr lang="en-US" dirty="0"/>
              <a:t>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dirty="0" err="1"/>
              <a:t>centre</a:t>
            </a:r>
            <a:r>
              <a:rPr lang="en-US" dirty="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85693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Google Shape;115;p14"/>
          <p:cNvSpPr txBox="1">
            <a:spLocks/>
          </p:cNvSpPr>
          <p:nvPr/>
        </p:nvSpPr>
        <p:spPr>
          <a:xfrm>
            <a:off x="324955"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[9] Machine Learning Approaches to Bike-Sharing Systems: A Systematic Literature Review</a:t>
            </a:r>
          </a:p>
          <a:p>
            <a:pPr>
              <a:spcBef>
                <a:spcPts val="600"/>
              </a:spcBef>
            </a:pPr>
            <a:r>
              <a:rPr lang="en-US" b="1" dirty="0"/>
              <a:t>Theme: </a:t>
            </a:r>
            <a:r>
              <a:rPr lang="en-US" dirty="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dirty="0" err="1"/>
              <a:t>bibliometric</a:t>
            </a:r>
            <a:r>
              <a:rPr lang="en-US" dirty="0"/>
              <a:t> analysis, etc. The open </a:t>
            </a:r>
            <a:r>
              <a:rPr lang="en-US" dirty="0" smtClean="0"/>
              <a:t>source tool </a:t>
            </a:r>
            <a:r>
              <a:rPr lang="en-US" dirty="0" err="1"/>
              <a:t>VOSviewer</a:t>
            </a:r>
            <a:r>
              <a:rPr lang="en-US" dirty="0"/>
              <a:t>, was used as the </a:t>
            </a:r>
            <a:r>
              <a:rPr lang="en-US" dirty="0" err="1"/>
              <a:t>bibliometric</a:t>
            </a:r>
            <a:r>
              <a:rPr lang="en-US" dirty="0"/>
              <a:t> research tool for network analysis. The tool helped to </a:t>
            </a:r>
            <a:r>
              <a:rPr lang="en-US" dirty="0" err="1"/>
              <a:t>to</a:t>
            </a:r>
            <a:r>
              <a:rPr lang="en-US" dirty="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1532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[10] Factors motivating buying behavior of female two wheeler users in the district of </a:t>
            </a:r>
            <a:r>
              <a:rPr lang="en-US" b="1" dirty="0" err="1"/>
              <a:t>Palghar</a:t>
            </a:r>
            <a:endParaRPr lang="en-US" b="1" dirty="0"/>
          </a:p>
          <a:p>
            <a:pPr>
              <a:spcBef>
                <a:spcPts val="600"/>
              </a:spcBef>
            </a:pPr>
            <a:r>
              <a:rPr lang="en-US" b="1" dirty="0"/>
              <a:t>Theme: </a:t>
            </a:r>
            <a:r>
              <a:rPr lang="en-US" dirty="0"/>
              <a:t>The research paper examines the various factors influencing the buying of two wheeler vehicles by the females in </a:t>
            </a:r>
            <a:r>
              <a:rPr lang="en-US" dirty="0" err="1"/>
              <a:t>Palghar</a:t>
            </a:r>
            <a:r>
              <a:rPr lang="en-US" dirty="0"/>
              <a:t>, distant suburb of Mumbai city. For collecting the data, the authors used structured questionnaires (primary data) and websites, journals, research articles and news reports (</a:t>
            </a:r>
            <a:r>
              <a:rPr lang="en-US" dirty="0" smtClean="0"/>
              <a:t>secondary </a:t>
            </a:r>
            <a:r>
              <a:rPr lang="en-US" dirty="0"/>
              <a:t>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a:t>
            </a:r>
            <a:r>
              <a:rPr lang="en-US" dirty="0" smtClean="0"/>
              <a:t>impact </a:t>
            </a:r>
            <a:r>
              <a:rPr lang="en-US" dirty="0"/>
              <a:t>on the buying behavior and most of the women use the two-wheelers jointly with other family members.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25675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[11] Factors Influencing Purchase of Two Wheeler - A Study with Reference to Chennai City</a:t>
            </a:r>
          </a:p>
          <a:p>
            <a:pPr>
              <a:spcBef>
                <a:spcPts val="600"/>
              </a:spcBef>
            </a:pPr>
            <a:r>
              <a:rPr lang="en-US" b="1" dirty="0"/>
              <a:t>Theme: </a:t>
            </a:r>
            <a:r>
              <a:rPr lang="en-US" dirty="0"/>
              <a:t>Information from survey of local respondents and other sources were used for studying the factors which influences the purchase of two wheeler modes of transport in the city of Chennai. Both primary and </a:t>
            </a:r>
            <a:r>
              <a:rPr lang="en-US" dirty="0" smtClean="0"/>
              <a:t>secondary </a:t>
            </a:r>
            <a:r>
              <a:rPr lang="en-US" dirty="0"/>
              <a:t>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90238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[12] Unlimited-ride bike-share pass pricing revenue management for casual riders using only public data</a:t>
            </a:r>
          </a:p>
          <a:p>
            <a:pPr>
              <a:spcBef>
                <a:spcPts val="600"/>
              </a:spcBef>
            </a:pPr>
            <a:r>
              <a:rPr lang="en-US" b="1" dirty="0"/>
              <a:t>Theme: </a:t>
            </a:r>
            <a:r>
              <a:rPr lang="en-US" dirty="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dirty="0" err="1"/>
              <a:t>logit</a:t>
            </a:r>
            <a:r>
              <a:rPr lang="en-US" dirty="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96478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[13] An approach to modeling bike-sharing systems based on spatial equity concept</a:t>
            </a:r>
          </a:p>
          <a:p>
            <a:pPr>
              <a:spcBef>
                <a:spcPts val="600"/>
              </a:spcBef>
            </a:pPr>
            <a:r>
              <a:rPr lang="en-US" b="1" dirty="0"/>
              <a:t>Theme: </a:t>
            </a:r>
            <a:r>
              <a:rPr lang="en-US" dirty="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t>
            </a:r>
            <a:r>
              <a:rPr lang="en-US" dirty="0" smtClean="0"/>
              <a:t>aiming </a:t>
            </a:r>
            <a:r>
              <a:rPr lang="en-US" dirty="0"/>
              <a:t>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6788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[14] Optimizing Bike Sharing Systems: Dynamic Prediction Using Machine Learning and Statistical Techniques and Rebalancing</a:t>
            </a:r>
          </a:p>
          <a:p>
            <a:pPr>
              <a:spcBef>
                <a:spcPts val="600"/>
              </a:spcBef>
            </a:pPr>
            <a:r>
              <a:rPr lang="en-US" b="1" dirty="0"/>
              <a:t>Theme: </a:t>
            </a:r>
            <a:r>
              <a:rPr lang="en-US" dirty="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dirty="0" err="1"/>
              <a:t>spatio</a:t>
            </a:r>
            <a:r>
              <a:rPr lang="en-US" dirty="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a:t>
            </a:r>
            <a:r>
              <a:rPr lang="en-US" dirty="0" smtClean="0"/>
              <a:t>be</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6438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Google Shape;115;p14"/>
          <p:cNvSpPr txBox="1">
            <a:spLocks/>
          </p:cNvSpPr>
          <p:nvPr/>
        </p:nvSpPr>
        <p:spPr>
          <a:xfrm>
            <a:off x="324954" y="1203598"/>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portable, </a:t>
            </a:r>
            <a:r>
              <a:rPr lang="en-US" dirty="0" err="1"/>
              <a:t>i.e</a:t>
            </a:r>
            <a:r>
              <a:rPr lang="en-US" dirty="0"/>
              <a:t>, it takes into account both the types of BSSs (docked and </a:t>
            </a:r>
            <a:r>
              <a:rPr lang="en-US" dirty="0" err="1"/>
              <a:t>dockless</a:t>
            </a:r>
            <a:r>
              <a:rPr lang="en-US" dirty="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dirty="0" err="1"/>
              <a:t>univariate</a:t>
            </a:r>
            <a:r>
              <a:rPr lang="en-US" dirty="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769048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Google Shape;115;p14"/>
          <p:cNvSpPr txBox="1">
            <a:spLocks/>
          </p:cNvSpPr>
          <p:nvPr/>
        </p:nvSpPr>
        <p:spPr>
          <a:xfrm>
            <a:off x="324956" y="987574"/>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[15] Assessing the market potential of electric bicycles and ICT for low carbon school travel: a case study in the Smart City of ÁGUEDA</a:t>
            </a:r>
          </a:p>
          <a:p>
            <a:pPr>
              <a:spcBef>
                <a:spcPts val="600"/>
              </a:spcBef>
            </a:pPr>
            <a:r>
              <a:rPr lang="en-US" b="1" dirty="0"/>
              <a:t>Theme: </a:t>
            </a:r>
            <a:r>
              <a:rPr lang="en-US" dirty="0"/>
              <a:t>The authors published this research paper which is actually based on the Be4Schools R&amp;D project implemented in the Portugal based city of </a:t>
            </a:r>
            <a:r>
              <a:rPr lang="en-US" dirty="0" err="1"/>
              <a:t>Águeda</a:t>
            </a:r>
            <a:r>
              <a:rPr lang="en-US" dirty="0"/>
              <a:t>. The intent of this study conducted was to analyze the preferences of the students aged between 15-21 in the context of using e-bikes while going daily to school. It also aimed at assessing their longings and preferences towards ICT related attributes</a:t>
            </a:r>
            <a:r>
              <a:rPr lang="en-US" dirty="0" smtClean="0"/>
              <a:t>. The </a:t>
            </a:r>
            <a:r>
              <a:rPr lang="en-US" dirty="0"/>
              <a:t>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a:t>
            </a:r>
            <a:r>
              <a:rPr lang="en-US" dirty="0" smtClean="0"/>
              <a:t>perspectives </a:t>
            </a:r>
            <a:r>
              <a:rPr lang="en-US" dirty="0"/>
              <a:t>and in this both the students and their parents were questioned in order to get insights on what </a:t>
            </a:r>
            <a:r>
              <a:rPr lang="en-US" dirty="0" err="1"/>
              <a:t>equipments</a:t>
            </a:r>
            <a:r>
              <a:rPr lang="en-US" dirty="0"/>
              <a:t> to be installed, ICT preferences, household budget </a:t>
            </a:r>
            <a:r>
              <a:rPr lang="en-US" dirty="0" smtClean="0"/>
              <a:t>constraints</a:t>
            </a:r>
            <a:r>
              <a:rPr lang="en-US" dirty="0"/>
              <a:t>,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a:t>
            </a:r>
            <a:r>
              <a:rPr lang="en-US" dirty="0" smtClean="0"/>
              <a:t>in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14569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r>
              <a:rPr lang="en-US" dirty="0" smtClean="0"/>
              <a:t>.</a:t>
            </a:r>
          </a:p>
          <a:p>
            <a:pPr>
              <a:spcBef>
                <a:spcPts val="600"/>
              </a:spcBef>
            </a:pPr>
            <a:r>
              <a:rPr lang="en-US" b="1" dirty="0"/>
              <a:t>[16] Bike sharing: A review of evidence on impacts and processes of implementation and operation</a:t>
            </a:r>
          </a:p>
          <a:p>
            <a:pPr>
              <a:spcBef>
                <a:spcPts val="600"/>
              </a:spcBef>
            </a:pPr>
            <a:r>
              <a:rPr lang="en-US" b="1" dirty="0"/>
              <a:t>Theme: </a:t>
            </a:r>
            <a:r>
              <a:rPr lang="en-US" dirty="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a:t>
            </a:r>
            <a:r>
              <a:rPr lang="en-US" dirty="0" smtClean="0"/>
              <a:t>of</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246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r>
              <a:rPr lang="en-US" dirty="0" smtClean="0"/>
              <a:t>.</a:t>
            </a:r>
          </a:p>
          <a:p>
            <a:pPr>
              <a:spcBef>
                <a:spcPts val="600"/>
              </a:spcBef>
            </a:pPr>
            <a:r>
              <a:rPr lang="en-US" b="1" dirty="0"/>
              <a:t>[17] Social Media Strategies Used in Marketing Custom Bicycle </a:t>
            </a:r>
            <a:r>
              <a:rPr lang="en-US" b="1" dirty="0" err="1"/>
              <a:t>Framebuilding</a:t>
            </a:r>
            <a:r>
              <a:rPr lang="en-US" b="1" dirty="0"/>
              <a:t> Companies</a:t>
            </a:r>
          </a:p>
          <a:p>
            <a:pPr>
              <a:spcBef>
                <a:spcPts val="600"/>
              </a:spcBef>
            </a:pPr>
            <a:r>
              <a:rPr lang="en-US" b="1" dirty="0"/>
              <a:t>Theme: </a:t>
            </a:r>
            <a:r>
              <a:rPr lang="en-US" dirty="0"/>
              <a:t>The long paper which comprised of multiple case study explored what various strategies the microenterprise owners in the artisan economy need to market using social media. Through the means of </a:t>
            </a:r>
            <a:r>
              <a:rPr lang="en-US" dirty="0" err="1"/>
              <a:t>semistructured</a:t>
            </a:r>
            <a:r>
              <a:rPr lang="en-US" dirty="0"/>
              <a:t> interviews and open-ended questions, data were collected from 5 bicycle </a:t>
            </a:r>
            <a:r>
              <a:rPr lang="en-US" dirty="0" err="1"/>
              <a:t>framebuilding</a:t>
            </a:r>
            <a:r>
              <a:rPr lang="en-US" dirty="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t>
            </a:r>
            <a:r>
              <a:rPr lang="en-US" dirty="0" smtClean="0"/>
              <a:t>artisan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789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r>
              <a:rPr lang="en-US" dirty="0" smtClean="0"/>
              <a:t>.</a:t>
            </a:r>
          </a:p>
          <a:p>
            <a:pPr>
              <a:spcBef>
                <a:spcPts val="600"/>
              </a:spcBef>
            </a:pPr>
            <a:r>
              <a:rPr lang="en-US" b="1" dirty="0"/>
              <a:t>[18] Bicycle sharing systems demand</a:t>
            </a:r>
          </a:p>
          <a:p>
            <a:pPr>
              <a:spcBef>
                <a:spcPts val="600"/>
              </a:spcBef>
            </a:pPr>
            <a:r>
              <a:rPr lang="en-US" b="1" dirty="0"/>
              <a:t>Theme: </a:t>
            </a:r>
            <a:r>
              <a:rPr lang="en-US" dirty="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dirty="0" err="1"/>
              <a:t>the</a:t>
            </a:r>
            <a:r>
              <a:rPr lang="en-US" dirty="0"/>
              <a:t> bicycle sharing demands thus making a cohesiveness study among the various factors proposed. After studying all these, the authors put the </a:t>
            </a:r>
            <a:r>
              <a:rPr lang="en-US" dirty="0" smtClean="0"/>
              <a:t>proposed</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309822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methodology and their knowledge to exercise on the case study of Coimbra (a town located in the </a:t>
            </a:r>
            <a:r>
              <a:rPr lang="en-US" dirty="0" err="1"/>
              <a:t>centre</a:t>
            </a:r>
            <a:r>
              <a:rPr lang="en-US" dirty="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r>
              <a:rPr lang="en-US" dirty="0" smtClean="0"/>
              <a:t>.</a:t>
            </a:r>
          </a:p>
          <a:p>
            <a:pPr>
              <a:spcBef>
                <a:spcPts val="600"/>
              </a:spcBef>
            </a:pPr>
            <a:r>
              <a:rPr lang="en-US" b="1" dirty="0"/>
              <a:t>[19] Are </a:t>
            </a:r>
            <a:r>
              <a:rPr lang="en-US" b="1" dirty="0" err="1"/>
              <a:t>Bikeshare</a:t>
            </a:r>
            <a:r>
              <a:rPr lang="en-US" b="1" dirty="0"/>
              <a:t> Users Different from Regular Cyclists? A First Look at Short-Term Users, Annual Members, and Area Cyclists in the Washington, DC Region</a:t>
            </a:r>
          </a:p>
          <a:p>
            <a:pPr>
              <a:spcBef>
                <a:spcPts val="600"/>
              </a:spcBef>
            </a:pPr>
            <a:r>
              <a:rPr lang="en-US" b="1" dirty="0"/>
              <a:t>Theme: </a:t>
            </a:r>
            <a:r>
              <a:rPr lang="en-US" dirty="0"/>
              <a:t>In this research paper, the authors investigated the travel behavior characteristics of bicycle system users. A comparative analysis was done to understand the differences between annual members and short-term user profiles on Capital </a:t>
            </a:r>
            <a:r>
              <a:rPr lang="en-US" dirty="0" err="1"/>
              <a:t>Bikeshare</a:t>
            </a:r>
            <a:r>
              <a:rPr lang="en-US" dirty="0"/>
              <a:t> (</a:t>
            </a:r>
            <a:r>
              <a:rPr lang="en-US" dirty="0" err="1"/>
              <a:t>CaBi</a:t>
            </a:r>
            <a:r>
              <a:rPr lang="en-US" dirty="0"/>
              <a:t>). The data used for the overall research was gathered from Washington, DC area regional household travel survey of 2007-2008, an intercept 10 survey of short-term </a:t>
            </a:r>
            <a:r>
              <a:rPr lang="en-US" dirty="0" err="1"/>
              <a:t>CaBi</a:t>
            </a:r>
            <a:r>
              <a:rPr lang="en-US" dirty="0"/>
              <a:t> users, and an online survey of annual </a:t>
            </a:r>
            <a:r>
              <a:rPr lang="en-US" dirty="0" err="1"/>
              <a:t>CaBi</a:t>
            </a:r>
            <a:r>
              <a:rPr lang="en-US" dirty="0"/>
              <a:t> members. This paper deals with a case study of short-term and annual </a:t>
            </a:r>
            <a:r>
              <a:rPr lang="en-US" dirty="0" err="1"/>
              <a:t>bikeshare</a:t>
            </a:r>
            <a:r>
              <a:rPr lang="en-US" dirty="0"/>
              <a:t> users of Capital 13 </a:t>
            </a:r>
            <a:r>
              <a:rPr lang="en-US" dirty="0" err="1"/>
              <a:t>Bikeshare</a:t>
            </a:r>
            <a:r>
              <a:rPr lang="en-US" dirty="0"/>
              <a:t> (</a:t>
            </a:r>
            <a:r>
              <a:rPr lang="en-US" dirty="0" err="1"/>
              <a:t>CaBi</a:t>
            </a:r>
            <a:r>
              <a:rPr lang="en-US" dirty="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dirty="0" err="1"/>
              <a:t>CaBi</a:t>
            </a:r>
            <a:r>
              <a:rPr lang="en-US" dirty="0"/>
              <a:t> members, 4 satisfaction with the system, and changes in travel patterns based on </a:t>
            </a:r>
            <a:r>
              <a:rPr lang="en-US" dirty="0" err="1"/>
              <a:t>bikeshare</a:t>
            </a:r>
            <a:r>
              <a:rPr lang="en-US" dirty="0"/>
              <a:t> availability. </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8096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Short-term </a:t>
            </a:r>
            <a:r>
              <a:rPr lang="en-US" dirty="0"/>
              <a:t>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dirty="0" err="1"/>
              <a:t>CaBi</a:t>
            </a:r>
            <a:r>
              <a:rPr lang="en-US" dirty="0"/>
              <a:t> users when controlling for other factors, admitting that the analysis cannot fully consider the spatial restrictions of the two </a:t>
            </a:r>
            <a:r>
              <a:rPr lang="en-US" dirty="0" err="1"/>
              <a:t>CaBi</a:t>
            </a:r>
            <a:r>
              <a:rPr lang="en-US" dirty="0"/>
              <a:t> surveys, presence of potential biases over the sample as </a:t>
            </a:r>
            <a:r>
              <a:rPr lang="en-US" dirty="0" err="1"/>
              <a:t>CaBi</a:t>
            </a:r>
            <a:r>
              <a:rPr lang="en-US" dirty="0"/>
              <a:t> annual member survey respondents self-selected from email and online solicitations, and 6 responded over the internet, Results for the Washington, DC area may not apply to other US cities, etc</a:t>
            </a:r>
            <a:r>
              <a:rPr lang="en-US" dirty="0" smtClean="0"/>
              <a:t>.</a:t>
            </a:r>
          </a:p>
          <a:p>
            <a:pPr>
              <a:spcBef>
                <a:spcPts val="600"/>
              </a:spcBef>
            </a:pPr>
            <a:r>
              <a:rPr lang="en-US" b="1" dirty="0"/>
              <a:t>[20] Challenges and Opportunities in Dock-Based Bike-Sharing Rebalancing: A Systematic Review</a:t>
            </a:r>
          </a:p>
          <a:p>
            <a:pPr>
              <a:spcBef>
                <a:spcPts val="600"/>
              </a:spcBef>
            </a:pPr>
            <a:r>
              <a:rPr lang="en-US" b="1" dirty="0"/>
              <a:t>Theme: </a:t>
            </a:r>
            <a:r>
              <a:rPr lang="en-US" dirty="0"/>
              <a:t>The approach of how the managing authorities of the </a:t>
            </a:r>
            <a:r>
              <a:rPr lang="en-US" dirty="0" err="1"/>
              <a:t>bikesharing</a:t>
            </a:r>
            <a:r>
              <a:rPr lang="en-US" dirty="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dirty="0" err="1"/>
              <a:t>bikesharing</a:t>
            </a:r>
            <a:r>
              <a:rPr lang="en-US" dirty="0"/>
              <a:t> systems, classifying them and to suggest and divert to many novel research venues.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1909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 name="Google Shape;115;p14"/>
          <p:cNvSpPr txBox="1">
            <a:spLocks/>
          </p:cNvSpPr>
          <p:nvPr/>
        </p:nvSpPr>
        <p:spPr>
          <a:xfrm>
            <a:off x="395536" y="987574"/>
            <a:ext cx="8424936" cy="360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A </a:t>
            </a:r>
            <a:r>
              <a:rPr lang="en-US" dirty="0"/>
              <a:t>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dirty="0" err="1"/>
              <a:t>VOSviewer</a:t>
            </a:r>
            <a:r>
              <a:rPr lang="en-US" dirty="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20560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t>(i) </a:t>
            </a:r>
            <a:r>
              <a:rPr lang="en-US" dirty="0" smtClean="0"/>
              <a:t>Although some primitive region-specific approaches have been proposed, there are considerable gaps in bikeway and bicycle-station network design approaches and methodologies. Since, the Earth has many metropolitan cities (each of them having diverse socio-economic, infrastructural and political variations) there is much need of a generalized approach towards such types of design-planning approaches.</a:t>
            </a:r>
          </a:p>
          <a:p>
            <a:pPr>
              <a:spcBef>
                <a:spcPts val="600"/>
              </a:spcBef>
            </a:pPr>
            <a:r>
              <a:rPr lang="en-US" b="1" dirty="0" smtClean="0"/>
              <a:t>(ii) </a:t>
            </a:r>
            <a:r>
              <a:rPr lang="en-US" dirty="0" smtClean="0"/>
              <a:t>The fleet-size design challenges which include determining the total initial number of bikes to be deployed in the whole BSS (whether docked or </a:t>
            </a:r>
            <a:r>
              <a:rPr lang="en-US" dirty="0" err="1" smtClean="0"/>
              <a:t>dockless</a:t>
            </a:r>
            <a:r>
              <a:rPr lang="en-US" dirty="0" smtClean="0"/>
              <a:t> systems) and also the number of such bikes at each station (in case of docked services) remains a major gap in the current study.</a:t>
            </a:r>
          </a:p>
          <a:p>
            <a:pPr>
              <a:spcBef>
                <a:spcPts val="600"/>
              </a:spcBef>
            </a:pPr>
            <a:r>
              <a:rPr lang="en-US" b="1" dirty="0" smtClean="0"/>
              <a:t>(iii) </a:t>
            </a:r>
            <a:r>
              <a:rPr lang="en-US" dirty="0" smtClean="0"/>
              <a:t>Planning decisions to effectively utilize and direct the existing resources in cycling and voluntarily get involved in system regulation also remains a major gap to be addressed in the current scenario.</a:t>
            </a:r>
          </a:p>
          <a:p>
            <a:pPr>
              <a:spcBef>
                <a:spcPts val="600"/>
              </a:spcBef>
            </a:pPr>
            <a:r>
              <a:rPr lang="en-US" b="1" dirty="0" smtClean="0"/>
              <a:t>(iv) </a:t>
            </a:r>
            <a:r>
              <a:rPr lang="en-US" dirty="0" smtClean="0"/>
              <a:t>Dynamic bike relocation problems.</a:t>
            </a:r>
          </a:p>
          <a:p>
            <a:pPr>
              <a:spcBef>
                <a:spcPts val="600"/>
              </a:spcBef>
            </a:pPr>
            <a:r>
              <a:rPr lang="en-US" b="1" smtClean="0"/>
              <a:t>(v) </a:t>
            </a:r>
            <a:r>
              <a:rPr lang="en-US" smtClean="0"/>
              <a:t>Dynamic </a:t>
            </a:r>
            <a:r>
              <a:rPr lang="en-US" dirty="0" smtClean="0"/>
              <a:t>demand management problems.</a:t>
            </a:r>
          </a:p>
          <a:p>
            <a:pPr marL="400050" indent="-400050">
              <a:spcBef>
                <a:spcPts val="600"/>
              </a:spcBef>
              <a:buAutoNum type="romanLcParenBoth"/>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spcBef>
                <a:spcPts val="600"/>
              </a:spcBef>
            </a:pPr>
            <a:r>
              <a:rPr lang="en-US" dirty="0">
                <a:solidFill>
                  <a:schemeClr val="bg1"/>
                </a:solidFill>
              </a:rPr>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a:t>
            </a:r>
            <a:r>
              <a:rPr lang="en-US" smtClean="0">
                <a:solidFill>
                  <a:schemeClr val="bg1"/>
                </a:solidFill>
              </a:rPr>
              <a:t>towards. This </a:t>
            </a:r>
            <a:r>
              <a:rPr lang="en-US" dirty="0">
                <a:solidFill>
                  <a:schemeClr val="bg1"/>
                </a:solidFill>
              </a:rPr>
              <a:t>comparison along with other tasks will later be used to design marketing strategies aimed at converting the customers of Divvy bike-sharing trips to the long-term subscribers of the bike-sharing service.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or even made proper sense of) for a wholesome case study.</a:t>
            </a:r>
          </a:p>
          <a:p>
            <a:pPr marL="0" lvl="0" indent="0">
              <a:buNone/>
            </a:pPr>
            <a:r>
              <a:rPr lang="en-US" sz="1400" b="1" dirty="0"/>
              <a:t>IV. </a:t>
            </a:r>
            <a:r>
              <a:rPr lang="en-US" sz="1400" dirty="0"/>
              <a:t>The literature on BSS is scattered in different fields which makes it hard for new researchers to bring ideas that can push further research on any comprehensive and overall area of BSS research in that regards as a competing strategy to achieve more sustainable cities.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xfrm>
            <a:off x="323528" y="267494"/>
            <a:ext cx="7791997" cy="6557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t>V. RESEARCH MOTIVATION</a:t>
            </a:r>
            <a:endParaRPr sz="3200" dirty="0"/>
          </a:p>
        </p:txBody>
      </p:sp>
      <p:sp>
        <p:nvSpPr>
          <p:cNvPr id="352" name="Google Shape;352;p38"/>
          <p:cNvSpPr txBox="1">
            <a:spLocks noGrp="1"/>
          </p:cNvSpPr>
          <p:nvPr>
            <p:ph type="subTitle" idx="1"/>
          </p:nvPr>
        </p:nvSpPr>
        <p:spPr>
          <a:xfrm>
            <a:off x="323528" y="1059582"/>
            <a:ext cx="8280920" cy="30243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t>The main motivation for choosing this topic comes from the fact that it addresses multiple problems from user point of view, provides a sustainable approach towards the future and have a diverse perspective from research challenges. As we advance towards the future, problems which I’ve mentioned before like overpopulation, fossil fuel shortage, increasing pollution, global warming, health deterioration of average human beings will be abundant. Hence, according to me, addressing the bike-share problem even partially in any region of the planet will add to the remedy and help alleviate some pain as mentioned before.</a:t>
            </a:r>
            <a:endParaRPr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VI. </a:t>
            </a:r>
            <a:r>
              <a:rPr lang="en" sz="3200" dirty="0" smtClean="0"/>
              <a:t>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solidFill>
                  <a:schemeClr val="tx1">
                    <a:lumMod val="75000"/>
                    <a:lumOff val="25000"/>
                  </a:schemeClr>
                </a:solidFill>
              </a:rPr>
              <a:t>The objective of this research is to extensively analyze and rigorously study every minute behavior of subscribers and customers of the Divvy bike share service in Chicago. Since, in order to understand the two types of users, we should accurately assess and analyze the other composite factors affecting them, it becomes imperative to first of all, dive deep into those shadow-level aspects. Attributes such as trip duration, gender, age, distance between to and from station, locations of the two, etc. are major factors which have a major say in influencing the next-move of the respective types of users of the bike-share system. Having understood precisely these factors, various marketing strategies carved especially towards the user-types can be formed to increase the profits of the company.</a:t>
            </a:r>
            <a:endParaRPr sz="1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VII. </a:t>
            </a:r>
            <a:r>
              <a:rPr lang="en" sz="3600" dirty="0" smtClean="0">
                <a:solidFill>
                  <a:schemeClr val="tx1"/>
                </a:solidFill>
                <a:latin typeface="Dosis"/>
                <a:ea typeface="Dosis"/>
                <a:cs typeface="Dosis"/>
                <a:sym typeface="Dosis"/>
              </a:rPr>
              <a:t>WHAT IS TO BE DONE NEXT</a:t>
            </a:r>
            <a:endParaRPr sz="3600" dirty="0">
              <a:solidFill>
                <a:schemeClr val="tx1"/>
              </a:solidFill>
            </a:endParaRPr>
          </a:p>
        </p:txBody>
      </p:sp>
      <p:grpSp>
        <p:nvGrpSpPr>
          <p:cNvPr id="319" name="Google Shape;319;p34"/>
          <p:cNvGrpSpPr/>
          <p:nvPr/>
        </p:nvGrpSpPr>
        <p:grpSpPr>
          <a:xfrm>
            <a:off x="1475656" y="1194123"/>
            <a:ext cx="6408712" cy="332184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5" y="1381084"/>
            <a:ext cx="4976553" cy="2799311"/>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35</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04977"/>
            <a:ext cx="6552728" cy="4355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27140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VIII. </a:t>
            </a:r>
            <a:r>
              <a:rPr lang="en" sz="4000" dirty="0" smtClean="0">
                <a:solidFill>
                  <a:schemeClr val="accent1"/>
                </a:solidFill>
              </a:rPr>
              <a:t>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IX. </a:t>
            </a:r>
            <a:r>
              <a:rPr lang="en" sz="4000" dirty="0" smtClean="0">
                <a:solidFill>
                  <a:schemeClr val="tx1"/>
                </a:solidFill>
              </a:rPr>
              <a:t>GUIDE APPROVAL MAIL SNAPSHOT</a:t>
            </a:r>
            <a:endParaRPr sz="4000" dirty="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550" y="1059582"/>
            <a:ext cx="357611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059582"/>
            <a:ext cx="398282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X. </a:t>
            </a:r>
            <a:r>
              <a:rPr lang="en" sz="4000" dirty="0" smtClean="0">
                <a:solidFill>
                  <a:schemeClr val="accent1"/>
                </a:solidFill>
              </a:rPr>
              <a:t>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3804870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4277941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21782916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8740261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Although many researches on bike-share systems have been conducted earlier, on different aspects of the commute methodology utilized in it, even on few broad scenarios as well, case studies focusing upon a particular region or area in which many different factors have </a:t>
            </a:r>
            <a:r>
              <a:rPr lang="en-US" sz="1400" smtClean="0"/>
              <a:t>been researched </a:t>
            </a:r>
            <a:r>
              <a:rPr lang="en-US" sz="1400" dirty="0" smtClean="0"/>
              <a:t>upon and analyzed still are not sufficient. Since, it is a broad topic, generalized results/conclusions presented in some of the researches </a:t>
            </a:r>
            <a:r>
              <a:rPr lang="en-US" sz="1400" dirty="0" err="1" smtClean="0"/>
              <a:t>ain't</a:t>
            </a:r>
            <a:r>
              <a:rPr lang="en-US" sz="1400" dirty="0" smtClean="0"/>
              <a:t> never sufficient for applying to all the regions of the globe.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323528" y="1131590"/>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Bicycle industry as a post‑pandemic green recovery driver in an emerging economy: a SWOT analysis</a:t>
            </a:r>
          </a:p>
          <a:p>
            <a:pPr>
              <a:spcBef>
                <a:spcPts val="600"/>
              </a:spcBef>
            </a:pPr>
            <a:r>
              <a:rPr lang="en-US" b="1" dirty="0"/>
              <a:t>Theme:</a:t>
            </a:r>
            <a:r>
              <a:rPr lang="en-US" dirty="0"/>
              <a:t> 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a:t>
            </a:r>
            <a:r>
              <a:rPr lang="en-US" dirty="0" smtClean="0"/>
              <a:t>south-</a:t>
            </a:r>
            <a:r>
              <a:rPr lang="en-US" dirty="0"/>
              <a:t>A</a:t>
            </a:r>
            <a:r>
              <a:rPr lang="en-US" dirty="0" smtClean="0"/>
              <a:t>sian </a:t>
            </a:r>
            <a:r>
              <a:rPr lang="en-US" dirty="0"/>
              <a:t>developing economy from many research publications, and by interviewing industry experts, </a:t>
            </a:r>
            <a:r>
              <a:rPr lang="en-US" dirty="0" smtClean="0"/>
              <a:t>government </a:t>
            </a:r>
            <a:r>
              <a:rPr lang="en-US" dirty="0"/>
              <a:t>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Bike sharing usage prediction with deep learning: a survey</a:t>
            </a:r>
          </a:p>
          <a:p>
            <a:pPr>
              <a:spcBef>
                <a:spcPts val="600"/>
              </a:spcBef>
            </a:pPr>
            <a:r>
              <a:rPr lang="en-US" b="1" dirty="0"/>
              <a:t>Theme: </a:t>
            </a:r>
            <a:r>
              <a:rPr lang="en-US" dirty="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939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An Analysis of a Bike-Sharing System from a Business Model Perspective</a:t>
            </a:r>
          </a:p>
          <a:p>
            <a:pPr>
              <a:spcBef>
                <a:spcPts val="600"/>
              </a:spcBef>
            </a:pPr>
            <a:r>
              <a:rPr lang="en-US" b="1" dirty="0"/>
              <a:t>Theme: </a:t>
            </a:r>
            <a:r>
              <a:rPr lang="en-US" dirty="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a:t>
            </a:r>
            <a:r>
              <a:rPr lang="en-US" dirty="0" smtClean="0"/>
              <a:t>claiming </a:t>
            </a:r>
            <a:r>
              <a:rPr lang="en-US" dirty="0"/>
              <a:t>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47225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1985</TotalTime>
  <Words>8029</Words>
  <Application>Microsoft Office PowerPoint</Application>
  <PresentationFormat>On-screen Show (16:9)</PresentationFormat>
  <Paragraphs>489</Paragraphs>
  <Slides>69</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Roboto</vt:lpstr>
      <vt:lpstr>Dosis</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B. IDENTIFICATION OF GAPS ON BASIS OF CURRENT SCENARIO</vt:lpstr>
      <vt:lpstr>III. PROBLEM STATEMENT</vt:lpstr>
      <vt:lpstr>IV. RESEARCH CHALLENGES</vt:lpstr>
      <vt:lpstr>V. RESEARCH MOTIVATION</vt:lpstr>
      <vt:lpstr>VI. RESEARCH OBJECTIVE</vt:lpstr>
      <vt:lpstr>PowerPoint Presentation</vt:lpstr>
      <vt:lpstr>PowerPoint Presentation</vt:lpstr>
      <vt:lpstr>VIII. RESEARCH PAPER STATUS</vt:lpstr>
      <vt:lpstr>IX. GUIDE APPROVAL MAIL SNAPSHOT</vt:lpstr>
      <vt:lpstr>X. REFERENCES</vt:lpstr>
      <vt:lpstr>PowerPoint Presentation</vt:lpstr>
      <vt:lpstr>PowerPoint Presentation</vt:lpstr>
      <vt:lpstr>PowerPoint Presentation</vt:lpstr>
      <vt:lpstr>PowerPoint Presentation</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32</cp:revision>
  <dcterms:modified xsi:type="dcterms:W3CDTF">2022-11-15T04:11:26Z</dcterms:modified>
</cp:coreProperties>
</file>