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1"/>
  </p:notesMasterIdLst>
  <p:sldIdLst>
    <p:sldId id="256" r:id="rId2"/>
    <p:sldId id="258" r:id="rId3"/>
    <p:sldId id="259" r:id="rId4"/>
    <p:sldId id="265" r:id="rId5"/>
    <p:sldId id="257" r:id="rId6"/>
    <p:sldId id="261" r:id="rId7"/>
    <p:sldId id="266" r:id="rId8"/>
    <p:sldId id="260" r:id="rId9"/>
    <p:sldId id="262" r:id="rId10"/>
    <p:sldId id="263"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Dosis" charset="0"/>
      <p:regular r:id="rId42"/>
      <p:bold r:id="rId43"/>
    </p:embeddedFont>
    <p:embeddedFont>
      <p:font typeface="Roboto" charset="0"/>
      <p:regular r:id="rId44"/>
      <p:bold r:id="rId45"/>
      <p:italic r:id="rId46"/>
      <p:boldItalic r:id="rId47"/>
    </p:embeddedFont>
    <p:embeddedFont>
      <p:font typeface="Calibri" pitchFamily="34" charset="0"/>
      <p:regular r:id="rId48"/>
      <p:bold r:id="rId49"/>
      <p:italic r:id="rId50"/>
      <p:boldItalic r:id="rId51"/>
    </p:embeddedFont>
    <p:embeddedFont>
      <p:font typeface="Montserrat"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40" d="100"/>
          <a:sy n="140" d="100"/>
        </p:scale>
        <p:origin x="-804"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2799685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4533613" cy="307777"/>
          </a:xfrm>
          <a:prstGeom prst="rect">
            <a:avLst/>
          </a:prstGeom>
          <a:noFill/>
        </p:spPr>
        <p:txBody>
          <a:bodyPr wrap="none" rtlCol="0">
            <a:spAutoFit/>
          </a:bodyPr>
          <a:lstStyle/>
          <a:p>
            <a:r>
              <a:rPr lang="en-US" dirty="0" smtClean="0">
                <a:solidFill>
                  <a:schemeClr val="bg1"/>
                </a:solidFill>
              </a:rPr>
              <a:t>Capstone Project (Final Year) – B.Tech CSE [2019-23]</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0" name="Google Shape;170;p20"/>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71" name="Google Shape;171;p20"/>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
        <p:nvSpPr>
          <p:cNvPr id="204" name="Google Shape;204;p2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
        <p:nvSpPr>
          <p:cNvPr id="211" name="Google Shape;211;p2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txBox="1">
            <a:spLocks noGrp="1"/>
          </p:cNvSpPr>
          <p:nvPr>
            <p:ph type="title" idx="4294967295"/>
          </p:nvPr>
        </p:nvSpPr>
        <p:spPr>
          <a:xfrm>
            <a:off x="1104900" y="0"/>
            <a:ext cx="6724500" cy="7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19" name="Google Shape;219;p2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ctrTitle" idx="4294967295"/>
          </p:nvPr>
        </p:nvSpPr>
        <p:spPr>
          <a:xfrm>
            <a:off x="1125150" y="1659550"/>
            <a:ext cx="7333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0">
                <a:solidFill>
                  <a:schemeClr val="accent1"/>
                </a:solidFill>
              </a:rPr>
              <a:t>89,526,124</a:t>
            </a:r>
            <a:endParaRPr sz="12000">
              <a:solidFill>
                <a:schemeClr val="accent1"/>
              </a:solidFill>
            </a:endParaRPr>
          </a:p>
        </p:txBody>
      </p:sp>
      <p:sp>
        <p:nvSpPr>
          <p:cNvPr id="231" name="Google Shape;231;p27"/>
          <p:cNvSpPr txBox="1">
            <a:spLocks noGrp="1"/>
          </p:cNvSpPr>
          <p:nvPr>
            <p:ph type="subTitle" idx="4294967295"/>
          </p:nvPr>
        </p:nvSpPr>
        <p:spPr>
          <a:xfrm>
            <a:off x="1125150" y="2992450"/>
            <a:ext cx="4810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232" name="Google Shape;232;p2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ctrTitle" idx="4294967295"/>
          </p:nvPr>
        </p:nvSpPr>
        <p:spPr>
          <a:xfrm>
            <a:off x="1561425" y="876600"/>
            <a:ext cx="6896700"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1561425" y="1487502"/>
            <a:ext cx="68967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2985075" y="3505500"/>
            <a:ext cx="5473200"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2985075" y="4116400"/>
            <a:ext cx="54732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296200" y="2191050"/>
            <a:ext cx="6162000"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296200" y="2801952"/>
            <a:ext cx="61620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243" name="Google Shape;243;p2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0" name="Google Shape;250;p2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2"/>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0" name="Google Shape;260;p30"/>
          <p:cNvSpPr txBox="1">
            <a:spLocks noGrp="1"/>
          </p:cNvSpPr>
          <p:nvPr>
            <p:ph type="body" idx="3"/>
          </p:nvPr>
        </p:nvSpPr>
        <p:spPr>
          <a:xfrm>
            <a:off x="6199476"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1" name="Google Shape;261;p3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262" name="Google Shape;262;p30"/>
          <p:cNvSpPr txBox="1">
            <a:spLocks noGrp="1"/>
          </p:cNvSpPr>
          <p:nvPr>
            <p:ph type="body" idx="1"/>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3" name="Google Shape;263;p30"/>
          <p:cNvSpPr txBox="1">
            <a:spLocks noGrp="1"/>
          </p:cNvSpPr>
          <p:nvPr>
            <p:ph type="body" idx="2"/>
          </p:nvPr>
        </p:nvSpPr>
        <p:spPr>
          <a:xfrm>
            <a:off x="3652188"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3"/>
          </p:nvPr>
        </p:nvSpPr>
        <p:spPr>
          <a:xfrm>
            <a:off x="6199476"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ctrTitle" idx="4294967295"/>
          </p:nvPr>
        </p:nvSpPr>
        <p:spPr>
          <a:xfrm>
            <a:off x="1115616" y="195486"/>
            <a:ext cx="35505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smtClean="0">
                <a:solidFill>
                  <a:srgbClr val="FF8700"/>
                </a:solidFill>
              </a:rPr>
              <a:t>OUTLINE</a:t>
            </a:r>
            <a:endParaRPr sz="4800" dirty="0">
              <a:solidFill>
                <a:srgbClr val="FF8700"/>
              </a:solidFill>
            </a:endParaRPr>
          </a:p>
        </p:txBody>
      </p:sp>
      <p:sp>
        <p:nvSpPr>
          <p:cNvPr id="124" name="Google Shape;124;p15"/>
          <p:cNvSpPr txBox="1">
            <a:spLocks noGrp="1"/>
          </p:cNvSpPr>
          <p:nvPr>
            <p:ph type="subTitle" idx="4294967295"/>
          </p:nvPr>
        </p:nvSpPr>
        <p:spPr>
          <a:xfrm>
            <a:off x="899592" y="1347614"/>
            <a:ext cx="7272808" cy="2592288"/>
          </a:xfrm>
          <a:prstGeom prst="rect">
            <a:avLst/>
          </a:prstGeom>
        </p:spPr>
        <p:txBody>
          <a:bodyPr spcFirstLastPara="1" wrap="square" lIns="91425" tIns="91425" rIns="91425" bIns="91425" anchor="t" anchorCtr="0">
            <a:noAutofit/>
          </a:bodyPr>
          <a:lstStyle/>
          <a:p>
            <a:pPr marL="0" lvl="0" indent="0">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125" name="Google Shape;125;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294" name="Google Shape;294;p32"/>
          <p:cNvSpPr txBox="1">
            <a:spLocks noGrp="1"/>
          </p:cNvSpPr>
          <p:nvPr>
            <p:ph type="body" idx="4294967295"/>
          </p:nvPr>
        </p:nvSpPr>
        <p:spPr>
          <a:xfrm>
            <a:off x="4897300" y="535300"/>
            <a:ext cx="2788800" cy="4118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306" name="Google Shape;306;p33"/>
          <p:cNvSpPr txBox="1">
            <a:spLocks noGrp="1"/>
          </p:cNvSpPr>
          <p:nvPr>
            <p:ph type="body" idx="4294967295"/>
          </p:nvPr>
        </p:nvSpPr>
        <p:spPr>
          <a:xfrm>
            <a:off x="4897300" y="535300"/>
            <a:ext cx="2788800" cy="4118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318" name="Google Shape;318;p34"/>
          <p:cNvSpPr txBox="1">
            <a:spLocks noGrp="1"/>
          </p:cNvSpPr>
          <p:nvPr>
            <p:ph type="body" idx="4294967295"/>
          </p:nvPr>
        </p:nvSpPr>
        <p:spPr>
          <a:xfrm>
            <a:off x="5811700" y="535300"/>
            <a:ext cx="2788800" cy="4118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DESKTOP 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19" name="Google Shape;319;p34"/>
          <p:cNvGrpSpPr/>
          <p:nvPr/>
        </p:nvGrpSpPr>
        <p:grpSpPr>
          <a:xfrm>
            <a:off x="313351" y="1557650"/>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879252" y="1721360"/>
            <a:ext cx="3939355" cy="25023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185000"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solidFill>
                  <a:schemeClr val="lt1"/>
                </a:solidFill>
              </a:rPr>
              <a:t>Any questions?</a:t>
            </a:r>
            <a:endParaRPr sz="2400" b="1">
              <a:solidFill>
                <a:schemeClr val="lt1"/>
              </a:solidFill>
            </a:endParaRPr>
          </a:p>
          <a:p>
            <a:pPr marL="0" lvl="0" indent="0" algn="l" rtl="0">
              <a:spcBef>
                <a:spcPts val="600"/>
              </a:spcBef>
              <a:spcAft>
                <a:spcPts val="0"/>
              </a:spcAft>
              <a:buClr>
                <a:schemeClr val="dk1"/>
              </a:buClr>
              <a:buSzPts val="1100"/>
              <a:buFont typeface="Arial"/>
              <a:buNone/>
            </a:pPr>
            <a:r>
              <a:rPr lang="en" sz="2400">
                <a:solidFill>
                  <a:schemeClr val="lt1"/>
                </a:solidFill>
              </a:rPr>
              <a:t>You can find me at @username &amp; user@mail.me</a:t>
            </a:r>
            <a:endParaRPr sz="2400" b="1">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
        <p:nvSpPr>
          <p:cNvPr id="346" name="Google Shape;346;p3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683568" y="267494"/>
            <a:ext cx="7200799" cy="9437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smtClean="0"/>
              <a:t>AREA OF THE PROJECT</a:t>
            </a:r>
            <a:endParaRPr sz="4000" dirty="0"/>
          </a:p>
        </p:txBody>
      </p:sp>
      <p:sp>
        <p:nvSpPr>
          <p:cNvPr id="132" name="Google Shape;132;p16"/>
          <p:cNvSpPr txBox="1">
            <a:spLocks noGrp="1"/>
          </p:cNvSpPr>
          <p:nvPr>
            <p:ph type="subTitle" idx="1"/>
          </p:nvPr>
        </p:nvSpPr>
        <p:spPr>
          <a:xfrm>
            <a:off x="683568" y="1347614"/>
            <a:ext cx="7632848" cy="2520280"/>
          </a:xfrm>
          <a:prstGeom prst="rect">
            <a:avLst/>
          </a:prstGeom>
        </p:spPr>
        <p:txBody>
          <a:bodyPr spcFirstLastPara="1" wrap="square" lIns="91425" tIns="91425" rIns="91425" bIns="91425" anchor="t" anchorCtr="0">
            <a:noAutofit/>
          </a:bodyPr>
          <a:lstStyle/>
          <a:p>
            <a:pPr marL="0" lvl="0" indent="0"/>
            <a:r>
              <a:rPr lang="en-US" sz="2000" dirty="0">
                <a:solidFill>
                  <a:schemeClr val="tx1"/>
                </a:solidFill>
              </a:rPr>
              <a:t>Data analytics plays an important role in analyzing and boosting the sales of any company. It has an upper hand when it comes to implementing market plans to target the set of customers who are the most vulnerable by suggesting them various specialized schemes and membership benefits. </a:t>
            </a:r>
            <a:r>
              <a:rPr lang="en-US" sz="2000" dirty="0" smtClean="0">
                <a:solidFill>
                  <a:schemeClr val="tx1"/>
                </a:solidFill>
              </a:rPr>
              <a:t>Hence, it is no doubt one of the most potent tools helpful in boosting the sales of a product. In this research work, I aim to use it to increase the annual membership of cycles for good profits.</a:t>
            </a:r>
            <a:endParaRPr lang="en-US" sz="2000" b="1" dirty="0">
              <a:solidFill>
                <a:schemeClr val="tx1"/>
              </a:solidFill>
            </a:endParaRPr>
          </a:p>
        </p:txBody>
      </p:sp>
      <p:sp>
        <p:nvSpPr>
          <p:cNvPr id="133" name="Google Shape;133;p16"/>
          <p:cNvSpPr txBox="1">
            <a:spLocks noGrp="1"/>
          </p:cNvSpPr>
          <p:nvPr>
            <p:ph type="sldNum" idx="4294967295"/>
          </p:nvPr>
        </p:nvSpPr>
        <p:spPr>
          <a:xfrm>
            <a:off x="8542027" y="441180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3"/>
          <p:cNvSpPr txBox="1">
            <a:spLocks noGrp="1"/>
          </p:cNvSpPr>
          <p:nvPr>
            <p:ph type="title" idx="4294967295"/>
          </p:nvPr>
        </p:nvSpPr>
        <p:spPr>
          <a:xfrm>
            <a:off x="949200" y="0"/>
            <a:ext cx="7932600" cy="7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8" name="Google Shape;458;p4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46"/>
          <p:cNvSpPr txBox="1">
            <a:spLocks noGrp="1"/>
          </p:cNvSpPr>
          <p:nvPr>
            <p:ph type="title" idx="4294967295"/>
          </p:nvPr>
        </p:nvSpPr>
        <p:spPr>
          <a:xfrm>
            <a:off x="965425" y="0"/>
            <a:ext cx="7711500" cy="7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sp>
        <p:nvSpPr>
          <p:cNvPr id="595" name="Google Shape;595;p4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xfrm>
            <a:off x="0" y="0"/>
            <a:ext cx="594900" cy="731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0" name="Google Shape;1540;p49"/>
          <p:cNvSpPr txBox="1">
            <a:spLocks noGrp="1"/>
          </p:cNvSpPr>
          <p:nvPr>
            <p:ph type="title" idx="4294967295"/>
          </p:nvPr>
        </p:nvSpPr>
        <p:spPr>
          <a:xfrm>
            <a:off x="1081975" y="249075"/>
            <a:ext cx="7206600" cy="39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
        <p:nvSpPr>
          <p:cNvPr id="1541" name="Google Shape;1541;p4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pic>
        <p:nvPicPr>
          <p:cNvPr id="1553" name="Google Shape;1553;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554" name="Google Shape;1554;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555" name="Google Shape;1555;p51"/>
          <p:cNvGrpSpPr/>
          <p:nvPr/>
        </p:nvGrpSpPr>
        <p:grpSpPr>
          <a:xfrm>
            <a:off x="690575" y="3290132"/>
            <a:ext cx="7762851" cy="892418"/>
            <a:chOff x="801125" y="3213932"/>
            <a:chExt cx="7762851" cy="892418"/>
          </a:xfrm>
        </p:grpSpPr>
        <p:grpSp>
          <p:nvGrpSpPr>
            <p:cNvPr id="1556" name="Google Shape;1556;p51"/>
            <p:cNvGrpSpPr/>
            <p:nvPr/>
          </p:nvGrpSpPr>
          <p:grpSpPr>
            <a:xfrm>
              <a:off x="4845759" y="3213932"/>
              <a:ext cx="1695900" cy="892418"/>
              <a:chOff x="4845759" y="3213932"/>
              <a:chExt cx="1695900" cy="892418"/>
            </a:xfrm>
          </p:grpSpPr>
          <p:sp>
            <p:nvSpPr>
              <p:cNvPr id="1557" name="Google Shape;1557;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558" name="Google Shape;1558;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59" name="Google Shape;1559;p51"/>
            <p:cNvGrpSpPr/>
            <p:nvPr/>
          </p:nvGrpSpPr>
          <p:grpSpPr>
            <a:xfrm>
              <a:off x="2823442" y="3214222"/>
              <a:ext cx="1695900" cy="892128"/>
              <a:chOff x="2823442" y="3214222"/>
              <a:chExt cx="1695900" cy="892128"/>
            </a:xfrm>
          </p:grpSpPr>
          <p:sp>
            <p:nvSpPr>
              <p:cNvPr id="1560" name="Google Shape;1560;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561" name="Google Shape;1561;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62" name="Google Shape;1562;p51"/>
            <p:cNvGrpSpPr/>
            <p:nvPr/>
          </p:nvGrpSpPr>
          <p:grpSpPr>
            <a:xfrm>
              <a:off x="6868076" y="3213932"/>
              <a:ext cx="1695900" cy="892418"/>
              <a:chOff x="6868076" y="3213932"/>
              <a:chExt cx="1695900" cy="892418"/>
            </a:xfrm>
          </p:grpSpPr>
          <p:sp>
            <p:nvSpPr>
              <p:cNvPr id="1563" name="Google Shape;1563;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564" name="Google Shape;1564;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65" name="Google Shape;1565;p51"/>
            <p:cNvGrpSpPr/>
            <p:nvPr/>
          </p:nvGrpSpPr>
          <p:grpSpPr>
            <a:xfrm>
              <a:off x="801125" y="3214206"/>
              <a:ext cx="1695900" cy="892144"/>
              <a:chOff x="801125" y="3214206"/>
              <a:chExt cx="1695900" cy="892144"/>
            </a:xfrm>
          </p:grpSpPr>
          <p:sp>
            <p:nvSpPr>
              <p:cNvPr id="1566" name="Google Shape;1566;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567" name="Google Shape;1567;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BACKGROUND OF THE PROBLEM</a:t>
            </a:r>
            <a:endParaRPr sz="3200" dirty="0"/>
          </a:p>
        </p:txBody>
      </p:sp>
      <p:sp>
        <p:nvSpPr>
          <p:cNvPr id="188" name="Google Shape;188;p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87;p22"/>
          <p:cNvSpPr txBox="1">
            <a:spLocks/>
          </p:cNvSpPr>
          <p:nvPr/>
        </p:nvSpPr>
        <p:spPr>
          <a:xfrm>
            <a:off x="699556" y="1347614"/>
            <a:ext cx="7067500" cy="29829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None/>
            </a:pPr>
            <a:r>
              <a:rPr lang="en-US" sz="2000" dirty="0" smtClean="0"/>
              <a:t>Although the age calls for motor-vehicles as the major shareholders of the commute industries, cyclists still continue to have impressive shares in some of the developing heavyweights and developed nations around the world. Some of the countries like Sweden, Denmark, Germany, UK, Japan and even China have a wonderful landscape for cycling. Although some of them are casual riders, quite a many are annual members for the major cycle manufacturing companies all over the world.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PROBLEM STATEMENT</a:t>
            </a:r>
            <a:endParaRPr sz="3200" dirty="0"/>
          </a:p>
        </p:txBody>
      </p:sp>
      <p:sp>
        <p:nvSpPr>
          <p:cNvPr id="116" name="Google Shape;116;p14"/>
          <p:cNvSpPr txBox="1">
            <a:spLocks noGrp="1"/>
          </p:cNvSpPr>
          <p:nvPr>
            <p:ph type="body" idx="2"/>
          </p:nvPr>
        </p:nvSpPr>
        <p:spPr>
          <a:xfrm>
            <a:off x="755576" y="1347614"/>
            <a:ext cx="7560840" cy="3312368"/>
          </a:xfrm>
          <a:prstGeom prst="rect">
            <a:avLst/>
          </a:prstGeom>
        </p:spPr>
        <p:txBody>
          <a:bodyPr spcFirstLastPara="1" wrap="square" lIns="91425" tIns="91425" rIns="91425" bIns="91425" anchor="t" anchorCtr="0">
            <a:noAutofit/>
          </a:bodyPr>
          <a:lstStyle/>
          <a:p>
            <a:pPr marL="0" lvl="0" indent="0">
              <a:buNone/>
            </a:pPr>
            <a:r>
              <a:rPr lang="en-US" sz="2000" dirty="0"/>
              <a:t>I</a:t>
            </a:r>
            <a:r>
              <a:rPr lang="en-US" sz="2000" dirty="0" smtClean="0"/>
              <a:t>t </a:t>
            </a:r>
            <a:r>
              <a:rPr lang="en-US" sz="2000" dirty="0"/>
              <a:t>is no joke that the directors of marketing in these companies believe that the company's future success heavily depends on maximizing the number of annual memberships. Therefore, it is imperative for the teams to understand how casual riders and annual members use Cyclist bikes differently. From these insights, the teams can design a new marketing strategy to convert casual riders into annual members. But first, Cyclist executives must approve the recommendations, so they must be backed up with compelling data </a:t>
            </a:r>
            <a:r>
              <a:rPr lang="en-US" sz="2000" dirty="0" smtClean="0"/>
              <a:t>insights and professional data </a:t>
            </a:r>
            <a:r>
              <a:rPr lang="en-US" sz="2000" dirty="0"/>
              <a:t>visualizations. </a:t>
            </a:r>
            <a:endParaRPr sz="2000" dirty="0"/>
          </a:p>
        </p:txBody>
      </p:sp>
      <p:sp>
        <p:nvSpPr>
          <p:cNvPr id="118" name="Google Shape;118;p1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QUESTIONS TO ASK</a:t>
            </a:r>
            <a:endParaRPr sz="3200" dirty="0"/>
          </a:p>
        </p:txBody>
      </p:sp>
      <p:sp>
        <p:nvSpPr>
          <p:cNvPr id="144" name="Google Shape;144;p18"/>
          <p:cNvSpPr txBox="1">
            <a:spLocks noGrp="1"/>
          </p:cNvSpPr>
          <p:nvPr>
            <p:ph type="body" idx="1"/>
          </p:nvPr>
        </p:nvSpPr>
        <p:spPr>
          <a:xfrm>
            <a:off x="683568" y="987574"/>
            <a:ext cx="7869932" cy="3865875"/>
          </a:xfrm>
          <a:prstGeom prst="rect">
            <a:avLst/>
          </a:prstGeom>
        </p:spPr>
        <p:txBody>
          <a:bodyPr spcFirstLastPara="1" wrap="square" lIns="91425" tIns="91425" rIns="91425" bIns="91425" anchor="t" anchorCtr="0">
            <a:noAutofit/>
          </a:bodyPr>
          <a:lstStyle/>
          <a:p>
            <a:pPr marL="38100" indent="0">
              <a:buNone/>
            </a:pPr>
            <a:r>
              <a:rPr lang="en-US" sz="2000" dirty="0"/>
              <a:t>Three questions will guide the future marketing program: </a:t>
            </a:r>
            <a:endParaRPr lang="en-US" sz="2000" dirty="0" smtClean="0"/>
          </a:p>
          <a:p>
            <a:pPr lvl="0"/>
            <a:r>
              <a:rPr lang="en-US" sz="2000" dirty="0" smtClean="0"/>
              <a:t>How </a:t>
            </a:r>
            <a:r>
              <a:rPr lang="en-US" sz="2000" dirty="0"/>
              <a:t>do annual members and casual riders use Cyclistic bikes </a:t>
            </a:r>
            <a:r>
              <a:rPr lang="en-US" sz="2000" dirty="0" smtClean="0"/>
              <a:t>differently?</a:t>
            </a:r>
          </a:p>
          <a:p>
            <a:pPr lvl="0"/>
            <a:r>
              <a:rPr lang="en-US" sz="2000" dirty="0" smtClean="0"/>
              <a:t>Why </a:t>
            </a:r>
            <a:r>
              <a:rPr lang="en-US" sz="2000" dirty="0"/>
              <a:t>would casual riders buy Cyclistic annual memberships</a:t>
            </a:r>
            <a:r>
              <a:rPr lang="en-US" sz="2000" dirty="0" smtClean="0"/>
              <a:t>?</a:t>
            </a:r>
            <a:r>
              <a:rPr lang="en-US" sz="2000" dirty="0"/>
              <a:t> </a:t>
            </a:r>
            <a:endParaRPr lang="en-US" sz="2000" dirty="0" smtClean="0"/>
          </a:p>
          <a:p>
            <a:pPr lvl="0"/>
            <a:r>
              <a:rPr lang="en-US" sz="2000" dirty="0" smtClean="0"/>
              <a:t>How </a:t>
            </a:r>
            <a:r>
              <a:rPr lang="en-US" sz="2000" dirty="0"/>
              <a:t>can Cyclistic use digital media to influence casual riders to become members? </a:t>
            </a:r>
            <a:endParaRPr lang="en-US" sz="2000" dirty="0" smtClean="0"/>
          </a:p>
          <a:p>
            <a:pPr marL="38100" indent="0">
              <a:buNone/>
            </a:pPr>
            <a:r>
              <a:rPr lang="en-US" sz="2000" dirty="0"/>
              <a:t>The goal of this case study is to identify how annual members and casual riders use Cyclistic bikes differently</a:t>
            </a:r>
            <a:r>
              <a:rPr lang="en-US" sz="2000" dirty="0" smtClean="0"/>
              <a:t>. This </a:t>
            </a:r>
            <a:r>
              <a:rPr lang="en-US" sz="2000" dirty="0"/>
              <a:t>comparison along with other tasks will later be used by the marketing department for developing strategies aimed at converting casual riders into members. </a:t>
            </a:r>
          </a:p>
          <a:p>
            <a:pPr marL="38100" lvl="0" indent="0">
              <a:buNone/>
            </a:pPr>
            <a:endParaRPr sz="2000" dirty="0"/>
          </a:p>
        </p:txBody>
      </p:sp>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0" dirty="0" smtClean="0"/>
              <a:t>STAKEHOLDERS</a:t>
            </a:r>
            <a:endParaRPr sz="3600" dirty="0"/>
          </a:p>
        </p:txBody>
      </p:sp>
      <p:sp>
        <p:nvSpPr>
          <p:cNvPr id="195" name="Google Shape;195;p2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 name="Rectangle 1"/>
          <p:cNvSpPr/>
          <p:nvPr/>
        </p:nvSpPr>
        <p:spPr>
          <a:xfrm>
            <a:off x="1115616" y="1563638"/>
            <a:ext cx="6840760" cy="2862322"/>
          </a:xfrm>
          <a:prstGeom prst="rect">
            <a:avLst/>
          </a:prstGeom>
        </p:spPr>
        <p:txBody>
          <a:bodyPr wrap="square">
            <a:spAutoFit/>
          </a:bodyPr>
          <a:lstStyle/>
          <a:p>
            <a:r>
              <a:rPr lang="en-US" sz="2000" b="1" i="1" dirty="0">
                <a:latin typeface="Roboto" charset="0"/>
                <a:ea typeface="Roboto" charset="0"/>
              </a:rPr>
              <a:t>Primary stakeholders: </a:t>
            </a:r>
            <a:r>
              <a:rPr lang="en-US" sz="2000" dirty="0">
                <a:latin typeface="Roboto" charset="0"/>
                <a:ea typeface="Roboto" charset="0"/>
              </a:rPr>
              <a:t>The director of marketing and Cyclistic executive team. </a:t>
            </a:r>
            <a:endParaRPr lang="en-US" sz="2000" dirty="0" smtClean="0">
              <a:latin typeface="Roboto" charset="0"/>
              <a:ea typeface="Roboto" charset="0"/>
            </a:endParaRPr>
          </a:p>
          <a:p>
            <a:endParaRPr lang="en-US" sz="2000" dirty="0">
              <a:latin typeface="Roboto" charset="0"/>
              <a:ea typeface="Roboto" charset="0"/>
            </a:endParaRPr>
          </a:p>
          <a:p>
            <a:r>
              <a:rPr lang="en-US" sz="2000" b="1" i="1" dirty="0" smtClean="0">
                <a:latin typeface="Roboto" charset="0"/>
                <a:ea typeface="Roboto" charset="0"/>
              </a:rPr>
              <a:t>Secondary </a:t>
            </a:r>
            <a:r>
              <a:rPr lang="en-US" sz="2000" b="1" i="1" dirty="0">
                <a:latin typeface="Roboto" charset="0"/>
                <a:ea typeface="Roboto" charset="0"/>
              </a:rPr>
              <a:t>stakeholders: </a:t>
            </a:r>
            <a:r>
              <a:rPr lang="en-US" sz="2000" dirty="0">
                <a:latin typeface="Roboto" charset="0"/>
                <a:ea typeface="Roboto" charset="0"/>
              </a:rPr>
              <a:t>Cyclistic marketing analytics team. </a:t>
            </a:r>
            <a:endParaRPr lang="en-US" sz="2000" dirty="0" smtClean="0">
              <a:latin typeface="Roboto" charset="0"/>
              <a:ea typeface="Roboto" charset="0"/>
            </a:endParaRPr>
          </a:p>
          <a:p>
            <a:endParaRPr lang="en-US" sz="2000" dirty="0">
              <a:latin typeface="Roboto" charset="0"/>
              <a:ea typeface="Roboto" charset="0"/>
            </a:endParaRPr>
          </a:p>
          <a:p>
            <a:r>
              <a:rPr lang="en-US" sz="2000" dirty="0" smtClean="0">
                <a:latin typeface="Roboto" charset="0"/>
                <a:ea typeface="Roboto" charset="0"/>
              </a:rPr>
              <a:t>Following </a:t>
            </a:r>
            <a:r>
              <a:rPr lang="en-US" sz="2000" dirty="0">
                <a:latin typeface="Roboto" charset="0"/>
                <a:ea typeface="Roboto" charset="0"/>
              </a:rPr>
              <a:t>a step-based approach, the entire project will follow the six-step data analysis process: </a:t>
            </a:r>
            <a:r>
              <a:rPr lang="en-US" sz="2000" b="1" i="1" dirty="0">
                <a:latin typeface="Roboto" charset="0"/>
                <a:ea typeface="Roboto" charset="0"/>
              </a:rPr>
              <a:t>ask</a:t>
            </a:r>
            <a:r>
              <a:rPr lang="en-US" sz="2000" dirty="0">
                <a:latin typeface="Roboto" charset="0"/>
                <a:ea typeface="Roboto" charset="0"/>
              </a:rPr>
              <a:t>, </a:t>
            </a:r>
            <a:r>
              <a:rPr lang="en-US" sz="2000" b="1" i="1" dirty="0">
                <a:latin typeface="Roboto" charset="0"/>
                <a:ea typeface="Roboto" charset="0"/>
              </a:rPr>
              <a:t>prepare</a:t>
            </a:r>
            <a:r>
              <a:rPr lang="en-US" sz="2000" dirty="0">
                <a:latin typeface="Roboto" charset="0"/>
                <a:ea typeface="Roboto" charset="0"/>
              </a:rPr>
              <a:t>, </a:t>
            </a:r>
            <a:r>
              <a:rPr lang="en-US" sz="2000" b="1" i="1" dirty="0">
                <a:latin typeface="Roboto" charset="0"/>
                <a:ea typeface="Roboto" charset="0"/>
              </a:rPr>
              <a:t>process</a:t>
            </a:r>
            <a:r>
              <a:rPr lang="en-US" sz="2000" dirty="0">
                <a:latin typeface="Roboto" charset="0"/>
                <a:ea typeface="Roboto" charset="0"/>
              </a:rPr>
              <a:t>, </a:t>
            </a:r>
            <a:r>
              <a:rPr lang="en-US" sz="2000" b="1" i="1" dirty="0">
                <a:latin typeface="Roboto" charset="0"/>
                <a:ea typeface="Roboto" charset="0"/>
              </a:rPr>
              <a:t>analyze</a:t>
            </a:r>
            <a:r>
              <a:rPr lang="en-US" sz="2000" dirty="0">
                <a:latin typeface="Roboto" charset="0"/>
                <a:ea typeface="Roboto" charset="0"/>
              </a:rPr>
              <a:t>, </a:t>
            </a:r>
            <a:r>
              <a:rPr lang="en-US" sz="2000" b="1" i="1" dirty="0">
                <a:latin typeface="Roboto" charset="0"/>
                <a:ea typeface="Roboto" charset="0"/>
              </a:rPr>
              <a:t>share</a:t>
            </a:r>
            <a:r>
              <a:rPr lang="en-US" sz="2000" dirty="0">
                <a:latin typeface="Roboto" charset="0"/>
                <a:ea typeface="Roboto" charset="0"/>
              </a:rPr>
              <a:t>, and </a:t>
            </a:r>
            <a:r>
              <a:rPr lang="en-US" sz="2000" b="1" i="1" dirty="0">
                <a:latin typeface="Roboto" charset="0"/>
                <a:ea typeface="Roboto" charset="0"/>
              </a:rPr>
              <a:t>act</a:t>
            </a:r>
            <a:r>
              <a:rPr lang="en-US" sz="2000" dirty="0">
                <a:latin typeface="Roboto" charset="0"/>
                <a:ea typeface="Roboto" charset="0"/>
              </a:rPr>
              <a:t>. </a:t>
            </a:r>
            <a:endParaRPr lang="en-IN" sz="2000" dirty="0">
              <a:latin typeface="Roboto" charset="0"/>
              <a:ea typeface="Roboto"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ctrTitle" idx="4294967295"/>
          </p:nvPr>
        </p:nvSpPr>
        <p:spPr>
          <a:xfrm>
            <a:off x="1090700" y="2650150"/>
            <a:ext cx="736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a:solidFill>
                  <a:schemeClr val="accent1"/>
                </a:solidFill>
              </a:rPr>
              <a:t>BIG CONCEPT</a:t>
            </a:r>
            <a:endParaRPr sz="7200">
              <a:solidFill>
                <a:schemeClr val="accent1"/>
              </a:solidFill>
            </a:endParaRPr>
          </a:p>
        </p:txBody>
      </p:sp>
      <p:sp>
        <p:nvSpPr>
          <p:cNvPr id="151" name="Google Shape;151;p19"/>
          <p:cNvSpPr txBox="1">
            <a:spLocks noGrp="1"/>
          </p:cNvSpPr>
          <p:nvPr>
            <p:ph type="subTitle" idx="4294967295"/>
          </p:nvPr>
        </p:nvSpPr>
        <p:spPr>
          <a:xfrm>
            <a:off x="1090700" y="3640150"/>
            <a:ext cx="59013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Bring the attention of your audience over a key concept using icons or illustrations</a:t>
            </a:r>
            <a:endParaRPr sz="2400"/>
          </a:p>
        </p:txBody>
      </p:sp>
      <p:grpSp>
        <p:nvGrpSpPr>
          <p:cNvPr id="152" name="Google Shape;152;p19"/>
          <p:cNvGrpSpPr/>
          <p:nvPr/>
        </p:nvGrpSpPr>
        <p:grpSpPr>
          <a:xfrm>
            <a:off x="6759209" y="507618"/>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662475" y="2367985"/>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365361" y="887713"/>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060604" y="2145273"/>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369546" y="1932400"/>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187127" y="1628627"/>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1720</Words>
  <Application>Microsoft Office PowerPoint</Application>
  <PresentationFormat>On-screen Show (16:9)</PresentationFormat>
  <Paragraphs>372</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Dosis</vt:lpstr>
      <vt:lpstr>Roboto</vt:lpstr>
      <vt:lpstr>Calibri</vt:lpstr>
      <vt:lpstr>Montserrat</vt:lpstr>
      <vt:lpstr>William template</vt:lpstr>
      <vt:lpstr>TITLE : Cyclistic Bike-share Analysis for Targeted Casual-users marketing </vt:lpstr>
      <vt:lpstr>OUTLINE</vt:lpstr>
      <vt:lpstr>AREA OF THE PROJECT</vt:lpstr>
      <vt:lpstr>BACKGROUND OF THE PROBLEM</vt:lpstr>
      <vt:lpstr>PROBLEM STATEMENT</vt:lpstr>
      <vt:lpstr>QUESTIONS TO ASK</vt:lpstr>
      <vt:lpstr>STAKEHOLDERS</vt:lpstr>
      <vt:lpstr>PowerPoint Presentation</vt:lpstr>
      <vt:lpstr>BIG CONCEPT</vt:lpstr>
      <vt:lpstr>You can also split your content</vt:lpstr>
      <vt:lpstr>In two or three columns</vt:lpstr>
      <vt:lpstr>Use charts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dc:title>
  <dc:creator>TAMOJIT</dc:creator>
  <cp:lastModifiedBy>TAMOJIT</cp:lastModifiedBy>
  <cp:revision>5</cp:revision>
  <dcterms:modified xsi:type="dcterms:W3CDTF">2022-09-12T16:57:55Z</dcterms:modified>
</cp:coreProperties>
</file>