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8" r:id="rId3"/>
    <p:sldId id="273" r:id="rId4"/>
    <p:sldId id="296" r:id="rId5"/>
    <p:sldId id="270" r:id="rId6"/>
    <p:sldId id="295" r:id="rId7"/>
    <p:sldId id="297" r:id="rId8"/>
    <p:sldId id="260" r:id="rId9"/>
    <p:sldId id="259" r:id="rId10"/>
    <p:sldId id="265" r:id="rId11"/>
    <p:sldId id="257" r:id="rId12"/>
    <p:sldId id="261" r:id="rId13"/>
    <p:sldId id="266" r:id="rId14"/>
    <p:sldId id="262" r:id="rId15"/>
    <p:sldId id="278" r:id="rId16"/>
  </p:sldIdLst>
  <p:sldSz cx="9144000" cy="5143500" type="screen16x9"/>
  <p:notesSz cx="6858000" cy="9144000"/>
  <p:embeddedFontLst>
    <p:embeddedFont>
      <p:font typeface="Roboto" charset="0"/>
      <p:regular r:id="rId18"/>
      <p:bold r:id="rId19"/>
      <p:italic r:id="rId20"/>
      <p:boldItalic r:id="rId21"/>
    </p:embeddedFont>
    <p:embeddedFont>
      <p:font typeface="Dosis"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0" d="100"/>
          <a:sy n="140" d="100"/>
        </p:scale>
        <p:origin x="-80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799685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4533613" cy="307777"/>
          </a:xfrm>
          <a:prstGeom prst="rect">
            <a:avLst/>
          </a:prstGeom>
          <a:noFill/>
        </p:spPr>
        <p:txBody>
          <a:bodyPr wrap="none" rtlCol="0">
            <a:spAutoFit/>
          </a:bodyPr>
          <a:lstStyle/>
          <a:p>
            <a:r>
              <a:rPr lang="en-US" dirty="0" smtClean="0">
                <a:solidFill>
                  <a:schemeClr val="bg1"/>
                </a:solidFill>
              </a:rPr>
              <a:t>Capstone Project (Final Year) – B.Tech CSE [2019-23]</a:t>
            </a:r>
            <a:endParaRPr lang="en-IN"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BACKGROUND OF THE PROBLEM</a:t>
            </a:r>
            <a:endParaRPr sz="3200" dirty="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87;p22"/>
          <p:cNvSpPr txBox="1">
            <a:spLocks/>
          </p:cNvSpPr>
          <p:nvPr/>
        </p:nvSpPr>
        <p:spPr>
          <a:xfrm>
            <a:off x="699556" y="1347614"/>
            <a:ext cx="7067500" cy="29829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None/>
            </a:pPr>
            <a:r>
              <a:rPr lang="en-US" sz="2000" dirty="0" smtClean="0"/>
              <a:t>Although the age calls for motor-vehicles as the major shareholders of the commute industries, cyclists still continue to have impressive shares in some of the developing heavyweights and developed nations around the world. Some of the countries like Sweden, Denmark, Germany, UK, Japan and even China have a wonderful landscape for cycling. Although some of them are casual riders, quite a many are annual members for the major cycle manufacturing companies all over the world. </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PROBLEM STATEMENT</a:t>
            </a:r>
            <a:endParaRPr sz="3200" dirty="0"/>
          </a:p>
        </p:txBody>
      </p:sp>
      <p:sp>
        <p:nvSpPr>
          <p:cNvPr id="116" name="Google Shape;116;p14"/>
          <p:cNvSpPr txBox="1">
            <a:spLocks noGrp="1"/>
          </p:cNvSpPr>
          <p:nvPr>
            <p:ph type="body" idx="2"/>
          </p:nvPr>
        </p:nvSpPr>
        <p:spPr>
          <a:xfrm>
            <a:off x="755576" y="1347614"/>
            <a:ext cx="7560840" cy="3312368"/>
          </a:xfrm>
          <a:prstGeom prst="rect">
            <a:avLst/>
          </a:prstGeom>
        </p:spPr>
        <p:txBody>
          <a:bodyPr spcFirstLastPara="1" wrap="square" lIns="91425" tIns="91425" rIns="91425" bIns="91425" anchor="t" anchorCtr="0">
            <a:noAutofit/>
          </a:bodyPr>
          <a:lstStyle/>
          <a:p>
            <a:pPr marL="0" lvl="0" indent="0">
              <a:buNone/>
            </a:pPr>
            <a:r>
              <a:rPr lang="en-US" sz="2000" dirty="0"/>
              <a:t>I</a:t>
            </a:r>
            <a:r>
              <a:rPr lang="en-US" sz="2000" dirty="0" smtClean="0"/>
              <a:t>t </a:t>
            </a:r>
            <a:r>
              <a:rPr lang="en-US" sz="2000" dirty="0"/>
              <a:t>is no joke that the directors of marketing in these companies believe that the company's future success heavily depends on maximizing the number of annual memberships. Therefore, it is imperative for the teams to understand how casual riders and annual members use Cyclist bikes differently. From these insights, the teams can design a new marketing strategy to convert casual riders into annual members. But first, Cyclist executives must approve the recommendations, so they must be backed up with compelling data </a:t>
            </a:r>
            <a:r>
              <a:rPr lang="en-US" sz="2000" dirty="0" smtClean="0"/>
              <a:t>insights and professional data </a:t>
            </a:r>
            <a:r>
              <a:rPr lang="en-US" sz="2000" dirty="0"/>
              <a:t>visualizations. </a:t>
            </a:r>
            <a:endParaRPr sz="2000" dirty="0"/>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QUESTIONS TO ASK</a:t>
            </a:r>
            <a:endParaRPr sz="3200" dirty="0"/>
          </a:p>
        </p:txBody>
      </p:sp>
      <p:sp>
        <p:nvSpPr>
          <p:cNvPr id="144" name="Google Shape;144;p18"/>
          <p:cNvSpPr txBox="1">
            <a:spLocks noGrp="1"/>
          </p:cNvSpPr>
          <p:nvPr>
            <p:ph type="body" idx="1"/>
          </p:nvPr>
        </p:nvSpPr>
        <p:spPr>
          <a:xfrm>
            <a:off x="683568" y="987574"/>
            <a:ext cx="7869932" cy="3865875"/>
          </a:xfrm>
          <a:prstGeom prst="rect">
            <a:avLst/>
          </a:prstGeom>
        </p:spPr>
        <p:txBody>
          <a:bodyPr spcFirstLastPara="1" wrap="square" lIns="91425" tIns="91425" rIns="91425" bIns="91425" anchor="t" anchorCtr="0">
            <a:noAutofit/>
          </a:bodyPr>
          <a:lstStyle/>
          <a:p>
            <a:pPr marL="38100" indent="0">
              <a:buNone/>
            </a:pPr>
            <a:r>
              <a:rPr lang="en-US" sz="2000" dirty="0"/>
              <a:t>Three questions will guide the future marketing program: </a:t>
            </a:r>
            <a:endParaRPr lang="en-US" sz="2000" dirty="0" smtClean="0"/>
          </a:p>
          <a:p>
            <a:pPr lvl="0"/>
            <a:r>
              <a:rPr lang="en-US" sz="2000" dirty="0" smtClean="0"/>
              <a:t>How </a:t>
            </a:r>
            <a:r>
              <a:rPr lang="en-US" sz="2000" dirty="0"/>
              <a:t>do annual members and casual riders use Cyclistic bikes </a:t>
            </a:r>
            <a:r>
              <a:rPr lang="en-US" sz="2000" dirty="0" smtClean="0"/>
              <a:t>differently?</a:t>
            </a:r>
          </a:p>
          <a:p>
            <a:pPr lvl="0"/>
            <a:r>
              <a:rPr lang="en-US" sz="2000" dirty="0" smtClean="0"/>
              <a:t>Why </a:t>
            </a:r>
            <a:r>
              <a:rPr lang="en-US" sz="2000" dirty="0"/>
              <a:t>would casual riders buy Cyclistic annual memberships</a:t>
            </a:r>
            <a:r>
              <a:rPr lang="en-US" sz="2000" dirty="0" smtClean="0"/>
              <a:t>?</a:t>
            </a:r>
            <a:r>
              <a:rPr lang="en-US" sz="2000" dirty="0"/>
              <a:t> </a:t>
            </a:r>
            <a:endParaRPr lang="en-US" sz="2000" dirty="0" smtClean="0"/>
          </a:p>
          <a:p>
            <a:pPr lvl="0"/>
            <a:r>
              <a:rPr lang="en-US" sz="2000" dirty="0" smtClean="0"/>
              <a:t>How </a:t>
            </a:r>
            <a:r>
              <a:rPr lang="en-US" sz="2000" dirty="0"/>
              <a:t>can Cyclistic use digital media to influence casual riders to become members? </a:t>
            </a:r>
            <a:endParaRPr lang="en-US" sz="2000" dirty="0" smtClean="0"/>
          </a:p>
          <a:p>
            <a:pPr marL="38100" indent="0">
              <a:buNone/>
            </a:pPr>
            <a:r>
              <a:rPr lang="en-US" sz="2000" dirty="0"/>
              <a:t>The goal of this case study is to identify how annual members and casual riders use Cyclistic bikes differently</a:t>
            </a:r>
            <a:r>
              <a:rPr lang="en-US" sz="2000" dirty="0" smtClean="0"/>
              <a:t>. This </a:t>
            </a:r>
            <a:r>
              <a:rPr lang="en-US" sz="2000" dirty="0"/>
              <a:t>comparison along with other tasks will later be used by the marketing department for developing strategies aimed at converting casual riders into members. </a:t>
            </a:r>
          </a:p>
          <a:p>
            <a:pPr marL="38100" lvl="0" indent="0">
              <a:buNone/>
            </a:pPr>
            <a:endParaRPr sz="2000" dirty="0"/>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0" dirty="0" smtClean="0"/>
              <a:t>STAKEHOLDERS</a:t>
            </a:r>
            <a:endParaRPr sz="3600" dirty="0"/>
          </a:p>
        </p:txBody>
      </p:sp>
      <p:sp>
        <p:nvSpPr>
          <p:cNvPr id="195" name="Google Shape;195;p23"/>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 name="Rectangle 1"/>
          <p:cNvSpPr/>
          <p:nvPr/>
        </p:nvSpPr>
        <p:spPr>
          <a:xfrm>
            <a:off x="1115616" y="1563638"/>
            <a:ext cx="6840760" cy="2862322"/>
          </a:xfrm>
          <a:prstGeom prst="rect">
            <a:avLst/>
          </a:prstGeom>
        </p:spPr>
        <p:txBody>
          <a:bodyPr wrap="square">
            <a:spAutoFit/>
          </a:bodyPr>
          <a:lstStyle/>
          <a:p>
            <a:r>
              <a:rPr lang="en-US" sz="2000" b="1" i="1" dirty="0">
                <a:latin typeface="Roboto" charset="0"/>
                <a:ea typeface="Roboto" charset="0"/>
              </a:rPr>
              <a:t>Primary stakeholders: </a:t>
            </a:r>
            <a:r>
              <a:rPr lang="en-US" sz="2000" dirty="0">
                <a:latin typeface="Roboto" charset="0"/>
                <a:ea typeface="Roboto" charset="0"/>
              </a:rPr>
              <a:t>The director of marketing and Cyclistic executive team. </a:t>
            </a:r>
            <a:endParaRPr lang="en-US" sz="2000" dirty="0" smtClean="0">
              <a:latin typeface="Roboto" charset="0"/>
              <a:ea typeface="Roboto" charset="0"/>
            </a:endParaRPr>
          </a:p>
          <a:p>
            <a:endParaRPr lang="en-US" sz="2000" dirty="0">
              <a:latin typeface="Roboto" charset="0"/>
              <a:ea typeface="Roboto" charset="0"/>
            </a:endParaRPr>
          </a:p>
          <a:p>
            <a:r>
              <a:rPr lang="en-US" sz="2000" b="1" i="1" dirty="0" smtClean="0">
                <a:latin typeface="Roboto" charset="0"/>
                <a:ea typeface="Roboto" charset="0"/>
              </a:rPr>
              <a:t>Secondary </a:t>
            </a:r>
            <a:r>
              <a:rPr lang="en-US" sz="2000" b="1" i="1" dirty="0">
                <a:latin typeface="Roboto" charset="0"/>
                <a:ea typeface="Roboto" charset="0"/>
              </a:rPr>
              <a:t>stakeholders: </a:t>
            </a:r>
            <a:r>
              <a:rPr lang="en-US" sz="2000" dirty="0">
                <a:latin typeface="Roboto" charset="0"/>
                <a:ea typeface="Roboto" charset="0"/>
              </a:rPr>
              <a:t>Cyclistic marketing analytics team. </a:t>
            </a:r>
            <a:endParaRPr lang="en-US" sz="2000" dirty="0" smtClean="0">
              <a:latin typeface="Roboto" charset="0"/>
              <a:ea typeface="Roboto" charset="0"/>
            </a:endParaRPr>
          </a:p>
          <a:p>
            <a:endParaRPr lang="en-US" sz="2000" dirty="0">
              <a:latin typeface="Roboto" charset="0"/>
              <a:ea typeface="Roboto" charset="0"/>
            </a:endParaRPr>
          </a:p>
          <a:p>
            <a:r>
              <a:rPr lang="en-US" sz="2000" dirty="0" smtClean="0">
                <a:latin typeface="Roboto" charset="0"/>
                <a:ea typeface="Roboto" charset="0"/>
              </a:rPr>
              <a:t>Following </a:t>
            </a:r>
            <a:r>
              <a:rPr lang="en-US" sz="2000" dirty="0">
                <a:latin typeface="Roboto" charset="0"/>
                <a:ea typeface="Roboto" charset="0"/>
              </a:rPr>
              <a:t>a step-based approach, the entire project will follow the six-step data analysis process: </a:t>
            </a:r>
            <a:r>
              <a:rPr lang="en-US" sz="2000" b="1" i="1" dirty="0">
                <a:latin typeface="Roboto" charset="0"/>
                <a:ea typeface="Roboto" charset="0"/>
              </a:rPr>
              <a:t>ask</a:t>
            </a:r>
            <a:r>
              <a:rPr lang="en-US" sz="2000" dirty="0">
                <a:latin typeface="Roboto" charset="0"/>
                <a:ea typeface="Roboto" charset="0"/>
              </a:rPr>
              <a:t>, </a:t>
            </a:r>
            <a:r>
              <a:rPr lang="en-US" sz="2000" b="1" i="1" dirty="0">
                <a:latin typeface="Roboto" charset="0"/>
                <a:ea typeface="Roboto" charset="0"/>
              </a:rPr>
              <a:t>prepare</a:t>
            </a:r>
            <a:r>
              <a:rPr lang="en-US" sz="2000" dirty="0">
                <a:latin typeface="Roboto" charset="0"/>
                <a:ea typeface="Roboto" charset="0"/>
              </a:rPr>
              <a:t>, </a:t>
            </a:r>
            <a:r>
              <a:rPr lang="en-US" sz="2000" b="1" i="1" dirty="0">
                <a:latin typeface="Roboto" charset="0"/>
                <a:ea typeface="Roboto" charset="0"/>
              </a:rPr>
              <a:t>process</a:t>
            </a:r>
            <a:r>
              <a:rPr lang="en-US" sz="2000" dirty="0">
                <a:latin typeface="Roboto" charset="0"/>
                <a:ea typeface="Roboto" charset="0"/>
              </a:rPr>
              <a:t>, </a:t>
            </a:r>
            <a:r>
              <a:rPr lang="en-US" sz="2000" b="1" i="1" dirty="0">
                <a:latin typeface="Roboto" charset="0"/>
                <a:ea typeface="Roboto" charset="0"/>
              </a:rPr>
              <a:t>analyze</a:t>
            </a:r>
            <a:r>
              <a:rPr lang="en-US" sz="2000" dirty="0">
                <a:latin typeface="Roboto" charset="0"/>
                <a:ea typeface="Roboto" charset="0"/>
              </a:rPr>
              <a:t>, </a:t>
            </a:r>
            <a:r>
              <a:rPr lang="en-US" sz="2000" b="1" i="1" dirty="0">
                <a:latin typeface="Roboto" charset="0"/>
                <a:ea typeface="Roboto" charset="0"/>
              </a:rPr>
              <a:t>share</a:t>
            </a:r>
            <a:r>
              <a:rPr lang="en-US" sz="2000" dirty="0">
                <a:latin typeface="Roboto" charset="0"/>
                <a:ea typeface="Roboto" charset="0"/>
              </a:rPr>
              <a:t>, and </a:t>
            </a:r>
            <a:r>
              <a:rPr lang="en-US" sz="2000" b="1" i="1" dirty="0">
                <a:latin typeface="Roboto" charset="0"/>
                <a:ea typeface="Roboto" charset="0"/>
              </a:rPr>
              <a:t>act</a:t>
            </a:r>
            <a:r>
              <a:rPr lang="en-US" sz="2000" dirty="0">
                <a:latin typeface="Roboto" charset="0"/>
                <a:ea typeface="Roboto" charset="0"/>
              </a:rPr>
              <a:t>. </a:t>
            </a:r>
            <a:endParaRPr lang="en-IN" sz="2000" dirty="0">
              <a:latin typeface="Roboto" charset="0"/>
              <a:ea typeface="Roboto"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1090700" y="2650150"/>
            <a:ext cx="736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solidFill>
                  <a:schemeClr val="accent1"/>
                </a:solidFill>
              </a:rPr>
              <a:t>BIG CONCEPT</a:t>
            </a:r>
            <a:endParaRPr sz="7200" dirty="0">
              <a:solidFill>
                <a:schemeClr val="accent1"/>
              </a:solidFill>
            </a:endParaRPr>
          </a:p>
        </p:txBody>
      </p:sp>
      <p:sp>
        <p:nvSpPr>
          <p:cNvPr id="151" name="Google Shape;151;p19"/>
          <p:cNvSpPr txBox="1">
            <a:spLocks noGrp="1"/>
          </p:cNvSpPr>
          <p:nvPr>
            <p:ph type="subTitle" idx="4294967295"/>
          </p:nvPr>
        </p:nvSpPr>
        <p:spPr>
          <a:xfrm>
            <a:off x="1090700" y="3640150"/>
            <a:ext cx="5901300" cy="101983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smtClean="0"/>
              <a:t>Step-based approach of data crunching will make things simple.</a:t>
            </a:r>
            <a:endParaRPr sz="2400" dirty="0"/>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IS THE CYCLE INDUSTRY PROFITABLE?</a:t>
            </a:r>
            <a:endParaRPr dirty="0"/>
          </a:p>
        </p:txBody>
      </p:sp>
      <p:sp>
        <p:nvSpPr>
          <p:cNvPr id="258" name="Google Shape;258;p30"/>
          <p:cNvSpPr txBox="1">
            <a:spLocks noGrp="1"/>
          </p:cNvSpPr>
          <p:nvPr>
            <p:ph type="body" idx="1"/>
          </p:nvPr>
        </p:nvSpPr>
        <p:spPr>
          <a:xfrm>
            <a:off x="1119716" y="1131590"/>
            <a:ext cx="2098948" cy="618936"/>
          </a:xfrm>
          <a:prstGeom prst="rect">
            <a:avLst/>
          </a:prstGeom>
        </p:spPr>
        <p:txBody>
          <a:bodyPr spcFirstLastPara="1" wrap="square" lIns="91425" tIns="91425" rIns="91425" bIns="91425" anchor="t" anchorCtr="0">
            <a:noAutofit/>
          </a:bodyPr>
          <a:lstStyle/>
          <a:p>
            <a:pPr marL="0" lvl="0" indent="0">
              <a:buNone/>
            </a:pPr>
            <a:r>
              <a:rPr lang="en-US" sz="1200" b="1" dirty="0" smtClean="0"/>
              <a:t>1.</a:t>
            </a:r>
            <a:r>
              <a:rPr lang="en-US" sz="1200" dirty="0"/>
              <a:t> </a:t>
            </a:r>
            <a:r>
              <a:rPr lang="en-US" sz="1200" dirty="0" smtClean="0"/>
              <a:t>It </a:t>
            </a:r>
            <a:r>
              <a:rPr lang="en-US" sz="1200" dirty="0"/>
              <a:t>is expected to grow at a robust 5.02 percent </a:t>
            </a:r>
            <a:r>
              <a:rPr lang="en-US" sz="1200" dirty="0" smtClean="0"/>
              <a:t>CAGR.</a:t>
            </a:r>
            <a:endParaRPr sz="1200" b="1" dirty="0"/>
          </a:p>
        </p:txBody>
      </p:sp>
      <p:sp>
        <p:nvSpPr>
          <p:cNvPr id="259" name="Google Shape;259;p30"/>
          <p:cNvSpPr txBox="1">
            <a:spLocks noGrp="1"/>
          </p:cNvSpPr>
          <p:nvPr>
            <p:ph type="body" idx="2"/>
          </p:nvPr>
        </p:nvSpPr>
        <p:spPr>
          <a:xfrm>
            <a:off x="3635896" y="1131590"/>
            <a:ext cx="2071940" cy="83496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t>2.</a:t>
            </a:r>
            <a:r>
              <a:rPr lang="en-US" sz="1200" b="1" dirty="0"/>
              <a:t> </a:t>
            </a:r>
            <a:r>
              <a:rPr lang="en-US" sz="1200" dirty="0" smtClean="0"/>
              <a:t>People </a:t>
            </a:r>
            <a:r>
              <a:rPr lang="en-US" sz="1200" dirty="0"/>
              <a:t>all over the world are becoming more and more health-conscious</a:t>
            </a:r>
            <a:endParaRPr sz="1200" dirty="0"/>
          </a:p>
        </p:txBody>
      </p:sp>
      <p:sp>
        <p:nvSpPr>
          <p:cNvPr id="260" name="Google Shape;260;p30"/>
          <p:cNvSpPr txBox="1">
            <a:spLocks noGrp="1"/>
          </p:cNvSpPr>
          <p:nvPr>
            <p:ph type="body" idx="3"/>
          </p:nvPr>
        </p:nvSpPr>
        <p:spPr>
          <a:xfrm>
            <a:off x="6228184" y="1146158"/>
            <a:ext cx="2423100" cy="155504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t>3.</a:t>
            </a:r>
            <a:r>
              <a:rPr lang="en-US" sz="1200" b="1" dirty="0"/>
              <a:t> </a:t>
            </a:r>
            <a:r>
              <a:rPr lang="en-US" sz="1200" dirty="0" smtClean="0"/>
              <a:t>Awareness on </a:t>
            </a:r>
            <a:r>
              <a:rPr lang="en-US" sz="1200" dirty="0"/>
              <a:t>cardiovascular fitness, muscle power and flexibility, better-joined mobility, reduced stress levels, increased posture and coordination, bones strengthened and reduced levels of body </a:t>
            </a:r>
            <a:r>
              <a:rPr lang="en-US" sz="1200" dirty="0" smtClean="0"/>
              <a:t>fat.</a:t>
            </a:r>
            <a:endParaRPr sz="1200" dirty="0"/>
          </a:p>
          <a:p>
            <a:pPr marL="0" lvl="0" indent="0" algn="l" rtl="0">
              <a:spcBef>
                <a:spcPts val="600"/>
              </a:spcBef>
              <a:spcAft>
                <a:spcPts val="0"/>
              </a:spcAft>
              <a:buNone/>
            </a:pPr>
            <a:endParaRPr sz="1200" dirty="0"/>
          </a:p>
        </p:txBody>
      </p:sp>
      <p:sp>
        <p:nvSpPr>
          <p:cNvPr id="261" name="Google Shape;261;p3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62" name="Google Shape;262;p30"/>
          <p:cNvSpPr txBox="1">
            <a:spLocks noGrp="1"/>
          </p:cNvSpPr>
          <p:nvPr>
            <p:ph type="body" idx="1"/>
          </p:nvPr>
        </p:nvSpPr>
        <p:spPr>
          <a:xfrm>
            <a:off x="1115616" y="3104392"/>
            <a:ext cx="2423100" cy="1645800"/>
          </a:xfrm>
          <a:prstGeom prst="rect">
            <a:avLst/>
          </a:prstGeom>
        </p:spPr>
        <p:txBody>
          <a:bodyPr spcFirstLastPara="1" wrap="square" lIns="91425" tIns="91425" rIns="91425" bIns="91425" anchor="t" anchorCtr="0">
            <a:noAutofit/>
          </a:bodyPr>
          <a:lstStyle/>
          <a:p>
            <a:pPr marL="0" lvl="0" indent="0">
              <a:buNone/>
            </a:pPr>
            <a:r>
              <a:rPr lang="en-US" sz="1200" b="1" dirty="0"/>
              <a:t>6</a:t>
            </a:r>
            <a:r>
              <a:rPr lang="en-US" sz="1200" b="1" dirty="0" smtClean="0"/>
              <a:t>. </a:t>
            </a:r>
            <a:r>
              <a:rPr lang="en-US" sz="1200" dirty="0" smtClean="0"/>
              <a:t>I</a:t>
            </a:r>
            <a:r>
              <a:rPr lang="en-US" sz="1200" dirty="0"/>
              <a:t>nfrastructure rollout by various governments to support bicycle commuting, shortage of parking space, increasing traffic congestion, and preference for cycles as a relaxing mode of </a:t>
            </a:r>
            <a:r>
              <a:rPr lang="en-US" sz="1200" dirty="0" smtClean="0"/>
              <a:t>exercise.</a:t>
            </a:r>
            <a:endParaRPr sz="1200" b="1" dirty="0"/>
          </a:p>
        </p:txBody>
      </p:sp>
      <p:sp>
        <p:nvSpPr>
          <p:cNvPr id="263" name="Google Shape;263;p30"/>
          <p:cNvSpPr txBox="1">
            <a:spLocks noGrp="1"/>
          </p:cNvSpPr>
          <p:nvPr>
            <p:ph type="body" idx="2"/>
          </p:nvPr>
        </p:nvSpPr>
        <p:spPr>
          <a:xfrm>
            <a:off x="3635896" y="3075806"/>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t>7</a:t>
            </a:r>
            <a:r>
              <a:rPr lang="en-US" sz="1200" b="1" dirty="0" smtClean="0"/>
              <a:t>.  </a:t>
            </a:r>
            <a:r>
              <a:rPr lang="en" sz="1200" dirty="0" smtClean="0"/>
              <a:t>Impact of COVID-19: </a:t>
            </a:r>
            <a:r>
              <a:rPr lang="en-US" sz="1200" dirty="0"/>
              <a:t>Bikes cover short to medium distances due to health safety </a:t>
            </a:r>
            <a:r>
              <a:rPr lang="en-US" sz="1200" dirty="0" smtClean="0"/>
              <a:t>issues, p</a:t>
            </a:r>
            <a:r>
              <a:rPr lang="en-US" sz="1200" dirty="0"/>
              <a:t>eople in metropolitan areas cycle because owing to the physical differences in standard, they are not able to frequent the gym.</a:t>
            </a:r>
            <a:endParaRPr sz="1200" dirty="0"/>
          </a:p>
        </p:txBody>
      </p:sp>
      <p:sp>
        <p:nvSpPr>
          <p:cNvPr id="264" name="Google Shape;264;p30"/>
          <p:cNvSpPr txBox="1">
            <a:spLocks noGrp="1"/>
          </p:cNvSpPr>
          <p:nvPr>
            <p:ph type="body" idx="3"/>
          </p:nvPr>
        </p:nvSpPr>
        <p:spPr>
          <a:xfrm>
            <a:off x="6228184" y="3003798"/>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t>8</a:t>
            </a:r>
            <a:r>
              <a:rPr lang="en-US" sz="1200" b="1" dirty="0" smtClean="0"/>
              <a:t>. </a:t>
            </a:r>
            <a:r>
              <a:rPr lang="en-IN" sz="1200" dirty="0" smtClean="0"/>
              <a:t>Indian </a:t>
            </a:r>
            <a:r>
              <a:rPr lang="en-IN" sz="1200" dirty="0"/>
              <a:t>bicycles represent a value of 1% from the world market and 15% by volume of the </a:t>
            </a:r>
            <a:r>
              <a:rPr lang="en-IN" sz="1200" dirty="0" smtClean="0"/>
              <a:t>market.</a:t>
            </a:r>
            <a:endParaRPr sz="1200" dirty="0"/>
          </a:p>
        </p:txBody>
      </p:sp>
      <p:sp>
        <p:nvSpPr>
          <p:cNvPr id="10" name="Google Shape;258;p30"/>
          <p:cNvSpPr txBox="1">
            <a:spLocks/>
          </p:cNvSpPr>
          <p:nvPr/>
        </p:nvSpPr>
        <p:spPr>
          <a:xfrm>
            <a:off x="1115616" y="1923678"/>
            <a:ext cx="2376264" cy="9109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Roboto"/>
              <a:buChar char="▸"/>
              <a:defRPr sz="2000" b="0" i="0" u="none" strike="noStrike" cap="none">
                <a:solidFill>
                  <a:schemeClr val="dk1"/>
                </a:solidFill>
                <a:latin typeface="Roboto"/>
                <a:ea typeface="Roboto"/>
                <a:cs typeface="Roboto"/>
                <a:sym typeface="Roboto"/>
              </a:defRPr>
            </a:lvl1pPr>
            <a:lvl2pPr marL="914400" marR="0" lvl="1" indent="-355600" algn="l" rtl="0">
              <a:lnSpc>
                <a:spcPct val="100000"/>
              </a:lnSpc>
              <a:spcBef>
                <a:spcPts val="0"/>
              </a:spcBef>
              <a:spcAft>
                <a:spcPts val="0"/>
              </a:spcAft>
              <a:buClr>
                <a:schemeClr val="accent2"/>
              </a:buClr>
              <a:buSzPts val="2000"/>
              <a:buFont typeface="Roboto"/>
              <a:buChar char="▹"/>
              <a:defRPr sz="2000" b="0" i="0" u="none" strike="noStrike" cap="none">
                <a:solidFill>
                  <a:schemeClr val="dk1"/>
                </a:solidFill>
                <a:latin typeface="Roboto"/>
                <a:ea typeface="Roboto"/>
                <a:cs typeface="Roboto"/>
                <a:sym typeface="Roboto"/>
              </a:defRPr>
            </a:lvl2pPr>
            <a:lvl3pPr marL="1371600" marR="0" lvl="2"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3pPr>
            <a:lvl4pPr marL="1828800" marR="0" lvl="3"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4pPr>
            <a:lvl5pPr marL="2286000" marR="0" lvl="4"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5pPr>
            <a:lvl6pPr marL="2743200" marR="0" lvl="5"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6pPr>
            <a:lvl7pPr marL="3200400" marR="0" lvl="6"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7pPr>
            <a:lvl8pPr marL="3657600" marR="0" lvl="7"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8pPr>
            <a:lvl9pPr marL="4114800" marR="0" lvl="8"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9pPr>
          </a:lstStyle>
          <a:p>
            <a:pPr marL="0" indent="0">
              <a:buNone/>
            </a:pPr>
            <a:r>
              <a:rPr lang="en-US" sz="1200" b="1" dirty="0"/>
              <a:t>4</a:t>
            </a:r>
            <a:r>
              <a:rPr lang="en-US" sz="1200" b="1" dirty="0" smtClean="0"/>
              <a:t>.</a:t>
            </a:r>
            <a:r>
              <a:rPr lang="en-US" sz="1200" dirty="0" smtClean="0"/>
              <a:t> </a:t>
            </a:r>
            <a:r>
              <a:rPr lang="en-US" sz="1200" dirty="0"/>
              <a:t>I</a:t>
            </a:r>
            <a:r>
              <a:rPr lang="en-US" sz="1200" dirty="0" smtClean="0"/>
              <a:t>ncreased </a:t>
            </a:r>
            <a:r>
              <a:rPr lang="en-US" sz="1200" dirty="0"/>
              <a:t>demand for bicycles across </a:t>
            </a:r>
            <a:r>
              <a:rPr lang="en-US" sz="1200" dirty="0" smtClean="0"/>
              <a:t>India, driven </a:t>
            </a:r>
            <a:r>
              <a:rPr lang="en-US" sz="1200" dirty="0"/>
              <a:t>mostly by congestion, urbanization, and </a:t>
            </a:r>
            <a:r>
              <a:rPr lang="en-US" sz="1200" dirty="0" smtClean="0"/>
              <a:t>sustainability.</a:t>
            </a:r>
            <a:endParaRPr lang="en-US" sz="1200" b="1" dirty="0"/>
          </a:p>
        </p:txBody>
      </p:sp>
      <p:sp>
        <p:nvSpPr>
          <p:cNvPr id="11" name="Google Shape;258;p30"/>
          <p:cNvSpPr txBox="1">
            <a:spLocks/>
          </p:cNvSpPr>
          <p:nvPr/>
        </p:nvSpPr>
        <p:spPr>
          <a:xfrm>
            <a:off x="3635896" y="1923678"/>
            <a:ext cx="2480445" cy="1152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Roboto"/>
              <a:buChar char="▸"/>
              <a:defRPr sz="2000" b="0" i="0" u="none" strike="noStrike" cap="none">
                <a:solidFill>
                  <a:schemeClr val="dk1"/>
                </a:solidFill>
                <a:latin typeface="Roboto"/>
                <a:ea typeface="Roboto"/>
                <a:cs typeface="Roboto"/>
                <a:sym typeface="Roboto"/>
              </a:defRPr>
            </a:lvl1pPr>
            <a:lvl2pPr marL="914400" marR="0" lvl="1" indent="-355600" algn="l" rtl="0">
              <a:lnSpc>
                <a:spcPct val="100000"/>
              </a:lnSpc>
              <a:spcBef>
                <a:spcPts val="0"/>
              </a:spcBef>
              <a:spcAft>
                <a:spcPts val="0"/>
              </a:spcAft>
              <a:buClr>
                <a:schemeClr val="accent2"/>
              </a:buClr>
              <a:buSzPts val="2000"/>
              <a:buFont typeface="Roboto"/>
              <a:buChar char="▹"/>
              <a:defRPr sz="2000" b="0" i="0" u="none" strike="noStrike" cap="none">
                <a:solidFill>
                  <a:schemeClr val="dk1"/>
                </a:solidFill>
                <a:latin typeface="Roboto"/>
                <a:ea typeface="Roboto"/>
                <a:cs typeface="Roboto"/>
                <a:sym typeface="Roboto"/>
              </a:defRPr>
            </a:lvl2pPr>
            <a:lvl3pPr marL="1371600" marR="0" lvl="2"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3pPr>
            <a:lvl4pPr marL="1828800" marR="0" lvl="3"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4pPr>
            <a:lvl5pPr marL="2286000" marR="0" lvl="4"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5pPr>
            <a:lvl6pPr marL="2743200" marR="0" lvl="5"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6pPr>
            <a:lvl7pPr marL="3200400" marR="0" lvl="6"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7pPr>
            <a:lvl8pPr marL="3657600" marR="0" lvl="7"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8pPr>
            <a:lvl9pPr marL="4114800" marR="0" lvl="8" indent="-355600" algn="l" rtl="0">
              <a:lnSpc>
                <a:spcPct val="100000"/>
              </a:lnSpc>
              <a:spcBef>
                <a:spcPts val="0"/>
              </a:spcBef>
              <a:spcAft>
                <a:spcPts val="0"/>
              </a:spcAft>
              <a:buClr>
                <a:schemeClr val="accent5"/>
              </a:buClr>
              <a:buSzPts val="2000"/>
              <a:buFont typeface="Roboto"/>
              <a:buChar char="▹"/>
              <a:defRPr sz="2000" b="0" i="0" u="none" strike="noStrike" cap="none">
                <a:solidFill>
                  <a:schemeClr val="dk1"/>
                </a:solidFill>
                <a:latin typeface="Roboto"/>
                <a:ea typeface="Roboto"/>
                <a:cs typeface="Roboto"/>
                <a:sym typeface="Roboto"/>
              </a:defRPr>
            </a:lvl9pPr>
          </a:lstStyle>
          <a:p>
            <a:pPr marL="0" indent="0">
              <a:buNone/>
            </a:pPr>
            <a:r>
              <a:rPr lang="en-US" sz="1200" b="1" dirty="0"/>
              <a:t>5</a:t>
            </a:r>
            <a:r>
              <a:rPr lang="en-US" sz="1200" b="1" dirty="0" smtClean="0"/>
              <a:t>.</a:t>
            </a:r>
            <a:r>
              <a:rPr lang="en-US" sz="1200" dirty="0" smtClean="0"/>
              <a:t> </a:t>
            </a:r>
            <a:r>
              <a:rPr lang="en-US" sz="1200" dirty="0"/>
              <a:t>The world cycling market, with the demand for traditional and electric cycles as never before, is predicted to be </a:t>
            </a:r>
            <a:r>
              <a:rPr lang="en-US" sz="1200" dirty="0" smtClean="0"/>
              <a:t>Rs. </a:t>
            </a:r>
            <a:r>
              <a:rPr lang="en-US" sz="1200" dirty="0"/>
              <a:t>4.4 lakh this year's crore.</a:t>
            </a:r>
            <a:endParaRPr lang="en-US" sz="1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4098" name="Picture 2" descr="F:\VIT\BOOKS AND REFERENCES\7. FALL SEMESTER 2022-23\Cyclistic-Bike-Share\vault\Health_Benefits_Regular_Cyc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0613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9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1026" name="Picture 2" descr="F:\VIT\BOOKS AND REFERENCES\7. FALL SEMESTER 2022-23\Cyclistic-Bike-Share\vault\North_America_Bicycle_Mark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83518"/>
            <a:ext cx="7842676" cy="4097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3074" name="Picture 2" descr="F:\VIT\BOOKS AND REFERENCES\7. FALL SEMESTER 2022-23\Cyclistic-Bike-Share\vault\Fit_Idea_Trav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23478"/>
            <a:ext cx="6629512" cy="47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1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5122" name="Picture 2" descr="F:\VIT\BOOKS AND REFERENCES\7. FALL SEMESTER 2022-23\Cyclistic-Bike-Share\vault\E-Bikes_In_Numb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39502"/>
            <a:ext cx="794902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75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p>
            <a:pPr marL="0" lvl="0" indent="0">
              <a:buNone/>
            </a:pPr>
            <a:r>
              <a:rPr lang="en-US" dirty="0"/>
              <a:t>One of the most important days of my life, was when I learned to ride a bicycle.</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683568" y="267494"/>
            <a:ext cx="7200799" cy="9437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smtClean="0"/>
              <a:t>AREA OF THE PROJECT</a:t>
            </a:r>
            <a:endParaRPr sz="4000" dirty="0"/>
          </a:p>
        </p:txBody>
      </p:sp>
      <p:sp>
        <p:nvSpPr>
          <p:cNvPr id="132" name="Google Shape;132;p16"/>
          <p:cNvSpPr txBox="1">
            <a:spLocks noGrp="1"/>
          </p:cNvSpPr>
          <p:nvPr>
            <p:ph type="subTitle" idx="1"/>
          </p:nvPr>
        </p:nvSpPr>
        <p:spPr>
          <a:xfrm>
            <a:off x="683568" y="1347614"/>
            <a:ext cx="7632848" cy="2520280"/>
          </a:xfrm>
          <a:prstGeom prst="rect">
            <a:avLst/>
          </a:prstGeom>
        </p:spPr>
        <p:txBody>
          <a:bodyPr spcFirstLastPara="1" wrap="square" lIns="91425" tIns="91425" rIns="91425" bIns="91425" anchor="t" anchorCtr="0">
            <a:noAutofit/>
          </a:bodyPr>
          <a:lstStyle/>
          <a:p>
            <a:pPr marL="0" lvl="0" indent="0"/>
            <a:r>
              <a:rPr lang="en-US" sz="2000" dirty="0">
                <a:solidFill>
                  <a:schemeClr val="tx1"/>
                </a:solidFill>
              </a:rPr>
              <a:t>Data analytics plays an important role in analyzing and boosting the sales of any company. It has an upper hand when it comes to implementing market plans to target the set of customers who are the most vulnerable by suggesting them various specialized schemes and membership benefits. </a:t>
            </a:r>
            <a:r>
              <a:rPr lang="en-US" sz="2000" dirty="0" smtClean="0">
                <a:solidFill>
                  <a:schemeClr val="tx1"/>
                </a:solidFill>
              </a:rPr>
              <a:t>Hence, it is no doubt one of the most potent tools helpful in boosting the sales of a product. In this research work, I aim to use it to increase the annual membership of cycles for good profits.</a:t>
            </a:r>
            <a:endParaRPr lang="en-US" sz="2000" b="1" dirty="0">
              <a:solidFill>
                <a:schemeClr val="tx1"/>
              </a:solidFill>
            </a:endParaRPr>
          </a:p>
        </p:txBody>
      </p:sp>
      <p:sp>
        <p:nvSpPr>
          <p:cNvPr id="133" name="Google Shape;133;p16"/>
          <p:cNvSpPr txBox="1">
            <a:spLocks noGrp="1"/>
          </p:cNvSpPr>
          <p:nvPr>
            <p:ph type="sldNum" idx="4294967295"/>
          </p:nvPr>
        </p:nvSpPr>
        <p:spPr>
          <a:xfrm>
            <a:off x="8542027" y="441180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749</Words>
  <Application>Microsoft Office PowerPoint</Application>
  <PresentationFormat>On-screen Show (16:9)</PresentationFormat>
  <Paragraphs>53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Roboto</vt:lpstr>
      <vt:lpstr>Dosis</vt:lpstr>
      <vt:lpstr>William template</vt:lpstr>
      <vt:lpstr>TITLE : Cyclistic Bike-share Analysis for Targeted Casual-users marketing </vt:lpstr>
      <vt:lpstr>PowerPoint Presentation</vt:lpstr>
      <vt:lpstr>IS THE CYCLE INDUSTRY PROFITABLE?</vt:lpstr>
      <vt:lpstr>PowerPoint Presentation</vt:lpstr>
      <vt:lpstr>PowerPoint Presentation</vt:lpstr>
      <vt:lpstr>PowerPoint Presentation</vt:lpstr>
      <vt:lpstr>PowerPoint Presentation</vt:lpstr>
      <vt:lpstr>PowerPoint Presentation</vt:lpstr>
      <vt:lpstr>AREA OF THE PROJECT</vt:lpstr>
      <vt:lpstr>BACKGROUND OF THE PROBLEM</vt:lpstr>
      <vt:lpstr>PROBLEM STATEMENT</vt:lpstr>
      <vt:lpstr>QUESTIONS TO ASK</vt:lpstr>
      <vt:lpstr>STAKEHOLDERS</vt:lpstr>
      <vt:lpstr>BIG CONCEPT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dc:title>
  <dc:creator>TAMOJIT</dc:creator>
  <cp:lastModifiedBy>TAMOJIT</cp:lastModifiedBy>
  <cp:revision>10</cp:revision>
  <dcterms:modified xsi:type="dcterms:W3CDTF">2022-09-26T04:51:12Z</dcterms:modified>
</cp:coreProperties>
</file>