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8"/>
  </p:notesMasterIdLst>
  <p:sldIdLst>
    <p:sldId id="295" r:id="rId2"/>
    <p:sldId id="296" r:id="rId3"/>
    <p:sldId id="259" r:id="rId4"/>
    <p:sldId id="257" r:id="rId5"/>
    <p:sldId id="297" r:id="rId6"/>
    <p:sldId id="298" r:id="rId7"/>
    <p:sldId id="266"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294" r:id="rId29"/>
    <p:sldId id="258" r:id="rId30"/>
    <p:sldId id="261" r:id="rId31"/>
    <p:sldId id="265" r:id="rId32"/>
    <p:sldId id="277" r:id="rId33"/>
    <p:sldId id="262" r:id="rId34"/>
    <p:sldId id="270" r:id="rId35"/>
    <p:sldId id="278" r:id="rId36"/>
    <p:sldId id="300" r:id="rId37"/>
    <p:sldId id="301" r:id="rId38"/>
    <p:sldId id="302" r:id="rId39"/>
    <p:sldId id="299" r:id="rId40"/>
    <p:sldId id="260" r:id="rId41"/>
    <p:sldId id="263" r:id="rId42"/>
    <p:sldId id="264" r:id="rId43"/>
    <p:sldId id="267" r:id="rId44"/>
    <p:sldId id="268" r:id="rId45"/>
    <p:sldId id="269" r:id="rId46"/>
    <p:sldId id="271" r:id="rId47"/>
    <p:sldId id="272" r:id="rId48"/>
    <p:sldId id="273" r:id="rId49"/>
    <p:sldId id="274" r:id="rId50"/>
    <p:sldId id="275" r:id="rId51"/>
    <p:sldId id="276"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293" r:id="rId67"/>
  </p:sldIdLst>
  <p:sldSz cx="9144000" cy="5143500" type="screen16x9"/>
  <p:notesSz cx="6858000" cy="9144000"/>
  <p:embeddedFontLst>
    <p:embeddedFont>
      <p:font typeface="Roboto" charset="0"/>
      <p:regular r:id="rId69"/>
      <p:bold r:id="rId70"/>
      <p:italic r:id="rId71"/>
      <p:boldItalic r:id="rId72"/>
    </p:embeddedFont>
    <p:embeddedFont>
      <p:font typeface="Dosis" charset="0"/>
      <p:regular r:id="rId73"/>
      <p:bold r:id="rId74"/>
    </p:embeddedFont>
    <p:embeddedFont>
      <p:font typeface="Calibri" pitchFamily="34"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40" d="100"/>
          <a:sy n="140" d="100"/>
        </p:scale>
        <p:origin x="-804"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5.xml"/><Relationship Id="rId1" Type="http://schemas.openxmlformats.org/officeDocument/2006/relationships/slideLayout" Target="../slideLayouts/slideLayout11.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Bike Share Usage and the Built Environment: A Review</a:t>
            </a:r>
          </a:p>
          <a:p>
            <a:pPr>
              <a:spcBef>
                <a:spcPts val="600"/>
              </a:spcBef>
            </a:pPr>
            <a:r>
              <a:rPr lang="en-US" b="1" dirty="0"/>
              <a:t>Theme: </a:t>
            </a:r>
            <a:r>
              <a:rPr lang="en-US" dirty="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dirty="0" err="1"/>
              <a:t>dockless</a:t>
            </a:r>
            <a:r>
              <a:rPr lang="en-US" dirty="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r>
              <a:rPr lang="en-US" dirty="0" smtClean="0"/>
              <a:t>.</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65667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[5] Examining factors associated with bike-and-ride (</a:t>
            </a:r>
            <a:r>
              <a:rPr lang="en-US" b="1" dirty="0" err="1"/>
              <a:t>BnR</a:t>
            </a:r>
            <a:r>
              <a:rPr lang="en-US" b="1" dirty="0"/>
              <a:t>) activities around metro stations in large-scale </a:t>
            </a:r>
            <a:r>
              <a:rPr lang="en-US" b="1" dirty="0" err="1"/>
              <a:t>dockless</a:t>
            </a:r>
            <a:r>
              <a:rPr lang="en-US" b="1" dirty="0"/>
              <a:t> </a:t>
            </a:r>
            <a:r>
              <a:rPr lang="en-US" b="1" dirty="0" err="1"/>
              <a:t>bikesharing</a:t>
            </a:r>
            <a:r>
              <a:rPr lang="en-US" b="1" dirty="0"/>
              <a:t> systems</a:t>
            </a:r>
          </a:p>
          <a:p>
            <a:pPr>
              <a:spcBef>
                <a:spcPts val="600"/>
              </a:spcBef>
            </a:pPr>
            <a:r>
              <a:rPr lang="en-US" b="1" dirty="0"/>
              <a:t>Theme: </a:t>
            </a:r>
            <a:r>
              <a:rPr lang="en-US" dirty="0"/>
              <a:t>The study attempted to examine the associations of </a:t>
            </a:r>
            <a:r>
              <a:rPr lang="en-US" dirty="0" err="1"/>
              <a:t>BnR</a:t>
            </a:r>
            <a:r>
              <a:rPr lang="en-US" dirty="0"/>
              <a:t> (bike and ride) activities with metro area w.r.t. DBS (</a:t>
            </a:r>
            <a:r>
              <a:rPr lang="en-US" dirty="0" err="1"/>
              <a:t>dockless</a:t>
            </a:r>
            <a:r>
              <a:rPr lang="en-US" dirty="0"/>
              <a:t> bike sharing) systems, in the city of Shanghai, China. The study </a:t>
            </a:r>
            <a:r>
              <a:rPr lang="en-US" dirty="0" smtClean="0"/>
              <a:t>signaled </a:t>
            </a:r>
            <a:r>
              <a:rPr lang="en-US" dirty="0"/>
              <a:t>that </a:t>
            </a:r>
            <a:r>
              <a:rPr lang="en-US" dirty="0" err="1"/>
              <a:t>BnR</a:t>
            </a:r>
            <a:r>
              <a:rPr lang="en-US" dirty="0"/>
              <a:t> behaviors were affected by features like station features, land use, socio-demographics, roadway designs, transportation facilities, etc. Mainly four metrics were employed in the entire study to understand </a:t>
            </a:r>
            <a:r>
              <a:rPr lang="en-US" dirty="0" err="1"/>
              <a:t>BnR</a:t>
            </a:r>
            <a:r>
              <a:rPr lang="en-US" dirty="0"/>
              <a:t> behaviors from the perspective of different participators viz. local govt., DBS users, etc. The metrics were </a:t>
            </a:r>
            <a:r>
              <a:rPr lang="en-US" dirty="0" err="1"/>
              <a:t>BnR</a:t>
            </a:r>
            <a:r>
              <a:rPr lang="en-US" dirty="0"/>
              <a:t> trip count, shared-bike utilization rate, metro catchment area and </a:t>
            </a:r>
            <a:r>
              <a:rPr lang="en-US" dirty="0" err="1"/>
              <a:t>BnR</a:t>
            </a:r>
            <a:r>
              <a:rPr lang="en-US" dirty="0"/>
              <a:t> rate, for the assessment of </a:t>
            </a:r>
            <a:r>
              <a:rPr lang="en-US" dirty="0" err="1"/>
              <a:t>BnR</a:t>
            </a:r>
            <a:r>
              <a:rPr lang="en-US" dirty="0"/>
              <a:t> performance. The generalized additive model (GAM) was utilized to build statistical inference. Several statistical issues such as over-dispersion, </a:t>
            </a:r>
            <a:r>
              <a:rPr lang="en-US" dirty="0" err="1"/>
              <a:t>skewness</a:t>
            </a:r>
            <a:r>
              <a:rPr lang="en-US" dirty="0"/>
              <a:t> and spatial autocorrelation were addressed while </a:t>
            </a:r>
            <a:r>
              <a:rPr lang="en-US" dirty="0" smtClean="0"/>
              <a:t>modeling </a:t>
            </a:r>
            <a:r>
              <a:rPr lang="en-US" dirty="0"/>
              <a:t>DBS usage. The spatial distribution of the 4 metrics suggested that shared bikes were oversupplied in the city center while undersupplied in the suburb. Based on other things, various other conclusions were drawn for comprehensive analysis.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591150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[6] Increasing Bike-Sharing Users’ Willingness to Pay — A Study of China Based on Perceived Value Theory and Structural Equation Model</a:t>
            </a:r>
          </a:p>
          <a:p>
            <a:pPr>
              <a:spcBef>
                <a:spcPts val="600"/>
              </a:spcBef>
            </a:pPr>
            <a:r>
              <a:rPr lang="en-US" b="1" dirty="0"/>
              <a:t>Theme: </a:t>
            </a:r>
            <a:r>
              <a:rPr lang="en-US" dirty="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dirty="0" smtClean="0"/>
              <a:t>usefulness </a:t>
            </a:r>
            <a:r>
              <a:rPr lang="en-US" dirty="0"/>
              <a:t>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17547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[7] Understanding the intention to use bike-sharing system: A case study in Xi’an, China</a:t>
            </a:r>
          </a:p>
          <a:p>
            <a:pPr>
              <a:spcBef>
                <a:spcPts val="600"/>
              </a:spcBef>
            </a:pPr>
            <a:r>
              <a:rPr lang="en-US" b="1" dirty="0"/>
              <a:t>Theme: </a:t>
            </a:r>
            <a:r>
              <a:rPr lang="en-US" dirty="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47700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Google Shape;115;p14"/>
          <p:cNvSpPr txBox="1">
            <a:spLocks/>
          </p:cNvSpPr>
          <p:nvPr/>
        </p:nvSpPr>
        <p:spPr>
          <a:xfrm>
            <a:off x="324956"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[8] Bicycle Industry in India and its Challenges – A Case Study</a:t>
            </a:r>
          </a:p>
          <a:p>
            <a:pPr>
              <a:spcBef>
                <a:spcPts val="600"/>
              </a:spcBef>
            </a:pPr>
            <a:r>
              <a:rPr lang="en-US" b="1" dirty="0"/>
              <a:t>Theme: </a:t>
            </a:r>
            <a:r>
              <a:rPr lang="en-US" dirty="0"/>
              <a:t>Through the paper, the authors tried to </a:t>
            </a:r>
            <a:r>
              <a:rPr lang="en-US" dirty="0" smtClean="0"/>
              <a:t>analyze </a:t>
            </a:r>
            <a:r>
              <a:rPr lang="en-US" dirty="0"/>
              <a:t>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t>
            </a:r>
            <a:r>
              <a:rPr lang="en-US" dirty="0" smtClean="0"/>
              <a:t>about </a:t>
            </a:r>
            <a:r>
              <a:rPr lang="en-US" dirty="0"/>
              <a:t>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dirty="0" err="1"/>
              <a:t>centre</a:t>
            </a:r>
            <a:r>
              <a:rPr lang="en-US" dirty="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85693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Google Shape;115;p14"/>
          <p:cNvSpPr txBox="1">
            <a:spLocks/>
          </p:cNvSpPr>
          <p:nvPr/>
        </p:nvSpPr>
        <p:spPr>
          <a:xfrm>
            <a:off x="324955"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[9] Machine Learning Approaches to Bike-Sharing Systems: A Systematic Literature Review</a:t>
            </a:r>
          </a:p>
          <a:p>
            <a:pPr>
              <a:spcBef>
                <a:spcPts val="600"/>
              </a:spcBef>
            </a:pPr>
            <a:r>
              <a:rPr lang="en-US" b="1" dirty="0"/>
              <a:t>Theme: </a:t>
            </a:r>
            <a:r>
              <a:rPr lang="en-US" dirty="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dirty="0" err="1"/>
              <a:t>bibliometric</a:t>
            </a:r>
            <a:r>
              <a:rPr lang="en-US" dirty="0"/>
              <a:t> analysis, etc. The open </a:t>
            </a:r>
            <a:r>
              <a:rPr lang="en-US" dirty="0" smtClean="0"/>
              <a:t>source tool </a:t>
            </a:r>
            <a:r>
              <a:rPr lang="en-US" dirty="0" err="1"/>
              <a:t>VOSviewer</a:t>
            </a:r>
            <a:r>
              <a:rPr lang="en-US" dirty="0"/>
              <a:t>, was used as the </a:t>
            </a:r>
            <a:r>
              <a:rPr lang="en-US" dirty="0" err="1"/>
              <a:t>bibliometric</a:t>
            </a:r>
            <a:r>
              <a:rPr lang="en-US" dirty="0"/>
              <a:t> research tool for network analysis. The tool helped to </a:t>
            </a:r>
            <a:r>
              <a:rPr lang="en-US" dirty="0" err="1"/>
              <a:t>to</a:t>
            </a:r>
            <a:r>
              <a:rPr lang="en-US" dirty="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1532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[10] Factors motivating buying behavior of female two wheeler users in the district of </a:t>
            </a:r>
            <a:r>
              <a:rPr lang="en-US" b="1" dirty="0" err="1"/>
              <a:t>Palghar</a:t>
            </a:r>
            <a:endParaRPr lang="en-US" b="1" dirty="0"/>
          </a:p>
          <a:p>
            <a:pPr>
              <a:spcBef>
                <a:spcPts val="600"/>
              </a:spcBef>
            </a:pPr>
            <a:r>
              <a:rPr lang="en-US" b="1" dirty="0"/>
              <a:t>Theme: </a:t>
            </a:r>
            <a:r>
              <a:rPr lang="en-US" dirty="0"/>
              <a:t>The research paper examines the various factors influencing the buying of two wheeler vehicles by the females in </a:t>
            </a:r>
            <a:r>
              <a:rPr lang="en-US" dirty="0" err="1"/>
              <a:t>Palghar</a:t>
            </a:r>
            <a:r>
              <a:rPr lang="en-US" dirty="0"/>
              <a:t>, distant suburb of Mumbai city. For collecting the data, the authors used structured questionnaires (primary data) and websites, journals, research articles and news reports (</a:t>
            </a:r>
            <a:r>
              <a:rPr lang="en-US" dirty="0" smtClean="0"/>
              <a:t>secondary </a:t>
            </a:r>
            <a:r>
              <a:rPr lang="en-US" dirty="0"/>
              <a:t>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a:t>
            </a:r>
            <a:r>
              <a:rPr lang="en-US" dirty="0" smtClean="0"/>
              <a:t>impact </a:t>
            </a:r>
            <a:r>
              <a:rPr lang="en-US" dirty="0"/>
              <a:t>on the buying behavior and most of the women use the two-wheelers jointly with other family members.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25675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[11] Factors Influencing Purchase of Two Wheeler - A Study with Reference to Chennai City</a:t>
            </a:r>
          </a:p>
          <a:p>
            <a:pPr>
              <a:spcBef>
                <a:spcPts val="600"/>
              </a:spcBef>
            </a:pPr>
            <a:r>
              <a:rPr lang="en-US" b="1" dirty="0"/>
              <a:t>Theme: </a:t>
            </a:r>
            <a:r>
              <a:rPr lang="en-US" dirty="0"/>
              <a:t>Information from survey of local respondents and other sources were used for studying the factors which influences the purchase of two wheeler modes of transport in the city of Chennai. Both primary and </a:t>
            </a:r>
            <a:r>
              <a:rPr lang="en-US" dirty="0" smtClean="0"/>
              <a:t>secondary </a:t>
            </a:r>
            <a:r>
              <a:rPr lang="en-US" dirty="0"/>
              <a:t>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90238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[12] Unlimited-ride bike-share pass pricing revenue management for casual riders using only public data</a:t>
            </a:r>
          </a:p>
          <a:p>
            <a:pPr>
              <a:spcBef>
                <a:spcPts val="600"/>
              </a:spcBef>
            </a:pPr>
            <a:r>
              <a:rPr lang="en-US" b="1" dirty="0"/>
              <a:t>Theme: </a:t>
            </a:r>
            <a:r>
              <a:rPr lang="en-US" dirty="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dirty="0" err="1"/>
              <a:t>logit</a:t>
            </a:r>
            <a:r>
              <a:rPr lang="en-US" dirty="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96478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[13] An approach to modeling bike-sharing systems based on spatial equity concept</a:t>
            </a:r>
          </a:p>
          <a:p>
            <a:pPr>
              <a:spcBef>
                <a:spcPts val="600"/>
              </a:spcBef>
            </a:pPr>
            <a:r>
              <a:rPr lang="en-US" b="1" dirty="0"/>
              <a:t>Theme: </a:t>
            </a:r>
            <a:r>
              <a:rPr lang="en-US" dirty="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t>
            </a:r>
            <a:r>
              <a:rPr lang="en-US" dirty="0" smtClean="0"/>
              <a:t>aiming </a:t>
            </a:r>
            <a:r>
              <a:rPr lang="en-US" dirty="0"/>
              <a:t>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6788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[14] Optimizing Bike Sharing Systems: Dynamic Prediction Using Machine Learning and Statistical Techniques and Rebalancing</a:t>
            </a:r>
          </a:p>
          <a:p>
            <a:pPr>
              <a:spcBef>
                <a:spcPts val="600"/>
              </a:spcBef>
            </a:pPr>
            <a:r>
              <a:rPr lang="en-US" b="1" dirty="0"/>
              <a:t>Theme: </a:t>
            </a:r>
            <a:r>
              <a:rPr lang="en-US" dirty="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dirty="0" err="1"/>
              <a:t>spatio</a:t>
            </a:r>
            <a:r>
              <a:rPr lang="en-US" dirty="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a:t>
            </a:r>
            <a:r>
              <a:rPr lang="en-US" dirty="0" smtClean="0"/>
              <a:t>be</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6438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Google Shape;115;p14"/>
          <p:cNvSpPr txBox="1">
            <a:spLocks/>
          </p:cNvSpPr>
          <p:nvPr/>
        </p:nvSpPr>
        <p:spPr>
          <a:xfrm>
            <a:off x="324954" y="1203598"/>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portable, </a:t>
            </a:r>
            <a:r>
              <a:rPr lang="en-US" dirty="0" err="1"/>
              <a:t>i.e</a:t>
            </a:r>
            <a:r>
              <a:rPr lang="en-US" dirty="0"/>
              <a:t>, it takes into account both the types of BSSs (docked and </a:t>
            </a:r>
            <a:r>
              <a:rPr lang="en-US" dirty="0" err="1"/>
              <a:t>dockless</a:t>
            </a:r>
            <a:r>
              <a:rPr lang="en-US" dirty="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dirty="0" err="1"/>
              <a:t>univariate</a:t>
            </a:r>
            <a:r>
              <a:rPr lang="en-US" dirty="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769048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Google Shape;115;p14"/>
          <p:cNvSpPr txBox="1">
            <a:spLocks/>
          </p:cNvSpPr>
          <p:nvPr/>
        </p:nvSpPr>
        <p:spPr>
          <a:xfrm>
            <a:off x="324956" y="987574"/>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[15] Assessing the market potential of electric bicycles and ICT for low carbon school travel: a case study in the Smart City of ÁGUEDA</a:t>
            </a:r>
          </a:p>
          <a:p>
            <a:pPr>
              <a:spcBef>
                <a:spcPts val="600"/>
              </a:spcBef>
            </a:pPr>
            <a:r>
              <a:rPr lang="en-US" b="1" dirty="0"/>
              <a:t>Theme: </a:t>
            </a:r>
            <a:r>
              <a:rPr lang="en-US" dirty="0"/>
              <a:t>The authors published this research paper which is actually based on the Be4Schools R&amp;D project implemented in the Portugal based city of </a:t>
            </a:r>
            <a:r>
              <a:rPr lang="en-US" dirty="0" err="1"/>
              <a:t>Águeda</a:t>
            </a:r>
            <a:r>
              <a:rPr lang="en-US" dirty="0"/>
              <a:t>. The intent of this study conducted was to analyze the preferences of the students aged between 15-21 in the context of using e-bikes while going daily to school. It also aimed at assessing their longings and preferences towards ICT related attributes</a:t>
            </a:r>
            <a:r>
              <a:rPr lang="en-US" dirty="0" smtClean="0"/>
              <a:t>. The </a:t>
            </a:r>
            <a:r>
              <a:rPr lang="en-US" dirty="0"/>
              <a:t>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a:t>
            </a:r>
            <a:r>
              <a:rPr lang="en-US" dirty="0" smtClean="0"/>
              <a:t>perspectives </a:t>
            </a:r>
            <a:r>
              <a:rPr lang="en-US" dirty="0"/>
              <a:t>and in this both the students and their parents were questioned in order to get insights on what </a:t>
            </a:r>
            <a:r>
              <a:rPr lang="en-US" dirty="0" err="1"/>
              <a:t>equipments</a:t>
            </a:r>
            <a:r>
              <a:rPr lang="en-US" dirty="0"/>
              <a:t> to be installed, ICT preferences, household budget </a:t>
            </a:r>
            <a:r>
              <a:rPr lang="en-US" dirty="0" smtClean="0"/>
              <a:t>constraints</a:t>
            </a:r>
            <a:r>
              <a:rPr lang="en-US" dirty="0"/>
              <a:t>,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a:t>
            </a:r>
            <a:r>
              <a:rPr lang="en-US" dirty="0" smtClean="0"/>
              <a:t>in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14569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r>
              <a:rPr lang="en-US" dirty="0" smtClean="0"/>
              <a:t>.</a:t>
            </a:r>
          </a:p>
          <a:p>
            <a:pPr>
              <a:spcBef>
                <a:spcPts val="600"/>
              </a:spcBef>
            </a:pPr>
            <a:r>
              <a:rPr lang="en-US" b="1" dirty="0"/>
              <a:t>[16] Bike sharing: A review of evidence on impacts and processes of implementation and operation</a:t>
            </a:r>
          </a:p>
          <a:p>
            <a:pPr>
              <a:spcBef>
                <a:spcPts val="600"/>
              </a:spcBef>
            </a:pPr>
            <a:r>
              <a:rPr lang="en-US" b="1" dirty="0"/>
              <a:t>Theme: </a:t>
            </a:r>
            <a:r>
              <a:rPr lang="en-US" dirty="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a:t>
            </a:r>
            <a:r>
              <a:rPr lang="en-US" dirty="0" smtClean="0"/>
              <a:t>of</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246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r>
              <a:rPr lang="en-US" dirty="0" smtClean="0"/>
              <a:t>.</a:t>
            </a:r>
          </a:p>
          <a:p>
            <a:pPr>
              <a:spcBef>
                <a:spcPts val="600"/>
              </a:spcBef>
            </a:pPr>
            <a:r>
              <a:rPr lang="en-US" b="1" dirty="0"/>
              <a:t>[17] Social Media Strategies Used in Marketing Custom Bicycle </a:t>
            </a:r>
            <a:r>
              <a:rPr lang="en-US" b="1" dirty="0" err="1"/>
              <a:t>Framebuilding</a:t>
            </a:r>
            <a:r>
              <a:rPr lang="en-US" b="1" dirty="0"/>
              <a:t> Companies</a:t>
            </a:r>
          </a:p>
          <a:p>
            <a:pPr>
              <a:spcBef>
                <a:spcPts val="600"/>
              </a:spcBef>
            </a:pPr>
            <a:r>
              <a:rPr lang="en-US" b="1" dirty="0"/>
              <a:t>Theme: </a:t>
            </a:r>
            <a:r>
              <a:rPr lang="en-US" dirty="0"/>
              <a:t>The long paper which comprised of multiple case study explored what various strategies the microenterprise owners in the artisan economy need to market using social media. Through the means of </a:t>
            </a:r>
            <a:r>
              <a:rPr lang="en-US" dirty="0" err="1"/>
              <a:t>semistructured</a:t>
            </a:r>
            <a:r>
              <a:rPr lang="en-US" dirty="0"/>
              <a:t> interviews and open-ended questions, data were collected from 5 bicycle </a:t>
            </a:r>
            <a:r>
              <a:rPr lang="en-US" dirty="0" err="1"/>
              <a:t>framebuilding</a:t>
            </a:r>
            <a:r>
              <a:rPr lang="en-US" dirty="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t>
            </a:r>
            <a:r>
              <a:rPr lang="en-US" dirty="0" smtClean="0"/>
              <a:t>artisan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789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r>
              <a:rPr lang="en-US" dirty="0" smtClean="0"/>
              <a:t>.</a:t>
            </a:r>
          </a:p>
          <a:p>
            <a:pPr>
              <a:spcBef>
                <a:spcPts val="600"/>
              </a:spcBef>
            </a:pPr>
            <a:r>
              <a:rPr lang="en-US" b="1" dirty="0"/>
              <a:t>[18] Bicycle sharing systems demand</a:t>
            </a:r>
          </a:p>
          <a:p>
            <a:pPr>
              <a:spcBef>
                <a:spcPts val="600"/>
              </a:spcBef>
            </a:pPr>
            <a:r>
              <a:rPr lang="en-US" b="1" dirty="0"/>
              <a:t>Theme: </a:t>
            </a:r>
            <a:r>
              <a:rPr lang="en-US" dirty="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dirty="0" err="1"/>
              <a:t>the</a:t>
            </a:r>
            <a:r>
              <a:rPr lang="en-US" dirty="0"/>
              <a:t> bicycle sharing demands thus making a cohesiveness study among the various factors proposed. After studying all these, the authors put the </a:t>
            </a:r>
            <a:r>
              <a:rPr lang="en-US" dirty="0" smtClean="0"/>
              <a:t>proposed</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309822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methodology and their knowledge to exercise on the case study of Coimbra (a town located in the </a:t>
            </a:r>
            <a:r>
              <a:rPr lang="en-US" dirty="0" err="1"/>
              <a:t>centre</a:t>
            </a:r>
            <a:r>
              <a:rPr lang="en-US" dirty="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r>
              <a:rPr lang="en-US" dirty="0" smtClean="0"/>
              <a:t>.</a:t>
            </a:r>
          </a:p>
          <a:p>
            <a:pPr>
              <a:spcBef>
                <a:spcPts val="600"/>
              </a:spcBef>
            </a:pPr>
            <a:r>
              <a:rPr lang="en-US" b="1" dirty="0"/>
              <a:t>[19] Are </a:t>
            </a:r>
            <a:r>
              <a:rPr lang="en-US" b="1" dirty="0" err="1"/>
              <a:t>Bikeshare</a:t>
            </a:r>
            <a:r>
              <a:rPr lang="en-US" b="1" dirty="0"/>
              <a:t> Users Different from Regular Cyclists? A First Look at Short-Term Users, Annual Members, and Area Cyclists in the Washington, DC Region</a:t>
            </a:r>
          </a:p>
          <a:p>
            <a:pPr>
              <a:spcBef>
                <a:spcPts val="600"/>
              </a:spcBef>
            </a:pPr>
            <a:r>
              <a:rPr lang="en-US" b="1" dirty="0"/>
              <a:t>Theme: </a:t>
            </a:r>
            <a:r>
              <a:rPr lang="en-US" dirty="0"/>
              <a:t>In this research paper, the authors investigated the travel behavior characteristics of bicycle system users. A comparative analysis was done to understand the differences between annual members and short-term user profiles on Capital </a:t>
            </a:r>
            <a:r>
              <a:rPr lang="en-US" dirty="0" err="1"/>
              <a:t>Bikeshare</a:t>
            </a:r>
            <a:r>
              <a:rPr lang="en-US" dirty="0"/>
              <a:t> (</a:t>
            </a:r>
            <a:r>
              <a:rPr lang="en-US" dirty="0" err="1"/>
              <a:t>CaBi</a:t>
            </a:r>
            <a:r>
              <a:rPr lang="en-US" dirty="0"/>
              <a:t>). The data used for the overall research was gathered from Washington, DC area regional household travel survey of 2007-2008, an intercept 10 survey of short-term </a:t>
            </a:r>
            <a:r>
              <a:rPr lang="en-US" dirty="0" err="1"/>
              <a:t>CaBi</a:t>
            </a:r>
            <a:r>
              <a:rPr lang="en-US" dirty="0"/>
              <a:t> users, and an online survey of annual </a:t>
            </a:r>
            <a:r>
              <a:rPr lang="en-US" dirty="0" err="1"/>
              <a:t>CaBi</a:t>
            </a:r>
            <a:r>
              <a:rPr lang="en-US" dirty="0"/>
              <a:t> members. This paper deals with a case study of short-term and annual </a:t>
            </a:r>
            <a:r>
              <a:rPr lang="en-US" dirty="0" err="1"/>
              <a:t>bikeshare</a:t>
            </a:r>
            <a:r>
              <a:rPr lang="en-US" dirty="0"/>
              <a:t> users of Capital 13 </a:t>
            </a:r>
            <a:r>
              <a:rPr lang="en-US" dirty="0" err="1"/>
              <a:t>Bikeshare</a:t>
            </a:r>
            <a:r>
              <a:rPr lang="en-US" dirty="0"/>
              <a:t> (</a:t>
            </a:r>
            <a:r>
              <a:rPr lang="en-US" dirty="0" err="1"/>
              <a:t>CaBi</a:t>
            </a:r>
            <a:r>
              <a:rPr lang="en-US" dirty="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dirty="0" err="1"/>
              <a:t>CaBi</a:t>
            </a:r>
            <a:r>
              <a:rPr lang="en-US" dirty="0"/>
              <a:t> members, 4 satisfaction with the system, and changes in travel patterns based on </a:t>
            </a:r>
            <a:r>
              <a:rPr lang="en-US" dirty="0" err="1"/>
              <a:t>bikeshare</a:t>
            </a:r>
            <a:r>
              <a:rPr lang="en-US" dirty="0"/>
              <a:t> availability. </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8096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Short-term </a:t>
            </a:r>
            <a:r>
              <a:rPr lang="en-US" dirty="0"/>
              <a:t>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dirty="0" err="1"/>
              <a:t>CaBi</a:t>
            </a:r>
            <a:r>
              <a:rPr lang="en-US" dirty="0"/>
              <a:t> users when controlling for other factors, admitting that the analysis cannot fully consider the spatial restrictions of the two </a:t>
            </a:r>
            <a:r>
              <a:rPr lang="en-US" dirty="0" err="1"/>
              <a:t>CaBi</a:t>
            </a:r>
            <a:r>
              <a:rPr lang="en-US" dirty="0"/>
              <a:t> surveys, presence of potential biases over the sample as </a:t>
            </a:r>
            <a:r>
              <a:rPr lang="en-US" dirty="0" err="1"/>
              <a:t>CaBi</a:t>
            </a:r>
            <a:r>
              <a:rPr lang="en-US" dirty="0"/>
              <a:t> annual member survey respondents self-selected from email and online solicitations, and 6 responded over the internet, Results for the Washington, DC area may not apply to other US cities, etc.</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1909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a:t>
            </a:r>
            <a:r>
              <a:rPr lang="en-US" sz="1400" smtClean="0"/>
              <a:t>or even made </a:t>
            </a:r>
            <a:r>
              <a:rPr lang="en-US" sz="1400" dirty="0" smtClean="0"/>
              <a:t>proper sense of) for a wholesome case study.</a:t>
            </a:r>
            <a:endParaRPr lang="en-US"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335973" y="1347614"/>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900374" y="1514700"/>
            <a:ext cx="3939355" cy="250236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3804870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4277941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21782916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56</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323528" y="1131590"/>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Bicycle industry as a post‑pandemic green recovery driver in an emerging economy: a SWOT analysis</a:t>
            </a:r>
          </a:p>
          <a:p>
            <a:pPr>
              <a:spcBef>
                <a:spcPts val="600"/>
              </a:spcBef>
            </a:pPr>
            <a:r>
              <a:rPr lang="en-US" b="1" dirty="0"/>
              <a:t>Theme:</a:t>
            </a:r>
            <a:r>
              <a:rPr lang="en-US" dirty="0"/>
              <a:t> 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a:t>
            </a:r>
            <a:r>
              <a:rPr lang="en-US" dirty="0" smtClean="0"/>
              <a:t>south-</a:t>
            </a:r>
            <a:r>
              <a:rPr lang="en-US" dirty="0"/>
              <a:t>A</a:t>
            </a:r>
            <a:r>
              <a:rPr lang="en-US" dirty="0" smtClean="0"/>
              <a:t>sian </a:t>
            </a:r>
            <a:r>
              <a:rPr lang="en-US" dirty="0"/>
              <a:t>developing economy from many research publications, and by interviewing industry experts, </a:t>
            </a:r>
            <a:r>
              <a:rPr lang="en-US" dirty="0" smtClean="0"/>
              <a:t>government </a:t>
            </a:r>
            <a:r>
              <a:rPr lang="en-US" dirty="0"/>
              <a:t>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Bike sharing usage prediction with deep learning: a survey</a:t>
            </a:r>
          </a:p>
          <a:p>
            <a:pPr>
              <a:spcBef>
                <a:spcPts val="600"/>
              </a:spcBef>
            </a:pPr>
            <a:r>
              <a:rPr lang="en-US" b="1" dirty="0"/>
              <a:t>Theme: </a:t>
            </a:r>
            <a:r>
              <a:rPr lang="en-US" dirty="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939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An Analysis of a Bike-Sharing System from a Business Model Perspective</a:t>
            </a:r>
          </a:p>
          <a:p>
            <a:pPr>
              <a:spcBef>
                <a:spcPts val="600"/>
              </a:spcBef>
            </a:pPr>
            <a:r>
              <a:rPr lang="en-US" b="1" dirty="0"/>
              <a:t>Theme: </a:t>
            </a:r>
            <a:r>
              <a:rPr lang="en-US" dirty="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a:t>
            </a:r>
            <a:r>
              <a:rPr lang="en-US" dirty="0" smtClean="0"/>
              <a:t>claiming </a:t>
            </a:r>
            <a:r>
              <a:rPr lang="en-US" dirty="0"/>
              <a:t>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47225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TotalTime>
  <Words>7071</Words>
  <Application>Microsoft Office PowerPoint</Application>
  <PresentationFormat>On-screen Show (16:9)</PresentationFormat>
  <Paragraphs>477</Paragraphs>
  <Slides>66</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Roboto</vt:lpstr>
      <vt:lpstr>Dosis</vt:lpstr>
      <vt:lpstr>Calibri</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B. IDENTIFICATION OF GAPS ON BASIS OF CURRENT SCENARIO</vt:lpstr>
      <vt:lpstr>III. PROBLEM STATEMENT</vt:lpstr>
      <vt:lpstr>IV. RESEARCH CHALLENGES</vt:lpstr>
      <vt:lpstr>V. RESEARCH OBJECTIVE</vt:lpstr>
      <vt:lpstr>PowerPoint Presentation</vt:lpstr>
      <vt:lpstr>VII. RESEARCH PAPER STATUS</vt:lpstr>
      <vt:lpstr>VIII. GUIDE APPROVAL MAIL SNAPSHOT</vt:lpstr>
      <vt:lpstr>IX. REFERENCES</vt:lpstr>
      <vt:lpstr>PowerPoint Presentation</vt:lpstr>
      <vt:lpstr>PowerPoint Presentation</vt:lpstr>
      <vt:lpstr>PowerPoint Presentation</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18</cp:revision>
  <dcterms:modified xsi:type="dcterms:W3CDTF">2022-10-28T17:22:52Z</dcterms:modified>
</cp:coreProperties>
</file>