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0"/>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4" r:id="rId30"/>
    <p:sldId id="258" r:id="rId31"/>
    <p:sldId id="261" r:id="rId32"/>
    <p:sldId id="265" r:id="rId33"/>
    <p:sldId id="277" r:id="rId34"/>
    <p:sldId id="262" r:id="rId35"/>
    <p:sldId id="270" r:id="rId36"/>
    <p:sldId id="278" r:id="rId37"/>
    <p:sldId id="300" r:id="rId38"/>
    <p:sldId id="301" r:id="rId39"/>
    <p:sldId id="302" r:id="rId40"/>
    <p:sldId id="324" r:id="rId41"/>
    <p:sldId id="299" r:id="rId42"/>
    <p:sldId id="260" r:id="rId43"/>
    <p:sldId id="263" r:id="rId44"/>
    <p:sldId id="264" r:id="rId45"/>
    <p:sldId id="267" r:id="rId46"/>
    <p:sldId id="268" r:id="rId47"/>
    <p:sldId id="269" r:id="rId48"/>
    <p:sldId id="271" r:id="rId49"/>
    <p:sldId id="272" r:id="rId50"/>
    <p:sldId id="273" r:id="rId51"/>
    <p:sldId id="274" r:id="rId52"/>
    <p:sldId id="275" r:id="rId53"/>
    <p:sldId id="276"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Lst>
  <p:sldSz cx="9144000" cy="5143500" type="screen16x9"/>
  <p:notesSz cx="6858000" cy="9144000"/>
  <p:embeddedFontLst>
    <p:embeddedFont>
      <p:font typeface="Roboto" charset="0"/>
      <p:regular r:id="rId71"/>
      <p:bold r:id="rId72"/>
      <p:italic r:id="rId73"/>
      <p:boldItalic r:id="rId74"/>
    </p:embeddedFont>
    <p:embeddedFont>
      <p:font typeface="Calibri" pitchFamily="34" charset="0"/>
      <p:regular r:id="rId75"/>
      <p:bold r:id="rId76"/>
      <p:italic r:id="rId77"/>
      <p:boldItalic r:id="rId78"/>
    </p:embeddedFont>
    <p:embeddedFont>
      <p:font typeface="Dosis" charset="0"/>
      <p:regular r:id="rId79"/>
      <p:bold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p:cViewPr>
        <p:scale>
          <a:sx n="140" d="100"/>
          <a:sy n="140" d="100"/>
        </p:scale>
        <p:origin x="-1098"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smtClean="0"/>
              <a:t>signaled </a:t>
            </a:r>
            <a:r>
              <a:rPr lang="en-US" dirty="0"/>
              <a:t>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smtClean="0"/>
              <a:t>modeling </a:t>
            </a:r>
            <a:r>
              <a:rPr lang="en-US" dirty="0"/>
              <a:t>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smtClean="0"/>
              <a:t>usefulness </a:t>
            </a:r>
            <a:r>
              <a:rPr lang="en-US" dirty="0"/>
              <a:t>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smtClean="0"/>
              <a:t>analyze </a:t>
            </a:r>
            <a:r>
              <a:rPr lang="en-US" dirty="0"/>
              <a:t>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smtClean="0"/>
              <a:t>secondary </a:t>
            </a:r>
            <a:r>
              <a:rPr lang="en-US" dirty="0"/>
              <a:t>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smtClean="0"/>
              <a:t>impact </a:t>
            </a:r>
            <a:r>
              <a:rPr lang="en-US" dirty="0"/>
              <a:t>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smtClean="0"/>
              <a:t>secondary </a:t>
            </a:r>
            <a:r>
              <a:rPr lang="en-US" dirty="0"/>
              <a:t>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smtClean="0"/>
              <a:t>aiming </a:t>
            </a:r>
            <a:r>
              <a:rPr lang="en-US" dirty="0"/>
              <a:t>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attributes</a:t>
            </a:r>
            <a:r>
              <a:rPr lang="en-US" dirty="0" smtClean="0"/>
              <a:t>. The </a:t>
            </a:r>
            <a:r>
              <a:rPr lang="en-US" dirty="0"/>
              <a:t>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smtClean="0"/>
              <a:t>perspectives </a:t>
            </a:r>
            <a:r>
              <a:rPr lang="en-US" dirty="0"/>
              <a:t>and in this both the students and their parents were questioned in order to get insights on what </a:t>
            </a:r>
            <a:r>
              <a:rPr lang="en-US" dirty="0" err="1"/>
              <a:t>equipments</a:t>
            </a:r>
            <a:r>
              <a:rPr lang="en-US" dirty="0"/>
              <a:t> to be installed, ICT preferences, household budget </a:t>
            </a:r>
            <a:r>
              <a:rPr lang="en-US" dirty="0" smtClean="0"/>
              <a:t>constraints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4 satisfaction with the system, and changes in travel patterns based on </a:t>
            </a:r>
            <a:r>
              <a:rPr lang="en-US" dirty="0" err="1"/>
              <a:t>bikeshare</a:t>
            </a:r>
            <a:r>
              <a:rPr lang="en-US" dirty="0"/>
              <a:t> availability. </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r>
              <a:rPr lang="en-US" dirty="0" smtClean="0"/>
              <a:t>.</a:t>
            </a:r>
          </a:p>
          <a:p>
            <a:pPr>
              <a:spcBef>
                <a:spcPts val="600"/>
              </a:spcBef>
            </a:pPr>
            <a:r>
              <a:rPr lang="en-US" b="1" dirty="0"/>
              <a:t>[20] Challenges and Opportunities in Dock-Based Bike-Sharing Rebalancing: A Systematic Review</a:t>
            </a:r>
          </a:p>
          <a:p>
            <a:pPr>
              <a:spcBef>
                <a:spcPts val="600"/>
              </a:spcBef>
            </a:pPr>
            <a:r>
              <a:rPr lang="en-US" b="1" dirty="0"/>
              <a:t>Theme: </a:t>
            </a:r>
            <a:r>
              <a:rPr lang="en-US" dirty="0"/>
              <a:t>The approach of how the managing authorities of the </a:t>
            </a:r>
            <a:r>
              <a:rPr lang="en-US" dirty="0" err="1"/>
              <a:t>bikesharing</a:t>
            </a:r>
            <a:r>
              <a:rPr lang="en-US" dirty="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dirty="0" err="1"/>
              <a:t>bikesharing</a:t>
            </a:r>
            <a:r>
              <a:rPr lang="en-US" dirty="0"/>
              <a:t> systems, classifying them and to suggest and divert to many novel research venues.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Google Shape;115;p14"/>
          <p:cNvSpPr txBox="1">
            <a:spLocks/>
          </p:cNvSpPr>
          <p:nvPr/>
        </p:nvSpPr>
        <p:spPr>
          <a:xfrm>
            <a:off x="395536" y="987574"/>
            <a:ext cx="8424936" cy="36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A </a:t>
            </a:r>
            <a:r>
              <a:rPr lang="en-US" dirty="0"/>
              <a:t>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dirty="0" err="1"/>
              <a:t>VOSviewer</a:t>
            </a:r>
            <a:r>
              <a:rPr lang="en-US" dirty="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20560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400050">
              <a:spcBef>
                <a:spcPts val="600"/>
              </a:spcBef>
              <a:buAutoNum type="romanLcParenBoth"/>
            </a:pPr>
            <a:r>
              <a:rPr lang="en-US" dirty="0" smtClean="0"/>
              <a:t>Although some primitive region-specific approaches have been proposed, there are considerable gaps in bikeway and bicycle-station network design approaches and methodologies. Since, the Earth has many metropolitan cities (each of them having diverse socio-economic, infrastructural and political variations) there is much need of a generalized approach towards such types of design-planning approaches.</a:t>
            </a:r>
          </a:p>
          <a:p>
            <a:pPr marL="400050" indent="-400050">
              <a:spcBef>
                <a:spcPts val="600"/>
              </a:spcBef>
              <a:buAutoNum type="romanLcParenBoth"/>
            </a:pPr>
            <a:r>
              <a:rPr lang="en-US" dirty="0" smtClean="0"/>
              <a:t>The fleet-size design challenges which include determining the total initial number of bikes to be deployed in the whole BSS (whether docked or </a:t>
            </a:r>
            <a:r>
              <a:rPr lang="en-US" dirty="0" err="1" smtClean="0"/>
              <a:t>dockless</a:t>
            </a:r>
            <a:r>
              <a:rPr lang="en-US" dirty="0" smtClean="0"/>
              <a:t> systems) and also the number of such bikes at each station (in case of docked services) remains a major gap in the current study.</a:t>
            </a:r>
          </a:p>
          <a:p>
            <a:pPr marL="400050" indent="-400050">
              <a:spcBef>
                <a:spcPts val="600"/>
              </a:spcBef>
              <a:buAutoNum type="romanLcParenBoth"/>
            </a:pPr>
            <a:r>
              <a:rPr lang="en-US" dirty="0" smtClean="0"/>
              <a:t>Planning decisions to effectively utilize and direct the existing resources in cycling and voluntarily get involved in system regulation also remains a major gap to be addressed in the current scenario.</a:t>
            </a:r>
          </a:p>
          <a:p>
            <a:pPr marL="400050" indent="-400050">
              <a:spcBef>
                <a:spcPts val="600"/>
              </a:spcBef>
              <a:buAutoNum type="romanLcParenBoth"/>
            </a:pPr>
            <a:r>
              <a:rPr lang="en-US" dirty="0" smtClean="0"/>
              <a:t>Dynamic bike relocation problems.</a:t>
            </a:r>
          </a:p>
          <a:p>
            <a:pPr marL="400050" indent="-400050">
              <a:spcBef>
                <a:spcPts val="600"/>
              </a:spcBef>
              <a:buAutoNum type="romanLcParenBoth"/>
            </a:pPr>
            <a:r>
              <a:rPr lang="en-US" dirty="0" smtClean="0"/>
              <a:t>Dynamic demand management problems.</a:t>
            </a:r>
          </a:p>
          <a:p>
            <a:pPr marL="400050" indent="-400050">
              <a:spcBef>
                <a:spcPts val="600"/>
              </a:spcBef>
              <a:buAutoNum type="romanLcParenBoth"/>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874026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a:t>
            </a:r>
            <a:r>
              <a:rPr lang="en-US" sz="1400" smtClean="0"/>
              <a:t>been researched </a:t>
            </a:r>
            <a:r>
              <a:rPr lang="en-US" sz="1400" dirty="0" smtClean="0"/>
              <a:t>upon and analyzed still are not sufficient. Since, it is a broad topic, generalized results/conclusions presented in some of the researches </a:t>
            </a:r>
            <a:r>
              <a:rPr lang="en-US" sz="1400" dirty="0" err="1" smtClean="0"/>
              <a:t>ain't</a:t>
            </a:r>
            <a:r>
              <a:rPr lang="en-US" sz="1400" dirty="0" smtClean="0"/>
              <a:t> never sufficient for applying to all the regions of the globe.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a:t>
            </a:r>
            <a:r>
              <a:rPr lang="en-US" dirty="0" smtClean="0"/>
              <a:t>south-</a:t>
            </a:r>
            <a:r>
              <a:rPr lang="en-US" dirty="0"/>
              <a:t>A</a:t>
            </a:r>
            <a:r>
              <a:rPr lang="en-US" dirty="0" smtClean="0"/>
              <a:t>sian </a:t>
            </a:r>
            <a:r>
              <a:rPr lang="en-US" dirty="0"/>
              <a:t>developing economy from many research publications, and by interviewing industry experts, </a:t>
            </a:r>
            <a:r>
              <a:rPr lang="en-US" dirty="0" smtClean="0"/>
              <a:t>government </a:t>
            </a:r>
            <a:r>
              <a:rPr lang="en-US" dirty="0"/>
              <a:t>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smtClean="0"/>
              <a:t>claiming </a:t>
            </a:r>
            <a:r>
              <a:rPr lang="en-US" dirty="0"/>
              <a:t>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1425</TotalTime>
  <Words>7712</Words>
  <Application>Microsoft Office PowerPoint</Application>
  <PresentationFormat>On-screen Show (16:9)</PresentationFormat>
  <Paragraphs>489</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Roboto</vt:lpstr>
      <vt:lpstr>Calibri</vt:lpstr>
      <vt:lpstr>Dosis</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24</cp:revision>
  <dcterms:modified xsi:type="dcterms:W3CDTF">2022-11-03T15:13:13Z</dcterms:modified>
</cp:coreProperties>
</file>