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1"/>
  </p:notesMasterIdLst>
  <p:sldIdLst>
    <p:sldId id="295" r:id="rId2"/>
    <p:sldId id="296" r:id="rId3"/>
    <p:sldId id="297" r:id="rId4"/>
    <p:sldId id="386" r:id="rId5"/>
    <p:sldId id="387" r:id="rId6"/>
    <p:sldId id="298" r:id="rId7"/>
    <p:sldId id="388" r:id="rId8"/>
    <p:sldId id="389" r:id="rId9"/>
    <p:sldId id="390"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407" r:id="rId27"/>
    <p:sldId id="408" r:id="rId28"/>
    <p:sldId id="409" r:id="rId29"/>
    <p:sldId id="410" r:id="rId30"/>
    <p:sldId id="324" r:id="rId31"/>
    <p:sldId id="333" r:id="rId32"/>
    <p:sldId id="325" r:id="rId33"/>
    <p:sldId id="334" r:id="rId34"/>
    <p:sldId id="327" r:id="rId35"/>
    <p:sldId id="328" r:id="rId36"/>
    <p:sldId id="329" r:id="rId37"/>
    <p:sldId id="330" r:id="rId38"/>
    <p:sldId id="331" r:id="rId39"/>
    <p:sldId id="332" r:id="rId40"/>
  </p:sldIdLst>
  <p:sldSz cx="9144000" cy="5143500" type="screen16x9"/>
  <p:notesSz cx="6858000" cy="9144000"/>
  <p:embeddedFontLst>
    <p:embeddedFont>
      <p:font typeface="Dosis" charset="0"/>
      <p:regular r:id="rId42"/>
      <p:bold r:id="rId43"/>
    </p:embeddedFont>
    <p:embeddedFont>
      <p:font typeface="Open Sans" pitchFamily="34" charset="0"/>
      <p:regular r:id="rId44"/>
    </p:embeddedFont>
    <p:embeddedFont>
      <p:font typeface="Roboto"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94660"/>
  </p:normalViewPr>
  <p:slideViewPr>
    <p:cSldViewPr>
      <p:cViewPr>
        <p:scale>
          <a:sx n="140" d="100"/>
          <a:sy n="140" d="100"/>
        </p:scale>
        <p:origin x="-972"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747608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extLst>
      <p:ext uri="{BB962C8B-B14F-4D97-AF65-F5344CB8AC3E}">
        <p14:creationId xmlns:p14="http://schemas.microsoft.com/office/powerpoint/2010/main" val="34399603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8" r:id="rId4"/>
    <p:sldLayoutId id="214748366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doi.org/10.3390/su13041829"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smtClean="0">
                <a:latin typeface="Roboto" charset="0"/>
                <a:ea typeface="Roboto" charset="0"/>
              </a:rPr>
              <a:t>Divvy Bike-Share </a:t>
            </a:r>
            <a:r>
              <a:rPr lang="en-US" sz="4000" dirty="0">
                <a:latin typeface="Roboto" charset="0"/>
                <a:ea typeface="Roboto" charset="0"/>
              </a:rPr>
              <a:t>Analysis for Targeted C</a:t>
            </a:r>
            <a:r>
              <a:rPr lang="en-US" sz="4000" dirty="0" smtClean="0">
                <a:latin typeface="Roboto" charset="0"/>
                <a:ea typeface="Roboto" charset="0"/>
              </a:rPr>
              <a:t>ustomer </a:t>
            </a:r>
            <a:r>
              <a:rPr lang="en-US" sz="4000" dirty="0">
                <a:latin typeface="Roboto" charset="0"/>
                <a:ea typeface="Roboto" charset="0"/>
              </a:rPr>
              <a:t>M</a:t>
            </a:r>
            <a:r>
              <a:rPr lang="en-US" sz="4000" dirty="0" smtClean="0">
                <a:latin typeface="Roboto" charset="0"/>
                <a:ea typeface="Roboto" charset="0"/>
              </a:rPr>
              <a:t>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Review-3 </a:t>
            </a:r>
            <a:r>
              <a:rPr lang="en-US" dirty="0" smtClean="0">
                <a:solidFill>
                  <a:schemeClr val="bg1"/>
                </a:solidFill>
              </a:rPr>
              <a:t>: Capstone Project (Final Year) – B.Tech CSE [2019-23]</a:t>
            </a:r>
            <a:endParaRPr lang="en-IN"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1965881"/>
            <a:ext cx="3301506" cy="2334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7909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4.2 PROPOSED SYSTEM DIAGRAM</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2034" y="1131590"/>
            <a:ext cx="2894102" cy="37160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99460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4.3 LIST OF MODULES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6" name="Google Shape;115;p14"/>
          <p:cNvSpPr txBox="1">
            <a:spLocks noGrp="1"/>
          </p:cNvSpPr>
          <p:nvPr>
            <p:ph type="body" idx="1"/>
          </p:nvPr>
        </p:nvSpPr>
        <p:spPr>
          <a:xfrm>
            <a:off x="1115616" y="1131590"/>
            <a:ext cx="7503073" cy="3672408"/>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Arial" pitchFamily="34" charset="0"/>
              <a:buChar char="•"/>
            </a:pPr>
            <a:r>
              <a:rPr lang="en-US" sz="1400" dirty="0" smtClean="0"/>
              <a:t>Data Collection</a:t>
            </a:r>
          </a:p>
          <a:p>
            <a:pPr marL="285750" lvl="0" indent="-285750" algn="l" rtl="0">
              <a:spcBef>
                <a:spcPts val="600"/>
              </a:spcBef>
              <a:spcAft>
                <a:spcPts val="0"/>
              </a:spcAft>
              <a:buFont typeface="Arial" pitchFamily="34" charset="0"/>
              <a:buChar char="•"/>
            </a:pPr>
            <a:r>
              <a:rPr lang="en-US" sz="1400" dirty="0" smtClean="0"/>
              <a:t>Data Cleaning and Fabrication</a:t>
            </a:r>
          </a:p>
          <a:p>
            <a:pPr marL="285750" lvl="0" indent="-285750" algn="l" rtl="0">
              <a:spcBef>
                <a:spcPts val="600"/>
              </a:spcBef>
              <a:spcAft>
                <a:spcPts val="0"/>
              </a:spcAft>
              <a:buFont typeface="Arial" pitchFamily="34" charset="0"/>
              <a:buChar char="•"/>
            </a:pPr>
            <a:r>
              <a:rPr lang="en-US" sz="1400" dirty="0" smtClean="0"/>
              <a:t>Applying Descriptive Statistics</a:t>
            </a:r>
          </a:p>
          <a:p>
            <a:pPr marL="285750" lvl="0" indent="-285750">
              <a:buFont typeface="Arial" pitchFamily="34" charset="0"/>
              <a:buChar char="•"/>
            </a:pPr>
            <a:r>
              <a:rPr lang="en-US" sz="1400" dirty="0"/>
              <a:t>Auto Regression (AR) </a:t>
            </a:r>
            <a:r>
              <a:rPr lang="en-US" sz="1400" dirty="0" smtClean="0"/>
              <a:t>Analysis</a:t>
            </a:r>
          </a:p>
          <a:p>
            <a:pPr marL="285750" lvl="0" indent="-285750">
              <a:buFont typeface="Arial" pitchFamily="34" charset="0"/>
              <a:buChar char="•"/>
            </a:pPr>
            <a:r>
              <a:rPr lang="en-US" sz="1400" dirty="0"/>
              <a:t>Auto Regressive Integrated Moving Average (ARIMA) </a:t>
            </a:r>
            <a:r>
              <a:rPr lang="en-US" sz="1400" dirty="0" smtClean="0"/>
              <a:t>Analysis</a:t>
            </a:r>
          </a:p>
          <a:p>
            <a:pPr marL="285750" lvl="0" indent="-285750">
              <a:buFont typeface="Arial" pitchFamily="34" charset="0"/>
              <a:buChar char="•"/>
            </a:pPr>
            <a:r>
              <a:rPr lang="en-US" sz="1400" dirty="0"/>
              <a:t>Time </a:t>
            </a:r>
            <a:r>
              <a:rPr lang="en-US" sz="1400" dirty="0" smtClean="0"/>
              <a:t>Series Forecasting </a:t>
            </a:r>
            <a:r>
              <a:rPr lang="en-US" sz="1400" dirty="0"/>
              <a:t>using </a:t>
            </a:r>
            <a:r>
              <a:rPr lang="en-US" sz="1400" dirty="0" smtClean="0"/>
              <a:t>Machine Learning (LR and Random Forest)</a:t>
            </a:r>
          </a:p>
          <a:p>
            <a:pPr marL="285750" lvl="0" indent="-285750">
              <a:buFont typeface="Arial" pitchFamily="34" charset="0"/>
              <a:buChar char="•"/>
            </a:pPr>
            <a:r>
              <a:rPr lang="en-US" sz="1400" dirty="0" smtClean="0"/>
              <a:t>RNN Approach (More Specifically: LSTM)</a:t>
            </a:r>
          </a:p>
          <a:p>
            <a:pPr marL="285750" lvl="0" indent="-285750">
              <a:buFont typeface="Arial" pitchFamily="34" charset="0"/>
              <a:buChar char="•"/>
            </a:pPr>
            <a:r>
              <a:rPr lang="en-US" sz="1400" dirty="0"/>
              <a:t>Time </a:t>
            </a:r>
            <a:r>
              <a:rPr lang="en-US" sz="1400" dirty="0" smtClean="0"/>
              <a:t>Series Forecasting </a:t>
            </a:r>
            <a:r>
              <a:rPr lang="en-US" sz="1400" dirty="0"/>
              <a:t>using VAR (Vector Auto Regression</a:t>
            </a:r>
            <a:r>
              <a:rPr lang="en-US" sz="1400" dirty="0" smtClean="0"/>
              <a:t>)</a:t>
            </a:r>
          </a:p>
          <a:p>
            <a:pPr marL="285750" lvl="0" indent="-285750">
              <a:buFont typeface="Arial" pitchFamily="34" charset="0"/>
              <a:buChar char="•"/>
            </a:pPr>
            <a:r>
              <a:rPr lang="en-US" sz="1400" dirty="0" smtClean="0"/>
              <a:t>FB Prophet Techniques and Approaches</a:t>
            </a:r>
          </a:p>
          <a:p>
            <a:pPr marL="285750" lvl="0" indent="-285750">
              <a:buFont typeface="Arial" pitchFamily="34" charset="0"/>
              <a:buChar char="•"/>
            </a:pPr>
            <a:r>
              <a:rPr lang="en-US" sz="1400" dirty="0" smtClean="0"/>
              <a:t>Darts</a:t>
            </a:r>
          </a:p>
          <a:p>
            <a:pPr marL="285750" lvl="0" indent="-285750">
              <a:buFont typeface="Arial" pitchFamily="34" charset="0"/>
              <a:buChar char="•"/>
            </a:pPr>
            <a:r>
              <a:rPr lang="en-US" sz="1400" dirty="0" err="1" smtClean="0"/>
              <a:t>XGBoost</a:t>
            </a:r>
            <a:r>
              <a:rPr lang="en-US" sz="1400" dirty="0" smtClean="0"/>
              <a:t> Analysis</a:t>
            </a:r>
          </a:p>
          <a:p>
            <a:pPr marL="285750" lvl="0" indent="-285750">
              <a:buFont typeface="Arial" pitchFamily="34" charset="0"/>
              <a:buChar char="•"/>
            </a:pPr>
            <a:r>
              <a:rPr lang="en-US" sz="1400" dirty="0" smtClean="0"/>
              <a:t>Exclusive Graphical Visualizations and </a:t>
            </a:r>
            <a:r>
              <a:rPr lang="en-US" sz="1400" dirty="0" err="1" smtClean="0"/>
              <a:t>Plottings</a:t>
            </a:r>
            <a:endParaRPr lang="en-US" sz="1400" dirty="0"/>
          </a:p>
        </p:txBody>
      </p:sp>
    </p:spTree>
    <p:extLst>
      <p:ext uri="{BB962C8B-B14F-4D97-AF65-F5344CB8AC3E}">
        <p14:creationId xmlns:p14="http://schemas.microsoft.com/office/powerpoint/2010/main" val="1765021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4.4 EXPLANATION OF ALL MODULES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6" name="Google Shape;115;p14"/>
          <p:cNvSpPr txBox="1">
            <a:spLocks noGrp="1"/>
          </p:cNvSpPr>
          <p:nvPr>
            <p:ph type="body" idx="1"/>
          </p:nvPr>
        </p:nvSpPr>
        <p:spPr>
          <a:xfrm>
            <a:off x="1115616" y="1203598"/>
            <a:ext cx="7503073" cy="3454448"/>
          </a:xfrm>
          <a:prstGeom prst="rect">
            <a:avLst/>
          </a:prstGeom>
        </p:spPr>
        <p:txBody>
          <a:bodyPr spcFirstLastPara="1" wrap="square" lIns="91425" tIns="91425" rIns="91425" bIns="91425" anchor="t" anchorCtr="0">
            <a:noAutofit/>
          </a:bodyPr>
          <a:lstStyle/>
          <a:p>
            <a:pPr marL="0" lvl="0" indent="0">
              <a:buNone/>
            </a:pPr>
            <a:r>
              <a:rPr lang="en-US" sz="1400" b="1" dirty="0" smtClean="0"/>
              <a:t>1. Data Collection and </a:t>
            </a:r>
            <a:r>
              <a:rPr lang="en-US" sz="1400" b="1" dirty="0"/>
              <a:t>Cleaning: </a:t>
            </a:r>
            <a:endParaRPr lang="en-US" sz="1400" dirty="0"/>
          </a:p>
          <a:p>
            <a:pPr marL="285750" indent="-285750">
              <a:buClr>
                <a:schemeClr val="tx2">
                  <a:lumMod val="10000"/>
                </a:schemeClr>
              </a:buClr>
              <a:buSzPct val="120000"/>
              <a:buFont typeface="Arial" pitchFamily="34" charset="0"/>
              <a:buChar char="•"/>
            </a:pPr>
            <a:r>
              <a:rPr lang="en-US" sz="1400" dirty="0" smtClean="0"/>
              <a:t>Process </a:t>
            </a:r>
            <a:r>
              <a:rPr lang="en-US" sz="1400" dirty="0"/>
              <a:t>starts with searching for and downloading the dataset of Divvy Trips from the Chicago Data Portal, including it in our workflow if all the </a:t>
            </a:r>
            <a:r>
              <a:rPr lang="en-US" sz="1400" dirty="0" smtClean="0"/>
              <a:t>constraints </a:t>
            </a:r>
            <a:r>
              <a:rPr lang="en-US" sz="1400" dirty="0"/>
              <a:t>comply. </a:t>
            </a:r>
            <a:endParaRPr lang="en-US" sz="1400" dirty="0" smtClean="0"/>
          </a:p>
          <a:p>
            <a:pPr marL="285750" indent="-285750">
              <a:buClr>
                <a:schemeClr val="tx2">
                  <a:lumMod val="10000"/>
                </a:schemeClr>
              </a:buClr>
              <a:buSzPct val="120000"/>
              <a:buFont typeface="Arial" pitchFamily="34" charset="0"/>
              <a:buChar char="•"/>
            </a:pPr>
            <a:r>
              <a:rPr lang="en-US" sz="1400" dirty="0" smtClean="0"/>
              <a:t>The </a:t>
            </a:r>
            <a:r>
              <a:rPr lang="en-US" sz="1400" dirty="0"/>
              <a:t>ROCCC approach is used to determine the credibility of the data. </a:t>
            </a:r>
            <a:endParaRPr lang="en-US" sz="1400" dirty="0" smtClean="0"/>
          </a:p>
          <a:p>
            <a:pPr marL="285750" indent="-285750">
              <a:buClr>
                <a:schemeClr val="tx2">
                  <a:lumMod val="10000"/>
                </a:schemeClr>
              </a:buClr>
              <a:buSzPct val="120000"/>
              <a:buFont typeface="Arial" pitchFamily="34" charset="0"/>
              <a:buChar char="•"/>
            </a:pPr>
            <a:r>
              <a:rPr lang="en-US" sz="1400" dirty="0" smtClean="0"/>
              <a:t>The </a:t>
            </a:r>
            <a:r>
              <a:rPr lang="en-US" sz="1400" dirty="0"/>
              <a:t>coding and data analysis is done predominantly in R and Python. </a:t>
            </a:r>
            <a:endParaRPr lang="en-US" sz="1400" dirty="0" smtClean="0"/>
          </a:p>
          <a:p>
            <a:pPr marL="285750" indent="-285750">
              <a:buClr>
                <a:schemeClr val="tx2">
                  <a:lumMod val="10000"/>
                </a:schemeClr>
              </a:buClr>
              <a:buSzPct val="120000"/>
              <a:buFont typeface="Arial" pitchFamily="34" charset="0"/>
              <a:buChar char="•"/>
            </a:pPr>
            <a:r>
              <a:rPr lang="en-US" sz="1400" dirty="0" smtClean="0"/>
              <a:t>The </a:t>
            </a:r>
            <a:r>
              <a:rPr lang="en-US" sz="1400" dirty="0"/>
              <a:t>first step involves the importing of data, cleaning the data, and sampling the data as we have limited computing </a:t>
            </a:r>
            <a:r>
              <a:rPr lang="en-US" sz="1400" dirty="0" smtClean="0"/>
              <a:t>power.</a:t>
            </a:r>
          </a:p>
          <a:p>
            <a:pPr marL="285750" indent="-285750">
              <a:buClr>
                <a:schemeClr val="tx2">
                  <a:lumMod val="10000"/>
                </a:schemeClr>
              </a:buClr>
              <a:buSzPct val="120000"/>
              <a:buFont typeface="Arial" pitchFamily="34" charset="0"/>
              <a:buChar char="•"/>
            </a:pPr>
            <a:r>
              <a:rPr lang="en-US" sz="1400" dirty="0" smtClean="0"/>
              <a:t>For </a:t>
            </a:r>
            <a:r>
              <a:rPr lang="en-US" sz="1400" dirty="0"/>
              <a:t>data cleaning we use R Language. </a:t>
            </a:r>
            <a:endParaRPr lang="en-US" sz="1400" dirty="0" smtClean="0"/>
          </a:p>
          <a:p>
            <a:pPr marL="285750" indent="-285750">
              <a:buClr>
                <a:schemeClr val="tx2">
                  <a:lumMod val="10000"/>
                </a:schemeClr>
              </a:buClr>
              <a:buSzPct val="120000"/>
              <a:buFont typeface="Arial" pitchFamily="34" charset="0"/>
              <a:buChar char="•"/>
            </a:pPr>
            <a:r>
              <a:rPr lang="en-US" sz="1400" dirty="0" smtClean="0"/>
              <a:t>We </a:t>
            </a:r>
            <a:r>
              <a:rPr lang="en-US" sz="1400" dirty="0"/>
              <a:t>first loaded all the necessary packages for doing so, followed by sampling. </a:t>
            </a:r>
            <a:endParaRPr lang="en-US" sz="1400" dirty="0" smtClean="0"/>
          </a:p>
          <a:p>
            <a:pPr marL="285750" indent="-285750">
              <a:buClr>
                <a:schemeClr val="tx2">
                  <a:lumMod val="10000"/>
                </a:schemeClr>
              </a:buClr>
              <a:buSzPct val="120000"/>
              <a:buFont typeface="Arial" pitchFamily="34" charset="0"/>
              <a:buChar char="•"/>
            </a:pPr>
            <a:r>
              <a:rPr lang="en-US" sz="1400" dirty="0" smtClean="0"/>
              <a:t>We </a:t>
            </a:r>
            <a:r>
              <a:rPr lang="en-US" sz="1400" dirty="0"/>
              <a:t>added new columns: Date, Year, Month, Day and Day of the Week. </a:t>
            </a:r>
            <a:endParaRPr lang="en-US" sz="1400" dirty="0" smtClean="0"/>
          </a:p>
          <a:p>
            <a:pPr marL="285750" indent="-285750">
              <a:buClr>
                <a:schemeClr val="tx2">
                  <a:lumMod val="10000"/>
                </a:schemeClr>
              </a:buClr>
              <a:buSzPct val="120000"/>
              <a:buFont typeface="Arial" pitchFamily="34" charset="0"/>
              <a:buChar char="•"/>
            </a:pPr>
            <a:r>
              <a:rPr lang="en-US" sz="1400" dirty="0" smtClean="0"/>
              <a:t>We </a:t>
            </a:r>
            <a:r>
              <a:rPr lang="en-US" sz="1400" dirty="0"/>
              <a:t>then checked the data for errors. </a:t>
            </a:r>
            <a:endParaRPr lang="en-US" sz="1400" dirty="0" smtClean="0"/>
          </a:p>
          <a:p>
            <a:pPr marL="285750" indent="-285750">
              <a:buClr>
                <a:schemeClr val="tx2">
                  <a:lumMod val="10000"/>
                </a:schemeClr>
              </a:buClr>
              <a:buSzPct val="120000"/>
              <a:buFont typeface="Arial" pitchFamily="34" charset="0"/>
              <a:buChar char="•"/>
            </a:pPr>
            <a:r>
              <a:rPr lang="en-US" sz="1400" dirty="0" smtClean="0"/>
              <a:t>We </a:t>
            </a:r>
            <a:r>
              <a:rPr lang="en-US" sz="1400" dirty="0"/>
              <a:t>cleaned the column names and checked for duplicate records in rows</a:t>
            </a:r>
            <a:r>
              <a:rPr lang="en-US" sz="1400" dirty="0" smtClean="0"/>
              <a:t>.</a:t>
            </a:r>
            <a:endParaRPr lang="en-US" sz="1400" dirty="0"/>
          </a:p>
        </p:txBody>
      </p:sp>
    </p:spTree>
    <p:extLst>
      <p:ext uri="{BB962C8B-B14F-4D97-AF65-F5344CB8AC3E}">
        <p14:creationId xmlns:p14="http://schemas.microsoft.com/office/powerpoint/2010/main" val="3389994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6" name="Google Shape;115;p14"/>
          <p:cNvSpPr txBox="1">
            <a:spLocks noGrp="1"/>
          </p:cNvSpPr>
          <p:nvPr>
            <p:ph type="body" idx="1"/>
          </p:nvPr>
        </p:nvSpPr>
        <p:spPr>
          <a:xfrm>
            <a:off x="1115616" y="915566"/>
            <a:ext cx="7503073" cy="3960440"/>
          </a:xfrm>
          <a:prstGeom prst="rect">
            <a:avLst/>
          </a:prstGeom>
        </p:spPr>
        <p:txBody>
          <a:bodyPr spcFirstLastPara="1" wrap="square" lIns="91425" tIns="91425" rIns="91425" bIns="91425" anchor="t" anchorCtr="0">
            <a:noAutofit/>
          </a:bodyPr>
          <a:lstStyle/>
          <a:p>
            <a:pPr marL="285750" indent="-285750">
              <a:buClr>
                <a:schemeClr val="tx2">
                  <a:lumMod val="10000"/>
                </a:schemeClr>
              </a:buClr>
              <a:buSzPct val="110000"/>
              <a:buFont typeface="Arial" pitchFamily="34" charset="0"/>
              <a:buChar char="•"/>
            </a:pPr>
            <a:r>
              <a:rPr lang="en-US" sz="1400" dirty="0"/>
              <a:t>The exporting of the cleaned data to a new file is followed by updating the working directory to the script path. </a:t>
            </a:r>
            <a:endParaRPr lang="en-US" sz="1400" dirty="0" smtClean="0"/>
          </a:p>
          <a:p>
            <a:pPr marL="285750" indent="-285750">
              <a:buClr>
                <a:schemeClr val="tx2">
                  <a:lumMod val="10000"/>
                </a:schemeClr>
              </a:buClr>
              <a:buSzPct val="110000"/>
              <a:buFont typeface="Arial" pitchFamily="34" charset="0"/>
              <a:buChar char="•"/>
            </a:pPr>
            <a:r>
              <a:rPr lang="en-US" sz="1400" dirty="0" smtClean="0"/>
              <a:t>After </a:t>
            </a:r>
            <a:r>
              <a:rPr lang="en-US" sz="1400" dirty="0"/>
              <a:t>that, we started the descriptive analysis, in which saw the average ride time by each day for Subscribers </a:t>
            </a:r>
            <a:r>
              <a:rPr lang="en-US" sz="1400" dirty="0" err="1"/>
              <a:t>vs</a:t>
            </a:r>
            <a:r>
              <a:rPr lang="en-US" sz="1400" dirty="0"/>
              <a:t> Customers. </a:t>
            </a:r>
            <a:endParaRPr lang="en-US" sz="1400" dirty="0" smtClean="0"/>
          </a:p>
          <a:p>
            <a:pPr marL="285750" indent="-285750">
              <a:buClr>
                <a:schemeClr val="tx2">
                  <a:lumMod val="10000"/>
                </a:schemeClr>
              </a:buClr>
              <a:buSzPct val="110000"/>
              <a:buFont typeface="Arial" pitchFamily="34" charset="0"/>
              <a:buChar char="•"/>
            </a:pPr>
            <a:r>
              <a:rPr lang="en-US" sz="1400" dirty="0" smtClean="0"/>
              <a:t>We </a:t>
            </a:r>
            <a:r>
              <a:rPr lang="en-US" sz="1400" dirty="0"/>
              <a:t>sorted the days of the week, analyzed the ridership data by type and weekday, and visualized the number of rides by rider </a:t>
            </a:r>
            <a:r>
              <a:rPr lang="en-US" sz="1400" dirty="0" smtClean="0"/>
              <a:t>type.</a:t>
            </a:r>
          </a:p>
          <a:p>
            <a:pPr marL="285750" indent="-285750">
              <a:buClr>
                <a:schemeClr val="tx2">
                  <a:lumMod val="10000"/>
                </a:schemeClr>
              </a:buClr>
              <a:buSzPct val="110000"/>
              <a:buFont typeface="Arial" pitchFamily="34" charset="0"/>
              <a:buChar char="•"/>
            </a:pPr>
            <a:r>
              <a:rPr lang="en-US" sz="1400" dirty="0" smtClean="0"/>
              <a:t>We visualized </a:t>
            </a:r>
            <a:r>
              <a:rPr lang="en-US" sz="1400" dirty="0"/>
              <a:t>the average duration of ride by rider type</a:t>
            </a:r>
            <a:r>
              <a:rPr lang="en-US" sz="1400" dirty="0" smtClean="0"/>
              <a:t>.</a:t>
            </a:r>
          </a:p>
          <a:p>
            <a:pPr marL="0" lvl="0" indent="0">
              <a:buNone/>
            </a:pPr>
            <a:endParaRPr lang="en-US" sz="1400" dirty="0"/>
          </a:p>
          <a:p>
            <a:pPr marL="0" lvl="0" indent="0">
              <a:buNone/>
            </a:pPr>
            <a:r>
              <a:rPr lang="en-US" sz="1400" b="1" dirty="0" smtClean="0"/>
              <a:t>2. Descriptive </a:t>
            </a:r>
            <a:r>
              <a:rPr lang="en-US" sz="1400" b="1" dirty="0"/>
              <a:t>Analysis: </a:t>
            </a:r>
            <a:endParaRPr lang="en-US" sz="1400" b="1" dirty="0" smtClean="0"/>
          </a:p>
          <a:p>
            <a:pPr marL="285750" lvl="0" indent="-285750">
              <a:buClr>
                <a:schemeClr val="tx2">
                  <a:lumMod val="10000"/>
                </a:schemeClr>
              </a:buClr>
              <a:buSzPct val="110000"/>
              <a:buFont typeface="Arial" pitchFamily="34" charset="0"/>
              <a:buChar char="•"/>
            </a:pPr>
            <a:r>
              <a:rPr lang="en-US" sz="1400" dirty="0" smtClean="0"/>
              <a:t>We </a:t>
            </a:r>
            <a:r>
              <a:rPr lang="en-US" sz="1400" dirty="0"/>
              <a:t>also performed a number of statistical techniques to know some more </a:t>
            </a:r>
            <a:r>
              <a:rPr lang="en-US" sz="1400" dirty="0" smtClean="0"/>
              <a:t>insights.</a:t>
            </a:r>
          </a:p>
          <a:p>
            <a:pPr marL="285750" lvl="0" indent="-285750">
              <a:buClr>
                <a:schemeClr val="tx2">
                  <a:lumMod val="10000"/>
                </a:schemeClr>
              </a:buClr>
              <a:buSzPct val="110000"/>
              <a:buFont typeface="Arial" pitchFamily="34" charset="0"/>
              <a:buChar char="•"/>
            </a:pPr>
            <a:r>
              <a:rPr lang="en-US" sz="1400" dirty="0" smtClean="0"/>
              <a:t>We </a:t>
            </a:r>
            <a:r>
              <a:rPr lang="en-US" sz="1400" dirty="0"/>
              <a:t>also trained and tested the data many </a:t>
            </a:r>
            <a:r>
              <a:rPr lang="en-US" sz="1400" dirty="0" smtClean="0"/>
              <a:t>times.</a:t>
            </a:r>
          </a:p>
          <a:p>
            <a:pPr marL="285750" lvl="0" indent="-285750">
              <a:buClr>
                <a:schemeClr val="tx2">
                  <a:lumMod val="10000"/>
                </a:schemeClr>
              </a:buClr>
              <a:buSzPct val="110000"/>
              <a:buFont typeface="Arial" pitchFamily="34" charset="0"/>
              <a:buChar char="•"/>
            </a:pPr>
            <a:r>
              <a:rPr lang="en-US" sz="1400" dirty="0"/>
              <a:t>E</a:t>
            </a:r>
            <a:r>
              <a:rPr lang="en-US" sz="1400" dirty="0" smtClean="0"/>
              <a:t>ach </a:t>
            </a:r>
            <a:r>
              <a:rPr lang="en-US" sz="1400" dirty="0"/>
              <a:t>time with a different technique and approach and predicted the outcomes. </a:t>
            </a:r>
            <a:endParaRPr lang="en-US" sz="1400" dirty="0" smtClean="0"/>
          </a:p>
          <a:p>
            <a:pPr marL="285750" lvl="0" indent="-285750">
              <a:buClr>
                <a:schemeClr val="tx2">
                  <a:lumMod val="10000"/>
                </a:schemeClr>
              </a:buClr>
              <a:buSzPct val="110000"/>
              <a:buFont typeface="Arial" pitchFamily="34" charset="0"/>
              <a:buChar char="•"/>
            </a:pPr>
            <a:r>
              <a:rPr lang="en-US" sz="1400" dirty="0" smtClean="0"/>
              <a:t>Suitable </a:t>
            </a:r>
            <a:r>
              <a:rPr lang="en-US" sz="1400" dirty="0"/>
              <a:t>metrics </a:t>
            </a:r>
            <a:r>
              <a:rPr lang="en-US" sz="1400" dirty="0" smtClean="0"/>
              <a:t>include </a:t>
            </a:r>
            <a:r>
              <a:rPr lang="en-US" sz="1400" dirty="0"/>
              <a:t>statistical schemes like MSE, RMSE, </a:t>
            </a:r>
            <a:r>
              <a:rPr lang="en-US" sz="1400" dirty="0" smtClean="0"/>
              <a:t>etc.</a:t>
            </a:r>
            <a:endParaRPr lang="en-US" sz="1400" dirty="0"/>
          </a:p>
        </p:txBody>
      </p:sp>
    </p:spTree>
    <p:extLst>
      <p:ext uri="{BB962C8B-B14F-4D97-AF65-F5344CB8AC3E}">
        <p14:creationId xmlns:p14="http://schemas.microsoft.com/office/powerpoint/2010/main" val="2267528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1078261"/>
            <a:ext cx="4320480" cy="37512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70578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6" name="Google Shape;115;p14"/>
          <p:cNvSpPr txBox="1">
            <a:spLocks noGrp="1"/>
          </p:cNvSpPr>
          <p:nvPr>
            <p:ph type="body" idx="1"/>
          </p:nvPr>
        </p:nvSpPr>
        <p:spPr>
          <a:xfrm>
            <a:off x="1115616" y="915566"/>
            <a:ext cx="7704856" cy="3960440"/>
          </a:xfrm>
          <a:prstGeom prst="rect">
            <a:avLst/>
          </a:prstGeom>
        </p:spPr>
        <p:txBody>
          <a:bodyPr spcFirstLastPara="1" wrap="square" lIns="91425" tIns="91425" rIns="91425" bIns="91425" anchor="t" anchorCtr="0">
            <a:noAutofit/>
          </a:bodyPr>
          <a:lstStyle/>
          <a:p>
            <a:pPr marL="0" indent="0">
              <a:buNone/>
            </a:pPr>
            <a:r>
              <a:rPr lang="en-US" sz="1400" b="1" dirty="0" smtClean="0"/>
              <a:t>3</a:t>
            </a:r>
            <a:r>
              <a:rPr lang="en-US" sz="1400" b="1" dirty="0"/>
              <a:t>. Auto Regression (AR) Analysis: </a:t>
            </a:r>
            <a:endParaRPr lang="en-US" sz="1400" b="1" dirty="0" smtClean="0"/>
          </a:p>
          <a:p>
            <a:pPr marL="285750" indent="-285750">
              <a:buClr>
                <a:schemeClr val="tx2">
                  <a:lumMod val="10000"/>
                </a:schemeClr>
              </a:buClr>
              <a:buSzPct val="110000"/>
              <a:buFont typeface="Arial" pitchFamily="34" charset="0"/>
              <a:buChar char="•"/>
            </a:pPr>
            <a:r>
              <a:rPr lang="en-US" sz="1400" dirty="0" smtClean="0"/>
              <a:t>An AR </a:t>
            </a:r>
            <a:r>
              <a:rPr lang="en-US" sz="1400" dirty="0"/>
              <a:t>analysis was performed on the dataset. </a:t>
            </a:r>
            <a:endParaRPr lang="en-US" sz="1400" dirty="0" smtClean="0"/>
          </a:p>
          <a:p>
            <a:pPr marL="285750" indent="-285750">
              <a:buClr>
                <a:schemeClr val="tx2">
                  <a:lumMod val="10000"/>
                </a:schemeClr>
              </a:buClr>
              <a:buSzPct val="110000"/>
              <a:buFont typeface="Arial" pitchFamily="34" charset="0"/>
              <a:buChar char="•"/>
            </a:pPr>
            <a:r>
              <a:rPr lang="en-US" sz="1400" dirty="0" smtClean="0"/>
              <a:t>In </a:t>
            </a:r>
            <a:r>
              <a:rPr lang="en-US" sz="1400" dirty="0"/>
              <a:t>AR, we have some inputs and we multiply it with some weights and get the outputs as a continuous value. </a:t>
            </a:r>
            <a:endParaRPr lang="en-US" sz="1400" dirty="0" smtClean="0"/>
          </a:p>
          <a:p>
            <a:pPr marL="285750" indent="-285750">
              <a:buClr>
                <a:schemeClr val="tx2">
                  <a:lumMod val="10000"/>
                </a:schemeClr>
              </a:buClr>
              <a:buSzPct val="110000"/>
              <a:buFont typeface="Arial" pitchFamily="34" charset="0"/>
              <a:buChar char="•"/>
            </a:pPr>
            <a:r>
              <a:rPr lang="en-US" sz="1400" dirty="0" smtClean="0"/>
              <a:t>In </a:t>
            </a:r>
            <a:r>
              <a:rPr lang="en-US" sz="1400" dirty="0"/>
              <a:t>this analysis, we had tried to predict the future trip durations or the trip durations beyond the sample of data which we have actually taken into consideration. </a:t>
            </a:r>
            <a:endParaRPr lang="en-US" sz="1400" dirty="0" smtClean="0"/>
          </a:p>
          <a:p>
            <a:pPr marL="285750" indent="-285750">
              <a:buClr>
                <a:schemeClr val="tx2">
                  <a:lumMod val="10000"/>
                </a:schemeClr>
              </a:buClr>
              <a:buSzPct val="110000"/>
              <a:buFont typeface="Arial" pitchFamily="34" charset="0"/>
              <a:buChar char="•"/>
            </a:pPr>
            <a:r>
              <a:rPr lang="en-US" sz="1400" dirty="0" smtClean="0"/>
              <a:t>After doing the basic imports we did other things.</a:t>
            </a:r>
          </a:p>
          <a:p>
            <a:pPr marL="285750" indent="-285750">
              <a:buClr>
                <a:schemeClr val="tx2">
                  <a:lumMod val="10000"/>
                </a:schemeClr>
              </a:buClr>
              <a:buSzPct val="110000"/>
              <a:buFont typeface="Arial" pitchFamily="34" charset="0"/>
              <a:buChar char="•"/>
            </a:pPr>
            <a:r>
              <a:rPr lang="en-US" sz="1400" dirty="0" smtClean="0"/>
              <a:t>We read </a:t>
            </a:r>
            <a:r>
              <a:rPr lang="en-US" sz="1400" dirty="0"/>
              <a:t>the previously cleansed dataset and extracted only the necessary </a:t>
            </a:r>
            <a:r>
              <a:rPr lang="en-US" sz="1400" dirty="0" smtClean="0"/>
              <a:t>parameter. </a:t>
            </a:r>
          </a:p>
          <a:p>
            <a:pPr marL="285750" indent="-285750">
              <a:buClr>
                <a:schemeClr val="tx2">
                  <a:lumMod val="10000"/>
                </a:schemeClr>
              </a:buClr>
              <a:buSzPct val="110000"/>
              <a:buFont typeface="Arial" pitchFamily="34" charset="0"/>
              <a:buChar char="•"/>
            </a:pPr>
            <a:r>
              <a:rPr lang="en-US" sz="1400" dirty="0" smtClean="0"/>
              <a:t>We </a:t>
            </a:r>
            <a:r>
              <a:rPr lang="en-US" sz="1400" dirty="0"/>
              <a:t>then checked our data for stationarity. </a:t>
            </a:r>
            <a:endParaRPr lang="en-US" sz="1400" dirty="0" smtClean="0"/>
          </a:p>
          <a:p>
            <a:pPr marL="285750" indent="-285750">
              <a:buClr>
                <a:schemeClr val="tx2">
                  <a:lumMod val="10000"/>
                </a:schemeClr>
              </a:buClr>
              <a:buSzPct val="110000"/>
              <a:buFont typeface="Arial" pitchFamily="34" charset="0"/>
              <a:buChar char="•"/>
            </a:pPr>
            <a:r>
              <a:rPr lang="en-US" sz="1400" dirty="0" smtClean="0"/>
              <a:t>After performing the tests, we concluded that the data was stationary.</a:t>
            </a:r>
            <a:r>
              <a:rPr lang="en-US" sz="1400" dirty="0"/>
              <a:t> </a:t>
            </a:r>
            <a:endParaRPr lang="en-US" sz="1400" dirty="0" smtClean="0"/>
          </a:p>
          <a:p>
            <a:pPr marL="285750" indent="-285750">
              <a:buClr>
                <a:schemeClr val="tx2">
                  <a:lumMod val="10000"/>
                </a:schemeClr>
              </a:buClr>
              <a:buSzPct val="110000"/>
              <a:buFont typeface="Arial" pitchFamily="34" charset="0"/>
              <a:buChar char="•"/>
            </a:pPr>
            <a:r>
              <a:rPr lang="en-US" sz="1400" dirty="0" smtClean="0"/>
              <a:t>For the </a:t>
            </a:r>
            <a:r>
              <a:rPr lang="en-US" sz="1400" dirty="0"/>
              <a:t>training and testing purpose, we reserved some percentage of the data for training on the </a:t>
            </a:r>
            <a:r>
              <a:rPr lang="en-US" sz="1400" dirty="0" smtClean="0"/>
              <a:t>model.</a:t>
            </a:r>
            <a:r>
              <a:rPr lang="en-US" sz="1400" dirty="0"/>
              <a:t> </a:t>
            </a:r>
            <a:endParaRPr lang="en-US" sz="1400" dirty="0" smtClean="0"/>
          </a:p>
          <a:p>
            <a:pPr marL="285750" indent="-285750">
              <a:buClr>
                <a:schemeClr val="tx2">
                  <a:lumMod val="10000"/>
                </a:schemeClr>
              </a:buClr>
              <a:buSzPct val="110000"/>
              <a:buFont typeface="Arial" pitchFamily="34" charset="0"/>
              <a:buChar char="•"/>
            </a:pPr>
            <a:r>
              <a:rPr lang="en-US" sz="1400" dirty="0" smtClean="0"/>
              <a:t>After </a:t>
            </a:r>
            <a:r>
              <a:rPr lang="en-US" sz="1400" dirty="0"/>
              <a:t>training the model, we checked the parameters of the model and its summary</a:t>
            </a:r>
            <a:r>
              <a:rPr lang="en-US" sz="1400" dirty="0" smtClean="0"/>
              <a:t>.</a:t>
            </a:r>
            <a:r>
              <a:rPr lang="en-US" sz="1400" dirty="0"/>
              <a:t> </a:t>
            </a:r>
            <a:endParaRPr lang="en-US" sz="1400" dirty="0" smtClean="0"/>
          </a:p>
          <a:p>
            <a:pPr marL="285750" indent="-285750">
              <a:buClr>
                <a:schemeClr val="tx2">
                  <a:lumMod val="10000"/>
                </a:schemeClr>
              </a:buClr>
              <a:buSzPct val="110000"/>
              <a:buFont typeface="Arial" pitchFamily="34" charset="0"/>
              <a:buChar char="•"/>
            </a:pPr>
            <a:r>
              <a:rPr lang="en-US" sz="1400" dirty="0" smtClean="0"/>
              <a:t>After </a:t>
            </a:r>
            <a:r>
              <a:rPr lang="en-US" sz="1400" dirty="0"/>
              <a:t>we were done with making the predictions, we plotted the results in graphical format. </a:t>
            </a:r>
          </a:p>
          <a:p>
            <a:pPr marL="285750" indent="-285750">
              <a:buClr>
                <a:schemeClr val="tx2">
                  <a:lumMod val="10000"/>
                </a:schemeClr>
              </a:buClr>
              <a:buSzPct val="110000"/>
              <a:buFont typeface="Arial" pitchFamily="34" charset="0"/>
              <a:buChar char="•"/>
            </a:pPr>
            <a:endParaRPr lang="en-US" sz="1400" dirty="0"/>
          </a:p>
        </p:txBody>
      </p:sp>
    </p:spTree>
    <p:extLst>
      <p:ext uri="{BB962C8B-B14F-4D97-AF65-F5344CB8AC3E}">
        <p14:creationId xmlns:p14="http://schemas.microsoft.com/office/powerpoint/2010/main" val="3621982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6" name="Google Shape;115;p14"/>
          <p:cNvSpPr txBox="1">
            <a:spLocks noGrp="1"/>
          </p:cNvSpPr>
          <p:nvPr>
            <p:ph type="body" idx="1"/>
          </p:nvPr>
        </p:nvSpPr>
        <p:spPr>
          <a:xfrm>
            <a:off x="1115616" y="987574"/>
            <a:ext cx="7503073" cy="3888432"/>
          </a:xfrm>
          <a:prstGeom prst="rect">
            <a:avLst/>
          </a:prstGeom>
        </p:spPr>
        <p:txBody>
          <a:bodyPr spcFirstLastPara="1" wrap="square" lIns="91425" tIns="91425" rIns="91425" bIns="91425" anchor="t" anchorCtr="0">
            <a:noAutofit/>
          </a:bodyPr>
          <a:lstStyle/>
          <a:p>
            <a:pPr marL="0" lvl="0" indent="0">
              <a:buNone/>
            </a:pPr>
            <a:r>
              <a:rPr lang="en-US" sz="1400" b="1" dirty="0" smtClean="0"/>
              <a:t>4</a:t>
            </a:r>
            <a:r>
              <a:rPr lang="en-US" sz="1400" b="1" dirty="0"/>
              <a:t>. Auto Regressive Integrated Moving Average (ARIMA) Analysis: </a:t>
            </a:r>
            <a:endParaRPr lang="en-US" sz="1400" b="1" dirty="0" smtClean="0"/>
          </a:p>
          <a:p>
            <a:pPr marL="285750" lvl="0" indent="-285750">
              <a:buClr>
                <a:schemeClr val="tx2">
                  <a:lumMod val="10000"/>
                </a:schemeClr>
              </a:buClr>
              <a:buSzPct val="110000"/>
              <a:buFont typeface="Arial" pitchFamily="34" charset="0"/>
              <a:buChar char="•"/>
            </a:pPr>
            <a:r>
              <a:rPr lang="en-US" sz="1400" dirty="0" smtClean="0"/>
              <a:t>In </a:t>
            </a:r>
            <a:r>
              <a:rPr lang="en-US" sz="1400" dirty="0"/>
              <a:t>ARMA, we </a:t>
            </a:r>
            <a:r>
              <a:rPr lang="en-US" sz="1400" dirty="0" smtClean="0"/>
              <a:t>took </a:t>
            </a:r>
            <a:r>
              <a:rPr lang="en-US" sz="1400" dirty="0"/>
              <a:t>into consideration the previous values of our data in addition to the previous errors which becomes our inputs for reaching the output or future values. </a:t>
            </a:r>
            <a:endParaRPr lang="en-US" sz="1400" dirty="0" smtClean="0"/>
          </a:p>
          <a:p>
            <a:pPr marL="285750" lvl="0" indent="-285750">
              <a:buClr>
                <a:schemeClr val="tx2">
                  <a:lumMod val="10000"/>
                </a:schemeClr>
              </a:buClr>
              <a:buSzPct val="110000"/>
              <a:buFont typeface="Arial" pitchFamily="34" charset="0"/>
              <a:buChar char="•"/>
            </a:pPr>
            <a:r>
              <a:rPr lang="en-US" sz="1400" dirty="0" smtClean="0"/>
              <a:t>The </a:t>
            </a:r>
            <a:r>
              <a:rPr lang="en-US" sz="1400" dirty="0"/>
              <a:t>ACF (Auto Correlation Function) and PACF (Partial Auto Correlation Function) have a role to play in ARMA. </a:t>
            </a:r>
            <a:endParaRPr lang="en-US" sz="1400" dirty="0" smtClean="0"/>
          </a:p>
          <a:p>
            <a:pPr marL="285750" lvl="0" indent="-285750">
              <a:buClr>
                <a:schemeClr val="tx2">
                  <a:lumMod val="10000"/>
                </a:schemeClr>
              </a:buClr>
              <a:buSzPct val="110000"/>
              <a:buFont typeface="Arial" pitchFamily="34" charset="0"/>
              <a:buChar char="•"/>
            </a:pPr>
            <a:r>
              <a:rPr lang="en-US" sz="1400" dirty="0" smtClean="0"/>
              <a:t>The </a:t>
            </a:r>
            <a:r>
              <a:rPr lang="en-US" sz="1400" dirty="0"/>
              <a:t>inputs are the past trip durations, each of which came with the start time of the bike share trip</a:t>
            </a:r>
            <a:r>
              <a:rPr lang="en-US" sz="1400" dirty="0" smtClean="0"/>
              <a:t>. </a:t>
            </a:r>
          </a:p>
          <a:p>
            <a:pPr marL="285750" lvl="0" indent="-285750">
              <a:buClr>
                <a:schemeClr val="tx2">
                  <a:lumMod val="10000"/>
                </a:schemeClr>
              </a:buClr>
              <a:buSzPct val="110000"/>
              <a:buFont typeface="Arial" pitchFamily="34" charset="0"/>
              <a:buChar char="•"/>
            </a:pPr>
            <a:r>
              <a:rPr lang="en-US" sz="1400" dirty="0" smtClean="0"/>
              <a:t>We imported the modules and read the data.</a:t>
            </a:r>
          </a:p>
          <a:p>
            <a:pPr marL="285750" lvl="0" indent="-285750">
              <a:buClr>
                <a:schemeClr val="tx2">
                  <a:lumMod val="10000"/>
                </a:schemeClr>
              </a:buClr>
              <a:buSzPct val="110000"/>
              <a:buFont typeface="Arial" pitchFamily="34" charset="0"/>
              <a:buChar char="•"/>
            </a:pPr>
            <a:r>
              <a:rPr lang="en-US" sz="1400" dirty="0" smtClean="0"/>
              <a:t>We ran ADF test. </a:t>
            </a:r>
          </a:p>
          <a:p>
            <a:pPr marL="285750" indent="-285750">
              <a:buClr>
                <a:schemeClr val="tx2">
                  <a:lumMod val="10000"/>
                </a:schemeClr>
              </a:buClr>
              <a:buSzPct val="110000"/>
              <a:buFont typeface="Arial" pitchFamily="34" charset="0"/>
              <a:buChar char="•"/>
            </a:pPr>
            <a:r>
              <a:rPr lang="en-US" sz="1400" dirty="0" smtClean="0"/>
              <a:t>After performing the test, we </a:t>
            </a:r>
            <a:r>
              <a:rPr lang="en-US" sz="1400" dirty="0"/>
              <a:t>concluded that the data was stationary. </a:t>
            </a:r>
            <a:endParaRPr lang="en-US" sz="1400" dirty="0" smtClean="0"/>
          </a:p>
          <a:p>
            <a:pPr marL="285750" indent="-285750">
              <a:buClr>
                <a:schemeClr val="tx2">
                  <a:lumMod val="10000"/>
                </a:schemeClr>
              </a:buClr>
              <a:buSzPct val="110000"/>
              <a:buFont typeface="Arial" pitchFamily="34" charset="0"/>
              <a:buChar char="•"/>
            </a:pPr>
            <a:r>
              <a:rPr lang="en-US" sz="1400" dirty="0" smtClean="0"/>
              <a:t>After </a:t>
            </a:r>
            <a:r>
              <a:rPr lang="en-US" sz="1400" dirty="0"/>
              <a:t>getting the best </a:t>
            </a:r>
            <a:r>
              <a:rPr lang="en-US" sz="1400" dirty="0" smtClean="0"/>
              <a:t>mode, </a:t>
            </a:r>
            <a:r>
              <a:rPr lang="en-US" sz="1400" dirty="0"/>
              <a:t>we </a:t>
            </a:r>
            <a:r>
              <a:rPr lang="en-US" sz="1400" dirty="0" err="1"/>
              <a:t>splitted</a:t>
            </a:r>
            <a:r>
              <a:rPr lang="en-US" sz="1400" dirty="0"/>
              <a:t> the dataset into training and </a:t>
            </a:r>
            <a:r>
              <a:rPr lang="en-US" sz="1400" dirty="0" smtClean="0"/>
              <a:t>testing.</a:t>
            </a:r>
          </a:p>
          <a:p>
            <a:pPr marL="285750" indent="-285750">
              <a:buClr>
                <a:schemeClr val="tx2">
                  <a:lumMod val="10000"/>
                </a:schemeClr>
              </a:buClr>
              <a:buSzPct val="110000"/>
              <a:buFont typeface="Arial" pitchFamily="34" charset="0"/>
              <a:buChar char="•"/>
            </a:pPr>
            <a:r>
              <a:rPr lang="en-US" sz="1400" dirty="0" smtClean="0"/>
              <a:t>After </a:t>
            </a:r>
            <a:r>
              <a:rPr lang="en-US" sz="1400" dirty="0"/>
              <a:t>we were done with making the predictions, we plotted the results in graphical format</a:t>
            </a:r>
            <a:r>
              <a:rPr lang="en-US" sz="1400" dirty="0" smtClean="0"/>
              <a:t>.</a:t>
            </a:r>
            <a:r>
              <a:rPr lang="en-US" sz="1400" dirty="0"/>
              <a:t> </a:t>
            </a:r>
            <a:endParaRPr lang="en-US" sz="1400" dirty="0" smtClean="0"/>
          </a:p>
          <a:p>
            <a:pPr marL="285750" indent="-285750">
              <a:buClr>
                <a:schemeClr val="tx2">
                  <a:lumMod val="10000"/>
                </a:schemeClr>
              </a:buClr>
              <a:buSzPct val="110000"/>
              <a:buFont typeface="Arial" pitchFamily="34" charset="0"/>
              <a:buChar char="•"/>
            </a:pPr>
            <a:r>
              <a:rPr lang="en-US" sz="1400" dirty="0" smtClean="0"/>
              <a:t>We calculated </a:t>
            </a:r>
            <a:r>
              <a:rPr lang="en-US" sz="1400" dirty="0"/>
              <a:t>the error in our predictions by making use of RMSE </a:t>
            </a:r>
            <a:r>
              <a:rPr lang="en-US" sz="1400" dirty="0" smtClean="0"/>
              <a:t>value</a:t>
            </a:r>
            <a:r>
              <a:rPr lang="en-US" sz="1400" dirty="0"/>
              <a:t>. </a:t>
            </a:r>
          </a:p>
        </p:txBody>
      </p:sp>
    </p:spTree>
    <p:extLst>
      <p:ext uri="{BB962C8B-B14F-4D97-AF65-F5344CB8AC3E}">
        <p14:creationId xmlns:p14="http://schemas.microsoft.com/office/powerpoint/2010/main" val="1170985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6" name="Google Shape;115;p14"/>
          <p:cNvSpPr txBox="1">
            <a:spLocks noGrp="1"/>
          </p:cNvSpPr>
          <p:nvPr>
            <p:ph type="body" idx="1"/>
          </p:nvPr>
        </p:nvSpPr>
        <p:spPr>
          <a:xfrm>
            <a:off x="1115616" y="1059582"/>
            <a:ext cx="7503073" cy="3888432"/>
          </a:xfrm>
          <a:prstGeom prst="rect">
            <a:avLst/>
          </a:prstGeom>
        </p:spPr>
        <p:txBody>
          <a:bodyPr spcFirstLastPara="1" wrap="square" lIns="91425" tIns="91425" rIns="91425" bIns="91425" anchor="t" anchorCtr="0">
            <a:noAutofit/>
          </a:bodyPr>
          <a:lstStyle/>
          <a:p>
            <a:pPr marL="0" indent="0">
              <a:buNone/>
            </a:pPr>
            <a:r>
              <a:rPr lang="en-US" sz="1400" b="1" dirty="0" smtClean="0"/>
              <a:t>5. </a:t>
            </a:r>
            <a:r>
              <a:rPr lang="en-US" sz="1400" b="1" dirty="0"/>
              <a:t>Time Series Forecasting using Machine Learning (LR and Random Forest): </a:t>
            </a:r>
            <a:endParaRPr lang="en-US" sz="1400" b="1" dirty="0" smtClean="0"/>
          </a:p>
          <a:p>
            <a:pPr marL="285750" indent="-285750">
              <a:buClr>
                <a:schemeClr val="tx2">
                  <a:lumMod val="10000"/>
                </a:schemeClr>
              </a:buClr>
              <a:buSzPct val="110000"/>
              <a:buFont typeface="Arial" pitchFamily="34" charset="0"/>
              <a:buChar char="•"/>
            </a:pPr>
            <a:r>
              <a:rPr lang="en-US" sz="1400" dirty="0" smtClean="0"/>
              <a:t>Two </a:t>
            </a:r>
            <a:r>
              <a:rPr lang="en-US" sz="1400" dirty="0"/>
              <a:t>ML models namely Random Forest and Linear Regression were used to make predictions. </a:t>
            </a:r>
            <a:endParaRPr lang="en-US" sz="1400" dirty="0" smtClean="0"/>
          </a:p>
          <a:p>
            <a:pPr marL="285750" indent="-285750">
              <a:buClr>
                <a:schemeClr val="tx2">
                  <a:lumMod val="10000"/>
                </a:schemeClr>
              </a:buClr>
              <a:buSzPct val="110000"/>
              <a:buFont typeface="Arial" pitchFamily="34" charset="0"/>
              <a:buChar char="•"/>
            </a:pPr>
            <a:r>
              <a:rPr lang="en-US" sz="1400" dirty="0" smtClean="0"/>
              <a:t>We read the data and imported necessary modules.</a:t>
            </a:r>
          </a:p>
          <a:p>
            <a:pPr marL="285750" indent="-285750">
              <a:buClr>
                <a:schemeClr val="tx2">
                  <a:lumMod val="10000"/>
                </a:schemeClr>
              </a:buClr>
              <a:buSzPct val="110000"/>
              <a:buFont typeface="Arial" pitchFamily="34" charset="0"/>
              <a:buChar char="•"/>
            </a:pPr>
            <a:r>
              <a:rPr lang="en-US" sz="1400" dirty="0" smtClean="0"/>
              <a:t>We </a:t>
            </a:r>
            <a:r>
              <a:rPr lang="en-US" sz="1400" dirty="0"/>
              <a:t>created 3 additional columns in our dataset by shifting the values from the original </a:t>
            </a:r>
            <a:r>
              <a:rPr lang="en-US" sz="1400" dirty="0" err="1">
                <a:latin typeface="Open Sans" pitchFamily="34" charset="0"/>
                <a:ea typeface="Open Sans" pitchFamily="34" charset="0"/>
                <a:cs typeface="Open Sans" pitchFamily="34" charset="0"/>
              </a:rPr>
              <a:t>trip_duration</a:t>
            </a:r>
            <a:r>
              <a:rPr lang="en-US" sz="1400" dirty="0"/>
              <a:t> column by one row, successively for each of the successive </a:t>
            </a:r>
            <a:r>
              <a:rPr lang="en-US" sz="1400" dirty="0" smtClean="0"/>
              <a:t>columns.</a:t>
            </a:r>
          </a:p>
          <a:p>
            <a:pPr marL="285750" indent="-285750">
              <a:buClr>
                <a:schemeClr val="tx2">
                  <a:lumMod val="10000"/>
                </a:schemeClr>
              </a:buClr>
              <a:buSzPct val="110000"/>
              <a:buFont typeface="Arial" pitchFamily="34" charset="0"/>
              <a:buChar char="•"/>
            </a:pPr>
            <a:r>
              <a:rPr lang="en-US" sz="1400" dirty="0" smtClean="0"/>
              <a:t>After </a:t>
            </a:r>
            <a:r>
              <a:rPr lang="en-US" sz="1400" dirty="0"/>
              <a:t>a slight data preprocessing, and splitting the dataset into training and testing sets, we fitted the 2 models onto the training data. </a:t>
            </a:r>
            <a:endParaRPr lang="en-US" sz="1400" dirty="0" smtClean="0"/>
          </a:p>
          <a:p>
            <a:pPr marL="285750" indent="-285750">
              <a:buClr>
                <a:schemeClr val="tx2">
                  <a:lumMod val="10000"/>
                </a:schemeClr>
              </a:buClr>
              <a:buSzPct val="110000"/>
              <a:buFont typeface="Arial" pitchFamily="34" charset="0"/>
              <a:buChar char="•"/>
            </a:pPr>
            <a:r>
              <a:rPr lang="en-US" sz="1400" dirty="0" smtClean="0"/>
              <a:t>We </a:t>
            </a:r>
            <a:r>
              <a:rPr lang="en-US" sz="1400" dirty="0"/>
              <a:t>predicted the results by using the test set for both Random Forest and Linear Regression as well and plotted the results in 2 separate graphs, one for each of the models. </a:t>
            </a:r>
            <a:endParaRPr lang="en-US" sz="1400" dirty="0" smtClean="0"/>
          </a:p>
          <a:p>
            <a:pPr marL="285750" indent="-285750">
              <a:buClr>
                <a:schemeClr val="tx2">
                  <a:lumMod val="10000"/>
                </a:schemeClr>
              </a:buClr>
              <a:buSzPct val="110000"/>
              <a:buFont typeface="Arial" pitchFamily="34" charset="0"/>
              <a:buChar char="•"/>
            </a:pPr>
            <a:r>
              <a:rPr lang="en-US" sz="1400" dirty="0" smtClean="0"/>
              <a:t>To </a:t>
            </a:r>
            <a:r>
              <a:rPr lang="en-US" sz="1400" dirty="0"/>
              <a:t>compare the accuracy of the predictions made by the two models, we calculated the MSE </a:t>
            </a:r>
            <a:r>
              <a:rPr lang="en-US" sz="1400" dirty="0" smtClean="0"/>
              <a:t>for </a:t>
            </a:r>
            <a:r>
              <a:rPr lang="en-US" sz="1400" dirty="0"/>
              <a:t>each. </a:t>
            </a:r>
            <a:endParaRPr lang="en-US" sz="1400" dirty="0" smtClean="0"/>
          </a:p>
          <a:p>
            <a:pPr marL="285750" indent="-285750">
              <a:buClr>
                <a:schemeClr val="tx2">
                  <a:lumMod val="10000"/>
                </a:schemeClr>
              </a:buClr>
              <a:buSzPct val="110000"/>
              <a:buFont typeface="Arial" pitchFamily="34" charset="0"/>
              <a:buChar char="•"/>
            </a:pPr>
            <a:r>
              <a:rPr lang="en-US" sz="1400" dirty="0" smtClean="0"/>
              <a:t>We did the conclusion.</a:t>
            </a:r>
            <a:endParaRPr lang="en-US" sz="1400" dirty="0"/>
          </a:p>
        </p:txBody>
      </p:sp>
    </p:spTree>
    <p:extLst>
      <p:ext uri="{BB962C8B-B14F-4D97-AF65-F5344CB8AC3E}">
        <p14:creationId xmlns:p14="http://schemas.microsoft.com/office/powerpoint/2010/main" val="3427168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6" name="Google Shape;115;p14"/>
          <p:cNvSpPr txBox="1">
            <a:spLocks noGrp="1"/>
          </p:cNvSpPr>
          <p:nvPr>
            <p:ph type="body" idx="1"/>
          </p:nvPr>
        </p:nvSpPr>
        <p:spPr>
          <a:xfrm>
            <a:off x="1115616" y="1059582"/>
            <a:ext cx="7503073" cy="3888432"/>
          </a:xfrm>
          <a:prstGeom prst="rect">
            <a:avLst/>
          </a:prstGeom>
        </p:spPr>
        <p:txBody>
          <a:bodyPr spcFirstLastPara="1" wrap="square" lIns="91425" tIns="91425" rIns="91425" bIns="91425" anchor="t" anchorCtr="0">
            <a:noAutofit/>
          </a:bodyPr>
          <a:lstStyle/>
          <a:p>
            <a:pPr marL="0" lvl="0" indent="0">
              <a:buNone/>
            </a:pPr>
            <a:r>
              <a:rPr lang="en-US" sz="1400" b="1" dirty="0" smtClean="0"/>
              <a:t>6. </a:t>
            </a:r>
            <a:r>
              <a:rPr lang="en-US" sz="1400" b="1" dirty="0"/>
              <a:t>RNN Approach (More Specifically: LSTM): </a:t>
            </a:r>
            <a:endParaRPr lang="en-US" sz="1400" b="1" dirty="0" smtClean="0"/>
          </a:p>
          <a:p>
            <a:pPr marL="285750" lvl="0" indent="-285750">
              <a:buClr>
                <a:schemeClr val="tx2">
                  <a:lumMod val="10000"/>
                </a:schemeClr>
              </a:buClr>
              <a:buSzPct val="110000"/>
              <a:buFont typeface="Arial" pitchFamily="34" charset="0"/>
              <a:buChar char="•"/>
            </a:pPr>
            <a:r>
              <a:rPr lang="en-US" sz="1400" dirty="0" smtClean="0"/>
              <a:t>A </a:t>
            </a:r>
            <a:r>
              <a:rPr lang="en-US" sz="1400" dirty="0"/>
              <a:t>RNN is a form of ANN that is commonly used to make predictions on data where there normally involves a sequence. </a:t>
            </a:r>
            <a:endParaRPr lang="en-US" sz="1400" dirty="0" smtClean="0"/>
          </a:p>
          <a:p>
            <a:pPr marL="285750" lvl="0" indent="-285750">
              <a:buClr>
                <a:schemeClr val="tx2">
                  <a:lumMod val="10000"/>
                </a:schemeClr>
              </a:buClr>
              <a:buSzPct val="110000"/>
              <a:buFont typeface="Arial" pitchFamily="34" charset="0"/>
              <a:buChar char="•"/>
            </a:pPr>
            <a:r>
              <a:rPr lang="en-US" sz="1400" dirty="0" smtClean="0"/>
              <a:t>All the important components were imported and read the data. </a:t>
            </a:r>
          </a:p>
          <a:p>
            <a:pPr marL="285750" lvl="0" indent="-285750">
              <a:buClr>
                <a:schemeClr val="tx2">
                  <a:lumMod val="10000"/>
                </a:schemeClr>
              </a:buClr>
              <a:buSzPct val="110000"/>
              <a:buFont typeface="Arial" pitchFamily="34" charset="0"/>
              <a:buChar char="•"/>
            </a:pPr>
            <a:r>
              <a:rPr lang="en-US" sz="1400" dirty="0" smtClean="0"/>
              <a:t>We </a:t>
            </a:r>
            <a:r>
              <a:rPr lang="en-US" sz="1400" dirty="0"/>
              <a:t>hadn't checked for the </a:t>
            </a:r>
            <a:r>
              <a:rPr lang="en-US" sz="1400" dirty="0" err="1"/>
              <a:t>stationarity</a:t>
            </a:r>
            <a:r>
              <a:rPr lang="en-US" sz="1400" dirty="0"/>
              <a:t> in our data, because technically RNN can work with non-stationary data as well and do not require the data to be stationary. </a:t>
            </a:r>
          </a:p>
          <a:p>
            <a:pPr marL="285750" lvl="0" indent="-285750">
              <a:buClr>
                <a:schemeClr val="tx2">
                  <a:lumMod val="10000"/>
                </a:schemeClr>
              </a:buClr>
              <a:buSzPct val="110000"/>
              <a:buFont typeface="Arial" pitchFamily="34" charset="0"/>
              <a:buChar char="•"/>
            </a:pPr>
            <a:r>
              <a:rPr lang="en-US" sz="1400" dirty="0" smtClean="0"/>
              <a:t>We </a:t>
            </a:r>
            <a:r>
              <a:rPr lang="en-US" sz="1400" dirty="0" err="1"/>
              <a:t>splitted</a:t>
            </a:r>
            <a:r>
              <a:rPr lang="en-US" sz="1400" dirty="0"/>
              <a:t> the dataset into training and testing sets. </a:t>
            </a:r>
            <a:endParaRPr lang="en-US" sz="1400" dirty="0" smtClean="0"/>
          </a:p>
          <a:p>
            <a:pPr marL="285750" indent="-285750">
              <a:buClr>
                <a:schemeClr val="tx2">
                  <a:lumMod val="10000"/>
                </a:schemeClr>
              </a:buClr>
              <a:buSzPct val="110000"/>
              <a:buFont typeface="Arial" pitchFamily="34" charset="0"/>
              <a:buChar char="•"/>
            </a:pPr>
            <a:r>
              <a:rPr lang="en-US" sz="1400" dirty="0" smtClean="0"/>
              <a:t>We </a:t>
            </a:r>
            <a:r>
              <a:rPr lang="en-US" sz="1400" dirty="0"/>
              <a:t>preprocessed the data using a </a:t>
            </a:r>
            <a:r>
              <a:rPr lang="en-US" sz="1400" dirty="0" err="1"/>
              <a:t>MinMaxScaler</a:t>
            </a:r>
            <a:r>
              <a:rPr lang="en-US" sz="1400" dirty="0"/>
              <a:t> for converting the data into a scale of 0 to 1. </a:t>
            </a:r>
            <a:endParaRPr lang="en-US" sz="1400" dirty="0" smtClean="0"/>
          </a:p>
          <a:p>
            <a:pPr marL="285750" indent="-285750">
              <a:buClr>
                <a:schemeClr val="tx2">
                  <a:lumMod val="10000"/>
                </a:schemeClr>
              </a:buClr>
              <a:buSzPct val="110000"/>
              <a:buFont typeface="Arial" pitchFamily="34" charset="0"/>
              <a:buChar char="•"/>
            </a:pPr>
            <a:r>
              <a:rPr lang="en-US" sz="1400" dirty="0" smtClean="0"/>
              <a:t>We </a:t>
            </a:r>
            <a:r>
              <a:rPr lang="en-US" sz="1400" dirty="0"/>
              <a:t>finally created the model after calling the Sequential, Dense and LSTM classes from </a:t>
            </a:r>
            <a:r>
              <a:rPr lang="en-US" sz="1400" dirty="0" err="1"/>
              <a:t>keras</a:t>
            </a:r>
            <a:r>
              <a:rPr lang="en-US" sz="1400" dirty="0"/>
              <a:t>. </a:t>
            </a:r>
            <a:endParaRPr lang="en-US" sz="1400" dirty="0" smtClean="0"/>
          </a:p>
          <a:p>
            <a:pPr marL="285750" indent="-285750">
              <a:buClr>
                <a:schemeClr val="tx2">
                  <a:lumMod val="10000"/>
                </a:schemeClr>
              </a:buClr>
              <a:buSzPct val="110000"/>
              <a:buFont typeface="Arial" pitchFamily="34" charset="0"/>
              <a:buChar char="•"/>
            </a:pPr>
            <a:r>
              <a:rPr lang="en-US" sz="1400" dirty="0" smtClean="0"/>
              <a:t>We </a:t>
            </a:r>
            <a:r>
              <a:rPr lang="en-US" sz="1400" dirty="0"/>
              <a:t>added an LSTM layer with a 100 neurons, and the activation function as the RELU activation function. </a:t>
            </a:r>
            <a:endParaRPr lang="en-US" sz="1400" dirty="0" smtClean="0"/>
          </a:p>
          <a:p>
            <a:pPr marL="285750" indent="-285750">
              <a:buClr>
                <a:schemeClr val="tx2">
                  <a:lumMod val="10000"/>
                </a:schemeClr>
              </a:buClr>
              <a:buSzPct val="110000"/>
              <a:buFont typeface="Arial" pitchFamily="34" charset="0"/>
              <a:buChar char="•"/>
            </a:pPr>
            <a:r>
              <a:rPr lang="en-US" sz="1400" dirty="0" smtClean="0"/>
              <a:t>We </a:t>
            </a:r>
            <a:r>
              <a:rPr lang="en-US" sz="1400" dirty="0"/>
              <a:t>finally compiled the model using the Adam optimizer and MSE as the loss function. </a:t>
            </a:r>
          </a:p>
          <a:p>
            <a:pPr marL="285750" lvl="0" indent="-285750">
              <a:buClr>
                <a:schemeClr val="tx2">
                  <a:lumMod val="10000"/>
                </a:schemeClr>
              </a:buClr>
              <a:buSzPct val="110000"/>
              <a:buFont typeface="Arial" pitchFamily="34" charset="0"/>
              <a:buChar char="•"/>
            </a:pPr>
            <a:endParaRPr lang="en-US" sz="1400" dirty="0"/>
          </a:p>
        </p:txBody>
      </p:sp>
    </p:spTree>
    <p:extLst>
      <p:ext uri="{BB962C8B-B14F-4D97-AF65-F5344CB8AC3E}">
        <p14:creationId xmlns:p14="http://schemas.microsoft.com/office/powerpoint/2010/main" val="3417475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285750" lvl="0" indent="-285750">
              <a:buClr>
                <a:schemeClr val="tx2">
                  <a:lumMod val="10000"/>
                </a:schemeClr>
              </a:buClr>
              <a:buSzPct val="110000"/>
              <a:buFont typeface="Arial" pitchFamily="34" charset="0"/>
              <a:buChar char="•"/>
            </a:pPr>
            <a:r>
              <a:rPr lang="en-US" sz="1400" dirty="0"/>
              <a:t>We fitted the model for 50 epochs. </a:t>
            </a:r>
            <a:endParaRPr lang="en-US" sz="1400" dirty="0" smtClean="0"/>
          </a:p>
          <a:p>
            <a:pPr marL="285750" lvl="0" indent="-285750">
              <a:buClr>
                <a:schemeClr val="tx2">
                  <a:lumMod val="10000"/>
                </a:schemeClr>
              </a:buClr>
              <a:buSzPct val="110000"/>
              <a:buFont typeface="Arial" pitchFamily="34" charset="0"/>
              <a:buChar char="•"/>
            </a:pPr>
            <a:r>
              <a:rPr lang="en-US" sz="1400" dirty="0" smtClean="0"/>
              <a:t>After </a:t>
            </a:r>
            <a:r>
              <a:rPr lang="en-US" sz="1400" dirty="0"/>
              <a:t>training the model, we computed the loss for each epoch, and we also plotted it. </a:t>
            </a:r>
            <a:endParaRPr lang="en-US" sz="1400" dirty="0" smtClean="0"/>
          </a:p>
          <a:p>
            <a:pPr marL="285750" lvl="0" indent="-285750">
              <a:buClr>
                <a:schemeClr val="tx2">
                  <a:lumMod val="10000"/>
                </a:schemeClr>
              </a:buClr>
              <a:buSzPct val="110000"/>
              <a:buFont typeface="Arial" pitchFamily="34" charset="0"/>
              <a:buChar char="•"/>
            </a:pPr>
            <a:r>
              <a:rPr lang="en-US" sz="1400" dirty="0" smtClean="0"/>
              <a:t>We </a:t>
            </a:r>
            <a:r>
              <a:rPr lang="en-US" sz="1400" dirty="0"/>
              <a:t>made predictions on the testing set and converted it back into the original scale and performed the Inverse Transform upon the test predictions and appended those predictions to our original test </a:t>
            </a:r>
            <a:r>
              <a:rPr lang="en-US" sz="1400" dirty="0" smtClean="0"/>
              <a:t>set. </a:t>
            </a:r>
          </a:p>
          <a:p>
            <a:pPr marL="285750" lvl="0" indent="-285750">
              <a:buClr>
                <a:schemeClr val="tx2">
                  <a:lumMod val="10000"/>
                </a:schemeClr>
              </a:buClr>
              <a:buSzPct val="110000"/>
              <a:buFont typeface="Arial" pitchFamily="34" charset="0"/>
              <a:buChar char="•"/>
            </a:pPr>
            <a:r>
              <a:rPr lang="en-US" sz="1400" dirty="0" smtClean="0"/>
              <a:t>To </a:t>
            </a:r>
            <a:r>
              <a:rPr lang="en-US" sz="1400" dirty="0"/>
              <a:t>put a number to see how good the predictions were we used </a:t>
            </a:r>
            <a:r>
              <a:rPr lang="en-US" sz="1400" dirty="0" smtClean="0"/>
              <a:t>RMSE.</a:t>
            </a:r>
          </a:p>
          <a:p>
            <a:pPr marL="0" lvl="0" indent="0">
              <a:buClr>
                <a:schemeClr val="tx2">
                  <a:lumMod val="10000"/>
                </a:schemeClr>
              </a:buClr>
              <a:buSzPct val="110000"/>
              <a:buNone/>
            </a:pPr>
            <a:endParaRPr lang="en-US" sz="1400" dirty="0"/>
          </a:p>
        </p:txBody>
      </p:sp>
    </p:spTree>
    <p:extLst>
      <p:ext uri="{BB962C8B-B14F-4D97-AF65-F5344CB8AC3E}">
        <p14:creationId xmlns:p14="http://schemas.microsoft.com/office/powerpoint/2010/main" val="762094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subscribers and customers of Divvy bike-share service use bikes differently. The comparison along with other tasks will later be used to design marketing strategies aimed at converting customers to subscribers.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282008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lvl="0" indent="0">
              <a:buNone/>
            </a:pPr>
            <a:r>
              <a:rPr lang="en-US" sz="1400" b="1" dirty="0"/>
              <a:t>7. Time Series Forecasting using VAR (Vector Auto Regression): </a:t>
            </a:r>
            <a:endParaRPr lang="en-US" sz="1400" dirty="0"/>
          </a:p>
          <a:p>
            <a:pPr marL="285750" lvl="0" indent="-285750">
              <a:buClr>
                <a:schemeClr val="tx2">
                  <a:lumMod val="10000"/>
                </a:schemeClr>
              </a:buClr>
              <a:buSzPct val="110000"/>
              <a:buFont typeface="Arial" pitchFamily="34" charset="0"/>
              <a:buChar char="•"/>
            </a:pPr>
            <a:r>
              <a:rPr lang="en-US" sz="1400" dirty="0"/>
              <a:t>In VAR we assume that there are two time series which have a correlation. </a:t>
            </a:r>
          </a:p>
          <a:p>
            <a:pPr marL="285750" lvl="0" indent="-285750">
              <a:buClr>
                <a:schemeClr val="tx2">
                  <a:lumMod val="10000"/>
                </a:schemeClr>
              </a:buClr>
              <a:buSzPct val="110000"/>
              <a:buFont typeface="Arial" pitchFamily="34" charset="0"/>
              <a:buChar char="•"/>
            </a:pPr>
            <a:r>
              <a:rPr lang="en-US" sz="1400" dirty="0"/>
              <a:t>We read the data and imported the important packages.</a:t>
            </a:r>
          </a:p>
          <a:p>
            <a:pPr marL="285750" lvl="0" indent="-285750">
              <a:buClr>
                <a:schemeClr val="tx2">
                  <a:lumMod val="10000"/>
                </a:schemeClr>
              </a:buClr>
              <a:buSzPct val="110000"/>
              <a:buFont typeface="Arial" pitchFamily="34" charset="0"/>
              <a:buChar char="•"/>
            </a:pPr>
            <a:r>
              <a:rPr lang="en-US" sz="1400" dirty="0"/>
              <a:t>We plotted the 8 parameters into 8 different graphs. </a:t>
            </a:r>
          </a:p>
          <a:p>
            <a:pPr marL="285750" lvl="0" indent="-285750">
              <a:buClr>
                <a:schemeClr val="tx2">
                  <a:lumMod val="10000"/>
                </a:schemeClr>
              </a:buClr>
              <a:buSzPct val="110000"/>
              <a:buFont typeface="Arial" pitchFamily="34" charset="0"/>
              <a:buChar char="•"/>
            </a:pPr>
            <a:r>
              <a:rPr lang="en-US" sz="1400" dirty="0"/>
              <a:t>We checked whether there was any correlation between 2 suitable parameters or columns of the dataset through Granger Causality Test. </a:t>
            </a:r>
          </a:p>
          <a:p>
            <a:pPr marL="285750" lvl="0" indent="-285750">
              <a:buClr>
                <a:schemeClr val="tx2">
                  <a:lumMod val="10000"/>
                </a:schemeClr>
              </a:buClr>
              <a:buSzPct val="110000"/>
              <a:buFont typeface="Arial" pitchFamily="34" charset="0"/>
              <a:buChar char="•"/>
            </a:pPr>
            <a:r>
              <a:rPr lang="en-US" sz="1400" dirty="0"/>
              <a:t>To fit the model we used the VARMAX class in which we fed the training data. </a:t>
            </a:r>
            <a:endParaRPr lang="en-US" sz="1400" dirty="0" smtClean="0"/>
          </a:p>
          <a:p>
            <a:pPr marL="285750" lvl="0" indent="-285750">
              <a:buClr>
                <a:schemeClr val="tx2">
                  <a:lumMod val="10000"/>
                </a:schemeClr>
              </a:buClr>
              <a:buSzPct val="110000"/>
              <a:buFont typeface="Arial" pitchFamily="34" charset="0"/>
              <a:buChar char="•"/>
            </a:pPr>
            <a:r>
              <a:rPr lang="en-US" sz="1400" dirty="0" smtClean="0"/>
              <a:t>For </a:t>
            </a:r>
            <a:r>
              <a:rPr lang="en-US" sz="1400" dirty="0"/>
              <a:t>making the forecasts from the point where the training data ends, we specified the number of forecasts as </a:t>
            </a:r>
            <a:r>
              <a:rPr lang="en-US" sz="1400" dirty="0" smtClean="0"/>
              <a:t>7600.</a:t>
            </a:r>
          </a:p>
          <a:p>
            <a:pPr marL="285750" lvl="0" indent="-285750">
              <a:buClr>
                <a:schemeClr val="tx2">
                  <a:lumMod val="10000"/>
                </a:schemeClr>
              </a:buClr>
              <a:buSzPct val="110000"/>
              <a:buFont typeface="Arial" pitchFamily="34" charset="0"/>
              <a:buChar char="•"/>
            </a:pPr>
            <a:r>
              <a:rPr lang="en-US" sz="1400" dirty="0" smtClean="0"/>
              <a:t>We also </a:t>
            </a:r>
            <a:r>
              <a:rPr lang="en-US" sz="1400" dirty="0"/>
              <a:t>calculated the mean of all the predictions. </a:t>
            </a:r>
            <a:endParaRPr lang="en-US" sz="1400" dirty="0" smtClean="0"/>
          </a:p>
          <a:p>
            <a:pPr marL="285750" lvl="0" indent="-285750">
              <a:buClr>
                <a:schemeClr val="tx2">
                  <a:lumMod val="10000"/>
                </a:schemeClr>
              </a:buClr>
              <a:buSzPct val="110000"/>
              <a:buFont typeface="Arial" pitchFamily="34" charset="0"/>
              <a:buChar char="•"/>
            </a:pPr>
            <a:r>
              <a:rPr lang="en-US" sz="1400" dirty="0" smtClean="0"/>
              <a:t>We computed the </a:t>
            </a:r>
            <a:r>
              <a:rPr lang="en-US" sz="1400" dirty="0"/>
              <a:t>mean values of each of the time series values and the RMSE for comparing the errors corresponding to each series</a:t>
            </a:r>
            <a:r>
              <a:rPr lang="en-US" sz="1400" dirty="0" smtClean="0"/>
              <a:t>.</a:t>
            </a:r>
            <a:endParaRPr lang="en-US" sz="1400" dirty="0"/>
          </a:p>
        </p:txBody>
      </p:sp>
    </p:spTree>
    <p:extLst>
      <p:ext uri="{BB962C8B-B14F-4D97-AF65-F5344CB8AC3E}">
        <p14:creationId xmlns:p14="http://schemas.microsoft.com/office/powerpoint/2010/main" val="544240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lvl="0" indent="0">
              <a:buNone/>
            </a:pPr>
            <a:r>
              <a:rPr lang="en-US" sz="1400" b="1" dirty="0" smtClean="0"/>
              <a:t>8. </a:t>
            </a:r>
            <a:r>
              <a:rPr lang="en-US" sz="1400" b="1" dirty="0"/>
              <a:t>FB Prophet Techniques and Approaches: </a:t>
            </a:r>
            <a:endParaRPr lang="en-US" sz="1400" b="1" dirty="0" smtClean="0"/>
          </a:p>
          <a:p>
            <a:pPr marL="285750" lvl="0" indent="-285750">
              <a:buClr>
                <a:schemeClr val="tx2">
                  <a:lumMod val="10000"/>
                </a:schemeClr>
              </a:buClr>
              <a:buSzPct val="110000"/>
              <a:buFont typeface="Arial" pitchFamily="34" charset="0"/>
              <a:buChar char="•"/>
            </a:pPr>
            <a:r>
              <a:rPr lang="en-US" sz="1400" dirty="0" smtClean="0"/>
              <a:t>Prophet </a:t>
            </a:r>
            <a:r>
              <a:rPr lang="en-US" sz="1400" dirty="0"/>
              <a:t>is an open-source software released by Facebook's Core Data Science </a:t>
            </a:r>
            <a:r>
              <a:rPr lang="en-US" sz="1400" dirty="0" smtClean="0"/>
              <a:t>Team.</a:t>
            </a:r>
          </a:p>
          <a:p>
            <a:pPr marL="285750" lvl="0" indent="-285750">
              <a:buClr>
                <a:schemeClr val="tx2">
                  <a:lumMod val="10000"/>
                </a:schemeClr>
              </a:buClr>
              <a:buSzPct val="110000"/>
              <a:buFont typeface="Arial" pitchFamily="34" charset="0"/>
              <a:buChar char="•"/>
            </a:pPr>
            <a:r>
              <a:rPr lang="en-US" sz="1400" dirty="0" smtClean="0"/>
              <a:t>Prophet </a:t>
            </a:r>
            <a:r>
              <a:rPr lang="en-US" sz="1400" dirty="0"/>
              <a:t>uses an additive model to fit the non-linear trends with yearly, weekly and daily seasonality, plus holiday effects. </a:t>
            </a:r>
            <a:endParaRPr lang="en-US" sz="1400" dirty="0" smtClean="0"/>
          </a:p>
          <a:p>
            <a:pPr marL="285750" lvl="0" indent="-285750">
              <a:buClr>
                <a:schemeClr val="tx2">
                  <a:lumMod val="10000"/>
                </a:schemeClr>
              </a:buClr>
              <a:buSzPct val="110000"/>
              <a:buFont typeface="Arial" pitchFamily="34" charset="0"/>
              <a:buChar char="•"/>
            </a:pPr>
            <a:r>
              <a:rPr lang="en-US" sz="1400" dirty="0" smtClean="0"/>
              <a:t>We imported the necessary packages and the dataset.</a:t>
            </a:r>
            <a:r>
              <a:rPr lang="en-US" sz="1400" dirty="0"/>
              <a:t> </a:t>
            </a:r>
            <a:endParaRPr lang="en-US" sz="1400" dirty="0" smtClean="0"/>
          </a:p>
          <a:p>
            <a:pPr marL="285750" lvl="0" indent="-285750">
              <a:buClr>
                <a:schemeClr val="tx2">
                  <a:lumMod val="10000"/>
                </a:schemeClr>
              </a:buClr>
              <a:buSzPct val="110000"/>
              <a:buFont typeface="Arial" pitchFamily="34" charset="0"/>
              <a:buChar char="•"/>
            </a:pPr>
            <a:r>
              <a:rPr lang="en-US" sz="1400" dirty="0" smtClean="0"/>
              <a:t>We </a:t>
            </a:r>
            <a:r>
              <a:rPr lang="en-US" sz="1400" dirty="0" err="1"/>
              <a:t>splitted</a:t>
            </a:r>
            <a:r>
              <a:rPr lang="en-US" sz="1400" dirty="0"/>
              <a:t> the dataset into training and testing sets and started making predictions. </a:t>
            </a:r>
            <a:endParaRPr lang="en-US" sz="1400" dirty="0" smtClean="0"/>
          </a:p>
          <a:p>
            <a:pPr marL="285750" lvl="0" indent="-285750">
              <a:buClr>
                <a:schemeClr val="tx2">
                  <a:lumMod val="10000"/>
                </a:schemeClr>
              </a:buClr>
              <a:buSzPct val="110000"/>
              <a:buFont typeface="Arial" pitchFamily="34" charset="0"/>
              <a:buChar char="•"/>
            </a:pPr>
            <a:r>
              <a:rPr lang="en-US" sz="1400" dirty="0" smtClean="0"/>
              <a:t>We </a:t>
            </a:r>
            <a:r>
              <a:rPr lang="en-US" sz="1400" dirty="0"/>
              <a:t>made the predictions using the predict function and saved the predictions into the forecast </a:t>
            </a:r>
            <a:r>
              <a:rPr lang="en-US" sz="1400" dirty="0" err="1"/>
              <a:t>dataframe</a:t>
            </a:r>
            <a:r>
              <a:rPr lang="en-US" sz="1400" dirty="0"/>
              <a:t>. </a:t>
            </a:r>
            <a:endParaRPr lang="en-US" sz="1400" dirty="0" smtClean="0"/>
          </a:p>
          <a:p>
            <a:pPr marL="285750" indent="-285750">
              <a:buClr>
                <a:schemeClr val="tx2">
                  <a:lumMod val="10000"/>
                </a:schemeClr>
              </a:buClr>
              <a:buSzPct val="110000"/>
              <a:buFont typeface="Arial" pitchFamily="34" charset="0"/>
              <a:buChar char="•"/>
            </a:pPr>
            <a:r>
              <a:rPr lang="en-US" sz="1400" dirty="0" smtClean="0"/>
              <a:t>We </a:t>
            </a:r>
            <a:r>
              <a:rPr lang="en-US" sz="1400" dirty="0"/>
              <a:t>observed the values like </a:t>
            </a:r>
            <a:r>
              <a:rPr lang="en-US" sz="1400" dirty="0" err="1"/>
              <a:t>yhat</a:t>
            </a:r>
            <a:r>
              <a:rPr lang="en-US" sz="1400" dirty="0"/>
              <a:t>, </a:t>
            </a:r>
            <a:r>
              <a:rPr lang="en-US" sz="1400" dirty="0" err="1">
                <a:latin typeface="Open Sans" pitchFamily="34" charset="0"/>
                <a:ea typeface="Open Sans" pitchFamily="34" charset="0"/>
                <a:cs typeface="Open Sans" pitchFamily="34" charset="0"/>
              </a:rPr>
              <a:t>yhat_lower</a:t>
            </a:r>
            <a:r>
              <a:rPr lang="en-US" sz="1400" dirty="0"/>
              <a:t> and </a:t>
            </a:r>
            <a:r>
              <a:rPr lang="en-US" sz="1400" dirty="0" err="1">
                <a:latin typeface="Open Sans" pitchFamily="34" charset="0"/>
                <a:ea typeface="Open Sans" pitchFamily="34" charset="0"/>
                <a:cs typeface="Open Sans" pitchFamily="34" charset="0"/>
              </a:rPr>
              <a:t>yhat_upper</a:t>
            </a:r>
            <a:r>
              <a:rPr lang="en-US" sz="1400" dirty="0"/>
              <a:t>, which were actually our values of interest to make the plots</a:t>
            </a:r>
            <a:r>
              <a:rPr lang="en-US" sz="1400" dirty="0" smtClean="0"/>
              <a:t>.</a:t>
            </a:r>
            <a:r>
              <a:rPr lang="en-US" sz="1400" dirty="0"/>
              <a:t> </a:t>
            </a:r>
            <a:endParaRPr lang="en-US" sz="1400" dirty="0" smtClean="0"/>
          </a:p>
          <a:p>
            <a:pPr marL="285750" indent="-285750">
              <a:buClr>
                <a:schemeClr val="tx2">
                  <a:lumMod val="10000"/>
                </a:schemeClr>
              </a:buClr>
              <a:buSzPct val="110000"/>
              <a:buFont typeface="Arial" pitchFamily="34" charset="0"/>
              <a:buChar char="•"/>
            </a:pPr>
            <a:r>
              <a:rPr lang="en-US" sz="1400" dirty="0" smtClean="0"/>
              <a:t>Then</a:t>
            </a:r>
            <a:r>
              <a:rPr lang="en-US" sz="1400" dirty="0"/>
              <a:t>, using the built-in FB Prophet visualizations through the </a:t>
            </a:r>
            <a:r>
              <a:rPr lang="en-US" sz="1400" dirty="0" err="1">
                <a:latin typeface="Open Sans" pitchFamily="34" charset="0"/>
                <a:ea typeface="Open Sans" pitchFamily="34" charset="0"/>
                <a:cs typeface="Open Sans" pitchFamily="34" charset="0"/>
              </a:rPr>
              <a:t>plot_plotly</a:t>
            </a:r>
            <a:r>
              <a:rPr lang="en-US" sz="1400" dirty="0"/>
              <a:t> function after feeding the model and the forecasted values we obtained the great visualization. </a:t>
            </a:r>
            <a:endParaRPr lang="en-US" sz="1400" dirty="0" smtClean="0"/>
          </a:p>
          <a:p>
            <a:pPr marL="285750" indent="-285750">
              <a:buClr>
                <a:schemeClr val="tx2">
                  <a:lumMod val="10000"/>
                </a:schemeClr>
              </a:buClr>
              <a:buSzPct val="110000"/>
              <a:buFont typeface="Arial" pitchFamily="34" charset="0"/>
              <a:buChar char="•"/>
            </a:pPr>
            <a:r>
              <a:rPr lang="en-US" sz="1400" dirty="0" smtClean="0"/>
              <a:t>We </a:t>
            </a:r>
            <a:r>
              <a:rPr lang="en-US" sz="1400" dirty="0"/>
              <a:t>got an interactive plot where we had the option to set the plot to display as per 1-week data, 1-month data, 6-months data, 1-year data, and the whole trend as well. </a:t>
            </a:r>
          </a:p>
          <a:p>
            <a:pPr marL="285750" lvl="0" indent="-285750">
              <a:buClr>
                <a:schemeClr val="tx2">
                  <a:lumMod val="10000"/>
                </a:schemeClr>
              </a:buClr>
              <a:buSzPct val="110000"/>
              <a:buFont typeface="Arial" pitchFamily="34" charset="0"/>
              <a:buChar char="•"/>
            </a:pPr>
            <a:endParaRPr lang="en-US" sz="1400" dirty="0" smtClean="0"/>
          </a:p>
          <a:p>
            <a:pPr marL="285750" lvl="0" indent="-285750">
              <a:buClr>
                <a:schemeClr val="tx2">
                  <a:lumMod val="10000"/>
                </a:schemeClr>
              </a:buClr>
              <a:buSzPct val="110000"/>
              <a:buFont typeface="Arial" pitchFamily="34" charset="0"/>
              <a:buChar char="•"/>
            </a:pPr>
            <a:endParaRPr lang="en-US" sz="1400" dirty="0"/>
          </a:p>
        </p:txBody>
      </p:sp>
    </p:spTree>
    <p:extLst>
      <p:ext uri="{BB962C8B-B14F-4D97-AF65-F5344CB8AC3E}">
        <p14:creationId xmlns:p14="http://schemas.microsoft.com/office/powerpoint/2010/main" val="2565397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667063" y="567224"/>
            <a:ext cx="3763132" cy="4799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rot="16200000">
            <a:off x="6824283" y="2767738"/>
            <a:ext cx="1944216" cy="400110"/>
          </a:xfrm>
          <a:prstGeom prst="rect">
            <a:avLst/>
          </a:prstGeom>
          <a:noFill/>
          <a:ln>
            <a:solidFill>
              <a:schemeClr val="tx1">
                <a:lumMod val="90000"/>
                <a:lumOff val="10000"/>
              </a:schemeClr>
            </a:solidFill>
          </a:ln>
        </p:spPr>
        <p:txBody>
          <a:bodyPr wrap="square" rtlCol="0">
            <a:spAutoFit/>
          </a:bodyPr>
          <a:lstStyle/>
          <a:p>
            <a:r>
              <a:rPr lang="en-US" sz="2000" b="1" dirty="0" smtClean="0">
                <a:latin typeface="+mj-lt"/>
              </a:rPr>
              <a:t>Read this way</a:t>
            </a:r>
            <a:endParaRPr lang="en-IN" sz="2000" b="1" dirty="0">
              <a:latin typeface="+mj-lt"/>
            </a:endParaRPr>
          </a:p>
        </p:txBody>
      </p:sp>
    </p:spTree>
    <p:extLst>
      <p:ext uri="{BB962C8B-B14F-4D97-AF65-F5344CB8AC3E}">
        <p14:creationId xmlns:p14="http://schemas.microsoft.com/office/powerpoint/2010/main" val="2118690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b="1" dirty="0"/>
              <a:t>9</a:t>
            </a:r>
            <a:r>
              <a:rPr lang="en-US" sz="1400" b="1" dirty="0" smtClean="0"/>
              <a:t>. </a:t>
            </a:r>
            <a:r>
              <a:rPr lang="en-US" sz="1400" b="1" dirty="0"/>
              <a:t>Darts: </a:t>
            </a:r>
            <a:endParaRPr lang="en-US" sz="1400" b="1" dirty="0" smtClean="0"/>
          </a:p>
          <a:p>
            <a:pPr marL="285750" indent="-285750">
              <a:buClr>
                <a:schemeClr val="tx2">
                  <a:lumMod val="10000"/>
                </a:schemeClr>
              </a:buClr>
              <a:buSzPct val="110000"/>
              <a:buFont typeface="Arial" pitchFamily="34" charset="0"/>
              <a:buChar char="•"/>
            </a:pPr>
            <a:r>
              <a:rPr lang="en-US" sz="1400" dirty="0" smtClean="0"/>
              <a:t>Darts </a:t>
            </a:r>
            <a:r>
              <a:rPr lang="en-US" sz="1400" dirty="0"/>
              <a:t>is a very useful python library providing many useful tools to perform many data analytics operations and also time forecasting functionalities. </a:t>
            </a:r>
            <a:endParaRPr lang="en-US" sz="1400" dirty="0" smtClean="0"/>
          </a:p>
          <a:p>
            <a:pPr marL="285750" indent="-285750">
              <a:buClr>
                <a:schemeClr val="tx2">
                  <a:lumMod val="10000"/>
                </a:schemeClr>
              </a:buClr>
              <a:buSzPct val="110000"/>
              <a:buFont typeface="Arial" pitchFamily="34" charset="0"/>
              <a:buChar char="•"/>
            </a:pPr>
            <a:r>
              <a:rPr lang="en-US" sz="1400" dirty="0" smtClean="0"/>
              <a:t>We installed the darts package.</a:t>
            </a:r>
          </a:p>
          <a:p>
            <a:pPr marL="285750" indent="-285750">
              <a:buClr>
                <a:schemeClr val="tx2">
                  <a:lumMod val="10000"/>
                </a:schemeClr>
              </a:buClr>
              <a:buSzPct val="110000"/>
              <a:buFont typeface="Arial" pitchFamily="34" charset="0"/>
              <a:buChar char="•"/>
            </a:pPr>
            <a:r>
              <a:rPr lang="en-US" sz="1400" dirty="0" smtClean="0"/>
              <a:t>We imported the modules and read the data.</a:t>
            </a:r>
          </a:p>
          <a:p>
            <a:pPr marL="285750" indent="-285750">
              <a:buClr>
                <a:schemeClr val="tx2">
                  <a:lumMod val="10000"/>
                </a:schemeClr>
              </a:buClr>
              <a:buSzPct val="110000"/>
              <a:buFont typeface="Arial" pitchFamily="34" charset="0"/>
              <a:buChar char="•"/>
            </a:pPr>
            <a:r>
              <a:rPr lang="en-US" sz="1400" dirty="0" smtClean="0"/>
              <a:t>We </a:t>
            </a:r>
            <a:r>
              <a:rPr lang="en-US" sz="1400" dirty="0" err="1" smtClean="0"/>
              <a:t>splitted</a:t>
            </a:r>
            <a:r>
              <a:rPr lang="en-US" sz="1400" dirty="0" smtClean="0"/>
              <a:t> </a:t>
            </a:r>
            <a:r>
              <a:rPr lang="en-US" sz="1400" dirty="0"/>
              <a:t>the series into training and validation sets and </a:t>
            </a:r>
            <a:r>
              <a:rPr lang="en-US" sz="1400" dirty="0" smtClean="0"/>
              <a:t>plotted them</a:t>
            </a:r>
            <a:r>
              <a:rPr lang="en-US" sz="1400" dirty="0"/>
              <a:t>. </a:t>
            </a:r>
            <a:endParaRPr lang="en-US" sz="1400" dirty="0" smtClean="0"/>
          </a:p>
          <a:p>
            <a:pPr marL="285750" indent="-285750">
              <a:buClr>
                <a:schemeClr val="tx2">
                  <a:lumMod val="10000"/>
                </a:schemeClr>
              </a:buClr>
              <a:buSzPct val="110000"/>
              <a:buFont typeface="Arial" pitchFamily="34" charset="0"/>
              <a:buChar char="•"/>
            </a:pPr>
            <a:r>
              <a:rPr lang="en-US" sz="1400" dirty="0" smtClean="0"/>
              <a:t>We performed many other operations.</a:t>
            </a:r>
          </a:p>
          <a:p>
            <a:pPr marL="285750" indent="-285750">
              <a:buClr>
                <a:schemeClr val="tx2">
                  <a:lumMod val="10000"/>
                </a:schemeClr>
              </a:buClr>
              <a:buSzPct val="110000"/>
              <a:buFont typeface="Arial" pitchFamily="34" charset="0"/>
              <a:buChar char="•"/>
            </a:pPr>
            <a:r>
              <a:rPr lang="en-US" sz="1400" dirty="0" smtClean="0"/>
              <a:t>We calculated </a:t>
            </a:r>
            <a:r>
              <a:rPr lang="en-US" sz="1400" dirty="0"/>
              <a:t>the </a:t>
            </a:r>
            <a:r>
              <a:rPr lang="en-US" sz="1400" dirty="0" smtClean="0"/>
              <a:t>MAPE </a:t>
            </a:r>
            <a:r>
              <a:rPr lang="en-US" sz="1400" dirty="0"/>
              <a:t>for the combined naive drift and </a:t>
            </a:r>
            <a:r>
              <a:rPr lang="en-US" sz="1400" dirty="0" smtClean="0"/>
              <a:t>for each </a:t>
            </a:r>
            <a:r>
              <a:rPr lang="en-US" sz="1400" dirty="0"/>
              <a:t>of the models: </a:t>
            </a:r>
            <a:r>
              <a:rPr lang="en-US" sz="1400" dirty="0" err="1"/>
              <a:t>ExponentialSmoothing</a:t>
            </a:r>
            <a:r>
              <a:rPr lang="en-US" sz="1400" dirty="0"/>
              <a:t>, Prophet, </a:t>
            </a:r>
            <a:r>
              <a:rPr lang="en-US" sz="1400" dirty="0" err="1"/>
              <a:t>AutoARIMA</a:t>
            </a:r>
            <a:r>
              <a:rPr lang="en-US" sz="1400" dirty="0"/>
              <a:t>, Theta. </a:t>
            </a:r>
            <a:endParaRPr lang="en-US" sz="1400" dirty="0" smtClean="0"/>
          </a:p>
          <a:p>
            <a:pPr marL="285750" indent="-285750">
              <a:buClr>
                <a:schemeClr val="tx2">
                  <a:lumMod val="10000"/>
                </a:schemeClr>
              </a:buClr>
              <a:buSzPct val="110000"/>
              <a:buFont typeface="Arial" pitchFamily="34" charset="0"/>
              <a:buChar char="•"/>
            </a:pPr>
            <a:r>
              <a:rPr lang="en-US" sz="1400" dirty="0"/>
              <a:t>We then searched for the best theta parameter, by trying 50 different </a:t>
            </a:r>
            <a:r>
              <a:rPr lang="en-US" sz="1400" dirty="0" smtClean="0"/>
              <a:t>values.</a:t>
            </a:r>
          </a:p>
          <a:p>
            <a:pPr marL="285750" indent="-285750">
              <a:buClr>
                <a:schemeClr val="tx2">
                  <a:lumMod val="10000"/>
                </a:schemeClr>
              </a:buClr>
              <a:buSzPct val="110000"/>
              <a:buFont typeface="Arial" pitchFamily="34" charset="0"/>
              <a:buChar char="•"/>
            </a:pPr>
            <a:r>
              <a:rPr lang="en-US" sz="1400" dirty="0" smtClean="0"/>
              <a:t>We calculated </a:t>
            </a:r>
            <a:r>
              <a:rPr lang="en-US" sz="1400" dirty="0"/>
              <a:t>the MAPE of the best theta </a:t>
            </a:r>
            <a:r>
              <a:rPr lang="en-US" sz="1400" dirty="0" smtClean="0"/>
              <a:t>model.</a:t>
            </a:r>
            <a:r>
              <a:rPr lang="en-US" sz="1400" dirty="0"/>
              <a:t> </a:t>
            </a:r>
            <a:endParaRPr lang="en-US" sz="1400" dirty="0" smtClean="0"/>
          </a:p>
          <a:p>
            <a:pPr marL="285750" indent="-285750">
              <a:buClr>
                <a:schemeClr val="tx2">
                  <a:lumMod val="10000"/>
                </a:schemeClr>
              </a:buClr>
              <a:buSzPct val="110000"/>
              <a:buFont typeface="Arial" pitchFamily="34" charset="0"/>
              <a:buChar char="•"/>
            </a:pPr>
            <a:r>
              <a:rPr lang="en-US" sz="1400" dirty="0"/>
              <a:t>P</a:t>
            </a:r>
            <a:r>
              <a:rPr lang="en-US" sz="1400" dirty="0" smtClean="0"/>
              <a:t>lotted </a:t>
            </a:r>
            <a:r>
              <a:rPr lang="en-US" sz="1400" dirty="0"/>
              <a:t>the combined graph of the best theta model prediction, calculated the </a:t>
            </a:r>
            <a:r>
              <a:rPr lang="en-US" sz="1400" dirty="0" smtClean="0"/>
              <a:t>MAPE </a:t>
            </a:r>
            <a:r>
              <a:rPr lang="en-US" sz="1400" dirty="0"/>
              <a:t>and the </a:t>
            </a:r>
            <a:r>
              <a:rPr lang="en-US" sz="1400" dirty="0" smtClean="0"/>
              <a:t>MAPE </a:t>
            </a:r>
            <a:r>
              <a:rPr lang="en-US" sz="1400" dirty="0"/>
              <a:t>over all historical forecasts and drawing the Industrial error </a:t>
            </a:r>
            <a:r>
              <a:rPr lang="en-US" sz="1400" dirty="0" smtClean="0"/>
              <a:t>scores histogram.</a:t>
            </a:r>
            <a:endParaRPr lang="en-US" sz="1400" dirty="0"/>
          </a:p>
        </p:txBody>
      </p:sp>
    </p:spTree>
    <p:extLst>
      <p:ext uri="{BB962C8B-B14F-4D97-AF65-F5344CB8AC3E}">
        <p14:creationId xmlns:p14="http://schemas.microsoft.com/office/powerpoint/2010/main" val="21281479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285750" indent="-285750">
              <a:buClr>
                <a:schemeClr val="tx2">
                  <a:lumMod val="10000"/>
                </a:schemeClr>
              </a:buClr>
              <a:buSzPct val="110000"/>
              <a:buFont typeface="Arial" pitchFamily="34" charset="0"/>
              <a:buChar char="•"/>
            </a:pPr>
            <a:r>
              <a:rPr lang="en-US" sz="1400" dirty="0" smtClean="0"/>
              <a:t>We plotted </a:t>
            </a:r>
            <a:r>
              <a:rPr lang="en-US" sz="1400" dirty="0"/>
              <a:t>the historical forecast theta data </a:t>
            </a:r>
            <a:r>
              <a:rPr lang="en-US" sz="1400" dirty="0" smtClean="0"/>
              <a:t>with </a:t>
            </a:r>
            <a:r>
              <a:rPr lang="en-US" sz="1400" dirty="0"/>
              <a:t>the original </a:t>
            </a:r>
            <a:r>
              <a:rPr lang="en-US" sz="1400" dirty="0" smtClean="0"/>
              <a:t>data.</a:t>
            </a:r>
          </a:p>
          <a:p>
            <a:pPr marL="285750" indent="-285750">
              <a:buClr>
                <a:schemeClr val="tx2">
                  <a:lumMod val="10000"/>
                </a:schemeClr>
              </a:buClr>
              <a:buSzPct val="110000"/>
              <a:buFont typeface="Arial" pitchFamily="34" charset="0"/>
              <a:buChar char="•"/>
            </a:pPr>
            <a:r>
              <a:rPr lang="en-US" sz="1400" dirty="0" smtClean="0"/>
              <a:t>We plotted </a:t>
            </a:r>
            <a:r>
              <a:rPr lang="en-US" sz="1400" dirty="0"/>
              <a:t>residuals analysis over the best theta model </a:t>
            </a:r>
            <a:r>
              <a:rPr lang="en-US" sz="1400" dirty="0" smtClean="0"/>
              <a:t>residuals. </a:t>
            </a:r>
          </a:p>
          <a:p>
            <a:pPr marL="285750" indent="-285750">
              <a:buClr>
                <a:schemeClr val="tx2">
                  <a:lumMod val="10000"/>
                </a:schemeClr>
              </a:buClr>
              <a:buSzPct val="110000"/>
              <a:buFont typeface="Arial" pitchFamily="34" charset="0"/>
              <a:buChar char="•"/>
            </a:pPr>
            <a:r>
              <a:rPr lang="en-US" sz="1400" dirty="0" smtClean="0"/>
              <a:t>We created </a:t>
            </a:r>
            <a:r>
              <a:rPr lang="en-US" sz="1400" dirty="0"/>
              <a:t>an instance of the </a:t>
            </a:r>
            <a:r>
              <a:rPr lang="en-US" sz="1400" dirty="0" err="1"/>
              <a:t>ExponentialSmoothing</a:t>
            </a:r>
            <a:r>
              <a:rPr lang="en-US" sz="1400" dirty="0"/>
              <a:t> class named </a:t>
            </a:r>
            <a:r>
              <a:rPr lang="en-US" sz="1400" dirty="0" err="1" smtClean="0">
                <a:latin typeface="Open Sans" pitchFamily="34" charset="0"/>
                <a:ea typeface="Open Sans" pitchFamily="34" charset="0"/>
                <a:cs typeface="Open Sans" pitchFamily="34" charset="0"/>
              </a:rPr>
              <a:t>model_es</a:t>
            </a:r>
            <a:r>
              <a:rPr lang="en-US" sz="1400" dirty="0" smtClean="0">
                <a:latin typeface="Open Sans" pitchFamily="34" charset="0"/>
                <a:ea typeface="Open Sans" pitchFamily="34" charset="0"/>
                <a:cs typeface="Open Sans" pitchFamily="34" charset="0"/>
              </a:rPr>
              <a:t>.</a:t>
            </a:r>
          </a:p>
          <a:p>
            <a:pPr marL="285750" indent="-285750">
              <a:buClr>
                <a:schemeClr val="tx2">
                  <a:lumMod val="10000"/>
                </a:schemeClr>
              </a:buClr>
              <a:buSzPct val="110000"/>
              <a:buFont typeface="Arial" pitchFamily="34" charset="0"/>
              <a:buChar char="•"/>
            </a:pPr>
            <a:r>
              <a:rPr lang="en-US" sz="1400" dirty="0" smtClean="0">
                <a:latin typeface="Open Sans" pitchFamily="34" charset="0"/>
                <a:ea typeface="Open Sans" pitchFamily="34" charset="0"/>
                <a:cs typeface="Open Sans" pitchFamily="34" charset="0"/>
              </a:rPr>
              <a:t>We </a:t>
            </a:r>
            <a:r>
              <a:rPr lang="en-US" sz="1400" dirty="0" smtClean="0"/>
              <a:t>fitted </a:t>
            </a:r>
            <a:r>
              <a:rPr lang="en-US" sz="1400" dirty="0"/>
              <a:t>the training data before doing the probabilistic forecast for 500 </a:t>
            </a:r>
            <a:r>
              <a:rPr lang="en-US" sz="1400" dirty="0" smtClean="0"/>
              <a:t>samples.</a:t>
            </a:r>
          </a:p>
          <a:p>
            <a:pPr marL="285750" indent="-285750">
              <a:buClr>
                <a:schemeClr val="tx2">
                  <a:lumMod val="10000"/>
                </a:schemeClr>
              </a:buClr>
              <a:buSzPct val="110000"/>
              <a:buFont typeface="Arial" pitchFamily="34" charset="0"/>
              <a:buChar char="•"/>
            </a:pPr>
            <a:r>
              <a:rPr lang="en-US" sz="1400" dirty="0" smtClean="0"/>
              <a:t>We </a:t>
            </a:r>
            <a:r>
              <a:rPr lang="en-US" sz="1400" dirty="0"/>
              <a:t>then formed an ensemble model using forecasting models like </a:t>
            </a:r>
            <a:r>
              <a:rPr lang="en-US" sz="1400" dirty="0" err="1"/>
              <a:t>NaiveSeasonal</a:t>
            </a:r>
            <a:r>
              <a:rPr lang="en-US" sz="1400" dirty="0"/>
              <a:t>(6), </a:t>
            </a:r>
            <a:r>
              <a:rPr lang="en-US" sz="1400" dirty="0" err="1"/>
              <a:t>NaiveSeasonal</a:t>
            </a:r>
            <a:r>
              <a:rPr lang="en-US" sz="1400" dirty="0"/>
              <a:t>(12) and </a:t>
            </a:r>
            <a:r>
              <a:rPr lang="en-US" sz="1400" dirty="0" err="1" smtClean="0"/>
              <a:t>NaiveDrift</a:t>
            </a:r>
            <a:r>
              <a:rPr lang="en-US" sz="1400" dirty="0" smtClean="0"/>
              <a:t>.</a:t>
            </a:r>
          </a:p>
          <a:p>
            <a:pPr marL="285750" indent="-285750">
              <a:buClr>
                <a:schemeClr val="tx2">
                  <a:lumMod val="10000"/>
                </a:schemeClr>
              </a:buClr>
              <a:buSzPct val="110000"/>
              <a:buFont typeface="Arial" pitchFamily="34" charset="0"/>
              <a:buChar char="•"/>
            </a:pPr>
            <a:r>
              <a:rPr lang="en-US" sz="1400" dirty="0" smtClean="0"/>
              <a:t>We fitted </a:t>
            </a:r>
            <a:r>
              <a:rPr lang="en-US" sz="1400" dirty="0"/>
              <a:t>the ensemble model with training data and predicting for 120 </a:t>
            </a:r>
            <a:r>
              <a:rPr lang="en-US" sz="1400" dirty="0" smtClean="0"/>
              <a:t>values.</a:t>
            </a:r>
          </a:p>
          <a:p>
            <a:pPr marL="285750" indent="-285750">
              <a:buClr>
                <a:schemeClr val="tx2">
                  <a:lumMod val="10000"/>
                </a:schemeClr>
              </a:buClr>
              <a:buSzPct val="110000"/>
              <a:buFont typeface="Arial" pitchFamily="34" charset="0"/>
              <a:buChar char="•"/>
            </a:pPr>
            <a:r>
              <a:rPr lang="en-US" sz="1400" dirty="0" smtClean="0"/>
              <a:t>We plotted </a:t>
            </a:r>
            <a:r>
              <a:rPr lang="en-US" sz="1400" dirty="0"/>
              <a:t>the ensemble forecast </a:t>
            </a:r>
            <a:r>
              <a:rPr lang="en-US" sz="1400" dirty="0" smtClean="0"/>
              <a:t>graph.</a:t>
            </a:r>
          </a:p>
          <a:p>
            <a:pPr marL="285750" indent="-285750">
              <a:buClr>
                <a:schemeClr val="tx2">
                  <a:lumMod val="10000"/>
                </a:schemeClr>
              </a:buClr>
              <a:buSzPct val="110000"/>
              <a:buFont typeface="Arial" pitchFamily="34" charset="0"/>
              <a:buChar char="•"/>
            </a:pPr>
            <a:r>
              <a:rPr lang="en-US" sz="1400" dirty="0" smtClean="0"/>
              <a:t>We calculated </a:t>
            </a:r>
            <a:r>
              <a:rPr lang="en-US" sz="1400" dirty="0"/>
              <a:t>the MAPE for the ensemble </a:t>
            </a:r>
            <a:r>
              <a:rPr lang="en-US" sz="1400" dirty="0" smtClean="0"/>
              <a:t>prediction.</a:t>
            </a:r>
          </a:p>
          <a:p>
            <a:pPr marL="285750" indent="-285750">
              <a:buClr>
                <a:schemeClr val="tx2">
                  <a:lumMod val="10000"/>
                </a:schemeClr>
              </a:buClr>
              <a:buSzPct val="110000"/>
              <a:buFont typeface="Arial" pitchFamily="34" charset="0"/>
              <a:buChar char="•"/>
            </a:pPr>
            <a:r>
              <a:rPr lang="en-US" sz="1400" dirty="0" smtClean="0"/>
              <a:t>We drew </a:t>
            </a:r>
            <a:r>
              <a:rPr lang="en-US" sz="1400" dirty="0"/>
              <a:t>the ensemble forecast </a:t>
            </a:r>
            <a:r>
              <a:rPr lang="en-US" sz="1400" dirty="0" smtClean="0"/>
              <a:t>graph.</a:t>
            </a:r>
          </a:p>
          <a:p>
            <a:pPr marL="285750" indent="-285750">
              <a:buClr>
                <a:schemeClr val="tx2">
                  <a:lumMod val="10000"/>
                </a:schemeClr>
              </a:buClr>
              <a:buSzPct val="110000"/>
              <a:buFont typeface="Arial" pitchFamily="34" charset="0"/>
              <a:buChar char="•"/>
            </a:pPr>
            <a:r>
              <a:rPr lang="en-US" sz="1400" dirty="0" smtClean="0"/>
              <a:t>We calculated </a:t>
            </a:r>
            <a:r>
              <a:rPr lang="en-US" sz="1400" dirty="0"/>
              <a:t>the MAPE for the historical ensemble prediction.</a:t>
            </a:r>
          </a:p>
          <a:p>
            <a:pPr marL="285750" indent="-285750">
              <a:buClr>
                <a:schemeClr val="tx2">
                  <a:lumMod val="10000"/>
                </a:schemeClr>
              </a:buClr>
              <a:buSzPct val="110000"/>
              <a:buFont typeface="Arial" pitchFamily="34" charset="0"/>
              <a:buChar char="•"/>
            </a:pPr>
            <a:endParaRPr lang="en-US" sz="1400" dirty="0"/>
          </a:p>
        </p:txBody>
      </p:sp>
    </p:spTree>
    <p:extLst>
      <p:ext uri="{BB962C8B-B14F-4D97-AF65-F5344CB8AC3E}">
        <p14:creationId xmlns:p14="http://schemas.microsoft.com/office/powerpoint/2010/main" val="1227837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448065" y="-1113514"/>
            <a:ext cx="3744415" cy="81375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rot="16200000">
            <a:off x="7982689" y="2778266"/>
            <a:ext cx="1643629" cy="353945"/>
          </a:xfrm>
          <a:prstGeom prst="rect">
            <a:avLst/>
          </a:prstGeom>
          <a:noFill/>
          <a:ln>
            <a:solidFill>
              <a:schemeClr val="tx1">
                <a:lumMod val="90000"/>
                <a:lumOff val="10000"/>
              </a:schemeClr>
            </a:solidFill>
          </a:ln>
        </p:spPr>
        <p:txBody>
          <a:bodyPr wrap="square" rtlCol="0">
            <a:spAutoFit/>
          </a:bodyPr>
          <a:lstStyle/>
          <a:p>
            <a:r>
              <a:rPr lang="en-US" sz="1700" b="1" dirty="0" smtClean="0">
                <a:latin typeface="+mj-lt"/>
              </a:rPr>
              <a:t>Read this way</a:t>
            </a:r>
            <a:endParaRPr lang="en-IN" sz="1700" b="1" dirty="0">
              <a:latin typeface="+mj-lt"/>
            </a:endParaRPr>
          </a:p>
        </p:txBody>
      </p:sp>
    </p:spTree>
    <p:extLst>
      <p:ext uri="{BB962C8B-B14F-4D97-AF65-F5344CB8AC3E}">
        <p14:creationId xmlns:p14="http://schemas.microsoft.com/office/powerpoint/2010/main" val="36545416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6" name="Google Shape;115;p14"/>
          <p:cNvSpPr txBox="1">
            <a:spLocks noGrp="1"/>
          </p:cNvSpPr>
          <p:nvPr>
            <p:ph type="body" idx="1"/>
          </p:nvPr>
        </p:nvSpPr>
        <p:spPr>
          <a:xfrm>
            <a:off x="1115616" y="1059582"/>
            <a:ext cx="7503073" cy="3744416"/>
          </a:xfrm>
          <a:prstGeom prst="rect">
            <a:avLst/>
          </a:prstGeom>
        </p:spPr>
        <p:txBody>
          <a:bodyPr spcFirstLastPara="1" wrap="square" lIns="91425" tIns="91425" rIns="91425" bIns="91425" anchor="t" anchorCtr="0">
            <a:noAutofit/>
          </a:bodyPr>
          <a:lstStyle/>
          <a:p>
            <a:pPr marL="0" indent="0">
              <a:buNone/>
            </a:pPr>
            <a:r>
              <a:rPr lang="en-US" sz="1400" b="1" dirty="0"/>
              <a:t>10. </a:t>
            </a:r>
            <a:r>
              <a:rPr lang="en-US" sz="1400" b="1" dirty="0" err="1"/>
              <a:t>XGBoost</a:t>
            </a:r>
            <a:r>
              <a:rPr lang="en-US" sz="1400" b="1" dirty="0"/>
              <a:t> Analysis: </a:t>
            </a:r>
            <a:endParaRPr lang="en-US" sz="1400" b="1" dirty="0" smtClean="0"/>
          </a:p>
          <a:p>
            <a:pPr marL="285750" indent="-285750">
              <a:buClr>
                <a:schemeClr val="tx2">
                  <a:lumMod val="10000"/>
                </a:schemeClr>
              </a:buClr>
              <a:buSzPct val="110000"/>
              <a:buFont typeface="Arial" pitchFamily="34" charset="0"/>
              <a:buChar char="•"/>
            </a:pPr>
            <a:r>
              <a:rPr lang="en-US" sz="1400" dirty="0" err="1" smtClean="0"/>
              <a:t>XGBoost</a:t>
            </a:r>
            <a:r>
              <a:rPr lang="en-US" sz="1400" dirty="0" smtClean="0"/>
              <a:t> is </a:t>
            </a:r>
            <a:r>
              <a:rPr lang="en-US" sz="1400" dirty="0"/>
              <a:t>a scalable, distributed gradient-boosted decision tree (GBDT) machine learning library. </a:t>
            </a:r>
            <a:endParaRPr lang="en-US" sz="1400" dirty="0" smtClean="0"/>
          </a:p>
          <a:p>
            <a:pPr marL="285750" indent="-285750">
              <a:buClr>
                <a:schemeClr val="tx2">
                  <a:lumMod val="10000"/>
                </a:schemeClr>
              </a:buClr>
              <a:buSzPct val="110000"/>
              <a:buFont typeface="Arial" pitchFamily="34" charset="0"/>
              <a:buChar char="•"/>
            </a:pPr>
            <a:r>
              <a:rPr lang="en-US" sz="1400" dirty="0" smtClean="0"/>
              <a:t>We imported the modules and read the data.</a:t>
            </a:r>
          </a:p>
          <a:p>
            <a:pPr marL="285750" indent="-285750">
              <a:buClr>
                <a:schemeClr val="tx2">
                  <a:lumMod val="10000"/>
                </a:schemeClr>
              </a:buClr>
              <a:buSzPct val="110000"/>
              <a:buFont typeface="Arial" pitchFamily="34" charset="0"/>
              <a:buChar char="•"/>
            </a:pPr>
            <a:r>
              <a:rPr lang="en-US" sz="1400" dirty="0" smtClean="0"/>
              <a:t>We splitting </a:t>
            </a:r>
            <a:r>
              <a:rPr lang="en-US" sz="1400" dirty="0"/>
              <a:t>the dataset into training and testing sets with a </a:t>
            </a:r>
            <a:r>
              <a:rPr lang="en-US" sz="1400" dirty="0" smtClean="0"/>
              <a:t>suitable fragmentation.</a:t>
            </a:r>
          </a:p>
          <a:p>
            <a:pPr marL="285750" indent="-285750">
              <a:buClr>
                <a:schemeClr val="tx2">
                  <a:lumMod val="10000"/>
                </a:schemeClr>
              </a:buClr>
              <a:buSzPct val="110000"/>
              <a:buFont typeface="Arial" pitchFamily="34" charset="0"/>
              <a:buChar char="•"/>
            </a:pPr>
            <a:r>
              <a:rPr lang="en-US" sz="1400" dirty="0" smtClean="0"/>
              <a:t>We created </a:t>
            </a:r>
            <a:r>
              <a:rPr lang="en-US" sz="1400" dirty="0"/>
              <a:t>time series features based on time series </a:t>
            </a:r>
            <a:r>
              <a:rPr lang="en-US" sz="1400" dirty="0" smtClean="0"/>
              <a:t>index.</a:t>
            </a:r>
          </a:p>
          <a:p>
            <a:pPr marL="285750" indent="-285750">
              <a:buClr>
                <a:schemeClr val="tx2">
                  <a:lumMod val="10000"/>
                </a:schemeClr>
              </a:buClr>
              <a:buSzPct val="110000"/>
              <a:buFont typeface="Arial" pitchFamily="34" charset="0"/>
              <a:buChar char="•"/>
            </a:pPr>
            <a:r>
              <a:rPr lang="en-US" sz="1400" dirty="0" smtClean="0"/>
              <a:t>We visualized </a:t>
            </a:r>
            <a:r>
              <a:rPr lang="en-US" sz="1400" dirty="0"/>
              <a:t>the feature/target relationship, </a:t>
            </a:r>
            <a:r>
              <a:rPr lang="en-US" sz="1400" dirty="0" smtClean="0"/>
              <a:t>created </a:t>
            </a:r>
            <a:r>
              <a:rPr lang="en-US" sz="1400" dirty="0"/>
              <a:t>the model using the </a:t>
            </a:r>
            <a:r>
              <a:rPr lang="en-US" sz="1400" dirty="0" err="1"/>
              <a:t>XGBoostRegressor</a:t>
            </a:r>
            <a:r>
              <a:rPr lang="en-US" sz="1400" dirty="0"/>
              <a:t> function and </a:t>
            </a:r>
            <a:r>
              <a:rPr lang="en-US" sz="1400" dirty="0" smtClean="0"/>
              <a:t>fitted it.</a:t>
            </a:r>
          </a:p>
          <a:p>
            <a:pPr marL="285750" indent="-285750">
              <a:buClr>
                <a:schemeClr val="tx2">
                  <a:lumMod val="10000"/>
                </a:schemeClr>
              </a:buClr>
              <a:buSzPct val="110000"/>
              <a:buFont typeface="Arial" pitchFamily="34" charset="0"/>
              <a:buChar char="•"/>
            </a:pPr>
            <a:r>
              <a:rPr lang="en-US" sz="1400" dirty="0" smtClean="0"/>
              <a:t>We plotting </a:t>
            </a:r>
            <a:r>
              <a:rPr lang="en-US" sz="1400" dirty="0"/>
              <a:t>the Truth Data and the Prediction for the specific week of </a:t>
            </a:r>
            <a:r>
              <a:rPr lang="en-US" sz="1400" dirty="0" smtClean="0"/>
              <a:t>data.</a:t>
            </a:r>
          </a:p>
          <a:p>
            <a:pPr marL="285750" indent="-285750">
              <a:buClr>
                <a:schemeClr val="tx2">
                  <a:lumMod val="10000"/>
                </a:schemeClr>
              </a:buClr>
              <a:buSzPct val="110000"/>
              <a:buFont typeface="Arial" pitchFamily="34" charset="0"/>
              <a:buChar char="•"/>
            </a:pPr>
            <a:r>
              <a:rPr lang="en-US" sz="1400" dirty="0" smtClean="0"/>
              <a:t>Then finally calculated </a:t>
            </a:r>
            <a:r>
              <a:rPr lang="en-US" sz="1400" dirty="0"/>
              <a:t>the RMSE score and the error</a:t>
            </a:r>
            <a:r>
              <a:rPr lang="en-US" sz="1400" dirty="0" smtClean="0"/>
              <a:t>.</a:t>
            </a:r>
            <a:endParaRPr lang="en-US" sz="1400" dirty="0"/>
          </a:p>
          <a:p>
            <a:pPr marL="0" indent="0">
              <a:buNone/>
            </a:pPr>
            <a:endParaRPr lang="en-US" sz="1400" dirty="0"/>
          </a:p>
        </p:txBody>
      </p:sp>
    </p:spTree>
    <p:extLst>
      <p:ext uri="{BB962C8B-B14F-4D97-AF65-F5344CB8AC3E}">
        <p14:creationId xmlns:p14="http://schemas.microsoft.com/office/powerpoint/2010/main" val="27901900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327" y="1077668"/>
            <a:ext cx="5688632" cy="37310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16006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b="1" dirty="0" smtClean="0"/>
              <a:t>11. </a:t>
            </a:r>
            <a:r>
              <a:rPr lang="en-US" sz="1400" b="1" dirty="0"/>
              <a:t>Exclusive Graphical Visualizations and </a:t>
            </a:r>
            <a:r>
              <a:rPr lang="en-US" sz="1400" b="1" dirty="0" err="1" smtClean="0"/>
              <a:t>Plottings</a:t>
            </a:r>
            <a:r>
              <a:rPr lang="en-US" sz="1400" b="1" dirty="0"/>
              <a:t>: </a:t>
            </a:r>
            <a:endParaRPr lang="en-US" sz="1400" b="1" dirty="0" smtClean="0"/>
          </a:p>
          <a:p>
            <a:pPr marL="285750" indent="-285750">
              <a:buClr>
                <a:schemeClr val="tx2">
                  <a:lumMod val="10000"/>
                </a:schemeClr>
              </a:buClr>
              <a:buSzPct val="110000"/>
              <a:buFont typeface="Arial" pitchFamily="34" charset="0"/>
              <a:buChar char="•"/>
            </a:pPr>
            <a:r>
              <a:rPr lang="en-US" sz="1400" dirty="0" smtClean="0"/>
              <a:t>Some </a:t>
            </a:r>
            <a:r>
              <a:rPr lang="en-US" sz="1400" dirty="0"/>
              <a:t>of the visualizations were achieved with the help of </a:t>
            </a:r>
            <a:r>
              <a:rPr lang="en-US" sz="1400" dirty="0" err="1"/>
              <a:t>RStudio</a:t>
            </a:r>
            <a:r>
              <a:rPr lang="en-US" sz="1400" dirty="0"/>
              <a:t>, whereas some others with basic MS Excel tips and tricks. </a:t>
            </a:r>
            <a:endParaRPr lang="en-US" sz="1400" dirty="0" smtClean="0"/>
          </a:p>
          <a:p>
            <a:pPr marL="285750" indent="-285750">
              <a:buClr>
                <a:schemeClr val="tx2">
                  <a:lumMod val="10000"/>
                </a:schemeClr>
              </a:buClr>
              <a:buSzPct val="110000"/>
              <a:buFont typeface="Arial" pitchFamily="34" charset="0"/>
              <a:buChar char="•"/>
            </a:pPr>
            <a:r>
              <a:rPr lang="en-US" sz="1400" dirty="0" smtClean="0"/>
              <a:t>Using </a:t>
            </a:r>
            <a:r>
              <a:rPr lang="en-US" sz="1400" dirty="0" err="1"/>
              <a:t>RStudio</a:t>
            </a:r>
            <a:r>
              <a:rPr lang="en-US" sz="1400" dirty="0"/>
              <a:t> and </a:t>
            </a:r>
            <a:r>
              <a:rPr lang="en-US" sz="1400" dirty="0" err="1"/>
              <a:t>ggplot</a:t>
            </a:r>
            <a:r>
              <a:rPr lang="en-US" sz="1400" dirty="0"/>
              <a:t> library, we obtained the graphs for the number of rides taken by each of the category of the service-users for each day of the </a:t>
            </a:r>
            <a:r>
              <a:rPr lang="en-US" sz="1400" dirty="0" smtClean="0"/>
              <a:t>week </a:t>
            </a:r>
            <a:r>
              <a:rPr lang="en-US" sz="1400" dirty="0"/>
              <a:t>for the sampled data. </a:t>
            </a:r>
            <a:endParaRPr lang="en-US" sz="1400" dirty="0" smtClean="0"/>
          </a:p>
          <a:p>
            <a:pPr marL="285750" indent="-285750">
              <a:buClr>
                <a:schemeClr val="tx2">
                  <a:lumMod val="10000"/>
                </a:schemeClr>
              </a:buClr>
              <a:buSzPct val="110000"/>
              <a:buFont typeface="Arial" pitchFamily="34" charset="0"/>
              <a:buChar char="•"/>
            </a:pPr>
            <a:r>
              <a:rPr lang="en-US" sz="1400" dirty="0" smtClean="0"/>
              <a:t>Another </a:t>
            </a:r>
            <a:r>
              <a:rPr lang="en-US" sz="1400" dirty="0" err="1"/>
              <a:t>RStudio</a:t>
            </a:r>
            <a:r>
              <a:rPr lang="en-US" sz="1400" dirty="0"/>
              <a:t> graph obtained showed the average trip duration of the customers and the subscribers on different days of the </a:t>
            </a:r>
            <a:r>
              <a:rPr lang="en-US" sz="1400" dirty="0" smtClean="0"/>
              <a:t>week.</a:t>
            </a:r>
          </a:p>
          <a:p>
            <a:pPr marL="285750" indent="-285750">
              <a:buClr>
                <a:schemeClr val="tx2">
                  <a:lumMod val="10000"/>
                </a:schemeClr>
              </a:buClr>
              <a:buSzPct val="110000"/>
              <a:buFont typeface="Arial" pitchFamily="34" charset="0"/>
              <a:buChar char="•"/>
            </a:pPr>
            <a:r>
              <a:rPr lang="en-US" sz="1400" dirty="0" smtClean="0"/>
              <a:t>We </a:t>
            </a:r>
            <a:r>
              <a:rPr lang="en-US" sz="1400" dirty="0"/>
              <a:t>tried to graphically show the most popular bike stations based upon the number of rides associated with each for both the subscribers and the customers separately. </a:t>
            </a:r>
          </a:p>
        </p:txBody>
      </p:sp>
    </p:spTree>
    <p:extLst>
      <p:ext uri="{BB962C8B-B14F-4D97-AF65-F5344CB8AC3E}">
        <p14:creationId xmlns:p14="http://schemas.microsoft.com/office/powerpoint/2010/main" val="38791670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5. IMPLEMENTATION (TILL NOW)</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6" name="Google Shape;115;p14"/>
          <p:cNvSpPr txBox="1">
            <a:spLocks noGrp="1"/>
          </p:cNvSpPr>
          <p:nvPr>
            <p:ph type="body" idx="1"/>
          </p:nvPr>
        </p:nvSpPr>
        <p:spPr>
          <a:xfrm>
            <a:off x="1115616" y="1059582"/>
            <a:ext cx="7503073" cy="3744416"/>
          </a:xfrm>
          <a:prstGeom prst="rect">
            <a:avLst/>
          </a:prstGeom>
        </p:spPr>
        <p:txBody>
          <a:bodyPr spcFirstLastPara="1" wrap="square" lIns="91425" tIns="91425" rIns="91425" bIns="91425" anchor="t" anchorCtr="0">
            <a:noAutofit/>
          </a:bodyPr>
          <a:lstStyle/>
          <a:p>
            <a:pPr marL="0" indent="0">
              <a:buNone/>
            </a:pPr>
            <a:r>
              <a:rPr lang="en-US" sz="1400" dirty="0" smtClean="0"/>
              <a:t>Text goes here.</a:t>
            </a:r>
            <a:endParaRPr lang="en-US" sz="1400" dirty="0"/>
          </a:p>
        </p:txBody>
      </p:sp>
    </p:spTree>
    <p:extLst>
      <p:ext uri="{BB962C8B-B14F-4D97-AF65-F5344CB8AC3E}">
        <p14:creationId xmlns:p14="http://schemas.microsoft.com/office/powerpoint/2010/main" val="4144762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586255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6. WHAT </a:t>
            </a:r>
            <a:r>
              <a:rPr lang="en-US" sz="5000" dirty="0" smtClean="0"/>
              <a:t>IS TO BE DONE NEXT</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33792937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smtClean="0"/>
              <a:t>TO BE </a:t>
            </a:r>
            <a:r>
              <a:rPr lang="en-US" sz="3200" dirty="0" smtClean="0"/>
              <a:t>DONE</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1. Devising a new </a:t>
            </a:r>
            <a:r>
              <a:rPr lang="en-US" sz="1400" smtClean="0"/>
              <a:t>state-of-the-art algorithm </a:t>
            </a:r>
            <a:r>
              <a:rPr lang="en-US" sz="1400" dirty="0" smtClean="0"/>
              <a:t>to combine all the novel approaches</a:t>
            </a:r>
          </a:p>
          <a:p>
            <a:pPr marL="0" lvl="0" indent="0" algn="l" rtl="0">
              <a:spcBef>
                <a:spcPts val="600"/>
              </a:spcBef>
              <a:spcAft>
                <a:spcPts val="0"/>
              </a:spcAft>
              <a:buNone/>
            </a:pPr>
            <a:r>
              <a:rPr lang="en-US" sz="1400" dirty="0" smtClean="0"/>
              <a:t>2. Tableau visualizations</a:t>
            </a:r>
          </a:p>
          <a:p>
            <a:pPr marL="0" lvl="0" indent="0" algn="l" rtl="0">
              <a:spcBef>
                <a:spcPts val="600"/>
              </a:spcBef>
              <a:spcAft>
                <a:spcPts val="0"/>
              </a:spcAft>
              <a:buNone/>
            </a:pPr>
            <a:r>
              <a:rPr lang="en-US" sz="1400" dirty="0" smtClean="0"/>
              <a:t>3. Results discretion</a:t>
            </a:r>
          </a:p>
          <a:p>
            <a:pPr marL="0" lvl="0" indent="0" algn="l" rtl="0">
              <a:spcBef>
                <a:spcPts val="600"/>
              </a:spcBef>
              <a:spcAft>
                <a:spcPts val="0"/>
              </a:spcAft>
              <a:buNone/>
            </a:pPr>
            <a:r>
              <a:rPr lang="en-US" sz="1400" dirty="0" smtClean="0"/>
              <a:t>4. Recommendation and schemes formulation</a:t>
            </a:r>
          </a:p>
          <a:p>
            <a:pPr marL="0" lvl="0" indent="0" algn="l" rtl="0">
              <a:spcBef>
                <a:spcPts val="600"/>
              </a:spcBef>
              <a:spcAft>
                <a:spcPts val="0"/>
              </a:spcAft>
              <a:buNone/>
            </a:pPr>
            <a:r>
              <a:rPr lang="en-US" sz="1400" dirty="0" smtClean="0"/>
              <a:t>5. Conclusion of the entire study</a:t>
            </a:r>
          </a:p>
        </p:txBody>
      </p:sp>
    </p:spTree>
    <p:extLst>
      <p:ext uri="{BB962C8B-B14F-4D97-AF65-F5344CB8AC3E}">
        <p14:creationId xmlns:p14="http://schemas.microsoft.com/office/powerpoint/2010/main" val="1635545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VI. GUIDE APPROVAL MAIL SNAPSHOT</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26869207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smtClean="0"/>
              <a:t>APPROVAL SNAPSHOT</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3977560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VIII. 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extLst>
      <p:ext uri="{BB962C8B-B14F-4D97-AF65-F5344CB8AC3E}">
        <p14:creationId xmlns:p14="http://schemas.microsoft.com/office/powerpoint/2010/main" val="16209377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16642370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18344541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17558268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bg1"/>
                </a:solidFill>
              </a:rPr>
              <a:t>[20</a:t>
            </a:r>
            <a:r>
              <a:rPr lang="en-US" b="1" dirty="0">
                <a:solidFill>
                  <a:schemeClr val="bg1"/>
                </a:solidFill>
              </a:rPr>
              <a:t>] </a:t>
            </a:r>
            <a:r>
              <a:rPr lang="en-US" dirty="0">
                <a:solidFill>
                  <a:schemeClr val="bg1"/>
                </a:solidFill>
                <a:hlinkClick r:id="rId3"/>
              </a:rPr>
              <a:t>Carlos M. </a:t>
            </a:r>
            <a:r>
              <a:rPr lang="en-US" dirty="0" err="1">
                <a:solidFill>
                  <a:schemeClr val="bg1"/>
                </a:solidFill>
                <a:hlinkClick r:id="rId3"/>
              </a:rPr>
              <a:t>Vallez</a:t>
            </a:r>
            <a:r>
              <a:rPr lang="en-US" dirty="0">
                <a:solidFill>
                  <a:schemeClr val="bg1"/>
                </a:solidFill>
                <a:hlinkClick r:id="rId3"/>
              </a:rPr>
              <a:t>, Mario Castro, David Contreras, "Challenges and Opportunities in Dock-Based Bike-Sharing Rebalancing: A Systematic Review", Sustainability 2021, 13, 1829. https://doi.org/10.3390/su13041829, MDPI, February 2021.</a:t>
            </a:r>
            <a:endParaRPr lang="en-US" dirty="0" smtClean="0">
              <a:solidFill>
                <a:schemeClr val="bg1"/>
              </a:solidFill>
            </a:endParaRPr>
          </a:p>
        </p:txBody>
      </p:sp>
    </p:spTree>
    <p:extLst>
      <p:ext uri="{BB962C8B-B14F-4D97-AF65-F5344CB8AC3E}">
        <p14:creationId xmlns:p14="http://schemas.microsoft.com/office/powerpoint/2010/main" val="1345256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2853314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1. INTRODUCTION</a:t>
            </a:r>
            <a:endParaRPr sz="3200" dirty="0"/>
          </a:p>
        </p:txBody>
      </p:sp>
      <p:sp>
        <p:nvSpPr>
          <p:cNvPr id="115" name="Google Shape;115;p14"/>
          <p:cNvSpPr txBox="1">
            <a:spLocks noGrp="1"/>
          </p:cNvSpPr>
          <p:nvPr>
            <p:ph type="body" idx="1"/>
          </p:nvPr>
        </p:nvSpPr>
        <p:spPr>
          <a:xfrm>
            <a:off x="1115616" y="1059582"/>
            <a:ext cx="6782993" cy="3672408"/>
          </a:xfrm>
          <a:prstGeom prst="rect">
            <a:avLst/>
          </a:prstGeom>
        </p:spPr>
        <p:txBody>
          <a:bodyPr spcFirstLastPara="1" wrap="square" lIns="91425" tIns="91425" rIns="91425" bIns="91425" anchor="t" anchorCtr="0">
            <a:noAutofit/>
          </a:bodyPr>
          <a:lstStyle/>
          <a:p>
            <a:pPr marL="0" indent="0">
              <a:buNone/>
            </a:pPr>
            <a:r>
              <a:rPr lang="en-US" sz="1400" dirty="0"/>
              <a:t>In today's world, a significant lot of people beguiled by their work ethics and cultures need to travel a lot. This poses a serious challenge especially for those who rely on commute services to garner opportunities and those who seek major success in their careers. The competition becomes quite intense in regions with dense but competitive population. Congested spaces pose a murky hindrance to those who are struggling both socially as well as economically, as they have limited options when it comes to choosing commute services. In many cases, they are not aware of various bike-share services which can alleviate their suffering. The bike-share companies, on the other hand are not familiar with the needs of such sections and hence fail to fabricate plans to come up with customer-centric policies and subscriptions for boosting sales and for providing help as well. The first and foremost imperative move is to develop a research work which mainly revolves around understanding how annual members and casual riders </a:t>
            </a:r>
            <a:r>
              <a:rPr lang="en-US" sz="1400" dirty="0" smtClean="0"/>
              <a:t>use </a:t>
            </a:r>
            <a:r>
              <a:rPr lang="en-US" sz="1400" dirty="0" err="1" smtClean="0"/>
              <a:t>cyclistic</a:t>
            </a:r>
            <a:r>
              <a:rPr lang="en-US" sz="1400" dirty="0" smtClean="0"/>
              <a:t> </a:t>
            </a:r>
            <a:r>
              <a:rPr lang="en-US" sz="1400" dirty="0"/>
              <a:t>bikes differently. The comparison along with other tasks can later be used to design marketing strategies aimed at converting casual riders to annual members. </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192788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15" name="Google Shape;115;p14"/>
          <p:cNvSpPr txBox="1">
            <a:spLocks noGrp="1"/>
          </p:cNvSpPr>
          <p:nvPr>
            <p:ph type="body" idx="1"/>
          </p:nvPr>
        </p:nvSpPr>
        <p:spPr>
          <a:xfrm>
            <a:off x="1115616" y="1059582"/>
            <a:ext cx="6782993" cy="3672408"/>
          </a:xfrm>
          <a:prstGeom prst="rect">
            <a:avLst/>
          </a:prstGeom>
        </p:spPr>
        <p:txBody>
          <a:bodyPr spcFirstLastPara="1" wrap="square" lIns="91425" tIns="91425" rIns="91425" bIns="91425" anchor="t" anchorCtr="0">
            <a:noAutofit/>
          </a:bodyPr>
          <a:lstStyle/>
          <a:p>
            <a:pPr marL="0" indent="0">
              <a:buNone/>
            </a:pPr>
            <a:r>
              <a:rPr lang="en-US" sz="1400" dirty="0"/>
              <a:t>This research work is </a:t>
            </a:r>
            <a:r>
              <a:rPr lang="en-US" sz="1400" dirty="0" smtClean="0"/>
              <a:t>focused </a:t>
            </a:r>
            <a:r>
              <a:rPr lang="en-US" sz="1400" dirty="0"/>
              <a:t>exactly to address the same problem by taking the instance of Divvy's bike share system. Divvy is a well-known and ubiquitous name and is well reputed to provide bike sharing facilities across Chicago and Evanston. 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 can prove to be of immense help. This comparison along with other tasks has been used to design marketing strategies aimed towards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862077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2. PROBLEM STATEMENT</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 can be a really challenging task. Figuring this comparison along with other tasks which may later be used to design marketing strategies aimed at converting the customers of Divvy bike-sharing trips to the long-term subscribers of the bike-sharing service is another problem which lacks an efficient way to be addressed.</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328404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3. RESEARCH </a:t>
            </a:r>
            <a:r>
              <a:rPr lang="en" sz="3200" dirty="0" smtClean="0"/>
              <a:t>OBJECTIVE</a:t>
            </a:r>
            <a:endParaRPr sz="3200" dirty="0"/>
          </a:p>
        </p:txBody>
      </p:sp>
      <p:sp>
        <p:nvSpPr>
          <p:cNvPr id="188" name="Google Shape;188;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solidFill>
                  <a:schemeClr val="tx1">
                    <a:lumMod val="75000"/>
                    <a:lumOff val="25000"/>
                  </a:schemeClr>
                </a:solidFill>
              </a:rPr>
              <a:t>The objective of this research is to extensively analyze and rigorously study every minute behavior of subscribers and customers of the Divvy bike share service in Chicago. Since, in order to understand the two types of users, we should accurately assess and analyze the other composite factors affecting them, it becomes imperative to first of all, dive deep into those shadow-level aspects. Attributes such as trip duration, gender, age, distance between to and from station, locations of the two, etc. are major factors which have a major say in influencing the next-move of the respective types of users of the bike-share system. Having understood precisely these factors, various marketing strategies carved especially towards the user-types can be formed to increase the profits of the company.</a:t>
            </a:r>
            <a:endParaRPr sz="1400" dirty="0">
              <a:solidFill>
                <a:schemeClr val="tx1">
                  <a:lumMod val="75000"/>
                  <a:lumOff val="25000"/>
                </a:schemeClr>
              </a:solidFill>
            </a:endParaRPr>
          </a:p>
        </p:txBody>
      </p:sp>
    </p:spTree>
    <p:extLst>
      <p:ext uri="{BB962C8B-B14F-4D97-AF65-F5344CB8AC3E}">
        <p14:creationId xmlns:p14="http://schemas.microsoft.com/office/powerpoint/2010/main" val="2664806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4. PROPOSED SYSTEM</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685570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4.1 PROPOSED SYSTEM INTRODUCTION</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The study is based upon a comprehensive approach which tries to take all possible means for making sense out of data provided. It makes use of multifarious ways of forecasting time-series data. The study is not only limited to forecasting techniques but also aims to display vivid visualizations of the data using popular R libraries, python packages and other external software as well such as Tableau. Not only limited to the schemes mentioned before, this descriptive study targets to formulate schemes, recommendations, plans, personified subscriptions, etc. for the casual users i.e., the customers for converting them into dedicated users i.e. subscribers for boosting sales profits of the bike-share service providing company.</a:t>
            </a:r>
            <a:endParaRPr lang="en-US" sz="1400" dirty="0"/>
          </a:p>
        </p:txBody>
      </p:sp>
    </p:spTree>
    <p:extLst>
      <p:ext uri="{BB962C8B-B14F-4D97-AF65-F5344CB8AC3E}">
        <p14:creationId xmlns:p14="http://schemas.microsoft.com/office/powerpoint/2010/main" val="1352237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TotalTime>
  <Words>3630</Words>
  <Application>Microsoft Office PowerPoint</Application>
  <PresentationFormat>On-screen Show (16:9)</PresentationFormat>
  <Paragraphs>238</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Dosis</vt:lpstr>
      <vt:lpstr>Open Sans</vt:lpstr>
      <vt:lpstr>Roboto</vt:lpstr>
      <vt:lpstr>William template</vt:lpstr>
      <vt:lpstr>TITLE : Divvy Bike-Share Analysis for Targeted Customer Marketing </vt:lpstr>
      <vt:lpstr>PowerPoint Presentation</vt:lpstr>
      <vt:lpstr>I. INTRODUCTION</vt:lpstr>
      <vt:lpstr>1. INTRODUCTION</vt:lpstr>
      <vt:lpstr>CONTD.</vt:lpstr>
      <vt:lpstr>2. PROBLEM STATEMENT</vt:lpstr>
      <vt:lpstr>3. RESEARCH OBJECTIVE</vt:lpstr>
      <vt:lpstr>4. PROPOSED SYSTEM</vt:lpstr>
      <vt:lpstr>4.1 PROPOSED SYSTEM INTRODUCTION</vt:lpstr>
      <vt:lpstr>4.2 PROPOSED SYSTEM DIAGRAM</vt:lpstr>
      <vt:lpstr>4.3 LIST OF MODULES</vt:lpstr>
      <vt:lpstr>4.4 EXPLANATION OF ALL MODULES</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5. IMPLEMENTATION (TILL NOW)</vt:lpstr>
      <vt:lpstr>6. WHAT IS TO BE DONE NEXT</vt:lpstr>
      <vt:lpstr>TO BE DONE</vt:lpstr>
      <vt:lpstr>VI. GUIDE APPROVAL MAIL SNAPSHOT</vt:lpstr>
      <vt:lpstr>APPROVAL SNAPSHOT</vt:lpstr>
      <vt:lpstr>VIII. REFERENCES</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Divvy Bike-Share Analysis for Targeted Customer Marketing </dc:title>
  <cp:lastModifiedBy>TAMOJIT</cp:lastModifiedBy>
  <cp:revision>68</cp:revision>
  <dcterms:modified xsi:type="dcterms:W3CDTF">2023-03-01T04:01:10Z</dcterms:modified>
</cp:coreProperties>
</file>