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82"/>
  </p:notesMasterIdLst>
  <p:sldIdLst>
    <p:sldId id="295" r:id="rId2"/>
    <p:sldId id="296" r:id="rId3"/>
    <p:sldId id="297" r:id="rId4"/>
    <p:sldId id="298" r:id="rId5"/>
    <p:sldId id="299" r:id="rId6"/>
    <p:sldId id="302" r:id="rId7"/>
    <p:sldId id="300" r:id="rId8"/>
    <p:sldId id="301" r:id="rId9"/>
    <p:sldId id="336" r:id="rId10"/>
    <p:sldId id="303" r:id="rId11"/>
    <p:sldId id="304" r:id="rId12"/>
    <p:sldId id="305" r:id="rId13"/>
    <p:sldId id="306" r:id="rId14"/>
    <p:sldId id="307" r:id="rId15"/>
    <p:sldId id="308" r:id="rId16"/>
    <p:sldId id="309" r:id="rId17"/>
    <p:sldId id="310" r:id="rId18"/>
    <p:sldId id="311" r:id="rId19"/>
    <p:sldId id="312" r:id="rId20"/>
    <p:sldId id="313" r:id="rId21"/>
    <p:sldId id="315" r:id="rId22"/>
    <p:sldId id="314" r:id="rId23"/>
    <p:sldId id="316" r:id="rId24"/>
    <p:sldId id="317" r:id="rId25"/>
    <p:sldId id="318" r:id="rId26"/>
    <p:sldId id="319" r:id="rId27"/>
    <p:sldId id="320" r:id="rId28"/>
    <p:sldId id="321" r:id="rId29"/>
    <p:sldId id="322" r:id="rId30"/>
    <p:sldId id="323" r:id="rId31"/>
    <p:sldId id="324" r:id="rId32"/>
    <p:sldId id="333" r:id="rId33"/>
    <p:sldId id="325" r:id="rId34"/>
    <p:sldId id="334" r:id="rId35"/>
    <p:sldId id="326" r:id="rId36"/>
    <p:sldId id="335" r:id="rId37"/>
    <p:sldId id="327" r:id="rId38"/>
    <p:sldId id="328" r:id="rId39"/>
    <p:sldId id="329" r:id="rId40"/>
    <p:sldId id="330" r:id="rId41"/>
    <p:sldId id="331" r:id="rId42"/>
    <p:sldId id="332" r:id="rId43"/>
    <p:sldId id="257" r:id="rId44"/>
    <p:sldId id="258" r:id="rId45"/>
    <p:sldId id="259" r:id="rId46"/>
    <p:sldId id="260" r:id="rId47"/>
    <p:sldId id="261" r:id="rId48"/>
    <p:sldId id="262" r:id="rId49"/>
    <p:sldId id="263" r:id="rId50"/>
    <p:sldId id="264" r:id="rId51"/>
    <p:sldId id="265" r:id="rId52"/>
    <p:sldId id="266" r:id="rId53"/>
    <p:sldId id="267" r:id="rId54"/>
    <p:sldId id="268" r:id="rId55"/>
    <p:sldId id="269" r:id="rId56"/>
    <p:sldId id="270" r:id="rId57"/>
    <p:sldId id="271" r:id="rId58"/>
    <p:sldId id="272" r:id="rId59"/>
    <p:sldId id="273" r:id="rId60"/>
    <p:sldId id="274" r:id="rId61"/>
    <p:sldId id="275" r:id="rId62"/>
    <p:sldId id="276" r:id="rId63"/>
    <p:sldId id="277" r:id="rId64"/>
    <p:sldId id="278" r:id="rId65"/>
    <p:sldId id="279" r:id="rId66"/>
    <p:sldId id="280" r:id="rId67"/>
    <p:sldId id="281" r:id="rId68"/>
    <p:sldId id="282" r:id="rId69"/>
    <p:sldId id="283" r:id="rId70"/>
    <p:sldId id="284" r:id="rId71"/>
    <p:sldId id="285" r:id="rId72"/>
    <p:sldId id="286" r:id="rId73"/>
    <p:sldId id="287" r:id="rId74"/>
    <p:sldId id="288" r:id="rId75"/>
    <p:sldId id="289" r:id="rId76"/>
    <p:sldId id="290" r:id="rId77"/>
    <p:sldId id="291" r:id="rId78"/>
    <p:sldId id="292" r:id="rId79"/>
    <p:sldId id="293" r:id="rId80"/>
    <p:sldId id="294" r:id="rId81"/>
  </p:sldIdLst>
  <p:sldSz cx="9144000" cy="5143500" type="screen16x9"/>
  <p:notesSz cx="6858000" cy="9144000"/>
  <p:embeddedFontLst>
    <p:embeddedFont>
      <p:font typeface="Roboto" charset="0"/>
      <p:regular r:id="rId83"/>
      <p:bold r:id="rId84"/>
      <p:italic r:id="rId85"/>
      <p:boldItalic r:id="rId86"/>
    </p:embeddedFont>
    <p:embeddedFont>
      <p:font typeface="Dosis" charset="0"/>
      <p:regular r:id="rId87"/>
      <p:bold r:id="rId88"/>
    </p:embeddedFont>
    <p:embeddedFont>
      <p:font typeface="Montserrat" charset="0"/>
      <p:regular r:id="rId89"/>
      <p:bold r:id="rId90"/>
      <p:italic r:id="rId91"/>
      <p:boldItalic r:id="rId92"/>
    </p:embeddedFont>
    <p:embeddedFont>
      <p:font typeface="Calibri" pitchFamily="34" charset="0"/>
      <p:regular r:id="rId93"/>
      <p:bold r:id="rId94"/>
      <p:italic r:id="rId95"/>
      <p:boldItalic r:id="rId9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F57B9CE-27B7-45A4-9341-B09BDB51A24E}">
  <a:tblStyle styleId="{AF57B9CE-27B7-45A4-9341-B09BDB51A2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91BD0C-065F-43EE-8344-79AE29CD5F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94660"/>
  </p:normalViewPr>
  <p:slideViewPr>
    <p:cSldViewPr>
      <p:cViewPr>
        <p:scale>
          <a:sx n="140" d="100"/>
          <a:sy n="140" d="100"/>
        </p:scale>
        <p:origin x="-972" y="-19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2.fntdata"/><Relationship Id="rId89" Type="http://schemas.openxmlformats.org/officeDocument/2006/relationships/font" Target="fonts/font7.fntdata"/><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5.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90" Type="http://schemas.openxmlformats.org/officeDocument/2006/relationships/font" Target="fonts/font8.fntdata"/><Relationship Id="rId95" Type="http://schemas.openxmlformats.org/officeDocument/2006/relationships/font" Target="fonts/font1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3.fntdata"/><Relationship Id="rId93" Type="http://schemas.openxmlformats.org/officeDocument/2006/relationships/font" Target="fonts/font11.fntdata"/><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1.fntdata"/><Relationship Id="rId88" Type="http://schemas.openxmlformats.org/officeDocument/2006/relationships/font" Target="fonts/font6.fntdata"/><Relationship Id="rId91" Type="http://schemas.openxmlformats.org/officeDocument/2006/relationships/font" Target="fonts/font9.fntdata"/><Relationship Id="rId96"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4.fntdata"/><Relationship Id="rId94" Type="http://schemas.openxmlformats.org/officeDocument/2006/relationships/font" Target="fonts/font12.fntdata"/><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9747608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e49b49e95e_0_5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e49b49e95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e49b49e95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e49b49e95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49b49e95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49b49e95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e49b49e95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e49b49e95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49b49e95e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49b49e95e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e49b49e95e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e49b49e95e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e49b49e95e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e49b49e95e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e49b49e95e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e49b49e95e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e49b49e95e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e49b49e95e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e49b49e95e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e49b49e95e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851bd48632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851bd48632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extLst>
      <p:ext uri="{BB962C8B-B14F-4D97-AF65-F5344CB8AC3E}">
        <p14:creationId xmlns:p14="http://schemas.microsoft.com/office/powerpoint/2010/main" val="343996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grpSp>
        <p:nvGrpSpPr>
          <p:cNvPr id="54" name="Google Shape;54;p7"/>
          <p:cNvGrpSpPr/>
          <p:nvPr/>
        </p:nvGrpSpPr>
        <p:grpSpPr>
          <a:xfrm>
            <a:off x="-903537" y="-38100"/>
            <a:ext cx="10524355" cy="5214650"/>
            <a:chOff x="-903537" y="-38100"/>
            <a:chExt cx="10524355" cy="5214650"/>
          </a:xfrm>
        </p:grpSpPr>
        <p:sp>
          <p:nvSpPr>
            <p:cNvPr id="55" name="Google Shape;55;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6" name="Google Shape;56;p7"/>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2" name="Google Shape;62;p7"/>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3" name="Google Shape;63;p7"/>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4" name="Google Shape;64;p7"/>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5" name="Google Shape;65;p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5" name="Google Shape;75;p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background">
  <p:cSld name="TITLE_ONLY_1">
    <p:spTree>
      <p:nvGrpSpPr>
        <p:cNvPr id="1" name="Shape 76"/>
        <p:cNvGrpSpPr/>
        <p:nvPr/>
      </p:nvGrpSpPr>
      <p:grpSpPr>
        <a:xfrm>
          <a:off x="0" y="0"/>
          <a:ext cx="0" cy="0"/>
          <a:chOff x="0" y="0"/>
          <a:chExt cx="0" cy="0"/>
        </a:xfrm>
      </p:grpSpPr>
      <p:sp>
        <p:nvSpPr>
          <p:cNvPr id="77" name="Google Shape;77;p9"/>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8" name="Google Shape;78;p9"/>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flipH="1">
            <a:off x="742953" y="272850"/>
            <a:ext cx="7505700" cy="749100"/>
          </a:xfrm>
          <a:prstGeom prst="parallelogram">
            <a:avLst>
              <a:gd name="adj" fmla="val 51542"/>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4" name="Google Shape;84;p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87" name="Google Shape;87;p10"/>
          <p:cNvSpPr/>
          <p:nvPr/>
        </p:nvSpPr>
        <p:spPr>
          <a:xfrm flipH="1">
            <a:off x="742953" y="440630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flipH="1">
            <a:off x="7861618" y="440630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92" name="Google Shape;92;p1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link.springer.com/article/10.1007/s11356-022-21985-2" TargetMode="External"/><Relationship Id="rId2" Type="http://schemas.openxmlformats.org/officeDocument/2006/relationships/notesSlide" Target="../notesSlides/notesSlide37.xml"/><Relationship Id="rId1" Type="http://schemas.openxmlformats.org/officeDocument/2006/relationships/slideLayout" Target="../slideLayouts/slideLayout10.xml"/><Relationship Id="rId6" Type="http://schemas.openxmlformats.org/officeDocument/2006/relationships/hyperlink" Target="https://www.researchgate.net/publication/358197843_Bike_Share_Usage_and_the_Built_Environment_A_Review" TargetMode="External"/><Relationship Id="rId5" Type="http://schemas.openxmlformats.org/officeDocument/2006/relationships/hyperlink" Target="https://www.researchgate.net/publication/359117484_An_Analysis_of_a_Bike-Sharing_System_from_a_Business_Model_Perspective" TargetMode="External"/><Relationship Id="rId4" Type="http://schemas.openxmlformats.org/officeDocument/2006/relationships/hyperlink" Target="https://link.springer.com/article/10.1007/s00521-022-07380-5"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researchgate.net/publication/357379581_Examining_factors_associated_with_bike-and-ride_BnR_activities_around_metro_stations_in_large-scale_dockless_bikesharing_systems" TargetMode="External"/><Relationship Id="rId7" Type="http://schemas.openxmlformats.org/officeDocument/2006/relationships/hyperlink" Target="https://www.researchgate.net/publication/348974351_Machine_Learning_Approaches_to_Bike-Sharing_Systems_A_Systematic_Literature_Review" TargetMode="External"/><Relationship Id="rId2" Type="http://schemas.openxmlformats.org/officeDocument/2006/relationships/notesSlide" Target="../notesSlides/notesSlide38.xml"/><Relationship Id="rId1" Type="http://schemas.openxmlformats.org/officeDocument/2006/relationships/slideLayout" Target="../slideLayouts/slideLayout10.xml"/><Relationship Id="rId6" Type="http://schemas.openxmlformats.org/officeDocument/2006/relationships/hyperlink" Target="https://www.researchgate.net/publication/353932990_Bicycle_Industry_in_India_and_its_Challenges_-_A_Case_Study" TargetMode="External"/><Relationship Id="rId5" Type="http://schemas.openxmlformats.org/officeDocument/2006/relationships/hyperlink" Target="https://www.researchgate.net/publication/356740694_Understanding_the_intention_to_use_bike-sharing_system_A_case_study_in_Xi'an_China" TargetMode="External"/><Relationship Id="rId4" Type="http://schemas.openxmlformats.org/officeDocument/2006/relationships/hyperlink" Target="https://www.researchgate.net/publication/357914672_Increasing_Bike-Sharing_Users'_Willingness_to_Pay_-_A_Study_of_China_Based_on_Perceived_Value_Theory_and_Structural_Equation_Model"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academia.edu/52478004/Factors_motivating_buying_behavior_of_female_two_wheeler_users_in_the_district_of_Palghar" TargetMode="External"/><Relationship Id="rId7" Type="http://schemas.openxmlformats.org/officeDocument/2006/relationships/hyperlink" Target="https://www.researchgate.net/publication/345243616_Optimizing_Bike_Sharing_Systems_Dynamic_Prediction_and_Rebalancing_Using_Machine_Learning_and_Statistical_Techniques" TargetMode="External"/><Relationship Id="rId2" Type="http://schemas.openxmlformats.org/officeDocument/2006/relationships/notesSlide" Target="../notesSlides/notesSlide39.xml"/><Relationship Id="rId1" Type="http://schemas.openxmlformats.org/officeDocument/2006/relationships/slideLayout" Target="../slideLayouts/slideLayout10.xml"/><Relationship Id="rId6" Type="http://schemas.openxmlformats.org/officeDocument/2006/relationships/hyperlink" Target="https://www.researchgate.net/publication/340075155_An_approach_to_modeling_bike-sharing_systems_based_on_spatial_equity_concept" TargetMode="External"/><Relationship Id="rId5" Type="http://schemas.openxmlformats.org/officeDocument/2006/relationships/hyperlink" Target="https://reader.elsevier.com/reader/sd/pii/S2046043020300058?token=6C9D6070240937426196A4D506E9AE2F55742CE160D30AB4BC9B27CC5061B14A3C5215EA30F40A9F369017804C448154&amp;originRegion=eu-west-1&amp;originCreation=20221004040425" TargetMode="External"/><Relationship Id="rId4" Type="http://schemas.openxmlformats.org/officeDocument/2006/relationships/hyperlink" Target="https://www.academia.edu/45606253/FACTORS_INFLUENCING_PURCHASE_OF_TWO_WHEELER_A_STUDY_WITH_REFERNCE_TO_CHENNAI_CITY"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hyperlink" Target="https://etrr.springeropen.com/articles/10.1007/s12544-017-0279-z" TargetMode="External"/><Relationship Id="rId7" Type="http://schemas.openxmlformats.org/officeDocument/2006/relationships/hyperlink" Target="https://www.researchgate.net/publication/273196454_Are_Bikeshare_Users_Different_from_Regular_Cyclists" TargetMode="External"/><Relationship Id="rId2" Type="http://schemas.openxmlformats.org/officeDocument/2006/relationships/notesSlide" Target="../notesSlides/notesSlide40.xml"/><Relationship Id="rId1" Type="http://schemas.openxmlformats.org/officeDocument/2006/relationships/slideLayout" Target="../slideLayouts/slideLayout10.xml"/><Relationship Id="rId6" Type="http://schemas.openxmlformats.org/officeDocument/2006/relationships/hyperlink" Target="https://www.researchgate.net/publication/260227758_Bicycle_Sharing_Systems_Demand" TargetMode="External"/><Relationship Id="rId5" Type="http://schemas.openxmlformats.org/officeDocument/2006/relationships/hyperlink" Target="https://scholarworks.waldenu.edu/cgi/viewcontent.cgi?referer=&amp;httpsredir=1&amp;article=2772&amp;context=dissertations" TargetMode="External"/><Relationship Id="rId4" Type="http://schemas.openxmlformats.org/officeDocument/2006/relationships/hyperlink" Target="https://nacto.org/wp-content/uploads/2016/02/2015_Ricci_Bike-Sharing-Review-of-Evidence-on-Impacts-and-Processes-of-Implementation-and-Operation.pdf"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doi.org/10.3390/su13041829" TargetMode="External"/><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notesSlide" Target="../notesSlides/notesSlide43.xml"/><Relationship Id="rId1" Type="http://schemas.openxmlformats.org/officeDocument/2006/relationships/slideLayout" Target="../slideLayouts/slideLayout4.xml"/><Relationship Id="rId5" Type="http://schemas.openxmlformats.org/officeDocument/2006/relationships/hyperlink" Target="http://www.slidescarnival.com/copyright-and-legal-information" TargetMode="External"/><Relationship Id="rId4" Type="http://schemas.openxmlformats.org/officeDocument/2006/relationships/hyperlink" Target="http://www.slidescarnival.com/help-use-presentation-template"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65.xml"/><Relationship Id="rId1" Type="http://schemas.openxmlformats.org/officeDocument/2006/relationships/slideLayout" Target="../slideLayouts/slideLayout3.xml"/><Relationship Id="rId4" Type="http://schemas.openxmlformats.org/officeDocument/2006/relationships/hyperlink" Target="http://startupstockphotos.com/"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www.fontsquirrel.com/fonts/dosis" TargetMode="External"/><Relationship Id="rId2" Type="http://schemas.openxmlformats.org/officeDocument/2006/relationships/notesSlide" Target="../notesSlides/notesSlide66.xml"/><Relationship Id="rId1" Type="http://schemas.openxmlformats.org/officeDocument/2006/relationships/slideLayout" Target="../slideLayouts/slideLayout3.xml"/><Relationship Id="rId4" Type="http://schemas.openxmlformats.org/officeDocument/2006/relationships/hyperlink" Target="https://material.google.com/resources/roboto-noto-fonts.html" TargetMode="Externa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4.xml"/><Relationship Id="rId1" Type="http://schemas.openxmlformats.org/officeDocument/2006/relationships/slideLayout" Target="../slideLayouts/slideLayout6.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8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755576" y="339502"/>
            <a:ext cx="7632848" cy="2096322"/>
          </a:xfrm>
          <a:prstGeom prst="rect">
            <a:avLst/>
          </a:prstGeom>
        </p:spPr>
        <p:txBody>
          <a:bodyPr spcFirstLastPara="1" wrap="square" lIns="91425" tIns="91425" rIns="91425" bIns="91425" anchor="b" anchorCtr="0">
            <a:noAutofit/>
          </a:bodyPr>
          <a:lstStyle/>
          <a:p>
            <a:pPr lvl="0"/>
            <a:r>
              <a:rPr lang="en" sz="4000" dirty="0" smtClean="0">
                <a:latin typeface="Roboto" charset="0"/>
                <a:ea typeface="Roboto" charset="0"/>
              </a:rPr>
              <a:t>TITLE </a:t>
            </a:r>
            <a:r>
              <a:rPr lang="en" sz="4000" dirty="0">
                <a:latin typeface="Roboto" charset="0"/>
                <a:ea typeface="Roboto" charset="0"/>
              </a:rPr>
              <a:t>:</a:t>
            </a:r>
            <a:r>
              <a:rPr lang="en" sz="4000" dirty="0" smtClean="0">
                <a:latin typeface="Roboto" charset="0"/>
                <a:ea typeface="Roboto" charset="0"/>
              </a:rPr>
              <a:t> </a:t>
            </a:r>
            <a:r>
              <a:rPr lang="en-US" sz="4000" dirty="0" smtClean="0">
                <a:latin typeface="Roboto" charset="0"/>
                <a:ea typeface="Roboto" charset="0"/>
              </a:rPr>
              <a:t>Divvy Bike-Share </a:t>
            </a:r>
            <a:r>
              <a:rPr lang="en-US" sz="4000" dirty="0">
                <a:latin typeface="Roboto" charset="0"/>
                <a:ea typeface="Roboto" charset="0"/>
              </a:rPr>
              <a:t>Analysis for Targeted C</a:t>
            </a:r>
            <a:r>
              <a:rPr lang="en-US" sz="4000" dirty="0" smtClean="0">
                <a:latin typeface="Roboto" charset="0"/>
                <a:ea typeface="Roboto" charset="0"/>
              </a:rPr>
              <a:t>ustomer </a:t>
            </a:r>
            <a:r>
              <a:rPr lang="en-US" sz="4000" dirty="0">
                <a:latin typeface="Roboto" charset="0"/>
                <a:ea typeface="Roboto" charset="0"/>
              </a:rPr>
              <a:t>M</a:t>
            </a:r>
            <a:r>
              <a:rPr lang="en-US" sz="4000" dirty="0" smtClean="0">
                <a:latin typeface="Roboto" charset="0"/>
                <a:ea typeface="Roboto" charset="0"/>
              </a:rPr>
              <a:t>arketing </a:t>
            </a:r>
            <a:endParaRPr sz="4000" dirty="0">
              <a:latin typeface="Roboto" charset="0"/>
              <a:ea typeface="Roboto" charset="0"/>
            </a:endParaRPr>
          </a:p>
        </p:txBody>
      </p:sp>
      <p:sp>
        <p:nvSpPr>
          <p:cNvPr id="2" name="TextBox 1"/>
          <p:cNvSpPr txBox="1"/>
          <p:nvPr/>
        </p:nvSpPr>
        <p:spPr>
          <a:xfrm>
            <a:off x="755576" y="2643758"/>
            <a:ext cx="4129657" cy="1246495"/>
          </a:xfrm>
          <a:prstGeom prst="rect">
            <a:avLst/>
          </a:prstGeom>
          <a:noFill/>
        </p:spPr>
        <p:txBody>
          <a:bodyPr wrap="none" rtlCol="0">
            <a:spAutoFit/>
          </a:bodyPr>
          <a:lstStyle/>
          <a:p>
            <a:r>
              <a:rPr lang="en-US" sz="2500" dirty="0" smtClean="0">
                <a:solidFill>
                  <a:schemeClr val="bg1"/>
                </a:solidFill>
                <a:latin typeface="Roboto" charset="0"/>
                <a:ea typeface="Roboto" charset="0"/>
              </a:rPr>
              <a:t>Name : Tamojit Roy</a:t>
            </a:r>
          </a:p>
          <a:p>
            <a:r>
              <a:rPr lang="en-US" sz="2500" dirty="0" smtClean="0">
                <a:solidFill>
                  <a:schemeClr val="bg1"/>
                </a:solidFill>
                <a:latin typeface="Roboto" charset="0"/>
                <a:ea typeface="Roboto" charset="0"/>
              </a:rPr>
              <a:t>Reg. No : 19BCE1156</a:t>
            </a:r>
          </a:p>
          <a:p>
            <a:r>
              <a:rPr lang="en-US" sz="2500" dirty="0" smtClean="0">
                <a:solidFill>
                  <a:schemeClr val="bg1"/>
                </a:solidFill>
                <a:latin typeface="Roboto" charset="0"/>
                <a:ea typeface="Roboto" charset="0"/>
              </a:rPr>
              <a:t>Guide : Dr. A Sheik Abdullah</a:t>
            </a:r>
            <a:endParaRPr lang="en-IN" sz="2500" dirty="0">
              <a:solidFill>
                <a:schemeClr val="bg1"/>
              </a:solidFill>
              <a:latin typeface="Roboto" charset="0"/>
              <a:ea typeface="Roboto" charset="0"/>
            </a:endParaRPr>
          </a:p>
        </p:txBody>
      </p:sp>
      <p:sp>
        <p:nvSpPr>
          <p:cNvPr id="3" name="TextBox 2"/>
          <p:cNvSpPr txBox="1"/>
          <p:nvPr/>
        </p:nvSpPr>
        <p:spPr>
          <a:xfrm>
            <a:off x="2123728" y="4731990"/>
            <a:ext cx="5389617" cy="307777"/>
          </a:xfrm>
          <a:prstGeom prst="rect">
            <a:avLst/>
          </a:prstGeom>
          <a:noFill/>
        </p:spPr>
        <p:txBody>
          <a:bodyPr wrap="none" rtlCol="0">
            <a:spAutoFit/>
          </a:bodyPr>
          <a:lstStyle/>
          <a:p>
            <a:r>
              <a:rPr lang="en-US" dirty="0" smtClean="0">
                <a:solidFill>
                  <a:schemeClr val="bg1"/>
                </a:solidFill>
              </a:rPr>
              <a:t>Review-2 : Capstone Project (Final Year) – B.Tech CSE [2019-23]</a:t>
            </a:r>
            <a:endParaRPr lang="en-IN" dirty="0">
              <a:solidFill>
                <a:schemeClr val="bg1"/>
              </a:solidFill>
            </a:endParaRPr>
          </a:p>
        </p:txBody>
      </p:sp>
    </p:spTree>
    <p:extLst>
      <p:ext uri="{BB962C8B-B14F-4D97-AF65-F5344CB8AC3E}">
        <p14:creationId xmlns:p14="http://schemas.microsoft.com/office/powerpoint/2010/main" val="3867909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275606"/>
            <a:ext cx="6927901" cy="209590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II. LITERATURE REVIEW</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63317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A. THEMES DISCOVERED IN REVIEW</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graphicFrame>
        <p:nvGraphicFramePr>
          <p:cNvPr id="5" name="Table 4"/>
          <p:cNvGraphicFramePr>
            <a:graphicFrameLocks noGrp="1"/>
          </p:cNvGraphicFramePr>
          <p:nvPr>
            <p:extLst>
              <p:ext uri="{D42A27DB-BD31-4B8C-83A1-F6EECF244321}">
                <p14:modId xmlns:p14="http://schemas.microsoft.com/office/powerpoint/2010/main" val="3099500107"/>
              </p:ext>
            </p:extLst>
          </p:nvPr>
        </p:nvGraphicFramePr>
        <p:xfrm>
          <a:off x="323528" y="1131590"/>
          <a:ext cx="8568950" cy="3877433"/>
        </p:xfrm>
        <a:graphic>
          <a:graphicData uri="http://schemas.openxmlformats.org/drawingml/2006/table">
            <a:tbl>
              <a:tblPr firstRow="1" bandRow="1">
                <a:tableStyleId>{69C7853C-536D-4A76-A0AE-DD22124D55A5}</a:tableStyleId>
              </a:tblPr>
              <a:tblGrid>
                <a:gridCol w="648072"/>
                <a:gridCol w="2779508"/>
                <a:gridCol w="1713790"/>
                <a:gridCol w="1713790"/>
                <a:gridCol w="1713790"/>
              </a:tblGrid>
              <a:tr h="360041">
                <a:tc>
                  <a:txBody>
                    <a:bodyPr/>
                    <a:lstStyle/>
                    <a:p>
                      <a:r>
                        <a:rPr lang="en-US" sz="1040" dirty="0" err="1" smtClean="0"/>
                        <a:t>S.No</a:t>
                      </a:r>
                      <a:endParaRPr lang="en-IN" sz="1040" dirty="0"/>
                    </a:p>
                  </a:txBody>
                  <a:tcPr/>
                </a:tc>
                <a:tc>
                  <a:txBody>
                    <a:bodyPr/>
                    <a:lstStyle/>
                    <a:p>
                      <a:r>
                        <a:rPr lang="en-US" sz="1040" dirty="0" smtClean="0"/>
                        <a:t>Paper Title</a:t>
                      </a:r>
                      <a:endParaRPr lang="en-IN" sz="1040" dirty="0"/>
                    </a:p>
                  </a:txBody>
                  <a:tcPr/>
                </a:tc>
                <a:tc>
                  <a:txBody>
                    <a:bodyPr/>
                    <a:lstStyle/>
                    <a:p>
                      <a:r>
                        <a:rPr lang="en-US" sz="1040" dirty="0" smtClean="0"/>
                        <a:t>Summary</a:t>
                      </a:r>
                      <a:endParaRPr lang="en-IN" sz="1040" dirty="0"/>
                    </a:p>
                  </a:txBody>
                  <a:tcPr/>
                </a:tc>
                <a:tc>
                  <a:txBody>
                    <a:bodyPr/>
                    <a:lstStyle/>
                    <a:p>
                      <a:r>
                        <a:rPr lang="en-US" sz="1040" dirty="0" smtClean="0"/>
                        <a:t>Algorithms Used</a:t>
                      </a:r>
                      <a:endParaRPr lang="en-IN" sz="1040" dirty="0"/>
                    </a:p>
                  </a:txBody>
                  <a:tcPr/>
                </a:tc>
                <a:tc>
                  <a:txBody>
                    <a:bodyPr/>
                    <a:lstStyle/>
                    <a:p>
                      <a:r>
                        <a:rPr lang="en-US" sz="1040" dirty="0" smtClean="0"/>
                        <a:t>Pros/Cons</a:t>
                      </a:r>
                      <a:endParaRPr lang="en-IN" sz="1040" dirty="0"/>
                    </a:p>
                  </a:txBody>
                  <a:tcPr/>
                </a:tc>
              </a:tr>
              <a:tr h="884286">
                <a:tc>
                  <a:txBody>
                    <a:bodyPr/>
                    <a:lstStyle/>
                    <a:p>
                      <a:r>
                        <a:rPr lang="en-US" sz="1040" dirty="0" smtClean="0"/>
                        <a:t>[1]</a:t>
                      </a:r>
                      <a:endParaRPr lang="en-IN" sz="1040" dirty="0"/>
                    </a:p>
                  </a:txBody>
                  <a:tcPr/>
                </a:tc>
                <a:tc>
                  <a:txBody>
                    <a:bodyPr/>
                    <a:lstStyle/>
                    <a:p>
                      <a:r>
                        <a:rPr lang="en-IN" sz="1040" dirty="0" err="1" smtClean="0"/>
                        <a:t>Md</a:t>
                      </a:r>
                      <a:r>
                        <a:rPr lang="en-IN" sz="1040" dirty="0" smtClean="0"/>
                        <a:t> </a:t>
                      </a:r>
                      <a:r>
                        <a:rPr lang="en-IN" sz="1040" dirty="0" err="1" smtClean="0"/>
                        <a:t>Doulotuzzaman</a:t>
                      </a:r>
                      <a:r>
                        <a:rPr lang="en-IN" sz="1040" dirty="0" smtClean="0"/>
                        <a:t> </a:t>
                      </a:r>
                      <a:r>
                        <a:rPr lang="en-IN" sz="1040" dirty="0" err="1" smtClean="0"/>
                        <a:t>Xames</a:t>
                      </a:r>
                      <a:r>
                        <a:rPr lang="en-IN" sz="1040" dirty="0" smtClean="0"/>
                        <a:t>, </a:t>
                      </a:r>
                      <a:r>
                        <a:rPr lang="en-IN" sz="1040" dirty="0" err="1" smtClean="0"/>
                        <a:t>Jannatul</a:t>
                      </a:r>
                      <a:r>
                        <a:rPr lang="en-IN" sz="1040" dirty="0" smtClean="0"/>
                        <a:t> </a:t>
                      </a:r>
                      <a:r>
                        <a:rPr lang="en-IN" sz="1040" dirty="0" err="1" smtClean="0"/>
                        <a:t>Shefa</a:t>
                      </a:r>
                      <a:r>
                        <a:rPr lang="en-IN" sz="1040" dirty="0" smtClean="0"/>
                        <a:t>, </a:t>
                      </a:r>
                      <a:r>
                        <a:rPr lang="en-IN" sz="1040" dirty="0" err="1" smtClean="0"/>
                        <a:t>Ferdous</a:t>
                      </a:r>
                      <a:r>
                        <a:rPr lang="en-IN" sz="1040" dirty="0" smtClean="0"/>
                        <a:t> </a:t>
                      </a:r>
                      <a:r>
                        <a:rPr lang="en-IN" sz="1040" dirty="0" err="1" smtClean="0"/>
                        <a:t>Sarwar</a:t>
                      </a:r>
                      <a:r>
                        <a:rPr lang="en-IN" sz="1040" dirty="0" smtClean="0"/>
                        <a:t>, "Bicycle industry as a post‑pandemic green recovery driver in an emerging economy: a SWOT analysis", Springer-</a:t>
                      </a:r>
                      <a:r>
                        <a:rPr lang="en-IN" sz="1040" dirty="0" err="1" smtClean="0"/>
                        <a:t>Verlag</a:t>
                      </a:r>
                      <a:r>
                        <a:rPr lang="en-IN" sz="1040" dirty="0" smtClean="0"/>
                        <a:t> GmbH Germany, part of Springer Nature 2022 (Environmental Science and Pollution Research), July 2022.</a:t>
                      </a:r>
                      <a:endParaRPr lang="en-IN" sz="1040" dirty="0"/>
                    </a:p>
                  </a:txBody>
                  <a:tcPr/>
                </a:tc>
                <a:tc>
                  <a:txBody>
                    <a:bodyPr/>
                    <a:lstStyle/>
                    <a:p>
                      <a:pPr algn="just"/>
                      <a:r>
                        <a:rPr lang="en-US" sz="350" dirty="0" smtClean="0"/>
                        <a:t>This paper deals with analyzing and examining the various factors, which portray the bicycle-industry as a potent industry which can lead to the green recovery and sustainable development of economy and environment in Bangladesh. The authors performed a SWOT analysis after collecting and analyzing information with regards to the bicycle industry in the south-Asian developing economy from many research publications, and by interviewing industry experts, government officials and university professors and finally a joint discussion by all the experts. Based on the findings in which both internal factors (strengths and weaknesses) as well as external factors (opportunities and threats) were taken into consideration, they came up with an internal factor evaluation matrix (IFEM) to find out that the bicycling industry in Bangladesh has enormous potential, given that some reforms be conducted upon the same with a view towards reducing carbon-emissions and decarbonizing the commute sector by facilitating green investment in bicycling as a non-motorized transport (NMT) option to reduce GHG emissions in the post-pandemic settings. Suggested potential strategies to facilitate the adoption of bicycles as a resilient and sustainable transport option such as by developing local manufacturing capability, dedicated infrastructure, reducing import duties, attracting FDIs, eliminating gender differences, etc., were also mentioned.</a:t>
                      </a:r>
                    </a:p>
                    <a:p>
                      <a:pPr algn="just"/>
                      <a:endParaRPr lang="en-IN" sz="350" dirty="0"/>
                    </a:p>
                  </a:txBody>
                  <a:tcPr/>
                </a:tc>
                <a:tc>
                  <a:txBody>
                    <a:bodyPr/>
                    <a:lstStyle/>
                    <a:p>
                      <a:r>
                        <a:rPr lang="en-US" sz="1040" dirty="0" smtClean="0"/>
                        <a:t>SWOT,</a:t>
                      </a:r>
                      <a:r>
                        <a:rPr lang="en-US" sz="1040" baseline="0" dirty="0" smtClean="0"/>
                        <a:t> IFEM, EFEM.</a:t>
                      </a:r>
                      <a:endParaRPr lang="en-IN" sz="1040" dirty="0"/>
                    </a:p>
                  </a:txBody>
                  <a:tcPr/>
                </a:tc>
                <a:tc>
                  <a:txBody>
                    <a:bodyPr/>
                    <a:lstStyle/>
                    <a:p>
                      <a:r>
                        <a:rPr lang="en-US" sz="950" dirty="0" smtClean="0"/>
                        <a:t>Pros:</a:t>
                      </a:r>
                    </a:p>
                    <a:p>
                      <a:r>
                        <a:rPr lang="en-US" sz="950" dirty="0" smtClean="0"/>
                        <a:t>1. Can be used for making strategic planning decisions.</a:t>
                      </a:r>
                    </a:p>
                    <a:p>
                      <a:r>
                        <a:rPr lang="en-US" sz="950" dirty="0" smtClean="0"/>
                        <a:t>Cons:</a:t>
                      </a:r>
                    </a:p>
                    <a:p>
                      <a:r>
                        <a:rPr lang="en-US" sz="950" dirty="0" smtClean="0"/>
                        <a:t>1. Data collected for analysis can never be sufficient and reliable.</a:t>
                      </a:r>
                      <a:endParaRPr lang="en-IN" sz="950" dirty="0"/>
                    </a:p>
                  </a:txBody>
                  <a:tcPr/>
                </a:tc>
              </a:tr>
              <a:tr h="884286">
                <a:tc>
                  <a:txBody>
                    <a:bodyPr/>
                    <a:lstStyle/>
                    <a:p>
                      <a:r>
                        <a:rPr lang="en-US" sz="1040" dirty="0" smtClean="0"/>
                        <a:t>[2]</a:t>
                      </a:r>
                      <a:endParaRPr lang="en-IN" sz="1040" dirty="0"/>
                    </a:p>
                  </a:txBody>
                  <a:tcPr/>
                </a:tc>
                <a:tc>
                  <a:txBody>
                    <a:bodyPr/>
                    <a:lstStyle/>
                    <a:p>
                      <a:r>
                        <a:rPr lang="en-IN" sz="1040" dirty="0" err="1" smtClean="0"/>
                        <a:t>Weiwei</a:t>
                      </a:r>
                      <a:r>
                        <a:rPr lang="en-IN" sz="1040" dirty="0" smtClean="0"/>
                        <a:t> Jiang, "Bike sharing usage prediction with deep learning: a survey",  Springer-</a:t>
                      </a:r>
                      <a:r>
                        <a:rPr lang="en-IN" sz="1040" dirty="0" err="1" smtClean="0"/>
                        <a:t>Verlag</a:t>
                      </a:r>
                      <a:r>
                        <a:rPr lang="en-IN" sz="1040" dirty="0" smtClean="0"/>
                        <a:t> London Ltd., part of Springer Nature 2022, Neural Computing and Applications (2022) 34:15369–15385, June 2022.</a:t>
                      </a:r>
                      <a:endParaRPr lang="en-IN" sz="1040" dirty="0"/>
                    </a:p>
                  </a:txBody>
                  <a:tcPr/>
                </a:tc>
                <a:tc>
                  <a:txBody>
                    <a:bodyPr/>
                    <a:lstStyle/>
                    <a:p>
                      <a:pPr algn="just"/>
                      <a:r>
                        <a:rPr lang="en-US" sz="350" dirty="0" smtClean="0"/>
                        <a:t>The analysis of the pattern of bike-sharing in a region plays the most significant role in predicting the bike usage in any particular region. The authors in this paper, have provided a comprehensive review of bike-sharing usage prediction with many invaluable approaches to predict the bike-sharing usage pattern with deep learning. Following a set of procedures of the following modules: data aggregation to build the prediction input-features and targets, defining 3 data formats (time-series format, grid format and graph format), addressing 3 types of prediction problems (time series-input prediction, graph-input prediction and grid-input prediction), quantifying the prediction error using different evaluation metrics, and finally some prediction challenges (complex spatial dependencies and complex temporal dependencies) and prediction models like FFNN, LSTM, RNN, GNN, GRU, MLP, SVR, etc., were illustrated  with a different section for each type of model was mentioned for both docked and dock-less bike-sharing systems. Finally, application scenarios within the bike-sharing systems and beyond were brought up followed by the challenges and the development directions in the research paper. More open datasets, various applications based on bike usage prediction and potential research directions were summarized to encourage future research.</a:t>
                      </a:r>
                      <a:endParaRPr lang="en-IN" sz="350" dirty="0"/>
                    </a:p>
                  </a:txBody>
                  <a:tcPr/>
                </a:tc>
                <a:tc>
                  <a:txBody>
                    <a:bodyPr/>
                    <a:lstStyle/>
                    <a:p>
                      <a:r>
                        <a:rPr lang="en-US" sz="1040" dirty="0" smtClean="0"/>
                        <a:t>Fuzzy c-means clustering, distance-based clustering, RMSE, MAE, MAPE, SMAPE, RNN, CNN, GCN, GAT.</a:t>
                      </a:r>
                      <a:endParaRPr lang="en-IN" sz="1040" dirty="0"/>
                    </a:p>
                  </a:txBody>
                  <a:tcPr/>
                </a:tc>
                <a:tc>
                  <a:txBody>
                    <a:bodyPr/>
                    <a:lstStyle/>
                    <a:p>
                      <a:r>
                        <a:rPr lang="en-US" sz="950" dirty="0" smtClean="0"/>
                        <a:t>Pros:</a:t>
                      </a:r>
                    </a:p>
                    <a:p>
                      <a:r>
                        <a:rPr lang="en-US" sz="950" dirty="0" smtClean="0"/>
                        <a:t>1. Good prediction accuracy when unexpected events are kept out of the bay.</a:t>
                      </a:r>
                    </a:p>
                    <a:p>
                      <a:r>
                        <a:rPr lang="en-US" sz="950" dirty="0" smtClean="0"/>
                        <a:t>Cons:</a:t>
                      </a:r>
                    </a:p>
                    <a:p>
                      <a:r>
                        <a:rPr lang="en-US" sz="950" dirty="0" smtClean="0"/>
                        <a:t>1. Unexpected variability of external factors.</a:t>
                      </a:r>
                      <a:endParaRPr lang="en-IN" sz="950" dirty="0"/>
                    </a:p>
                  </a:txBody>
                  <a:tcPr/>
                </a:tc>
              </a:tr>
              <a:tr h="884286">
                <a:tc>
                  <a:txBody>
                    <a:bodyPr/>
                    <a:lstStyle/>
                    <a:p>
                      <a:r>
                        <a:rPr lang="en-US" sz="1040" dirty="0" smtClean="0"/>
                        <a:t>[3]</a:t>
                      </a:r>
                      <a:endParaRPr lang="en-IN" sz="1040" dirty="0"/>
                    </a:p>
                  </a:txBody>
                  <a:tcPr/>
                </a:tc>
                <a:tc>
                  <a:txBody>
                    <a:bodyPr/>
                    <a:lstStyle/>
                    <a:p>
                      <a:r>
                        <a:rPr lang="en-IN" sz="1040" dirty="0" err="1" smtClean="0"/>
                        <a:t>Suzana</a:t>
                      </a:r>
                      <a:r>
                        <a:rPr lang="en-IN" sz="1040" dirty="0" smtClean="0"/>
                        <a:t> Regina Moro, Paulo Augusto </a:t>
                      </a:r>
                      <a:r>
                        <a:rPr lang="en-IN" sz="1040" dirty="0" err="1" smtClean="0"/>
                        <a:t>Cauchick</a:t>
                      </a:r>
                      <a:r>
                        <a:rPr lang="en-IN" sz="1040" dirty="0" smtClean="0"/>
                        <a:t>-Miguel, "An Analysis of a Bike-Sharing System from a Business Model Perspective", Brazilian Journal of Operations &amp; Production Management, Vol. 19, No. 2, e20221400, 2022, ISSN 2237-8960 (Online), June 2022.</a:t>
                      </a:r>
                      <a:endParaRPr lang="en-IN" sz="1040" dirty="0"/>
                    </a:p>
                  </a:txBody>
                  <a:tcPr/>
                </a:tc>
                <a:tc>
                  <a:txBody>
                    <a:bodyPr/>
                    <a:lstStyle/>
                    <a:p>
                      <a:pPr algn="just"/>
                      <a:r>
                        <a:rPr lang="en-US" sz="400" dirty="0" smtClean="0"/>
                        <a:t>A vision of developing a sustainable bike-sharing system as viewed a PSS (product-service system) was expressed by the authors in this research paper. Although, it was initially developed considering a single focal-company, restricted to a particular region (southern region of developing country, Brazil) only, the authors emphasized the significance of their research-work claiming that it was the first one to be done keeping in mind the scenario of a developing country. The design of the system-model organized in 4 stages: (i) value proposition, (ii) value configuration, (iii) value delivery and (iv) value capture was introduced. Although, the strategy doesn't hold the providers of the service as the manufacturers themselves, the business-model analyzed was a use-oriented in the context of shared mobility. By conducting face-to-face interviews with those involved in developing the business model, a research protocol was developed. The authors expressed that the PSS business model analyzed by them could represent significant contributions to improve micro-mobility.</a:t>
                      </a:r>
                      <a:endParaRPr lang="en-IN" sz="400" dirty="0"/>
                    </a:p>
                  </a:txBody>
                  <a:tcPr/>
                </a:tc>
                <a:tc>
                  <a:txBody>
                    <a:bodyPr/>
                    <a:lstStyle/>
                    <a:p>
                      <a:r>
                        <a:rPr lang="en-US" sz="1040" dirty="0" smtClean="0"/>
                        <a:t>PSS.</a:t>
                      </a:r>
                      <a:endParaRPr lang="en-IN" sz="1040" dirty="0"/>
                    </a:p>
                  </a:txBody>
                  <a:tcPr/>
                </a:tc>
                <a:tc>
                  <a:txBody>
                    <a:bodyPr/>
                    <a:lstStyle/>
                    <a:p>
                      <a:r>
                        <a:rPr lang="en-US" sz="950" dirty="0" smtClean="0"/>
                        <a:t>Pros:</a:t>
                      </a:r>
                    </a:p>
                    <a:p>
                      <a:r>
                        <a:rPr lang="en-US" sz="950" dirty="0" smtClean="0"/>
                        <a:t>1. PSS solution offered.</a:t>
                      </a:r>
                    </a:p>
                    <a:p>
                      <a:r>
                        <a:rPr lang="en-US" sz="950" dirty="0" smtClean="0"/>
                        <a:t>Cons:</a:t>
                      </a:r>
                    </a:p>
                    <a:p>
                      <a:r>
                        <a:rPr lang="en-US" sz="950" dirty="0" smtClean="0"/>
                        <a:t>1. S</a:t>
                      </a:r>
                      <a:r>
                        <a:rPr lang="en-US" sz="1000" dirty="0" smtClean="0"/>
                        <a:t>ingle study conducted only considering the focal company so restricting the external validity.</a:t>
                      </a:r>
                      <a:endParaRPr lang="en-IN" sz="950" dirty="0"/>
                    </a:p>
                  </a:txBody>
                  <a:tcPr/>
                </a:tc>
              </a:tr>
            </a:tbl>
          </a:graphicData>
        </a:graphic>
      </p:graphicFrame>
    </p:spTree>
    <p:extLst>
      <p:ext uri="{BB962C8B-B14F-4D97-AF65-F5344CB8AC3E}">
        <p14:creationId xmlns:p14="http://schemas.microsoft.com/office/powerpoint/2010/main" val="4163670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CONTD.</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graphicFrame>
        <p:nvGraphicFramePr>
          <p:cNvPr id="5" name="Table 4"/>
          <p:cNvGraphicFramePr>
            <a:graphicFrameLocks noGrp="1"/>
          </p:cNvGraphicFramePr>
          <p:nvPr>
            <p:extLst>
              <p:ext uri="{D42A27DB-BD31-4B8C-83A1-F6EECF244321}">
                <p14:modId xmlns:p14="http://schemas.microsoft.com/office/powerpoint/2010/main" val="492328091"/>
              </p:ext>
            </p:extLst>
          </p:nvPr>
        </p:nvGraphicFramePr>
        <p:xfrm>
          <a:off x="323528" y="1131590"/>
          <a:ext cx="8568950" cy="3825983"/>
        </p:xfrm>
        <a:graphic>
          <a:graphicData uri="http://schemas.openxmlformats.org/drawingml/2006/table">
            <a:tbl>
              <a:tblPr firstRow="1" bandRow="1">
                <a:tableStyleId>{69C7853C-536D-4A76-A0AE-DD22124D55A5}</a:tableStyleId>
              </a:tblPr>
              <a:tblGrid>
                <a:gridCol w="648072"/>
                <a:gridCol w="2779508"/>
                <a:gridCol w="1713790"/>
                <a:gridCol w="1713790"/>
                <a:gridCol w="1713790"/>
              </a:tblGrid>
              <a:tr h="360041">
                <a:tc>
                  <a:txBody>
                    <a:bodyPr/>
                    <a:lstStyle/>
                    <a:p>
                      <a:r>
                        <a:rPr lang="en-US" sz="1040" dirty="0" err="1" smtClean="0"/>
                        <a:t>S.No</a:t>
                      </a:r>
                      <a:endParaRPr lang="en-IN" sz="1040" dirty="0"/>
                    </a:p>
                  </a:txBody>
                  <a:tcPr/>
                </a:tc>
                <a:tc>
                  <a:txBody>
                    <a:bodyPr/>
                    <a:lstStyle/>
                    <a:p>
                      <a:r>
                        <a:rPr lang="en-US" sz="1040" dirty="0" smtClean="0"/>
                        <a:t>Paper Title</a:t>
                      </a:r>
                      <a:endParaRPr lang="en-IN" sz="1040" dirty="0"/>
                    </a:p>
                  </a:txBody>
                  <a:tcPr/>
                </a:tc>
                <a:tc>
                  <a:txBody>
                    <a:bodyPr/>
                    <a:lstStyle/>
                    <a:p>
                      <a:r>
                        <a:rPr lang="en-US" sz="1040" dirty="0" smtClean="0"/>
                        <a:t>Summary</a:t>
                      </a:r>
                      <a:endParaRPr lang="en-IN" sz="1040" dirty="0"/>
                    </a:p>
                  </a:txBody>
                  <a:tcPr/>
                </a:tc>
                <a:tc>
                  <a:txBody>
                    <a:bodyPr/>
                    <a:lstStyle/>
                    <a:p>
                      <a:r>
                        <a:rPr lang="en-US" sz="1040" dirty="0" smtClean="0"/>
                        <a:t>Algorithms Used</a:t>
                      </a:r>
                      <a:endParaRPr lang="en-IN" sz="1040" dirty="0"/>
                    </a:p>
                  </a:txBody>
                  <a:tcPr/>
                </a:tc>
                <a:tc>
                  <a:txBody>
                    <a:bodyPr/>
                    <a:lstStyle/>
                    <a:p>
                      <a:r>
                        <a:rPr lang="en-US" sz="1040" dirty="0" smtClean="0"/>
                        <a:t>Pros/Cons</a:t>
                      </a:r>
                      <a:endParaRPr lang="en-IN" sz="1040" dirty="0"/>
                    </a:p>
                  </a:txBody>
                  <a:tcPr/>
                </a:tc>
              </a:tr>
              <a:tr h="884286">
                <a:tc>
                  <a:txBody>
                    <a:bodyPr/>
                    <a:lstStyle/>
                    <a:p>
                      <a:r>
                        <a:rPr lang="en-US" sz="1040" dirty="0" smtClean="0"/>
                        <a:t>[4]</a:t>
                      </a:r>
                      <a:endParaRPr lang="en-IN" sz="1040" dirty="0"/>
                    </a:p>
                  </a:txBody>
                  <a:tcPr/>
                </a:tc>
                <a:tc>
                  <a:txBody>
                    <a:bodyPr/>
                    <a:lstStyle/>
                    <a:p>
                      <a:r>
                        <a:rPr lang="en-US" sz="1040" dirty="0" err="1" smtClean="0"/>
                        <a:t>Yuanyuan</a:t>
                      </a:r>
                      <a:r>
                        <a:rPr lang="en-US" sz="1040" dirty="0" smtClean="0"/>
                        <a:t> </a:t>
                      </a:r>
                      <a:r>
                        <a:rPr lang="en-US" sz="1040" dirty="0" err="1" smtClean="0"/>
                        <a:t>Guo</a:t>
                      </a:r>
                      <a:r>
                        <a:rPr lang="en-US" sz="1040" dirty="0" smtClean="0"/>
                        <a:t>, </a:t>
                      </a:r>
                      <a:r>
                        <a:rPr lang="en-US" sz="1040" dirty="0" err="1" smtClean="0"/>
                        <a:t>Linchuan</a:t>
                      </a:r>
                      <a:r>
                        <a:rPr lang="en-US" sz="1040" dirty="0" smtClean="0"/>
                        <a:t> Yang, Yang Chen, "Bike Share Usage and the Built Environment: A Review", Frontiers in Public Health (www.frontiersin.org), Volume 10, Article 848169, February 2022.</a:t>
                      </a:r>
                      <a:endParaRPr lang="en-IN" sz="1040" dirty="0"/>
                    </a:p>
                  </a:txBody>
                  <a:tcPr/>
                </a:tc>
                <a:tc>
                  <a:txBody>
                    <a:bodyPr/>
                    <a:lstStyle/>
                    <a:p>
                      <a:pPr algn="just"/>
                      <a:r>
                        <a:rPr lang="en-US" sz="400" dirty="0" smtClean="0"/>
                        <a:t>This paper entirely deals with understanding, analyzing and illustrating the multiple modes and forms of relationships between build environment (i.e., land-use, transportation system and urban design) and bike-share usage. Quite a many variances between the build environment and bike-usage were stated and described with some outliers in notable cases. Variance in relationship in the build environment across different mobility patterns, docked and </a:t>
                      </a:r>
                      <a:r>
                        <a:rPr lang="en-US" sz="400" dirty="0" err="1" smtClean="0"/>
                        <a:t>dockless</a:t>
                      </a:r>
                      <a:r>
                        <a:rPr lang="en-US" sz="400" dirty="0" smtClean="0"/>
                        <a:t> bike-share patterns, w.r.t. trip purpose, between arrival and departure patterns, based upon the day of week, etc. and the bike-share usage were elaborated. The paper concluded with a brief summary of the major findings of the authors and them encouraging the recommendations for the future research works.</a:t>
                      </a:r>
                      <a:endParaRPr lang="en-IN" sz="400" dirty="0"/>
                    </a:p>
                  </a:txBody>
                  <a:tcPr/>
                </a:tc>
                <a:tc>
                  <a:txBody>
                    <a:bodyPr/>
                    <a:lstStyle/>
                    <a:p>
                      <a:r>
                        <a:rPr lang="en-US" sz="1040" dirty="0" smtClean="0"/>
                        <a:t>Self-devised algorithm</a:t>
                      </a:r>
                      <a:r>
                        <a:rPr lang="en-US" sz="1040" baseline="0" dirty="0" smtClean="0"/>
                        <a:t> </a:t>
                      </a:r>
                      <a:r>
                        <a:rPr lang="en-US" sz="1040" dirty="0" smtClean="0"/>
                        <a:t>for literature search and selection process.</a:t>
                      </a:r>
                      <a:endParaRPr lang="en-IN" sz="1040" dirty="0"/>
                    </a:p>
                  </a:txBody>
                  <a:tcPr/>
                </a:tc>
                <a:tc>
                  <a:txBody>
                    <a:bodyPr/>
                    <a:lstStyle/>
                    <a:p>
                      <a:r>
                        <a:rPr lang="en-US" sz="600" dirty="0" smtClean="0"/>
                        <a:t>Pros:</a:t>
                      </a:r>
                    </a:p>
                    <a:p>
                      <a:r>
                        <a:rPr lang="en-US" sz="600" dirty="0" smtClean="0"/>
                        <a:t>1. Shown that effects of certain</a:t>
                      </a:r>
                      <a:r>
                        <a:rPr lang="en-US" sz="600" baseline="0" dirty="0" smtClean="0"/>
                        <a:t> </a:t>
                      </a:r>
                      <a:r>
                        <a:rPr lang="en-US" sz="600" dirty="0" smtClean="0"/>
                        <a:t>built environment factors</a:t>
                      </a:r>
                      <a:r>
                        <a:rPr lang="en-US" sz="600" baseline="0" dirty="0" smtClean="0"/>
                        <a:t> </a:t>
                      </a:r>
                      <a:r>
                        <a:rPr lang="en-US" sz="600" dirty="0" smtClean="0"/>
                        <a:t>on bike share usage were</a:t>
                      </a:r>
                      <a:r>
                        <a:rPr lang="en-US" sz="600" baseline="0" dirty="0" smtClean="0"/>
                        <a:t> </a:t>
                      </a:r>
                      <a:r>
                        <a:rPr lang="en-US" sz="600" dirty="0" smtClean="0"/>
                        <a:t>sometimes inconsistent</a:t>
                      </a:r>
                      <a:r>
                        <a:rPr lang="en-US" sz="600" baseline="0" dirty="0" smtClean="0"/>
                        <a:t> </a:t>
                      </a:r>
                      <a:r>
                        <a:rPr lang="en-US" sz="600" dirty="0" smtClean="0"/>
                        <a:t>among the selected empirical studies.</a:t>
                      </a:r>
                    </a:p>
                    <a:p>
                      <a:r>
                        <a:rPr lang="en-US" sz="600" dirty="0" smtClean="0"/>
                        <a:t>Cons:</a:t>
                      </a:r>
                    </a:p>
                    <a:p>
                      <a:r>
                        <a:rPr lang="en-US" sz="600" dirty="0" smtClean="0"/>
                        <a:t>1. Requires a more comprehensive approach for better insights.</a:t>
                      </a:r>
                      <a:endParaRPr lang="en-IN" sz="600" dirty="0"/>
                    </a:p>
                  </a:txBody>
                  <a:tcPr/>
                </a:tc>
              </a:tr>
              <a:tr h="884286">
                <a:tc>
                  <a:txBody>
                    <a:bodyPr/>
                    <a:lstStyle/>
                    <a:p>
                      <a:r>
                        <a:rPr lang="en-US" sz="1040" dirty="0" smtClean="0"/>
                        <a:t>[5]</a:t>
                      </a:r>
                      <a:endParaRPr lang="en-IN" sz="1040" dirty="0"/>
                    </a:p>
                  </a:txBody>
                  <a:tcPr/>
                </a:tc>
                <a:tc>
                  <a:txBody>
                    <a:bodyPr/>
                    <a:lstStyle/>
                    <a:p>
                      <a:r>
                        <a:rPr lang="en-IN" sz="1040" dirty="0" smtClean="0"/>
                        <a:t>Songhua Hu, </a:t>
                      </a:r>
                      <a:r>
                        <a:rPr lang="en-IN" sz="1040" dirty="0" err="1" smtClean="0"/>
                        <a:t>Mingyang</a:t>
                      </a:r>
                      <a:r>
                        <a:rPr lang="en-IN" sz="1040" dirty="0" smtClean="0"/>
                        <a:t> Chen, Yuan Jiang, Wei Sun, </a:t>
                      </a:r>
                      <a:r>
                        <a:rPr lang="en-IN" sz="1040" dirty="0" err="1" smtClean="0"/>
                        <a:t>Chenfeng</a:t>
                      </a:r>
                      <a:r>
                        <a:rPr lang="en-IN" sz="1040" dirty="0" smtClean="0"/>
                        <a:t> </a:t>
                      </a:r>
                      <a:r>
                        <a:rPr lang="en-IN" sz="1040" dirty="0" err="1" smtClean="0"/>
                        <a:t>Xiong</a:t>
                      </a:r>
                      <a:r>
                        <a:rPr lang="en-IN" sz="1040" dirty="0" smtClean="0"/>
                        <a:t>, "Examining factors associated with bike-and-ride (</a:t>
                      </a:r>
                      <a:r>
                        <a:rPr lang="en-IN" sz="1040" dirty="0" err="1" smtClean="0"/>
                        <a:t>BnR</a:t>
                      </a:r>
                      <a:r>
                        <a:rPr lang="en-IN" sz="1040" dirty="0" smtClean="0"/>
                        <a:t>) activities around metro stations in large-scale </a:t>
                      </a:r>
                      <a:r>
                        <a:rPr lang="en-IN" sz="1040" dirty="0" err="1" smtClean="0"/>
                        <a:t>dockless</a:t>
                      </a:r>
                      <a:r>
                        <a:rPr lang="en-IN" sz="1040" dirty="0" smtClean="0"/>
                        <a:t> </a:t>
                      </a:r>
                      <a:r>
                        <a:rPr lang="en-IN" sz="1040" dirty="0" err="1" smtClean="0"/>
                        <a:t>bikesharing</a:t>
                      </a:r>
                      <a:r>
                        <a:rPr lang="en-IN" sz="1040" dirty="0" smtClean="0"/>
                        <a:t> systems", Journal of Transport Geography 98 (2022) 103271, Elsevier Ltd., December 2021.</a:t>
                      </a:r>
                      <a:endParaRPr lang="en-IN" sz="1040" dirty="0"/>
                    </a:p>
                  </a:txBody>
                  <a:tcPr/>
                </a:tc>
                <a:tc>
                  <a:txBody>
                    <a:bodyPr/>
                    <a:lstStyle/>
                    <a:p>
                      <a:pPr algn="just"/>
                      <a:r>
                        <a:rPr lang="en-US" sz="400" dirty="0" smtClean="0"/>
                        <a:t>The study attempted to examine the associations of </a:t>
                      </a:r>
                      <a:r>
                        <a:rPr lang="en-US" sz="400" dirty="0" err="1" smtClean="0"/>
                        <a:t>BnR</a:t>
                      </a:r>
                      <a:r>
                        <a:rPr lang="en-US" sz="400" dirty="0" smtClean="0"/>
                        <a:t> (bike and ride) activities with metro area w.r.t. DBS (</a:t>
                      </a:r>
                      <a:r>
                        <a:rPr lang="en-US" sz="400" dirty="0" err="1" smtClean="0"/>
                        <a:t>dockless</a:t>
                      </a:r>
                      <a:r>
                        <a:rPr lang="en-US" sz="400" dirty="0" smtClean="0"/>
                        <a:t> bike sharing) systems, in the city of Shanghai, China. The study </a:t>
                      </a:r>
                      <a:r>
                        <a:rPr lang="en-US" sz="400" dirty="0" err="1" smtClean="0"/>
                        <a:t>signalled</a:t>
                      </a:r>
                      <a:r>
                        <a:rPr lang="en-US" sz="400" dirty="0" smtClean="0"/>
                        <a:t> that </a:t>
                      </a:r>
                      <a:r>
                        <a:rPr lang="en-US" sz="400" dirty="0" err="1" smtClean="0"/>
                        <a:t>BnR</a:t>
                      </a:r>
                      <a:r>
                        <a:rPr lang="en-US" sz="400" dirty="0" smtClean="0"/>
                        <a:t> behaviors were affected by features like station features, land use, socio-demographics, roadway designs, transportation facilities, etc. Mainly four metrics were employed in the entire study to understand </a:t>
                      </a:r>
                      <a:r>
                        <a:rPr lang="en-US" sz="400" dirty="0" err="1" smtClean="0"/>
                        <a:t>BnR</a:t>
                      </a:r>
                      <a:r>
                        <a:rPr lang="en-US" sz="400" dirty="0" smtClean="0"/>
                        <a:t> behaviors from the perspective of different participators viz. local govt., DBS users, etc. The metrics were </a:t>
                      </a:r>
                      <a:r>
                        <a:rPr lang="en-US" sz="400" dirty="0" err="1" smtClean="0"/>
                        <a:t>BnR</a:t>
                      </a:r>
                      <a:r>
                        <a:rPr lang="en-US" sz="400" dirty="0" smtClean="0"/>
                        <a:t> trip count, shared-bike utilization rate, metro catchment area and </a:t>
                      </a:r>
                      <a:r>
                        <a:rPr lang="en-US" sz="400" dirty="0" err="1" smtClean="0"/>
                        <a:t>BnR</a:t>
                      </a:r>
                      <a:r>
                        <a:rPr lang="en-US" sz="400" dirty="0" smtClean="0"/>
                        <a:t> rate, for the assessment of </a:t>
                      </a:r>
                      <a:r>
                        <a:rPr lang="en-US" sz="400" dirty="0" err="1" smtClean="0"/>
                        <a:t>BnR</a:t>
                      </a:r>
                      <a:r>
                        <a:rPr lang="en-US" sz="400" dirty="0" smtClean="0"/>
                        <a:t> performance. The generalized additive model (GAM) was utilized to build statistical inference. Several statistical issues such as over-dispersion, </a:t>
                      </a:r>
                      <a:r>
                        <a:rPr lang="en-US" sz="400" dirty="0" err="1" smtClean="0"/>
                        <a:t>skewness</a:t>
                      </a:r>
                      <a:r>
                        <a:rPr lang="en-US" sz="400" dirty="0" smtClean="0"/>
                        <a:t> and spatial autocorrelation were addressed while </a:t>
                      </a:r>
                      <a:r>
                        <a:rPr lang="en-US" sz="400" dirty="0" err="1" smtClean="0"/>
                        <a:t>modelling</a:t>
                      </a:r>
                      <a:r>
                        <a:rPr lang="en-US" sz="400" dirty="0" smtClean="0"/>
                        <a:t> DBS usage. The spatial distribution of the 4 metrics suggested that shared bikes were oversupplied in the city center while undersupplied in the suburb. Based on other things, various other conclusions were drawn for comprehensive analysis.</a:t>
                      </a:r>
                      <a:endParaRPr lang="en-IN" sz="400" dirty="0"/>
                    </a:p>
                  </a:txBody>
                  <a:tcPr/>
                </a:tc>
                <a:tc>
                  <a:txBody>
                    <a:bodyPr/>
                    <a:lstStyle/>
                    <a:p>
                      <a:r>
                        <a:rPr lang="en-US" sz="1050" dirty="0" smtClean="0"/>
                        <a:t>Negative binomial regression,</a:t>
                      </a:r>
                      <a:r>
                        <a:rPr lang="en-US" sz="1050" baseline="0" dirty="0" smtClean="0"/>
                        <a:t> </a:t>
                      </a:r>
                      <a:r>
                        <a:rPr lang="en-US" sz="1050" dirty="0" smtClean="0"/>
                        <a:t>multilevel mixed model, ARMA, GAMs.</a:t>
                      </a:r>
                      <a:endParaRPr lang="en-IN" sz="1040" dirty="0"/>
                    </a:p>
                  </a:txBody>
                  <a:tcPr/>
                </a:tc>
                <a:tc>
                  <a:txBody>
                    <a:bodyPr/>
                    <a:lstStyle/>
                    <a:p>
                      <a:r>
                        <a:rPr lang="en-US" sz="520" dirty="0" smtClean="0"/>
                        <a:t>Pros:</a:t>
                      </a:r>
                    </a:p>
                    <a:p>
                      <a:r>
                        <a:rPr lang="en-US" sz="520" dirty="0" smtClean="0"/>
                        <a:t>1. Gave a comprehensive statistical framework to evaluate </a:t>
                      </a:r>
                      <a:r>
                        <a:rPr lang="en-US" sz="520" dirty="0" err="1" smtClean="0"/>
                        <a:t>BnR</a:t>
                      </a:r>
                      <a:r>
                        <a:rPr lang="en-US" sz="520" dirty="0" smtClean="0"/>
                        <a:t> performance in </a:t>
                      </a:r>
                      <a:r>
                        <a:rPr lang="en-US" sz="520" dirty="0" err="1" smtClean="0"/>
                        <a:t>DBSmetro</a:t>
                      </a:r>
                      <a:r>
                        <a:rPr lang="en-US" sz="520" dirty="0" smtClean="0"/>
                        <a:t> systems, estimate </a:t>
                      </a:r>
                      <a:r>
                        <a:rPr lang="en-US" sz="520" dirty="0" err="1" smtClean="0"/>
                        <a:t>BnR</a:t>
                      </a:r>
                      <a:r>
                        <a:rPr lang="en-US" sz="520" dirty="0" smtClean="0"/>
                        <a:t> demand of riding shared bikes,</a:t>
                      </a:r>
                      <a:r>
                        <a:rPr lang="en-US" sz="520" baseline="0" dirty="0" smtClean="0"/>
                        <a:t> </a:t>
                      </a:r>
                      <a:r>
                        <a:rPr lang="en-US" sz="520" dirty="0" smtClean="0"/>
                        <a:t>support shared bike relocation, and eventually help promote the efficiency and attractiveness of using DBS as a feeder mode of transit. </a:t>
                      </a:r>
                    </a:p>
                    <a:p>
                      <a:r>
                        <a:rPr lang="en-US" sz="520" dirty="0" smtClean="0"/>
                        <a:t>Cons:</a:t>
                      </a:r>
                    </a:p>
                    <a:p>
                      <a:pPr marL="0" indent="0">
                        <a:buNone/>
                      </a:pPr>
                      <a:r>
                        <a:rPr lang="en-US" sz="520" baseline="0" dirty="0" smtClean="0"/>
                        <a:t>1. Variables used are correlational and can’t prove causality,</a:t>
                      </a:r>
                    </a:p>
                    <a:p>
                      <a:pPr marL="0" indent="0">
                        <a:buNone/>
                      </a:pPr>
                      <a:r>
                        <a:rPr lang="en-US" sz="520" dirty="0" smtClean="0"/>
                        <a:t>2. All analyses were deduced at an aggregate level in the absence of available information at the individual.</a:t>
                      </a:r>
                    </a:p>
                    <a:p>
                      <a:pPr marL="0" indent="0">
                        <a:buNone/>
                      </a:pPr>
                      <a:r>
                        <a:rPr lang="en-US" sz="520" dirty="0" smtClean="0"/>
                        <a:t>3. Data represents behavior of only DBS users.</a:t>
                      </a:r>
                      <a:endParaRPr lang="en-IN" sz="520" dirty="0"/>
                    </a:p>
                  </a:txBody>
                  <a:tcPr/>
                </a:tc>
              </a:tr>
              <a:tr h="884286">
                <a:tc>
                  <a:txBody>
                    <a:bodyPr/>
                    <a:lstStyle/>
                    <a:p>
                      <a:r>
                        <a:rPr lang="en-US" sz="1040" dirty="0" smtClean="0"/>
                        <a:t>[6]</a:t>
                      </a:r>
                      <a:endParaRPr lang="en-IN" sz="1040" dirty="0"/>
                    </a:p>
                  </a:txBody>
                  <a:tcPr/>
                </a:tc>
                <a:tc>
                  <a:txBody>
                    <a:bodyPr/>
                    <a:lstStyle/>
                    <a:p>
                      <a:r>
                        <a:rPr lang="en-IN" sz="1040" dirty="0" err="1" smtClean="0"/>
                        <a:t>Hanning</a:t>
                      </a:r>
                      <a:r>
                        <a:rPr lang="en-IN" sz="1040" dirty="0" smtClean="0"/>
                        <a:t> Song, </a:t>
                      </a:r>
                      <a:r>
                        <a:rPr lang="en-IN" sz="1040" dirty="0" err="1" smtClean="0"/>
                        <a:t>Gaofeng</a:t>
                      </a:r>
                      <a:r>
                        <a:rPr lang="en-IN" sz="1040" dirty="0" smtClean="0"/>
                        <a:t> Yin, </a:t>
                      </a:r>
                      <a:r>
                        <a:rPr lang="en-IN" sz="1040" dirty="0" err="1" smtClean="0"/>
                        <a:t>Xihong</a:t>
                      </a:r>
                      <a:r>
                        <a:rPr lang="en-IN" sz="1040" dirty="0" smtClean="0"/>
                        <a:t> Wan, Min </a:t>
                      </a:r>
                      <a:r>
                        <a:rPr lang="en-IN" sz="1040" dirty="0" err="1" smtClean="0"/>
                        <a:t>Guo</a:t>
                      </a:r>
                      <a:r>
                        <a:rPr lang="en-IN" sz="1040" dirty="0" smtClean="0"/>
                        <a:t>, </a:t>
                      </a:r>
                      <a:r>
                        <a:rPr lang="en-IN" sz="1040" dirty="0" err="1" smtClean="0"/>
                        <a:t>Zhancai</a:t>
                      </a:r>
                      <a:r>
                        <a:rPr lang="en-IN" sz="1040" dirty="0" smtClean="0"/>
                        <a:t> </a:t>
                      </a:r>
                      <a:r>
                        <a:rPr lang="en-IN" sz="1040" dirty="0" err="1" smtClean="0"/>
                        <a:t>Xie</a:t>
                      </a:r>
                      <a:r>
                        <a:rPr lang="en-IN" sz="1040" dirty="0" smtClean="0"/>
                        <a:t>, </a:t>
                      </a:r>
                      <a:r>
                        <a:rPr lang="en-IN" sz="1040" dirty="0" err="1" smtClean="0"/>
                        <a:t>Jiafeng</a:t>
                      </a:r>
                      <a:r>
                        <a:rPr lang="en-IN" sz="1040" dirty="0" smtClean="0"/>
                        <a:t> </a:t>
                      </a:r>
                      <a:r>
                        <a:rPr lang="en-IN" sz="1040" dirty="0" err="1" smtClean="0"/>
                        <a:t>Gu</a:t>
                      </a:r>
                      <a:r>
                        <a:rPr lang="en-IN" sz="1040" dirty="0" smtClean="0"/>
                        <a:t>, "Increasing Bike-Sharing Users’ Willingness to Pay — A Study of China Based on Perceived Value Theory and Structural Equation Model", Frontiers in Psychology (www.frontiersin.org), Volume 12 | Article 747462, January 2022.</a:t>
                      </a:r>
                      <a:endParaRPr lang="en-IN" sz="1040" dirty="0"/>
                    </a:p>
                  </a:txBody>
                  <a:tcPr/>
                </a:tc>
                <a:tc>
                  <a:txBody>
                    <a:bodyPr/>
                    <a:lstStyle/>
                    <a:p>
                      <a:pPr algn="just"/>
                      <a:r>
                        <a:rPr lang="en-US" sz="470" dirty="0" smtClean="0"/>
                        <a:t>In this research paper, the authors sought to investigate the correlation of the various factors of the perceived value upon the users willingness to pay for bike-sharing services in the first-tier and second-tier cities of China. A structural analysis was also conducted to validate the findings and visualize the significance of the different factors as variables. The paper analyzed the direct and indirect factors that affect bike-sharing users' willingness to pay. Based upon the findings, the authors concluded that, perceived </a:t>
                      </a:r>
                      <a:r>
                        <a:rPr lang="en-US" sz="470" dirty="0" err="1" smtClean="0"/>
                        <a:t>usefullness</a:t>
                      </a:r>
                      <a:r>
                        <a:rPr lang="en-US" sz="470" dirty="0" smtClean="0"/>
                        <a:t> and perceived ease-of-use have positive impact on perceived value; and perceived trust, perceived value, individual paying consciousness and environmental protection have positive impact on perceived value; the users' word-of-mouth and perceived entertainment have no significance; and finally perceived cost and perceived risk have negative impact on perceived value.</a:t>
                      </a:r>
                    </a:p>
                    <a:p>
                      <a:pPr algn="just"/>
                      <a:endParaRPr lang="en-IN" sz="470" dirty="0"/>
                    </a:p>
                  </a:txBody>
                  <a:tcPr/>
                </a:tc>
                <a:tc>
                  <a:txBody>
                    <a:bodyPr/>
                    <a:lstStyle/>
                    <a:p>
                      <a:r>
                        <a:rPr lang="en-US" sz="1040" dirty="0" smtClean="0"/>
                        <a:t>Scale Design on PV, PU, PE, PEU, PC, PR, IPC, WOM, PT, EP, WTP;</a:t>
                      </a:r>
                      <a:r>
                        <a:rPr lang="en-US" sz="1040" baseline="0" dirty="0" smtClean="0"/>
                        <a:t> Reliability Analysis; Validity Analysis; </a:t>
                      </a:r>
                      <a:r>
                        <a:rPr lang="en-US" sz="1050" dirty="0" smtClean="0"/>
                        <a:t>Confirmatory Factor Analysis and Correction; Model Building.</a:t>
                      </a:r>
                      <a:endParaRPr lang="en-IN" sz="1040" dirty="0"/>
                    </a:p>
                  </a:txBody>
                  <a:tcPr/>
                </a:tc>
                <a:tc>
                  <a:txBody>
                    <a:bodyPr/>
                    <a:lstStyle/>
                    <a:p>
                      <a:r>
                        <a:rPr lang="en-US" sz="900" dirty="0" smtClean="0"/>
                        <a:t>Pros:</a:t>
                      </a:r>
                    </a:p>
                    <a:p>
                      <a:pPr marL="0" indent="0">
                        <a:buNone/>
                      </a:pPr>
                      <a:r>
                        <a:rPr lang="en-US" sz="900" dirty="0" smtClean="0"/>
                        <a:t>1. Assess bike-sharing users consumptive decisions.</a:t>
                      </a:r>
                    </a:p>
                    <a:p>
                      <a:pPr marL="0" indent="0">
                        <a:buNone/>
                      </a:pPr>
                      <a:r>
                        <a:rPr lang="en-US" sz="900" dirty="0" smtClean="0"/>
                        <a:t>2. Assess</a:t>
                      </a:r>
                      <a:r>
                        <a:rPr lang="en-US" sz="900" baseline="0" dirty="0" smtClean="0"/>
                        <a:t> users’ willingness to pay.</a:t>
                      </a:r>
                      <a:endParaRPr lang="en-US" sz="900" dirty="0" smtClean="0"/>
                    </a:p>
                    <a:p>
                      <a:r>
                        <a:rPr lang="en-US" sz="900" dirty="0" smtClean="0"/>
                        <a:t>Cons:</a:t>
                      </a:r>
                    </a:p>
                    <a:p>
                      <a:r>
                        <a:rPr lang="en-US" sz="900" dirty="0" smtClean="0"/>
                        <a:t>1. Model could have been more accurate and there is scope of improvement.</a:t>
                      </a:r>
                      <a:endParaRPr lang="en-IN" sz="900" dirty="0"/>
                    </a:p>
                  </a:txBody>
                  <a:tcPr/>
                </a:tc>
              </a:tr>
            </a:tbl>
          </a:graphicData>
        </a:graphic>
      </p:graphicFrame>
    </p:spTree>
    <p:extLst>
      <p:ext uri="{BB962C8B-B14F-4D97-AF65-F5344CB8AC3E}">
        <p14:creationId xmlns:p14="http://schemas.microsoft.com/office/powerpoint/2010/main" val="33761130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CONTD.</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graphicFrame>
        <p:nvGraphicFramePr>
          <p:cNvPr id="5" name="Table 4"/>
          <p:cNvGraphicFramePr>
            <a:graphicFrameLocks noGrp="1"/>
          </p:cNvGraphicFramePr>
          <p:nvPr>
            <p:extLst>
              <p:ext uri="{D42A27DB-BD31-4B8C-83A1-F6EECF244321}">
                <p14:modId xmlns:p14="http://schemas.microsoft.com/office/powerpoint/2010/main" val="3408681287"/>
              </p:ext>
            </p:extLst>
          </p:nvPr>
        </p:nvGraphicFramePr>
        <p:xfrm>
          <a:off x="323528" y="1078758"/>
          <a:ext cx="8568950" cy="3970397"/>
        </p:xfrm>
        <a:graphic>
          <a:graphicData uri="http://schemas.openxmlformats.org/drawingml/2006/table">
            <a:tbl>
              <a:tblPr firstRow="1" bandRow="1">
                <a:tableStyleId>{69C7853C-536D-4A76-A0AE-DD22124D55A5}</a:tableStyleId>
              </a:tblPr>
              <a:tblGrid>
                <a:gridCol w="648072"/>
                <a:gridCol w="2779508"/>
                <a:gridCol w="1713790"/>
                <a:gridCol w="1713790"/>
                <a:gridCol w="1713790"/>
              </a:tblGrid>
              <a:tr h="360041">
                <a:tc>
                  <a:txBody>
                    <a:bodyPr/>
                    <a:lstStyle/>
                    <a:p>
                      <a:r>
                        <a:rPr lang="en-US" sz="1102" dirty="0" err="1" smtClean="0"/>
                        <a:t>S.No</a:t>
                      </a:r>
                      <a:endParaRPr lang="en-IN" sz="1102" dirty="0"/>
                    </a:p>
                  </a:txBody>
                  <a:tcPr/>
                </a:tc>
                <a:tc>
                  <a:txBody>
                    <a:bodyPr/>
                    <a:lstStyle/>
                    <a:p>
                      <a:r>
                        <a:rPr lang="en-US" sz="1102" dirty="0" smtClean="0"/>
                        <a:t>Paper Title</a:t>
                      </a:r>
                      <a:endParaRPr lang="en-IN" sz="1102" dirty="0"/>
                    </a:p>
                  </a:txBody>
                  <a:tcPr/>
                </a:tc>
                <a:tc>
                  <a:txBody>
                    <a:bodyPr/>
                    <a:lstStyle/>
                    <a:p>
                      <a:r>
                        <a:rPr lang="en-US" sz="1102" dirty="0" smtClean="0"/>
                        <a:t>Summary</a:t>
                      </a:r>
                      <a:endParaRPr lang="en-IN" sz="1102" dirty="0"/>
                    </a:p>
                  </a:txBody>
                  <a:tcPr/>
                </a:tc>
                <a:tc>
                  <a:txBody>
                    <a:bodyPr/>
                    <a:lstStyle/>
                    <a:p>
                      <a:r>
                        <a:rPr lang="en-US" sz="1102" dirty="0" smtClean="0"/>
                        <a:t>Algorithms Used</a:t>
                      </a:r>
                      <a:endParaRPr lang="en-IN" sz="1102" dirty="0"/>
                    </a:p>
                  </a:txBody>
                  <a:tcPr/>
                </a:tc>
                <a:tc>
                  <a:txBody>
                    <a:bodyPr/>
                    <a:lstStyle/>
                    <a:p>
                      <a:r>
                        <a:rPr lang="en-US" sz="1102" dirty="0" smtClean="0"/>
                        <a:t>Pros/Cons</a:t>
                      </a:r>
                      <a:endParaRPr lang="en-IN" sz="1102" dirty="0"/>
                    </a:p>
                  </a:txBody>
                  <a:tcPr/>
                </a:tc>
              </a:tr>
              <a:tr h="884286">
                <a:tc>
                  <a:txBody>
                    <a:bodyPr/>
                    <a:lstStyle/>
                    <a:p>
                      <a:r>
                        <a:rPr lang="en-US" sz="1102" dirty="0" smtClean="0"/>
                        <a:t>[7]</a:t>
                      </a:r>
                      <a:endParaRPr lang="en-IN" sz="1102" dirty="0"/>
                    </a:p>
                  </a:txBody>
                  <a:tcPr/>
                </a:tc>
                <a:tc>
                  <a:txBody>
                    <a:bodyPr/>
                    <a:lstStyle/>
                    <a:p>
                      <a:r>
                        <a:rPr lang="en-US" sz="1102" dirty="0" err="1" smtClean="0"/>
                        <a:t>Xiaonan</a:t>
                      </a:r>
                      <a:r>
                        <a:rPr lang="en-US" sz="1102" dirty="0" smtClean="0"/>
                        <a:t> Zhang, </a:t>
                      </a:r>
                      <a:r>
                        <a:rPr lang="en-US" sz="1102" dirty="0" err="1" smtClean="0"/>
                        <a:t>Jianjun</a:t>
                      </a:r>
                      <a:r>
                        <a:rPr lang="en-US" sz="1102" dirty="0" smtClean="0"/>
                        <a:t> Wang, </a:t>
                      </a:r>
                      <a:r>
                        <a:rPr lang="en-US" sz="1102" dirty="0" err="1" smtClean="0"/>
                        <a:t>Xueqin</a:t>
                      </a:r>
                      <a:r>
                        <a:rPr lang="en-US" sz="1102" dirty="0" smtClean="0"/>
                        <a:t> Long, </a:t>
                      </a:r>
                      <a:r>
                        <a:rPr lang="en-US" sz="1102" dirty="0" err="1" smtClean="0"/>
                        <a:t>Weijia</a:t>
                      </a:r>
                      <a:r>
                        <a:rPr lang="en-US" sz="1102" dirty="0" smtClean="0"/>
                        <a:t> Li, "Understanding the intention to use bike-sharing system: A case study in Xi’an, China", </a:t>
                      </a:r>
                      <a:r>
                        <a:rPr lang="en-US" sz="1102" dirty="0" err="1" smtClean="0"/>
                        <a:t>PLoS</a:t>
                      </a:r>
                      <a:r>
                        <a:rPr lang="en-US" sz="1102" dirty="0" smtClean="0"/>
                        <a:t> ONE 16(12): e0258790, December 2021.</a:t>
                      </a:r>
                      <a:endParaRPr lang="en-IN" sz="1102" dirty="0"/>
                    </a:p>
                  </a:txBody>
                  <a:tcPr/>
                </a:tc>
                <a:tc>
                  <a:txBody>
                    <a:bodyPr/>
                    <a:lstStyle/>
                    <a:p>
                      <a:pPr algn="just"/>
                      <a:r>
                        <a:rPr lang="en-US" sz="400" dirty="0" smtClean="0"/>
                        <a:t>This paper investigates the various factors which make the bike-sharing services to be retained by the users, and not just be opted by them in the first place. For data collection purposes, questionnaires were collected through both online and offline survey. A total of 650 questionnaires were collected, including 500 field surveys and 150 online questionnaires, resulting in 622 valid questionnaires. The authors introduced the related concepts of participation in purchasing decisions, customer engagement, and customer-perceived value, and uses a structural equation model to identify the interaction and influence mechanisms between the three variables and usage intent. It not only extends the scope of consumer behavior theory, but also provides management and marketing strategies for bike-sharing companies.</a:t>
                      </a:r>
                      <a:endParaRPr lang="en-IN" sz="400" dirty="0"/>
                    </a:p>
                  </a:txBody>
                  <a:tcPr/>
                </a:tc>
                <a:tc>
                  <a:txBody>
                    <a:bodyPr/>
                    <a:lstStyle/>
                    <a:p>
                      <a:r>
                        <a:rPr lang="en-US" sz="1102" dirty="0" smtClean="0"/>
                        <a:t>SEM, Reliability &amp; Validity, Direct effect test, Intermediary effect test.</a:t>
                      </a:r>
                      <a:endParaRPr lang="en-IN" sz="1102" dirty="0"/>
                    </a:p>
                  </a:txBody>
                  <a:tcPr/>
                </a:tc>
                <a:tc>
                  <a:txBody>
                    <a:bodyPr/>
                    <a:lstStyle/>
                    <a:p>
                      <a:r>
                        <a:rPr lang="en-US" sz="630" dirty="0" smtClean="0"/>
                        <a:t>Pros:</a:t>
                      </a:r>
                    </a:p>
                    <a:p>
                      <a:r>
                        <a:rPr lang="en-US" sz="630" dirty="0" smtClean="0"/>
                        <a:t>1. Showed that all influencing  factors were significantly positively associated with usage intention.</a:t>
                      </a:r>
                    </a:p>
                    <a:p>
                      <a:r>
                        <a:rPr lang="en-US" sz="630" dirty="0" smtClean="0"/>
                        <a:t>Cons:</a:t>
                      </a:r>
                    </a:p>
                    <a:p>
                      <a:pPr marL="0" indent="0">
                        <a:buNone/>
                      </a:pPr>
                      <a:r>
                        <a:rPr lang="en-US" sz="630" dirty="0" smtClean="0"/>
                        <a:t>1. Limited sample size.</a:t>
                      </a:r>
                    </a:p>
                    <a:p>
                      <a:pPr marL="0" indent="0">
                        <a:buNone/>
                      </a:pPr>
                      <a:r>
                        <a:rPr lang="en-US" sz="630" dirty="0" smtClean="0"/>
                        <a:t>2. Some</a:t>
                      </a:r>
                      <a:r>
                        <a:rPr lang="en-US" sz="630" baseline="0" dirty="0" smtClean="0"/>
                        <a:t> factors like </a:t>
                      </a:r>
                      <a:r>
                        <a:rPr lang="en-IN" sz="630" dirty="0" smtClean="0"/>
                        <a:t>residents’ travel characteristics, weather, etc. not considered.</a:t>
                      </a:r>
                      <a:endParaRPr lang="en-IN" sz="630" dirty="0"/>
                    </a:p>
                  </a:txBody>
                  <a:tcPr/>
                </a:tc>
              </a:tr>
              <a:tr h="884286">
                <a:tc>
                  <a:txBody>
                    <a:bodyPr/>
                    <a:lstStyle/>
                    <a:p>
                      <a:r>
                        <a:rPr lang="en-US" sz="1102" dirty="0" smtClean="0"/>
                        <a:t>[8]</a:t>
                      </a:r>
                      <a:endParaRPr lang="en-IN" sz="1102" dirty="0"/>
                    </a:p>
                  </a:txBody>
                  <a:tcPr/>
                </a:tc>
                <a:tc>
                  <a:txBody>
                    <a:bodyPr/>
                    <a:lstStyle/>
                    <a:p>
                      <a:r>
                        <a:rPr lang="en-US" sz="1102" dirty="0" err="1" smtClean="0"/>
                        <a:t>Puneeth</a:t>
                      </a:r>
                      <a:r>
                        <a:rPr lang="en-US" sz="1102" dirty="0" smtClean="0"/>
                        <a:t> B. R., </a:t>
                      </a:r>
                      <a:r>
                        <a:rPr lang="en-US" sz="1102" dirty="0" err="1" smtClean="0"/>
                        <a:t>Nethravathi</a:t>
                      </a:r>
                      <a:r>
                        <a:rPr lang="en-US" sz="1102" dirty="0" smtClean="0"/>
                        <a:t> P. S., "Bicycle Industry in India and its Challenges – A Case Study", International Journal of Case Studies in Business, IT, and Education (IJCSBE), 5(2), 62-74, ISSN: 2581-6942, Vol. 5, No. 2, August 2021.</a:t>
                      </a:r>
                      <a:endParaRPr lang="en-IN" sz="1102" dirty="0"/>
                    </a:p>
                  </a:txBody>
                  <a:tcPr/>
                </a:tc>
                <a:tc>
                  <a:txBody>
                    <a:bodyPr/>
                    <a:lstStyle/>
                    <a:p>
                      <a:pPr algn="just"/>
                      <a:r>
                        <a:rPr lang="en-US" sz="350" dirty="0" smtClean="0"/>
                        <a:t>Through the paper, the authors tried to analyze and discuss the current bicycle market scenario in India and where the developing country presently makes its stand in the world when it comes to manufacturing, exporting and ranking in terms of bikes' usage and procurement of raw materials. The objectives which they proposed in the research papers include, gaining knowledge about India's cycle industry, learning about the industry's development, comparative analysis between sales and production, study of the future growth and analysis of the industry, the bicycle industry's contribution in international economic development, research on how latest gadgets can be added in bikes, understanding CORONA's impact on the Indian cycle industry, and finally, a SWOT analysis to aggregate the facts and figures for recommendation purposes favoring the success of the Indian cycle manufacturing industry in the future. After collecting the data from various sources, viz., journal, published papers, archived newspaper articles, official bicycle industry websites, and other ventures, the authors discussed various aspects: the growth of bicycle industry in India; future analysis of bicycle industry in India; major competitors of India in the industry; the contribution of bicycle industry in international economy development; the research and development </a:t>
                      </a:r>
                      <a:r>
                        <a:rPr lang="en-US" sz="350" dirty="0" err="1" smtClean="0"/>
                        <a:t>centre</a:t>
                      </a:r>
                      <a:r>
                        <a:rPr lang="en-US" sz="350" dirty="0" smtClean="0"/>
                        <a:t> for bicycle in India; the analysis highlighting the strengths, weaknesses, opportunities and threats of the Indian bicycle industry; CSR activities; COVID-19 impact on the Indian bicycle industry. Based upon the aforementioned, they provided their recommendations and concluded with areas for future development of the industry.</a:t>
                      </a:r>
                      <a:endParaRPr lang="en-IN" sz="350" dirty="0"/>
                    </a:p>
                  </a:txBody>
                  <a:tcPr/>
                </a:tc>
                <a:tc>
                  <a:txBody>
                    <a:bodyPr/>
                    <a:lstStyle/>
                    <a:p>
                      <a:r>
                        <a:rPr lang="en-US" sz="1102" dirty="0" smtClean="0"/>
                        <a:t>Data Collection, SWOT Analysis.</a:t>
                      </a:r>
                      <a:endParaRPr lang="en-IN" sz="1102" dirty="0"/>
                    </a:p>
                  </a:txBody>
                  <a:tcPr/>
                </a:tc>
                <a:tc>
                  <a:txBody>
                    <a:bodyPr/>
                    <a:lstStyle/>
                    <a:p>
                      <a:r>
                        <a:rPr lang="en-US" sz="950" dirty="0" smtClean="0"/>
                        <a:t>Pros:</a:t>
                      </a:r>
                    </a:p>
                    <a:p>
                      <a:r>
                        <a:rPr lang="en-US" sz="950" dirty="0" smtClean="0"/>
                        <a:t>1. Several enhancement suggestions provided based on analysis.</a:t>
                      </a:r>
                    </a:p>
                    <a:p>
                      <a:r>
                        <a:rPr lang="en-US" sz="950" dirty="0" smtClean="0"/>
                        <a:t>Cons:</a:t>
                      </a:r>
                    </a:p>
                    <a:p>
                      <a:r>
                        <a:rPr lang="en-US" sz="950" dirty="0" smtClean="0"/>
                        <a:t>1. Very theoretical study and very less or</a:t>
                      </a:r>
                      <a:r>
                        <a:rPr lang="en-US" sz="950" baseline="0" dirty="0" smtClean="0"/>
                        <a:t> no numerical computation used.</a:t>
                      </a:r>
                      <a:endParaRPr lang="en-IN" sz="950" dirty="0"/>
                    </a:p>
                  </a:txBody>
                  <a:tcPr/>
                </a:tc>
              </a:tr>
              <a:tr h="884286">
                <a:tc>
                  <a:txBody>
                    <a:bodyPr/>
                    <a:lstStyle/>
                    <a:p>
                      <a:r>
                        <a:rPr lang="en-US" sz="1102" dirty="0" smtClean="0"/>
                        <a:t>[9]</a:t>
                      </a:r>
                      <a:endParaRPr lang="en-IN" sz="1102" dirty="0"/>
                    </a:p>
                  </a:txBody>
                  <a:tcPr/>
                </a:tc>
                <a:tc>
                  <a:txBody>
                    <a:bodyPr/>
                    <a:lstStyle/>
                    <a:p>
                      <a:r>
                        <a:rPr lang="en-IN" sz="1102" dirty="0" err="1" smtClean="0"/>
                        <a:t>Vitória</a:t>
                      </a:r>
                      <a:r>
                        <a:rPr lang="en-IN" sz="1102" dirty="0" smtClean="0"/>
                        <a:t> Albuquerque, Miguel Sales Dias, Fernando </a:t>
                      </a:r>
                      <a:r>
                        <a:rPr lang="en-IN" sz="1102" dirty="0" err="1" smtClean="0"/>
                        <a:t>Bacao</a:t>
                      </a:r>
                      <a:r>
                        <a:rPr lang="en-IN" sz="1102" dirty="0" smtClean="0"/>
                        <a:t>, "Machine Learning Approaches to Bike-Sharing Systems: A Systematic Literature Review", International Journal of Geo-Information, ISPRS Int. J. Geo-Inf. 2021, 10, 62, February 2021.</a:t>
                      </a:r>
                      <a:endParaRPr lang="en-IN" sz="1102" dirty="0"/>
                    </a:p>
                  </a:txBody>
                  <a:tcPr/>
                </a:tc>
                <a:tc>
                  <a:txBody>
                    <a:bodyPr/>
                    <a:lstStyle/>
                    <a:p>
                      <a:pPr algn="just"/>
                      <a:r>
                        <a:rPr lang="en-US" sz="340" dirty="0" smtClean="0"/>
                        <a:t>The paper provides a systematic literature review (SLR) of various research papers specializing in exploring and analyzing the multifarious machine learning approaches applies to bike-sharing systems (BSS). Based on a preferred reporting items for systematic reviews and meta-analyses (PRISMA) methodology, that consists of a checklist and a flow diagram, the systematic literature survey was performed. A four-phased flow diagram consisting of the following phases: identification, screening, eligibility, was aimed to describe and understand the items of the different sections. The authors framed a process workflow to understand all the stages of the study, viz., keyword identification and search, repositories, </a:t>
                      </a:r>
                      <a:r>
                        <a:rPr lang="en-US" sz="340" dirty="0" err="1" smtClean="0"/>
                        <a:t>bibliometric</a:t>
                      </a:r>
                      <a:r>
                        <a:rPr lang="en-US" sz="340" dirty="0" smtClean="0"/>
                        <a:t> analysis, etc. The open source</a:t>
                      </a:r>
                      <a:r>
                        <a:rPr lang="en-US" sz="340" baseline="0" dirty="0" smtClean="0"/>
                        <a:t> </a:t>
                      </a:r>
                      <a:r>
                        <a:rPr lang="en-US" sz="340" dirty="0" smtClean="0"/>
                        <a:t>tool </a:t>
                      </a:r>
                      <a:r>
                        <a:rPr lang="en-US" sz="340" dirty="0" err="1" smtClean="0"/>
                        <a:t>VOSviewer</a:t>
                      </a:r>
                      <a:r>
                        <a:rPr lang="en-US" sz="340" dirty="0" smtClean="0"/>
                        <a:t>, was used as the </a:t>
                      </a:r>
                      <a:r>
                        <a:rPr lang="en-US" sz="340" dirty="0" err="1" smtClean="0"/>
                        <a:t>bibliometric</a:t>
                      </a:r>
                      <a:r>
                        <a:rPr lang="en-US" sz="340" dirty="0" smtClean="0"/>
                        <a:t> research tool for network analysis. The tool helped to </a:t>
                      </a:r>
                      <a:r>
                        <a:rPr lang="en-US" sz="340" dirty="0" err="1" smtClean="0"/>
                        <a:t>to</a:t>
                      </a:r>
                      <a:r>
                        <a:rPr lang="en-US" sz="340" dirty="0" smtClean="0"/>
                        <a:t> identify the main keywords, authors, co-authors and their respective relations, within the SLR data set, for quantitative analysis. Many graphs were created for each of the sections of interest, by the authors in order to bring out reasonable insights from the study. Based on the findings, the authors asserted that the two main problems addressed by the machine learning techniques in the context of bike-share systems are clustering (classification) and prediction. Three clustering algorithms, viz., hierarchical-clustering, community-detection-clustering and k-means-clustering are more commonly used. The authors additionally also discussed the various research and study limitations in their whole study. The study tried to raise some recommendations for the future work within the overarching theme of machine learning techniques applied to BSSs.</a:t>
                      </a:r>
                      <a:endParaRPr lang="en-IN" sz="340" dirty="0"/>
                    </a:p>
                  </a:txBody>
                  <a:tcPr/>
                </a:tc>
                <a:tc>
                  <a:txBody>
                    <a:bodyPr/>
                    <a:lstStyle/>
                    <a:p>
                      <a:r>
                        <a:rPr lang="en-US" sz="1102" dirty="0" smtClean="0"/>
                        <a:t>PRISMA,</a:t>
                      </a:r>
                      <a:r>
                        <a:rPr lang="en-US" sz="1102" baseline="0" dirty="0" smtClean="0"/>
                        <a:t> keyword identification and search, </a:t>
                      </a:r>
                      <a:r>
                        <a:rPr lang="en-US" sz="1102" baseline="0" dirty="0" err="1" smtClean="0"/>
                        <a:t>bibliometric</a:t>
                      </a:r>
                      <a:r>
                        <a:rPr lang="en-US" sz="1102" baseline="0" dirty="0" smtClean="0"/>
                        <a:t> analysis, keyword </a:t>
                      </a:r>
                      <a:r>
                        <a:rPr lang="en-US" sz="1102" baseline="0" dirty="0" err="1" smtClean="0"/>
                        <a:t>occurence</a:t>
                      </a:r>
                      <a:r>
                        <a:rPr lang="en-US" sz="1102" baseline="0" dirty="0" smtClean="0"/>
                        <a:t> analysis, </a:t>
                      </a:r>
                      <a:r>
                        <a:rPr lang="en-US" sz="1100" baseline="0" dirty="0" smtClean="0"/>
                        <a:t>t</a:t>
                      </a:r>
                      <a:r>
                        <a:rPr lang="en-US" sz="1100" dirty="0" smtClean="0"/>
                        <a:t>itle and abstract text occurrence analysis.</a:t>
                      </a:r>
                      <a:endParaRPr lang="en-IN" sz="1102" dirty="0"/>
                    </a:p>
                  </a:txBody>
                  <a:tcPr/>
                </a:tc>
                <a:tc>
                  <a:txBody>
                    <a:bodyPr/>
                    <a:lstStyle/>
                    <a:p>
                      <a:r>
                        <a:rPr lang="en-US" sz="800" dirty="0" smtClean="0"/>
                        <a:t>Pros:</a:t>
                      </a:r>
                    </a:p>
                    <a:p>
                      <a:pPr marL="0" indent="0">
                        <a:buNone/>
                      </a:pPr>
                      <a:r>
                        <a:rPr lang="en-US" sz="800" dirty="0" smtClean="0"/>
                        <a:t>1. Outlined and identified the main ML techniques contribution to BSSs in urban mobility.</a:t>
                      </a:r>
                    </a:p>
                    <a:p>
                      <a:r>
                        <a:rPr lang="en-US" sz="800" dirty="0" smtClean="0"/>
                        <a:t>Cons:</a:t>
                      </a:r>
                    </a:p>
                    <a:p>
                      <a:r>
                        <a:rPr lang="en-US" sz="800" dirty="0" smtClean="0"/>
                        <a:t>1. Sufficient case studies and different features to validate and improve future </a:t>
                      </a:r>
                      <a:r>
                        <a:rPr lang="en-US" sz="800" dirty="0" err="1" smtClean="0"/>
                        <a:t>modelling</a:t>
                      </a:r>
                      <a:r>
                        <a:rPr lang="en-US" sz="800" dirty="0" smtClean="0"/>
                        <a:t> strategies not</a:t>
                      </a:r>
                      <a:r>
                        <a:rPr lang="en-US" sz="800" baseline="0" dirty="0" smtClean="0"/>
                        <a:t> provided.</a:t>
                      </a:r>
                      <a:endParaRPr lang="en-IN" sz="800" dirty="0"/>
                    </a:p>
                  </a:txBody>
                  <a:tcPr/>
                </a:tc>
              </a:tr>
            </a:tbl>
          </a:graphicData>
        </a:graphic>
      </p:graphicFrame>
    </p:spTree>
    <p:extLst>
      <p:ext uri="{BB962C8B-B14F-4D97-AF65-F5344CB8AC3E}">
        <p14:creationId xmlns:p14="http://schemas.microsoft.com/office/powerpoint/2010/main" val="38355610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CONTD.</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graphicFrame>
        <p:nvGraphicFramePr>
          <p:cNvPr id="5" name="Table 4"/>
          <p:cNvGraphicFramePr>
            <a:graphicFrameLocks noGrp="1"/>
          </p:cNvGraphicFramePr>
          <p:nvPr>
            <p:extLst>
              <p:ext uri="{D42A27DB-BD31-4B8C-83A1-F6EECF244321}">
                <p14:modId xmlns:p14="http://schemas.microsoft.com/office/powerpoint/2010/main" val="3320356537"/>
              </p:ext>
            </p:extLst>
          </p:nvPr>
        </p:nvGraphicFramePr>
        <p:xfrm>
          <a:off x="323528" y="1131590"/>
          <a:ext cx="8568950" cy="3877433"/>
        </p:xfrm>
        <a:graphic>
          <a:graphicData uri="http://schemas.openxmlformats.org/drawingml/2006/table">
            <a:tbl>
              <a:tblPr firstRow="1" bandRow="1">
                <a:tableStyleId>{69C7853C-536D-4A76-A0AE-DD22124D55A5}</a:tableStyleId>
              </a:tblPr>
              <a:tblGrid>
                <a:gridCol w="648072"/>
                <a:gridCol w="2779508"/>
                <a:gridCol w="1713790"/>
                <a:gridCol w="1713790"/>
                <a:gridCol w="1713790"/>
              </a:tblGrid>
              <a:tr h="360041">
                <a:tc>
                  <a:txBody>
                    <a:bodyPr/>
                    <a:lstStyle/>
                    <a:p>
                      <a:r>
                        <a:rPr lang="en-US" sz="1040" dirty="0" err="1" smtClean="0"/>
                        <a:t>S.No</a:t>
                      </a:r>
                      <a:endParaRPr lang="en-IN" sz="1040" dirty="0"/>
                    </a:p>
                  </a:txBody>
                  <a:tcPr/>
                </a:tc>
                <a:tc>
                  <a:txBody>
                    <a:bodyPr/>
                    <a:lstStyle/>
                    <a:p>
                      <a:r>
                        <a:rPr lang="en-US" sz="1040" dirty="0" smtClean="0"/>
                        <a:t>Paper Title</a:t>
                      </a:r>
                      <a:endParaRPr lang="en-IN" sz="1040" dirty="0"/>
                    </a:p>
                  </a:txBody>
                  <a:tcPr/>
                </a:tc>
                <a:tc>
                  <a:txBody>
                    <a:bodyPr/>
                    <a:lstStyle/>
                    <a:p>
                      <a:r>
                        <a:rPr lang="en-US" sz="1040" dirty="0" smtClean="0"/>
                        <a:t>Summary</a:t>
                      </a:r>
                      <a:endParaRPr lang="en-IN" sz="1040" dirty="0"/>
                    </a:p>
                  </a:txBody>
                  <a:tcPr/>
                </a:tc>
                <a:tc>
                  <a:txBody>
                    <a:bodyPr/>
                    <a:lstStyle/>
                    <a:p>
                      <a:r>
                        <a:rPr lang="en-US" sz="1040" dirty="0" smtClean="0"/>
                        <a:t>Algorithms Used</a:t>
                      </a:r>
                      <a:endParaRPr lang="en-IN" sz="1040" dirty="0"/>
                    </a:p>
                  </a:txBody>
                  <a:tcPr/>
                </a:tc>
                <a:tc>
                  <a:txBody>
                    <a:bodyPr/>
                    <a:lstStyle/>
                    <a:p>
                      <a:r>
                        <a:rPr lang="en-US" sz="1040" dirty="0" smtClean="0"/>
                        <a:t>Pros/Cons</a:t>
                      </a:r>
                      <a:endParaRPr lang="en-IN" sz="1040" dirty="0"/>
                    </a:p>
                  </a:txBody>
                  <a:tcPr/>
                </a:tc>
              </a:tr>
              <a:tr h="884286">
                <a:tc>
                  <a:txBody>
                    <a:bodyPr/>
                    <a:lstStyle/>
                    <a:p>
                      <a:r>
                        <a:rPr lang="en-US" sz="1040" dirty="0" smtClean="0"/>
                        <a:t>[10]</a:t>
                      </a:r>
                      <a:endParaRPr lang="en-IN" sz="1040" dirty="0"/>
                    </a:p>
                  </a:txBody>
                  <a:tcPr/>
                </a:tc>
                <a:tc>
                  <a:txBody>
                    <a:bodyPr/>
                    <a:lstStyle/>
                    <a:p>
                      <a:r>
                        <a:rPr lang="en-US" sz="1040" dirty="0" smtClean="0"/>
                        <a:t>Anil Jain, </a:t>
                      </a:r>
                      <a:r>
                        <a:rPr lang="en-US" sz="1040" dirty="0" err="1" smtClean="0"/>
                        <a:t>Nirmala</a:t>
                      </a:r>
                      <a:r>
                        <a:rPr lang="en-US" sz="1040" dirty="0" smtClean="0"/>
                        <a:t> Joshi, </a:t>
                      </a:r>
                      <a:r>
                        <a:rPr lang="en-US" sz="1040" dirty="0" err="1" smtClean="0"/>
                        <a:t>Anand</a:t>
                      </a:r>
                      <a:r>
                        <a:rPr lang="en-US" sz="1040" dirty="0" smtClean="0"/>
                        <a:t> J </a:t>
                      </a:r>
                      <a:r>
                        <a:rPr lang="en-US" sz="1040" dirty="0" err="1" smtClean="0"/>
                        <a:t>Mayee</a:t>
                      </a:r>
                      <a:r>
                        <a:rPr lang="en-US" sz="1040" dirty="0" smtClean="0"/>
                        <a:t>, "Factors motivating buying behavior of female two wheeler users in the district of </a:t>
                      </a:r>
                      <a:r>
                        <a:rPr lang="en-US" sz="1040" dirty="0" err="1" smtClean="0"/>
                        <a:t>Palghar</a:t>
                      </a:r>
                      <a:r>
                        <a:rPr lang="en-US" sz="1040" dirty="0" smtClean="0"/>
                        <a:t>", Journal of Management Research and Analysis, October-December, 2020;7(4):154-158, December 2020.</a:t>
                      </a:r>
                      <a:endParaRPr lang="en-IN" sz="1040" dirty="0"/>
                    </a:p>
                  </a:txBody>
                  <a:tcPr/>
                </a:tc>
                <a:tc>
                  <a:txBody>
                    <a:bodyPr/>
                    <a:lstStyle/>
                    <a:p>
                      <a:pPr algn="just"/>
                      <a:r>
                        <a:rPr lang="en-US" sz="350" dirty="0" smtClean="0"/>
                        <a:t>The research paper examines the various factors influencing the buying of two wheeler vehicles by the females in </a:t>
                      </a:r>
                      <a:r>
                        <a:rPr lang="en-US" sz="350" dirty="0" err="1" smtClean="0"/>
                        <a:t>Palghar</a:t>
                      </a:r>
                      <a:r>
                        <a:rPr lang="en-US" sz="350" dirty="0" smtClean="0"/>
                        <a:t>, distant suburb of Mumbai city. For collecting the data, the authors used structured questionnaires (primary data) and websites, journals, research articles and news reports (secondary data). For their research purposes, the authors collected data samples from a total of 150 respondents. Random sampling was used for the collection of primary data. The authors specified a set of hypothesis and performed a data analysis report, which put light upon the various aspects of the female buying behavior and more, viz., popularity of brands among female riders, use of internet in buying decision, awareness of celebrity endorsement, mode of purchasing the vehicle, etc. They concluded that necessity was the most influential factor affecting the buying decision of female two wheeler users. Based on the calculations, as the Chi square value was significantly high, it made them to accept the alternate hypothesis which they set. Other conclusion drawn were, celebrity endorsement had no significant impact on the buying behavior and most of the women use the two-wheelers jointly with other family members.</a:t>
                      </a:r>
                    </a:p>
                    <a:p>
                      <a:pPr algn="just"/>
                      <a:endParaRPr lang="en-IN" sz="350" dirty="0"/>
                    </a:p>
                  </a:txBody>
                  <a:tcPr/>
                </a:tc>
                <a:tc>
                  <a:txBody>
                    <a:bodyPr/>
                    <a:lstStyle/>
                    <a:p>
                      <a:r>
                        <a:rPr lang="en-US" sz="1040" dirty="0" smtClean="0"/>
                        <a:t>Some data analysis techniques.</a:t>
                      </a:r>
                      <a:endParaRPr lang="en-IN" sz="1040" dirty="0"/>
                    </a:p>
                  </a:txBody>
                  <a:tcPr/>
                </a:tc>
                <a:tc>
                  <a:txBody>
                    <a:bodyPr/>
                    <a:lstStyle/>
                    <a:p>
                      <a:r>
                        <a:rPr lang="en-US" sz="950" dirty="0" smtClean="0"/>
                        <a:t>Pros:</a:t>
                      </a:r>
                    </a:p>
                    <a:p>
                      <a:r>
                        <a:rPr lang="en-US" sz="950" dirty="0" smtClean="0"/>
                        <a:t>1. Some insights provided.</a:t>
                      </a:r>
                    </a:p>
                    <a:p>
                      <a:r>
                        <a:rPr lang="en-US" sz="950" dirty="0" smtClean="0"/>
                        <a:t>Cons:</a:t>
                      </a:r>
                    </a:p>
                    <a:p>
                      <a:pPr marL="0" indent="0">
                        <a:buNone/>
                      </a:pPr>
                      <a:r>
                        <a:rPr lang="en-US" sz="950" baseline="0" dirty="0" smtClean="0"/>
                        <a:t>1. Limited data.</a:t>
                      </a:r>
                    </a:p>
                  </a:txBody>
                  <a:tcPr/>
                </a:tc>
              </a:tr>
              <a:tr h="884286">
                <a:tc>
                  <a:txBody>
                    <a:bodyPr/>
                    <a:lstStyle/>
                    <a:p>
                      <a:r>
                        <a:rPr lang="en-US" sz="1040" dirty="0" smtClean="0"/>
                        <a:t>[11]</a:t>
                      </a:r>
                      <a:endParaRPr lang="en-IN" sz="1040" dirty="0"/>
                    </a:p>
                  </a:txBody>
                  <a:tcPr/>
                </a:tc>
                <a:tc>
                  <a:txBody>
                    <a:bodyPr/>
                    <a:lstStyle/>
                    <a:p>
                      <a:r>
                        <a:rPr lang="en-US" sz="1040" dirty="0" smtClean="0"/>
                        <a:t>S. </a:t>
                      </a:r>
                      <a:r>
                        <a:rPr lang="en-US" sz="1040" dirty="0" err="1" smtClean="0"/>
                        <a:t>Diwakar</a:t>
                      </a:r>
                      <a:r>
                        <a:rPr lang="en-US" sz="1040" dirty="0" smtClean="0"/>
                        <a:t> Raj, Dr. N. </a:t>
                      </a:r>
                      <a:r>
                        <a:rPr lang="en-US" sz="1040" dirty="0" err="1" smtClean="0"/>
                        <a:t>Kannan</a:t>
                      </a:r>
                      <a:r>
                        <a:rPr lang="en-US" sz="1040" dirty="0" smtClean="0"/>
                        <a:t>, "Factors Influencing Purchase of Two Wheeler - A Study with Reference to Chennai City", International Journal of Management, 11(12), 2020, </a:t>
                      </a:r>
                      <a:r>
                        <a:rPr lang="en-US" sz="1040" dirty="0" err="1" smtClean="0"/>
                        <a:t>pp</a:t>
                      </a:r>
                      <a:r>
                        <a:rPr lang="en-US" sz="1040" dirty="0" smtClean="0"/>
                        <a:t> 2977-2982, ISSN Print: 0976-6502 and ISSN Online: 0976-6510, December 2020.</a:t>
                      </a:r>
                      <a:endParaRPr lang="en-IN" sz="1040" dirty="0"/>
                    </a:p>
                  </a:txBody>
                  <a:tcPr/>
                </a:tc>
                <a:tc>
                  <a:txBody>
                    <a:bodyPr/>
                    <a:lstStyle/>
                    <a:p>
                      <a:pPr algn="just"/>
                      <a:r>
                        <a:rPr lang="en-US" sz="420" dirty="0" smtClean="0"/>
                        <a:t>Information from survey of local respondents and other sources were used for studying the factors which influences the purchase of two wheeler modes of transport in the city of Chennai. Both primary and secondary data were involved in the study by the authors. The primary data was collected from the owners of two-wheelers using questionnaires. The secondary data was sourced from published reports, records, books, Journals, bulletins, magazines, internet and newspapers. About 100 respondents were selected for collecting the primary data with suitable sampling techniques. Some of the objectives put forward by the authors included: to analyze the age of the respondents, to identify the type of media created awareness among the consumers, to analyze the factors influencing the purchase of two-wheeler, and to know the expectation of consumers in the purchase of two-wheeler. This was followed by the analysis and implementation. The authors concluded the research paper with suggestions and conclusion.</a:t>
                      </a:r>
                      <a:endParaRPr lang="en-IN" sz="420" dirty="0"/>
                    </a:p>
                  </a:txBody>
                  <a:tcPr/>
                </a:tc>
                <a:tc>
                  <a:txBody>
                    <a:bodyPr/>
                    <a:lstStyle/>
                    <a:p>
                      <a:r>
                        <a:rPr lang="en-US" sz="1040" dirty="0" smtClean="0"/>
                        <a:t>Data collection, analysis and interpretation.</a:t>
                      </a:r>
                      <a:endParaRPr lang="en-IN" sz="1040" dirty="0"/>
                    </a:p>
                  </a:txBody>
                  <a:tcPr/>
                </a:tc>
                <a:tc>
                  <a:txBody>
                    <a:bodyPr/>
                    <a:lstStyle/>
                    <a:p>
                      <a:r>
                        <a:rPr lang="en-US" sz="800" dirty="0" smtClean="0"/>
                        <a:t>Pros:</a:t>
                      </a:r>
                    </a:p>
                    <a:p>
                      <a:r>
                        <a:rPr lang="en-US" sz="800" dirty="0" smtClean="0"/>
                        <a:t>1. Data</a:t>
                      </a:r>
                      <a:r>
                        <a:rPr lang="en-US" sz="800" baseline="0" dirty="0" smtClean="0"/>
                        <a:t> collected directly from real-valued opinion of people.</a:t>
                      </a:r>
                      <a:endParaRPr lang="en-US" sz="800" dirty="0" smtClean="0"/>
                    </a:p>
                    <a:p>
                      <a:r>
                        <a:rPr lang="en-US" sz="800" dirty="0" smtClean="0"/>
                        <a:t>Cons:</a:t>
                      </a:r>
                    </a:p>
                    <a:p>
                      <a:pPr marL="0" indent="0">
                        <a:buNone/>
                      </a:pPr>
                      <a:r>
                        <a:rPr lang="en-US" sz="800" dirty="0" smtClean="0"/>
                        <a:t>1. Limited to only a very particular region (not wide-scale).</a:t>
                      </a:r>
                    </a:p>
                    <a:p>
                      <a:pPr marL="0" indent="0">
                        <a:buNone/>
                      </a:pPr>
                      <a:r>
                        <a:rPr lang="en-US" sz="800" dirty="0" smtClean="0"/>
                        <a:t>2. Simplistic</a:t>
                      </a:r>
                      <a:r>
                        <a:rPr lang="en-US" sz="800" baseline="0" dirty="0" smtClean="0"/>
                        <a:t> data analysis and discussion overview provided.</a:t>
                      </a:r>
                      <a:endParaRPr lang="en-IN" sz="800" dirty="0"/>
                    </a:p>
                  </a:txBody>
                  <a:tcPr/>
                </a:tc>
              </a:tr>
              <a:tr h="884286">
                <a:tc>
                  <a:txBody>
                    <a:bodyPr/>
                    <a:lstStyle/>
                    <a:p>
                      <a:r>
                        <a:rPr lang="en-US" sz="1040" dirty="0" smtClean="0"/>
                        <a:t>[12]</a:t>
                      </a:r>
                      <a:endParaRPr lang="en-IN" sz="1040" dirty="0"/>
                    </a:p>
                  </a:txBody>
                  <a:tcPr/>
                </a:tc>
                <a:tc>
                  <a:txBody>
                    <a:bodyPr/>
                    <a:lstStyle/>
                    <a:p>
                      <a:r>
                        <a:rPr lang="en-US" sz="1040" dirty="0" err="1" smtClean="0"/>
                        <a:t>Gyugeun</a:t>
                      </a:r>
                      <a:r>
                        <a:rPr lang="en-US" sz="1040" dirty="0" smtClean="0"/>
                        <a:t> Yoon, Joseph Y.J. Chow, "Unlimited-ride bike-share pass pricing revenue management for casual riders using only public data", International Journal of Transportation Science and Technology 9 (2020) 159–169, January 2020.</a:t>
                      </a:r>
                      <a:endParaRPr lang="en-IN" sz="1040" dirty="0"/>
                    </a:p>
                  </a:txBody>
                  <a:tcPr/>
                </a:tc>
                <a:tc>
                  <a:txBody>
                    <a:bodyPr/>
                    <a:lstStyle/>
                    <a:p>
                      <a:pPr algn="just"/>
                      <a:r>
                        <a:rPr lang="en-US" sz="370" dirty="0" smtClean="0"/>
                        <a:t>The authors scrutinized revenue management strategies for unlimited usage bike-share scenarios in their research paper. Citi Bike public data has been used by the authors for the overall analysis. Summarization of the basic data for understanding the behavioral patterns of the casual users and the number of trips that casual users take was estimated for relating between the two, because such data was not publicly available. The parameters of these distributions were derived from sample means and standard deviations using linear regression of daily short-term ticket sales and occasional passenger numbers. A path choice model was built using variables resampled from the fitted distribution by the bootstrap method. The multinomial </a:t>
                      </a:r>
                      <a:r>
                        <a:rPr lang="en-US" sz="370" dirty="0" err="1" smtClean="0"/>
                        <a:t>logit</a:t>
                      </a:r>
                      <a:r>
                        <a:rPr lang="en-US" sz="370" dirty="0" smtClean="0"/>
                        <a:t> model was used because it could represent not only individual vote probabilities but also aggregated market shares. As a result, the price combination of the two plans was optimized to maximize revenue based on estimated model output, and the impact on consumer surplus was quantified.</a:t>
                      </a:r>
                    </a:p>
                    <a:p>
                      <a:pPr algn="just"/>
                      <a:endParaRPr lang="en-IN" sz="370" dirty="0"/>
                    </a:p>
                  </a:txBody>
                  <a:tcPr/>
                </a:tc>
                <a:tc>
                  <a:txBody>
                    <a:bodyPr/>
                    <a:lstStyle/>
                    <a:p>
                      <a:r>
                        <a:rPr lang="en-US" sz="1040" dirty="0" smtClean="0"/>
                        <a:t>Linear regression, </a:t>
                      </a:r>
                      <a:r>
                        <a:rPr lang="en-IN" sz="1050" dirty="0" smtClean="0"/>
                        <a:t>multinomial </a:t>
                      </a:r>
                      <a:r>
                        <a:rPr lang="en-IN" sz="1050" dirty="0" err="1" smtClean="0"/>
                        <a:t>logit</a:t>
                      </a:r>
                      <a:r>
                        <a:rPr lang="en-IN" sz="1050" dirty="0" smtClean="0"/>
                        <a:t> model (MNL).</a:t>
                      </a:r>
                      <a:endParaRPr lang="en-IN" sz="1040" dirty="0"/>
                    </a:p>
                  </a:txBody>
                  <a:tcPr/>
                </a:tc>
                <a:tc>
                  <a:txBody>
                    <a:bodyPr/>
                    <a:lstStyle/>
                    <a:p>
                      <a:r>
                        <a:rPr lang="en-US" sz="700" dirty="0" smtClean="0"/>
                        <a:t>Pros:</a:t>
                      </a:r>
                    </a:p>
                    <a:p>
                      <a:r>
                        <a:rPr lang="en-US" sz="700" dirty="0" smtClean="0"/>
                        <a:t>1. Serves as a case study in </a:t>
                      </a:r>
                      <a:r>
                        <a:rPr lang="en-US" sz="700" dirty="0" err="1" smtClean="0"/>
                        <a:t>MaaS</a:t>
                      </a:r>
                      <a:r>
                        <a:rPr lang="en-US" sz="700" dirty="0" smtClean="0"/>
                        <a:t> revenue management.</a:t>
                      </a:r>
                    </a:p>
                    <a:p>
                      <a:r>
                        <a:rPr lang="en-US" sz="700" dirty="0" smtClean="0"/>
                        <a:t>2. Provides some very interesting insights on what can and cannot be done with big data availability.</a:t>
                      </a:r>
                    </a:p>
                    <a:p>
                      <a:r>
                        <a:rPr lang="en-US" sz="700" dirty="0" smtClean="0"/>
                        <a:t>Cons:</a:t>
                      </a:r>
                    </a:p>
                    <a:p>
                      <a:pPr marL="0" indent="0">
                        <a:buNone/>
                      </a:pPr>
                      <a:r>
                        <a:rPr lang="en-US" sz="700" dirty="0" smtClean="0"/>
                        <a:t>1. Not many alternatives provided for pass choice model.</a:t>
                      </a:r>
                    </a:p>
                    <a:p>
                      <a:pPr marL="0" indent="0">
                        <a:buNone/>
                      </a:pPr>
                      <a:r>
                        <a:rPr lang="en-US" sz="700" dirty="0" smtClean="0"/>
                        <a:t>2. Estimated</a:t>
                      </a:r>
                      <a:r>
                        <a:rPr lang="en-US" sz="700" baseline="0" dirty="0" smtClean="0"/>
                        <a:t> demand model not that comprehensive.</a:t>
                      </a:r>
                      <a:endParaRPr lang="en-IN" sz="700" dirty="0"/>
                    </a:p>
                  </a:txBody>
                  <a:tcPr/>
                </a:tc>
              </a:tr>
            </a:tbl>
          </a:graphicData>
        </a:graphic>
      </p:graphicFrame>
    </p:spTree>
    <p:extLst>
      <p:ext uri="{BB962C8B-B14F-4D97-AF65-F5344CB8AC3E}">
        <p14:creationId xmlns:p14="http://schemas.microsoft.com/office/powerpoint/2010/main" val="39604942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CONTD.</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graphicFrame>
        <p:nvGraphicFramePr>
          <p:cNvPr id="5" name="Table 4"/>
          <p:cNvGraphicFramePr>
            <a:graphicFrameLocks noGrp="1"/>
          </p:cNvGraphicFramePr>
          <p:nvPr>
            <p:extLst>
              <p:ext uri="{D42A27DB-BD31-4B8C-83A1-F6EECF244321}">
                <p14:modId xmlns:p14="http://schemas.microsoft.com/office/powerpoint/2010/main" val="227908916"/>
              </p:ext>
            </p:extLst>
          </p:nvPr>
        </p:nvGraphicFramePr>
        <p:xfrm>
          <a:off x="323528" y="1131590"/>
          <a:ext cx="8568950" cy="3956681"/>
        </p:xfrm>
        <a:graphic>
          <a:graphicData uri="http://schemas.openxmlformats.org/drawingml/2006/table">
            <a:tbl>
              <a:tblPr firstRow="1" bandRow="1">
                <a:tableStyleId>{69C7853C-536D-4A76-A0AE-DD22124D55A5}</a:tableStyleId>
              </a:tblPr>
              <a:tblGrid>
                <a:gridCol w="648072"/>
                <a:gridCol w="2779508"/>
                <a:gridCol w="1713790"/>
                <a:gridCol w="1713790"/>
                <a:gridCol w="1713790"/>
              </a:tblGrid>
              <a:tr h="360041">
                <a:tc>
                  <a:txBody>
                    <a:bodyPr/>
                    <a:lstStyle/>
                    <a:p>
                      <a:r>
                        <a:rPr lang="en-US" sz="950" dirty="0" err="1" smtClean="0"/>
                        <a:t>S.No</a:t>
                      </a:r>
                      <a:endParaRPr lang="en-IN" sz="950" dirty="0"/>
                    </a:p>
                  </a:txBody>
                  <a:tcPr/>
                </a:tc>
                <a:tc>
                  <a:txBody>
                    <a:bodyPr/>
                    <a:lstStyle/>
                    <a:p>
                      <a:r>
                        <a:rPr lang="en-US" sz="950" dirty="0" smtClean="0"/>
                        <a:t>Paper Title</a:t>
                      </a:r>
                      <a:endParaRPr lang="en-IN" sz="950" dirty="0"/>
                    </a:p>
                  </a:txBody>
                  <a:tcPr/>
                </a:tc>
                <a:tc>
                  <a:txBody>
                    <a:bodyPr/>
                    <a:lstStyle/>
                    <a:p>
                      <a:r>
                        <a:rPr lang="en-US" sz="950" dirty="0" smtClean="0"/>
                        <a:t>Summary</a:t>
                      </a:r>
                      <a:endParaRPr lang="en-IN" sz="950" dirty="0"/>
                    </a:p>
                  </a:txBody>
                  <a:tcPr/>
                </a:tc>
                <a:tc>
                  <a:txBody>
                    <a:bodyPr/>
                    <a:lstStyle/>
                    <a:p>
                      <a:r>
                        <a:rPr lang="en-US" sz="950" dirty="0" smtClean="0"/>
                        <a:t>Algorithms Used</a:t>
                      </a:r>
                      <a:endParaRPr lang="en-IN" sz="950" dirty="0"/>
                    </a:p>
                  </a:txBody>
                  <a:tcPr/>
                </a:tc>
                <a:tc>
                  <a:txBody>
                    <a:bodyPr/>
                    <a:lstStyle/>
                    <a:p>
                      <a:r>
                        <a:rPr lang="en-US" sz="950" dirty="0" smtClean="0"/>
                        <a:t>Pros/Cons</a:t>
                      </a:r>
                      <a:endParaRPr lang="en-IN" sz="950" dirty="0"/>
                    </a:p>
                  </a:txBody>
                  <a:tcPr/>
                </a:tc>
              </a:tr>
              <a:tr h="884286">
                <a:tc>
                  <a:txBody>
                    <a:bodyPr/>
                    <a:lstStyle/>
                    <a:p>
                      <a:r>
                        <a:rPr lang="en-US" sz="950" dirty="0" smtClean="0"/>
                        <a:t>[13]</a:t>
                      </a:r>
                      <a:endParaRPr lang="en-IN" sz="950" dirty="0"/>
                    </a:p>
                  </a:txBody>
                  <a:tcPr/>
                </a:tc>
                <a:tc>
                  <a:txBody>
                    <a:bodyPr/>
                    <a:lstStyle/>
                    <a:p>
                      <a:r>
                        <a:rPr lang="en-US" sz="950" dirty="0" smtClean="0"/>
                        <a:t>Leonardo </a:t>
                      </a:r>
                      <a:r>
                        <a:rPr lang="en-US" sz="950" dirty="0" err="1" smtClean="0"/>
                        <a:t>Caggiani</a:t>
                      </a:r>
                      <a:r>
                        <a:rPr lang="en-US" sz="950" dirty="0" smtClean="0"/>
                        <a:t>, </a:t>
                      </a:r>
                      <a:r>
                        <a:rPr lang="en-US" sz="950" dirty="0" err="1" smtClean="0"/>
                        <a:t>Rosalia</a:t>
                      </a:r>
                      <a:r>
                        <a:rPr lang="en-US" sz="950" dirty="0" smtClean="0"/>
                        <a:t> </a:t>
                      </a:r>
                      <a:r>
                        <a:rPr lang="en-US" sz="950" dirty="0" err="1" smtClean="0"/>
                        <a:t>Camporeale</a:t>
                      </a:r>
                      <a:r>
                        <a:rPr lang="en-US" sz="950" dirty="0" smtClean="0"/>
                        <a:t>, </a:t>
                      </a:r>
                      <a:r>
                        <a:rPr lang="en-US" sz="950" dirty="0" err="1" smtClean="0"/>
                        <a:t>Branka</a:t>
                      </a:r>
                      <a:r>
                        <a:rPr lang="en-US" sz="950" dirty="0" smtClean="0"/>
                        <a:t> </a:t>
                      </a:r>
                      <a:r>
                        <a:rPr lang="en-US" sz="950" dirty="0" err="1" smtClean="0"/>
                        <a:t>Dimitrijević</a:t>
                      </a:r>
                      <a:r>
                        <a:rPr lang="en-US" sz="950" dirty="0" smtClean="0"/>
                        <a:t>, </a:t>
                      </a:r>
                      <a:r>
                        <a:rPr lang="en-US" sz="950" dirty="0" err="1" smtClean="0"/>
                        <a:t>Milorad</a:t>
                      </a:r>
                      <a:r>
                        <a:rPr lang="en-US" sz="950" dirty="0" smtClean="0"/>
                        <a:t> </a:t>
                      </a:r>
                      <a:r>
                        <a:rPr lang="en-US" sz="950" dirty="0" err="1" smtClean="0"/>
                        <a:t>Vidović</a:t>
                      </a:r>
                      <a:r>
                        <a:rPr lang="en-US" sz="950" dirty="0" smtClean="0"/>
                        <a:t>, "An approach to modeling bike-sharing systems based on spatial equity concept", AIIT 2nd International Congress on Transport Infrastructure and Systems in a changing world (TIS ROMA 2019), 23rd-24th September 2019, Rome, Italy, Elsevier B.V., 2020.</a:t>
                      </a:r>
                      <a:endParaRPr lang="en-IN" sz="950" dirty="0"/>
                    </a:p>
                  </a:txBody>
                  <a:tcPr/>
                </a:tc>
                <a:tc>
                  <a:txBody>
                    <a:bodyPr/>
                    <a:lstStyle/>
                    <a:p>
                      <a:pPr algn="just"/>
                      <a:r>
                        <a:rPr lang="en-US" sz="450" dirty="0" smtClean="0"/>
                        <a:t>This paper deals with providing a set of illustrative examples and performing a series of sensitivity analysis tests to propose an original model to find out the number and layout of the bike stations as well as the number of bicycles and free-racks for modeling bike-sharing systems based upon spatial equity concept aiming towards reducing implementation and operational cost of the existing such systems. In the research paper proposed by the authors, a linear programming model was developed and tested to determine the number and layout of stations and the number of bikes and racks available at each station to set up and operate the BSS for each level of defined service, terms and conditions cost was minimized. The proposed linear mathematics problem minimized the setup and execution costs of a new BSS using a set of constraints that reflect the idea of ​​a balanced and fair level of service provided to all users of the system.</a:t>
                      </a:r>
                      <a:endParaRPr lang="en-IN" sz="450" dirty="0"/>
                    </a:p>
                  </a:txBody>
                  <a:tcPr/>
                </a:tc>
                <a:tc>
                  <a:txBody>
                    <a:bodyPr/>
                    <a:lstStyle/>
                    <a:p>
                      <a:r>
                        <a:rPr lang="en-US" sz="950" dirty="0" smtClean="0"/>
                        <a:t>A proposed linear mathematical model algorithm.</a:t>
                      </a:r>
                      <a:endParaRPr lang="en-IN" sz="950" dirty="0"/>
                    </a:p>
                  </a:txBody>
                  <a:tcPr/>
                </a:tc>
                <a:tc>
                  <a:txBody>
                    <a:bodyPr/>
                    <a:lstStyle/>
                    <a:p>
                      <a:r>
                        <a:rPr lang="en-US" sz="950" dirty="0" smtClean="0"/>
                        <a:t>Pros:</a:t>
                      </a:r>
                    </a:p>
                    <a:p>
                      <a:r>
                        <a:rPr lang="en-US" sz="950" dirty="0" smtClean="0"/>
                        <a:t>1. P</a:t>
                      </a:r>
                      <a:r>
                        <a:rPr lang="en-US" sz="1000" dirty="0" smtClean="0"/>
                        <a:t>resents an original model for the dimensioning of a public BSS.</a:t>
                      </a:r>
                    </a:p>
                    <a:p>
                      <a:r>
                        <a:rPr lang="en-US" sz="1000" dirty="0" smtClean="0"/>
                        <a:t>Cons:</a:t>
                      </a:r>
                    </a:p>
                    <a:p>
                      <a:r>
                        <a:rPr lang="en-US" sz="1000" dirty="0" smtClean="0"/>
                        <a:t>1. Functionality of tested model limited to a network of smaller dimensions.</a:t>
                      </a:r>
                      <a:endParaRPr lang="en-IN" sz="950" dirty="0"/>
                    </a:p>
                  </a:txBody>
                  <a:tcPr/>
                </a:tc>
              </a:tr>
              <a:tr h="884286">
                <a:tc>
                  <a:txBody>
                    <a:bodyPr/>
                    <a:lstStyle/>
                    <a:p>
                      <a:r>
                        <a:rPr lang="en-US" sz="950" dirty="0" smtClean="0"/>
                        <a:t>[14]</a:t>
                      </a:r>
                      <a:endParaRPr lang="en-IN" sz="950" dirty="0"/>
                    </a:p>
                  </a:txBody>
                  <a:tcPr/>
                </a:tc>
                <a:tc>
                  <a:txBody>
                    <a:bodyPr/>
                    <a:lstStyle/>
                    <a:p>
                      <a:r>
                        <a:rPr lang="en-US" sz="950" dirty="0" smtClean="0"/>
                        <a:t>Mohammed </a:t>
                      </a:r>
                      <a:r>
                        <a:rPr lang="en-US" sz="950" dirty="0" err="1" smtClean="0"/>
                        <a:t>Hamad</a:t>
                      </a:r>
                      <a:r>
                        <a:rPr lang="en-US" sz="950" dirty="0" smtClean="0"/>
                        <a:t> </a:t>
                      </a:r>
                      <a:r>
                        <a:rPr lang="en-US" sz="950" dirty="0" err="1" smtClean="0"/>
                        <a:t>Almannaa</a:t>
                      </a:r>
                      <a:r>
                        <a:rPr lang="en-US" sz="950" dirty="0" smtClean="0"/>
                        <a:t>, "Optimizing Bike Sharing Systems: Dynamic Prediction Using Machine Learning and Statistical Techniques and Rebalancing", DOI: 10.13140/RG.2.2.26034.43202, Thesis for: PhD, Advisor: </a:t>
                      </a:r>
                      <a:r>
                        <a:rPr lang="en-US" sz="950" dirty="0" err="1" smtClean="0"/>
                        <a:t>Hesham</a:t>
                      </a:r>
                      <a:r>
                        <a:rPr lang="en-US" sz="950" dirty="0" smtClean="0"/>
                        <a:t> </a:t>
                      </a:r>
                      <a:r>
                        <a:rPr lang="en-US" sz="950" dirty="0" err="1" smtClean="0"/>
                        <a:t>Rakha</a:t>
                      </a:r>
                      <a:r>
                        <a:rPr lang="en-US" sz="950" dirty="0" smtClean="0"/>
                        <a:t>, Project: Bike Research, April 2019.</a:t>
                      </a:r>
                      <a:endParaRPr lang="en-IN" sz="950" dirty="0"/>
                    </a:p>
                  </a:txBody>
                  <a:tcPr/>
                </a:tc>
                <a:tc>
                  <a:txBody>
                    <a:bodyPr/>
                    <a:lstStyle/>
                    <a:p>
                      <a:pPr algn="just"/>
                      <a:r>
                        <a:rPr lang="en-US" sz="250" dirty="0" smtClean="0"/>
                        <a:t>Cities all around the world are increasingly getting concerned about the detrimental effects of increasing number of vehicles on their roads, viz., greater pollution, emission rates, congestion, etc., which has led many of then to take active steps in order to prevent such things. One of the most effective and efficient alternative and life-saver which has come out from the horizon in this regards is the usage of BSSs or bike-sharing systems. Many cities have also been seen to adopt BSSs to tackle such growing problems and more. This increased use of bicycles has prompted many cities to either expand existing systems or introduce new ones. Due to the unbalanced </a:t>
                      </a:r>
                      <a:r>
                        <a:rPr lang="en-US" sz="250" dirty="0" err="1" smtClean="0"/>
                        <a:t>spatio</a:t>
                      </a:r>
                      <a:r>
                        <a:rPr lang="en-US" sz="250" dirty="0" smtClean="0"/>
                        <a:t>-temporal demands of cycle tours, many cycle stations are either empty or full during the day. This could have a significant impact on the reliability and usefulness of BSS and encourage drivers to return to using their vehicles or choose alternative modes of transport, resulting in increased congestion and emissions and pollution may increase. This reduces the number of BSS users and reduces system revenue. Operators recognized the imbalance and began building more bike stations closer to each other with the aim of keeping them within a five-minute walk. However, this solution is both financially and practically difficult to implement. This extensive and enormous report and aggregation of research paper methodologies proposes a new generation of BSSs, in which some can be portable, </a:t>
                      </a:r>
                      <a:r>
                        <a:rPr lang="en-US" sz="250" dirty="0" err="1" smtClean="0"/>
                        <a:t>i.e</a:t>
                      </a:r>
                      <a:r>
                        <a:rPr lang="en-US" sz="250" dirty="0" smtClean="0"/>
                        <a:t>, it takes into account both the types of BSSs (docked and </a:t>
                      </a:r>
                      <a:r>
                        <a:rPr lang="en-US" sz="250" dirty="0" err="1" smtClean="0"/>
                        <a:t>dockless</a:t>
                      </a:r>
                      <a:r>
                        <a:rPr lang="en-US" sz="250" dirty="0" smtClean="0"/>
                        <a:t> bike-sharing systems). Specifically, the framework consists of two levels: We use fast, online, and incremental learning approaches to predict the number of bikes at stations and balance the system with wearable stations. The goal is a framework that solves the dynamic bike-sharing relocation problem to minimize unmet demand and increase or decrease user satisfaction. The dissertation by the authors contributes to the field in 5 ways. First, a multi-objective supervised clustering algorithm was developed to identify similarities in bicycle use with respect to time events. Second, a dynamic, interpretable and fast approach was developed for predicting the number of bikes at stations within a BSS. Third, a </a:t>
                      </a:r>
                      <a:r>
                        <a:rPr lang="en-US" sz="250" dirty="0" err="1" smtClean="0"/>
                        <a:t>univariate</a:t>
                      </a:r>
                      <a:r>
                        <a:rPr lang="en-US" sz="250" dirty="0" smtClean="0"/>
                        <a:t> inventory model was created using a Markov chain process that provides an optimal selection of bike levels at stations. The fourth was to explore the benefits of portable bike stations using an agent-based simulation approach as a proof of concept. Fifth, mathematical and heuristic approaches are proposed.</a:t>
                      </a:r>
                    </a:p>
                    <a:p>
                      <a:pPr algn="just"/>
                      <a:endParaRPr lang="en-IN" sz="250" dirty="0"/>
                    </a:p>
                  </a:txBody>
                  <a:tcPr/>
                </a:tc>
                <a:tc>
                  <a:txBody>
                    <a:bodyPr/>
                    <a:lstStyle/>
                    <a:p>
                      <a:r>
                        <a:rPr lang="en-US" sz="800" dirty="0" smtClean="0"/>
                        <a:t>A BSS optimization framework to minimize</a:t>
                      </a:r>
                      <a:r>
                        <a:rPr lang="en-US" sz="800" baseline="0" dirty="0" smtClean="0"/>
                        <a:t> the bike rebalancing/ repositioning problems, </a:t>
                      </a:r>
                      <a:r>
                        <a:rPr lang="en-IN" sz="800" dirty="0" smtClean="0"/>
                        <a:t>multi-objective supervised clustering algorithm, univariate inventory model using a Markov chain process, mathematical and heuristic approaches.</a:t>
                      </a:r>
                      <a:endParaRPr lang="en-IN" sz="800" dirty="0"/>
                    </a:p>
                  </a:txBody>
                  <a:tcPr/>
                </a:tc>
                <a:tc>
                  <a:txBody>
                    <a:bodyPr/>
                    <a:lstStyle/>
                    <a:p>
                      <a:r>
                        <a:rPr lang="en-US" sz="620" dirty="0" smtClean="0"/>
                        <a:t>Pros:</a:t>
                      </a:r>
                    </a:p>
                    <a:p>
                      <a:pPr marL="0" indent="0">
                        <a:buNone/>
                      </a:pPr>
                      <a:r>
                        <a:rPr lang="en-US" sz="620" dirty="0" smtClean="0"/>
                        <a:t>1. Can identify the similarity of bike-usage with respect to time events.</a:t>
                      </a:r>
                    </a:p>
                    <a:p>
                      <a:pPr marL="0" indent="0">
                        <a:buNone/>
                      </a:pPr>
                      <a:r>
                        <a:rPr lang="en-US" sz="620" dirty="0" smtClean="0"/>
                        <a:t>2. Can</a:t>
                      </a:r>
                      <a:r>
                        <a:rPr lang="en-US" sz="620" baseline="0" dirty="0" smtClean="0"/>
                        <a:t> predict </a:t>
                      </a:r>
                      <a:r>
                        <a:rPr lang="en-US" sz="620" dirty="0" smtClean="0"/>
                        <a:t>bike counts at stations in a BSS.</a:t>
                      </a:r>
                    </a:p>
                    <a:p>
                      <a:pPr marL="0" indent="0">
                        <a:buNone/>
                      </a:pPr>
                      <a:r>
                        <a:rPr lang="en-US" sz="620" dirty="0" smtClean="0"/>
                        <a:t>3. Provides an optimal range of bike levels at stations.</a:t>
                      </a:r>
                    </a:p>
                    <a:p>
                      <a:r>
                        <a:rPr lang="en-US" sz="620" dirty="0" smtClean="0"/>
                        <a:t>Cons:</a:t>
                      </a:r>
                    </a:p>
                    <a:p>
                      <a:r>
                        <a:rPr lang="en-US" sz="620" dirty="0" smtClean="0"/>
                        <a:t>1. Scope for improvement in modeling future models.</a:t>
                      </a:r>
                      <a:endParaRPr lang="en-IN" sz="620" dirty="0"/>
                    </a:p>
                  </a:txBody>
                  <a:tcPr/>
                </a:tc>
              </a:tr>
              <a:tr h="884286">
                <a:tc>
                  <a:txBody>
                    <a:bodyPr/>
                    <a:lstStyle/>
                    <a:p>
                      <a:r>
                        <a:rPr lang="en-US" sz="950" dirty="0" smtClean="0"/>
                        <a:t>[15]</a:t>
                      </a:r>
                      <a:endParaRPr lang="en-IN" sz="950" dirty="0"/>
                    </a:p>
                  </a:txBody>
                  <a:tcPr/>
                </a:tc>
                <a:tc>
                  <a:txBody>
                    <a:bodyPr/>
                    <a:lstStyle/>
                    <a:p>
                      <a:r>
                        <a:rPr lang="en-US" sz="950" dirty="0" err="1" smtClean="0"/>
                        <a:t>Elisabete</a:t>
                      </a:r>
                      <a:r>
                        <a:rPr lang="en-US" sz="950" dirty="0" smtClean="0"/>
                        <a:t> </a:t>
                      </a:r>
                      <a:r>
                        <a:rPr lang="en-US" sz="950" dirty="0" err="1" smtClean="0"/>
                        <a:t>Arsenio</a:t>
                      </a:r>
                      <a:r>
                        <a:rPr lang="en-US" sz="950" dirty="0" smtClean="0"/>
                        <a:t>, </a:t>
                      </a:r>
                      <a:r>
                        <a:rPr lang="en-US" sz="950" dirty="0" err="1" smtClean="0"/>
                        <a:t>Elisabete</a:t>
                      </a:r>
                      <a:r>
                        <a:rPr lang="en-US" sz="950" dirty="0" smtClean="0"/>
                        <a:t> </a:t>
                      </a:r>
                      <a:r>
                        <a:rPr lang="en-US" sz="950" dirty="0" err="1" smtClean="0"/>
                        <a:t>Arsenio</a:t>
                      </a:r>
                      <a:r>
                        <a:rPr lang="en-US" sz="950" dirty="0" smtClean="0"/>
                        <a:t>, Sofia </a:t>
                      </a:r>
                      <a:r>
                        <a:rPr lang="en-US" sz="950" dirty="0" err="1" smtClean="0"/>
                        <a:t>Azeredo</a:t>
                      </a:r>
                      <a:r>
                        <a:rPr lang="en-US" sz="950" dirty="0" smtClean="0"/>
                        <a:t> Lopes, Helena </a:t>
                      </a:r>
                      <a:r>
                        <a:rPr lang="en-US" sz="950" dirty="0" err="1" smtClean="0"/>
                        <a:t>Iglésias</a:t>
                      </a:r>
                      <a:r>
                        <a:rPr lang="en-US" sz="950" dirty="0" smtClean="0"/>
                        <a:t> Pereira, "Assessing the market potential of electric bicycles and ICT for low carbon school travel: a case study in the Smart City of ÁGUEDA", European Transport Research Review (2018) 10: 13, Springer, January 2018.</a:t>
                      </a:r>
                      <a:endParaRPr lang="en-IN" sz="950" dirty="0"/>
                    </a:p>
                  </a:txBody>
                  <a:tcPr/>
                </a:tc>
                <a:tc>
                  <a:txBody>
                    <a:bodyPr/>
                    <a:lstStyle/>
                    <a:p>
                      <a:pPr algn="just"/>
                      <a:r>
                        <a:rPr lang="en-US" sz="290" dirty="0" smtClean="0"/>
                        <a:t>The authors published this research paper which is actually based on the Be4Schools R&amp;D project implemented in the Portugal based city of </a:t>
                      </a:r>
                      <a:r>
                        <a:rPr lang="en-US" sz="290" dirty="0" err="1" smtClean="0"/>
                        <a:t>Águeda</a:t>
                      </a:r>
                      <a:r>
                        <a:rPr lang="en-US" sz="290" dirty="0" smtClean="0"/>
                        <a:t>. The intent of this study conducted was to analyze the preferences of the students aged between 15-21 in the context of using e-bikes while going daily to school. It also aimed at assessing their longings and preferences towards ICT related attributes. The information for examination of the results was collected in three parts. It comprised of a mobility survey and a stated-choice (SC) experiment. The first part was aimed at collecting the responses from the students of their travel preferences about what mode they use, thoughts regarding inclusion of ICT, perceptions barrier for not cycling and previous cycling experiences. This part was named as the "Simplifying Cycling Mobility". The second part dealt with the household budget and business perspectives and in this both the students and their parents were questioned in order to get insights on what </a:t>
                      </a:r>
                      <a:r>
                        <a:rPr lang="en-US" sz="290" dirty="0" err="1" smtClean="0"/>
                        <a:t>equipments</a:t>
                      </a:r>
                      <a:r>
                        <a:rPr lang="en-US" sz="290" dirty="0" smtClean="0"/>
                        <a:t> to be installed, ICT preferences, household budget constraints, etc. This part was named as the "Assessing students and their parents' preferences". In the third part a SC experiment was performed to understand the trade-offs information between car travel and e-bike relevant attributes by gathering 2232 observations in that regard. A comprehensive econometric analysis was conducted to assess the nature and degree of heterogeneity in student preferences, also considering gender issues. The authors of this research paper had also taken the final shot at studying the main determinants of both the traditional as well as electric bikes impact on school-to-home/home-to-school trips, using a detailed study of the design using exploratory data analysis and multivariable logistic regression model. Statistical analysis was performed using the IBM SPSS Statistics 21 software and R.</a:t>
                      </a:r>
                      <a:endParaRPr lang="en-IN" sz="290" dirty="0"/>
                    </a:p>
                  </a:txBody>
                  <a:tcPr/>
                </a:tc>
                <a:tc>
                  <a:txBody>
                    <a:bodyPr/>
                    <a:lstStyle/>
                    <a:p>
                      <a:r>
                        <a:rPr lang="en-US" sz="950" dirty="0" smtClean="0"/>
                        <a:t>A stated choice experiment.</a:t>
                      </a:r>
                      <a:endParaRPr lang="en-IN" sz="950" dirty="0"/>
                    </a:p>
                  </a:txBody>
                  <a:tcPr/>
                </a:tc>
                <a:tc>
                  <a:txBody>
                    <a:bodyPr/>
                    <a:lstStyle/>
                    <a:p>
                      <a:r>
                        <a:rPr lang="en-US" sz="600" dirty="0" smtClean="0"/>
                        <a:t>Pros:</a:t>
                      </a:r>
                    </a:p>
                    <a:p>
                      <a:r>
                        <a:rPr lang="en-US" sz="600" dirty="0" smtClean="0"/>
                        <a:t>1. It contributed to understand which barriers are perceived by students as the most important ones for them not to cycle to school and to assess the specific role of cycling infrastructures. </a:t>
                      </a:r>
                    </a:p>
                    <a:p>
                      <a:r>
                        <a:rPr lang="en-US" sz="600" dirty="0" smtClean="0"/>
                        <a:t>Cons:</a:t>
                      </a:r>
                    </a:p>
                    <a:p>
                      <a:r>
                        <a:rPr lang="en-US" sz="600" dirty="0" smtClean="0"/>
                        <a:t>1. A significant market innovation potential for cycling remains to be explored in the context of school travel in the country that requires solving a set of barriers of varying complexity to address user needs.</a:t>
                      </a:r>
                      <a:endParaRPr lang="en-IN" sz="600" dirty="0"/>
                    </a:p>
                  </a:txBody>
                  <a:tcPr/>
                </a:tc>
              </a:tr>
            </a:tbl>
          </a:graphicData>
        </a:graphic>
      </p:graphicFrame>
    </p:spTree>
    <p:extLst>
      <p:ext uri="{BB962C8B-B14F-4D97-AF65-F5344CB8AC3E}">
        <p14:creationId xmlns:p14="http://schemas.microsoft.com/office/powerpoint/2010/main" val="3629458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CONTD.</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graphicFrame>
        <p:nvGraphicFramePr>
          <p:cNvPr id="5" name="Table 4"/>
          <p:cNvGraphicFramePr>
            <a:graphicFrameLocks noGrp="1"/>
          </p:cNvGraphicFramePr>
          <p:nvPr>
            <p:extLst>
              <p:ext uri="{D42A27DB-BD31-4B8C-83A1-F6EECF244321}">
                <p14:modId xmlns:p14="http://schemas.microsoft.com/office/powerpoint/2010/main" val="811774120"/>
              </p:ext>
            </p:extLst>
          </p:nvPr>
        </p:nvGraphicFramePr>
        <p:xfrm>
          <a:off x="323528" y="1131590"/>
          <a:ext cx="8568950" cy="3926201"/>
        </p:xfrm>
        <a:graphic>
          <a:graphicData uri="http://schemas.openxmlformats.org/drawingml/2006/table">
            <a:tbl>
              <a:tblPr firstRow="1" bandRow="1">
                <a:tableStyleId>{69C7853C-536D-4A76-A0AE-DD22124D55A5}</a:tableStyleId>
              </a:tblPr>
              <a:tblGrid>
                <a:gridCol w="648072"/>
                <a:gridCol w="2779508"/>
                <a:gridCol w="1713790"/>
                <a:gridCol w="1713790"/>
                <a:gridCol w="1713790"/>
              </a:tblGrid>
              <a:tr h="360041">
                <a:tc>
                  <a:txBody>
                    <a:bodyPr/>
                    <a:lstStyle/>
                    <a:p>
                      <a:r>
                        <a:rPr lang="en-US" sz="1100" dirty="0" err="1" smtClean="0"/>
                        <a:t>S.No</a:t>
                      </a:r>
                      <a:endParaRPr lang="en-IN" sz="1100" dirty="0"/>
                    </a:p>
                  </a:txBody>
                  <a:tcPr/>
                </a:tc>
                <a:tc>
                  <a:txBody>
                    <a:bodyPr/>
                    <a:lstStyle/>
                    <a:p>
                      <a:r>
                        <a:rPr lang="en-US" sz="1100" dirty="0" smtClean="0"/>
                        <a:t>Paper Title</a:t>
                      </a:r>
                      <a:endParaRPr lang="en-IN" sz="1100" dirty="0"/>
                    </a:p>
                  </a:txBody>
                  <a:tcPr/>
                </a:tc>
                <a:tc>
                  <a:txBody>
                    <a:bodyPr/>
                    <a:lstStyle/>
                    <a:p>
                      <a:r>
                        <a:rPr lang="en-US" sz="1100" dirty="0" smtClean="0"/>
                        <a:t>Summary</a:t>
                      </a:r>
                      <a:endParaRPr lang="en-IN" sz="1100" dirty="0"/>
                    </a:p>
                  </a:txBody>
                  <a:tcPr/>
                </a:tc>
                <a:tc>
                  <a:txBody>
                    <a:bodyPr/>
                    <a:lstStyle/>
                    <a:p>
                      <a:r>
                        <a:rPr lang="en-US" sz="1100" dirty="0" smtClean="0"/>
                        <a:t>Algorithms Used</a:t>
                      </a:r>
                      <a:endParaRPr lang="en-IN" sz="1100" dirty="0"/>
                    </a:p>
                  </a:txBody>
                  <a:tcPr/>
                </a:tc>
                <a:tc>
                  <a:txBody>
                    <a:bodyPr/>
                    <a:lstStyle/>
                    <a:p>
                      <a:r>
                        <a:rPr lang="en-US" sz="1100" dirty="0" smtClean="0"/>
                        <a:t>Pros/Cons</a:t>
                      </a:r>
                      <a:endParaRPr lang="en-IN" sz="1100" dirty="0"/>
                    </a:p>
                  </a:txBody>
                  <a:tcPr/>
                </a:tc>
              </a:tr>
              <a:tr h="884286">
                <a:tc>
                  <a:txBody>
                    <a:bodyPr/>
                    <a:lstStyle/>
                    <a:p>
                      <a:r>
                        <a:rPr lang="en-US" sz="1100" dirty="0" smtClean="0"/>
                        <a:t>[16]</a:t>
                      </a:r>
                      <a:endParaRPr lang="en-IN" sz="1100" dirty="0"/>
                    </a:p>
                  </a:txBody>
                  <a:tcPr/>
                </a:tc>
                <a:tc>
                  <a:txBody>
                    <a:bodyPr/>
                    <a:lstStyle/>
                    <a:p>
                      <a:r>
                        <a:rPr lang="en-US" sz="1100" dirty="0" smtClean="0"/>
                        <a:t>Miriam Ricci, "Bike sharing: A review of evidence on impacts and processes of implementation and operation", Research in Transportation Business &amp; Management 15 (2015) 28–38, Elsevier Ltd., April 2015.</a:t>
                      </a:r>
                      <a:endParaRPr lang="en-IN" sz="1100" dirty="0"/>
                    </a:p>
                  </a:txBody>
                  <a:tcPr/>
                </a:tc>
                <a:tc>
                  <a:txBody>
                    <a:bodyPr/>
                    <a:lstStyle/>
                    <a:p>
                      <a:pPr algn="just"/>
                      <a:r>
                        <a:rPr lang="en-US" sz="290" dirty="0" smtClean="0"/>
                        <a:t>The authors of this research-paper worked on a very special and distinct idea and approach of reviewing the existing schemes and research-suggestions and findings of previous researches on bike-sharing: how well the schemes of implementation and operation suggested by the past research-approaches have actually come out victorious or to what extent such were actually guiding the working of the present bike-sharing schemes present in different parts of the world actually implementing such schemes. They provided a comprehensive review of such evidences. By following a two-fold measure: understanding and examining evidence-gaps and limitations that need further investigation; and by drawing on the evidence review and justifying whether the positive-sides of the approaches mentioned actually aid in transferability, beneficial impacts and operation-processes or not, they sought to put light on both the impacts as well as the processes (rather than just processes) as a target to enhance the current body of knowledge on bike-sharing and also contributing towards the ongoing academic and policy discourse on the increasing popular cycling measure. A sectional segmented approach was taken by the authors, as they sought to provide a critical overview of the increasing number of information sources and the growing body of knowledge about bike-sharing; discussing the evidence on users, usage and impacts of bike sharing's significance and limitations after summarizing them; providing an evidence on managing the business of bike-sharing from a process evaluation perspective; they concluded the paper by discussing how the evidence presented here can help strengthen and transfer positive results to other contexts in terms of impact and implementation processes, and identify key areas for further investigation.</a:t>
                      </a:r>
                      <a:endParaRPr lang="en-IN" sz="290" dirty="0"/>
                    </a:p>
                  </a:txBody>
                  <a:tcPr/>
                </a:tc>
                <a:tc>
                  <a:txBody>
                    <a:bodyPr/>
                    <a:lstStyle/>
                    <a:p>
                      <a:r>
                        <a:rPr lang="en-US" sz="1100" dirty="0" smtClean="0"/>
                        <a:t>Surveys, discussion and analysis of various impacts on diverse factors.</a:t>
                      </a:r>
                      <a:endParaRPr lang="en-IN" sz="1100" dirty="0"/>
                    </a:p>
                  </a:txBody>
                  <a:tcPr/>
                </a:tc>
                <a:tc>
                  <a:txBody>
                    <a:bodyPr/>
                    <a:lstStyle/>
                    <a:p>
                      <a:r>
                        <a:rPr lang="en-US" sz="820" dirty="0" smtClean="0"/>
                        <a:t>Pros:</a:t>
                      </a:r>
                    </a:p>
                    <a:p>
                      <a:r>
                        <a:rPr lang="en-US" sz="820" dirty="0" smtClean="0"/>
                        <a:t>1. A critical overview of the increasing number of information sources and the growing body of knowledge about bike-sharing provided.</a:t>
                      </a:r>
                    </a:p>
                    <a:p>
                      <a:r>
                        <a:rPr lang="en-US" sz="820" dirty="0" smtClean="0"/>
                        <a:t>Cons:</a:t>
                      </a:r>
                    </a:p>
                    <a:p>
                      <a:r>
                        <a:rPr lang="en-US" sz="820" dirty="0" smtClean="0"/>
                        <a:t>1. Many scopes</a:t>
                      </a:r>
                      <a:r>
                        <a:rPr lang="en-US" sz="820" baseline="0" dirty="0" smtClean="0"/>
                        <a:t> of improvement.</a:t>
                      </a:r>
                      <a:endParaRPr lang="en-IN" sz="820" dirty="0"/>
                    </a:p>
                  </a:txBody>
                  <a:tcPr/>
                </a:tc>
              </a:tr>
              <a:tr h="884286">
                <a:tc>
                  <a:txBody>
                    <a:bodyPr/>
                    <a:lstStyle/>
                    <a:p>
                      <a:r>
                        <a:rPr lang="en-US" sz="1100" dirty="0" smtClean="0"/>
                        <a:t>[17]</a:t>
                      </a:r>
                      <a:endParaRPr lang="en-IN" sz="1100" dirty="0"/>
                    </a:p>
                  </a:txBody>
                  <a:tcPr/>
                </a:tc>
                <a:tc>
                  <a:txBody>
                    <a:bodyPr/>
                    <a:lstStyle/>
                    <a:p>
                      <a:r>
                        <a:rPr lang="en-US" sz="1100" dirty="0" smtClean="0"/>
                        <a:t>Angela Au, "Social Media Strategies Used in Marketing Custom Bicycle </a:t>
                      </a:r>
                      <a:r>
                        <a:rPr lang="en-US" sz="1100" dirty="0" err="1" smtClean="0"/>
                        <a:t>Framebuilding</a:t>
                      </a:r>
                      <a:r>
                        <a:rPr lang="en-US" sz="1100" dirty="0" smtClean="0"/>
                        <a:t> Companies", Doctoral Study - Walden University </a:t>
                      </a:r>
                      <a:r>
                        <a:rPr lang="en-US" sz="1100" dirty="0" err="1" smtClean="0"/>
                        <a:t>ScholarWorks</a:t>
                      </a:r>
                      <a:r>
                        <a:rPr lang="en-US" sz="1100" dirty="0" smtClean="0"/>
                        <a:t> (Walden Dissertations and Doctoral Studies Collection), November 2015.</a:t>
                      </a:r>
                      <a:endParaRPr lang="en-IN" sz="1100" dirty="0"/>
                    </a:p>
                  </a:txBody>
                  <a:tcPr/>
                </a:tc>
                <a:tc>
                  <a:txBody>
                    <a:bodyPr/>
                    <a:lstStyle/>
                    <a:p>
                      <a:pPr algn="just"/>
                      <a:r>
                        <a:rPr lang="en-US" sz="380" dirty="0" smtClean="0"/>
                        <a:t>The long paper which comprised of multiple case study explored what various strategies the microenterprise owners in the artisan economy need to market using social media. Through the means of </a:t>
                      </a:r>
                      <a:r>
                        <a:rPr lang="en-US" sz="380" dirty="0" err="1" smtClean="0"/>
                        <a:t>semistructured</a:t>
                      </a:r>
                      <a:r>
                        <a:rPr lang="en-US" sz="380" dirty="0" smtClean="0"/>
                        <a:t> interviews and open-ended questions, data were collected from 5 bicycle </a:t>
                      </a:r>
                      <a:r>
                        <a:rPr lang="en-US" sz="380" dirty="0" err="1" smtClean="0"/>
                        <a:t>framebuilding</a:t>
                      </a:r>
                      <a:r>
                        <a:rPr lang="en-US" sz="380" dirty="0" smtClean="0"/>
                        <a:t> companies from a south-western US state. The diffusion of innovations theory was used. A thematic analysis identified seven themes from the data, viz., technical proficiency, building a social media presence, effective use of social media platforms, effective communication skills, building a brand identity, time management, and obtaining external support. The overall study findings aimed to help artisan microenterprises learn to use social media effectively, which would lead to boost in sales and profits, further leading to good positive environment for growth and development. The findings also expect their way out towards helping the local economy as it helps to prevent the money from leaving local economies, thus building strong communities.</a:t>
                      </a:r>
                    </a:p>
                    <a:p>
                      <a:pPr algn="just"/>
                      <a:endParaRPr lang="en-IN" sz="380" dirty="0"/>
                    </a:p>
                  </a:txBody>
                  <a:tcPr/>
                </a:tc>
                <a:tc>
                  <a:txBody>
                    <a:bodyPr/>
                    <a:lstStyle/>
                    <a:p>
                      <a:r>
                        <a:rPr lang="en-US" sz="1100" dirty="0" smtClean="0"/>
                        <a:t>The diffusion of innovations theory, thematic analysis.</a:t>
                      </a:r>
                      <a:endParaRPr lang="en-IN" sz="1100" dirty="0"/>
                    </a:p>
                  </a:txBody>
                  <a:tcPr/>
                </a:tc>
                <a:tc>
                  <a:txBody>
                    <a:bodyPr/>
                    <a:lstStyle/>
                    <a:p>
                      <a:r>
                        <a:rPr lang="en-US" sz="900" dirty="0" smtClean="0"/>
                        <a:t>Pros:</a:t>
                      </a:r>
                    </a:p>
                    <a:p>
                      <a:pPr marL="0" indent="0">
                        <a:buNone/>
                      </a:pPr>
                      <a:r>
                        <a:rPr lang="en-US" sz="900" dirty="0" smtClean="0"/>
                        <a:t>1. Helped artisan microenterprises learn to use social media effectively.</a:t>
                      </a:r>
                    </a:p>
                    <a:p>
                      <a:pPr marL="0" indent="0">
                        <a:buNone/>
                      </a:pPr>
                      <a:r>
                        <a:rPr lang="en-US" sz="900" dirty="0" smtClean="0"/>
                        <a:t>2. Boosting sales and profits.</a:t>
                      </a:r>
                    </a:p>
                    <a:p>
                      <a:r>
                        <a:rPr lang="en-US" sz="900" dirty="0" smtClean="0"/>
                        <a:t>Cons:</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smtClean="0"/>
                        <a:t>1. Very antique analysis</a:t>
                      </a:r>
                      <a:r>
                        <a:rPr lang="en-US" sz="900" baseline="0" dirty="0" smtClean="0"/>
                        <a:t> and processes involved.</a:t>
                      </a:r>
                      <a:endParaRPr lang="en-IN" sz="900" dirty="0" smtClean="0"/>
                    </a:p>
                  </a:txBody>
                  <a:tcPr/>
                </a:tc>
              </a:tr>
              <a:tr h="884286">
                <a:tc>
                  <a:txBody>
                    <a:bodyPr/>
                    <a:lstStyle/>
                    <a:p>
                      <a:r>
                        <a:rPr lang="en-US" sz="1100" dirty="0" smtClean="0"/>
                        <a:t>[18]</a:t>
                      </a:r>
                      <a:endParaRPr lang="en-IN" sz="1100" dirty="0"/>
                    </a:p>
                  </a:txBody>
                  <a:tcPr/>
                </a:tc>
                <a:tc>
                  <a:txBody>
                    <a:bodyPr/>
                    <a:lstStyle/>
                    <a:p>
                      <a:r>
                        <a:rPr lang="en-US" sz="1100" dirty="0" err="1" smtClean="0"/>
                        <a:t>Inês</a:t>
                      </a:r>
                      <a:r>
                        <a:rPr lang="en-US" sz="1100" dirty="0" smtClean="0"/>
                        <a:t> </a:t>
                      </a:r>
                      <a:r>
                        <a:rPr lang="en-US" sz="1100" dirty="0" err="1" smtClean="0"/>
                        <a:t>Frade</a:t>
                      </a:r>
                      <a:r>
                        <a:rPr lang="en-US" sz="1100" dirty="0" smtClean="0"/>
                        <a:t>, </a:t>
                      </a:r>
                      <a:r>
                        <a:rPr lang="en-US" sz="1100" dirty="0" err="1" smtClean="0"/>
                        <a:t>Anabela</a:t>
                      </a:r>
                      <a:r>
                        <a:rPr lang="en-US" sz="1100" dirty="0" smtClean="0"/>
                        <a:t> </a:t>
                      </a:r>
                      <a:r>
                        <a:rPr lang="en-US" sz="1100" dirty="0" err="1" smtClean="0"/>
                        <a:t>Ribeiro</a:t>
                      </a:r>
                      <a:r>
                        <a:rPr lang="en-US" sz="1100" dirty="0" smtClean="0"/>
                        <a:t>, "Bicycle sharing systems demand", EWGT2013 – 16th Meeting of the EURO Working Group on Transportation, </a:t>
                      </a:r>
                      <a:r>
                        <a:rPr lang="en-US" sz="1100" dirty="0" err="1" smtClean="0"/>
                        <a:t>Procedia</a:t>
                      </a:r>
                      <a:r>
                        <a:rPr lang="en-US" sz="1100" dirty="0" smtClean="0"/>
                        <a:t> - Social and Behavioral Sciences 111 ( 2014 ) 518 – 527, Elsevier Ltd., February 2014.</a:t>
                      </a:r>
                      <a:endParaRPr lang="en-IN" sz="1100" dirty="0"/>
                    </a:p>
                  </a:txBody>
                  <a:tcPr/>
                </a:tc>
                <a:tc>
                  <a:txBody>
                    <a:bodyPr/>
                    <a:lstStyle/>
                    <a:p>
                      <a:pPr algn="just"/>
                      <a:r>
                        <a:rPr lang="en-US" sz="350" dirty="0" smtClean="0"/>
                        <a:t>The study methodology proposed by the authors in this research paper aims to study the demands of the bicycle sharing systems, at the level of defining zones, with higher potential demand in urban areas. The literature survey conducted by the authors of this research paper presented some broad ideas, which included types of bicycle-sharing systems right from the antique to the modern systems, viz., free bike system, coin-deposit systems, information technology-based systems and multimodal systems; demand studies for cycling and bike-sharing: latent demand score method, 'revealed' or 'stated' preference surveys; etc. The methodology suggested by the authors to study the demand distributions for bike-sharing involves the two parts: quantifying the demand based upon other case studies; and defining the effect on demand caused by trip characteristics. The second part encompassed analyzing the factors such as purpose, distance, slopes, etc. and their effects on the </a:t>
                      </a:r>
                      <a:r>
                        <a:rPr lang="en-US" sz="350" dirty="0" err="1" smtClean="0"/>
                        <a:t>the</a:t>
                      </a:r>
                      <a:r>
                        <a:rPr lang="en-US" sz="350" dirty="0" smtClean="0"/>
                        <a:t> bicycle sharing demands thus making a cohesiveness study among the various factors proposed. After studying all these, the authors put the proposed methodology and their knowledge to exercise on the case study of Coimbra (a town located in the </a:t>
                      </a:r>
                      <a:r>
                        <a:rPr lang="en-US" sz="350" dirty="0" err="1" smtClean="0"/>
                        <a:t>centre</a:t>
                      </a:r>
                      <a:r>
                        <a:rPr lang="en-US" sz="350" dirty="0" smtClean="0"/>
                        <a:t> of Portugal). The conclusion came with pointing out the advantages being that the methodology proposed provides a quick-assessment technique, it can be adapted to other towns and cities, and that it is useful in the full design of the system. The paper ended with the authors pointing out the areas in which there is a scope for further studies in this area.</a:t>
                      </a:r>
                      <a:endParaRPr lang="en-IN" sz="350" dirty="0"/>
                    </a:p>
                  </a:txBody>
                  <a:tcPr/>
                </a:tc>
                <a:tc>
                  <a:txBody>
                    <a:bodyPr/>
                    <a:lstStyle/>
                    <a:p>
                      <a:r>
                        <a:rPr lang="en-US" sz="1100" dirty="0" smtClean="0"/>
                        <a:t>Latent demand score method, 'revealed' or 'stated' preference surveys.</a:t>
                      </a:r>
                      <a:endParaRPr lang="en-IN" sz="1100" dirty="0"/>
                    </a:p>
                  </a:txBody>
                  <a:tcPr/>
                </a:tc>
                <a:tc>
                  <a:txBody>
                    <a:bodyPr/>
                    <a:lstStyle/>
                    <a:p>
                      <a:r>
                        <a:rPr lang="en-US" sz="650" dirty="0" smtClean="0"/>
                        <a:t>Pros:</a:t>
                      </a:r>
                    </a:p>
                    <a:p>
                      <a:r>
                        <a:rPr lang="en-US" sz="650" dirty="0" smtClean="0"/>
                        <a:t>1. Provides a quick assessment and it can be adapted to other towns and cities according its characteristics. </a:t>
                      </a:r>
                    </a:p>
                    <a:p>
                      <a:pPr marL="0" indent="0">
                        <a:buNone/>
                      </a:pPr>
                      <a:r>
                        <a:rPr lang="en-US" sz="650" dirty="0" smtClean="0"/>
                        <a:t>2. Provided a method for estimating the bike-sharing demand.</a:t>
                      </a:r>
                    </a:p>
                    <a:p>
                      <a:pPr marL="0" indent="0">
                        <a:buNone/>
                      </a:pPr>
                      <a:r>
                        <a:rPr lang="en-US" sz="650" dirty="0" smtClean="0"/>
                        <a:t>3. Allowed</a:t>
                      </a:r>
                      <a:r>
                        <a:rPr lang="en-US" sz="650" baseline="0" dirty="0" smtClean="0"/>
                        <a:t> to </a:t>
                      </a:r>
                      <a:r>
                        <a:rPr lang="en-US" sz="650" dirty="0" smtClean="0"/>
                        <a:t>geo-reference the demand, considering the characteristics of the city and of the trips.</a:t>
                      </a:r>
                    </a:p>
                    <a:p>
                      <a:r>
                        <a:rPr lang="en-US" sz="650" dirty="0" smtClean="0"/>
                        <a:t>Cons:</a:t>
                      </a:r>
                    </a:p>
                    <a:p>
                      <a:r>
                        <a:rPr lang="en-US" sz="650" dirty="0" smtClean="0"/>
                        <a:t>1.</a:t>
                      </a:r>
                      <a:r>
                        <a:rPr lang="en-US" sz="650" baseline="0" dirty="0" smtClean="0"/>
                        <a:t> Many socio-economic characteristics not taken into consideration.</a:t>
                      </a:r>
                      <a:endParaRPr lang="en-IN" sz="650" dirty="0"/>
                    </a:p>
                  </a:txBody>
                  <a:tcPr/>
                </a:tc>
              </a:tr>
            </a:tbl>
          </a:graphicData>
        </a:graphic>
      </p:graphicFrame>
    </p:spTree>
    <p:extLst>
      <p:ext uri="{BB962C8B-B14F-4D97-AF65-F5344CB8AC3E}">
        <p14:creationId xmlns:p14="http://schemas.microsoft.com/office/powerpoint/2010/main" val="10074648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CONTD.</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graphicFrame>
        <p:nvGraphicFramePr>
          <p:cNvPr id="5" name="Table 4"/>
          <p:cNvGraphicFramePr>
            <a:graphicFrameLocks noGrp="1"/>
          </p:cNvGraphicFramePr>
          <p:nvPr>
            <p:extLst>
              <p:ext uri="{D42A27DB-BD31-4B8C-83A1-F6EECF244321}">
                <p14:modId xmlns:p14="http://schemas.microsoft.com/office/powerpoint/2010/main" val="1852841235"/>
              </p:ext>
            </p:extLst>
          </p:nvPr>
        </p:nvGraphicFramePr>
        <p:xfrm>
          <a:off x="323528" y="1131590"/>
          <a:ext cx="8568950" cy="3880481"/>
        </p:xfrm>
        <a:graphic>
          <a:graphicData uri="http://schemas.openxmlformats.org/drawingml/2006/table">
            <a:tbl>
              <a:tblPr firstRow="1" bandRow="1">
                <a:tableStyleId>{69C7853C-536D-4A76-A0AE-DD22124D55A5}</a:tableStyleId>
              </a:tblPr>
              <a:tblGrid>
                <a:gridCol w="648072"/>
                <a:gridCol w="2779508"/>
                <a:gridCol w="1713790"/>
                <a:gridCol w="1713790"/>
                <a:gridCol w="1713790"/>
              </a:tblGrid>
              <a:tr h="360041">
                <a:tc>
                  <a:txBody>
                    <a:bodyPr/>
                    <a:lstStyle/>
                    <a:p>
                      <a:r>
                        <a:rPr lang="en-US" sz="1150" dirty="0" err="1" smtClean="0"/>
                        <a:t>S.No</a:t>
                      </a:r>
                      <a:endParaRPr lang="en-IN" sz="1150" dirty="0"/>
                    </a:p>
                  </a:txBody>
                  <a:tcPr/>
                </a:tc>
                <a:tc>
                  <a:txBody>
                    <a:bodyPr/>
                    <a:lstStyle/>
                    <a:p>
                      <a:r>
                        <a:rPr lang="en-US" sz="1150" dirty="0" smtClean="0"/>
                        <a:t>Paper Title</a:t>
                      </a:r>
                      <a:endParaRPr lang="en-IN" sz="1150" dirty="0"/>
                    </a:p>
                  </a:txBody>
                  <a:tcPr/>
                </a:tc>
                <a:tc>
                  <a:txBody>
                    <a:bodyPr/>
                    <a:lstStyle/>
                    <a:p>
                      <a:r>
                        <a:rPr lang="en-US" sz="1150" dirty="0" smtClean="0"/>
                        <a:t>Summary</a:t>
                      </a:r>
                      <a:endParaRPr lang="en-IN" sz="1150" dirty="0"/>
                    </a:p>
                  </a:txBody>
                  <a:tcPr/>
                </a:tc>
                <a:tc>
                  <a:txBody>
                    <a:bodyPr/>
                    <a:lstStyle/>
                    <a:p>
                      <a:r>
                        <a:rPr lang="en-US" sz="1150" dirty="0" smtClean="0"/>
                        <a:t>Algorithms Used</a:t>
                      </a:r>
                      <a:endParaRPr lang="en-IN" sz="1150" dirty="0"/>
                    </a:p>
                  </a:txBody>
                  <a:tcPr/>
                </a:tc>
                <a:tc>
                  <a:txBody>
                    <a:bodyPr/>
                    <a:lstStyle/>
                    <a:p>
                      <a:r>
                        <a:rPr lang="en-US" sz="1150" dirty="0" smtClean="0"/>
                        <a:t>Pros/Cons</a:t>
                      </a:r>
                      <a:endParaRPr lang="en-IN" sz="1150" dirty="0"/>
                    </a:p>
                  </a:txBody>
                  <a:tcPr/>
                </a:tc>
              </a:tr>
              <a:tr h="884286">
                <a:tc>
                  <a:txBody>
                    <a:bodyPr/>
                    <a:lstStyle/>
                    <a:p>
                      <a:r>
                        <a:rPr lang="en-US" sz="1150" dirty="0" smtClean="0"/>
                        <a:t>[19]</a:t>
                      </a:r>
                      <a:endParaRPr lang="en-IN" sz="1150" dirty="0"/>
                    </a:p>
                  </a:txBody>
                  <a:tcPr/>
                </a:tc>
                <a:tc>
                  <a:txBody>
                    <a:bodyPr/>
                    <a:lstStyle/>
                    <a:p>
                      <a:r>
                        <a:rPr lang="en-US" sz="1150" dirty="0" smtClean="0"/>
                        <a:t>Darren Buck, Ralph Buehler, Patricia </a:t>
                      </a:r>
                      <a:r>
                        <a:rPr lang="en-US" sz="1150" dirty="0" err="1" smtClean="0"/>
                        <a:t>Happ</a:t>
                      </a:r>
                      <a:r>
                        <a:rPr lang="en-US" sz="1150" dirty="0" smtClean="0"/>
                        <a:t>, Bradley Rawls, Payton Chung, Natalie </a:t>
                      </a:r>
                      <a:r>
                        <a:rPr lang="en-US" sz="1150" dirty="0" err="1" smtClean="0"/>
                        <a:t>Borecki</a:t>
                      </a:r>
                      <a:r>
                        <a:rPr lang="en-US" sz="1150" dirty="0" smtClean="0"/>
                        <a:t>, "Are </a:t>
                      </a:r>
                      <a:r>
                        <a:rPr lang="en-US" sz="1150" dirty="0" err="1" smtClean="0"/>
                        <a:t>Bikeshare</a:t>
                      </a:r>
                      <a:r>
                        <a:rPr lang="en-US" sz="1150" dirty="0" smtClean="0"/>
                        <a:t> Users Different from Regular Cyclists? A First Look at Short-Term Users, Annual Members, and Area Cyclists in the Washington, DC Region", Transportation Research Record Journal of the Transportation Research Board 2387(-1):112-119, DOI: 10.3141/2387-13, December 2013.</a:t>
                      </a:r>
                      <a:endParaRPr lang="en-IN" sz="1150" dirty="0"/>
                    </a:p>
                  </a:txBody>
                  <a:tcPr/>
                </a:tc>
                <a:tc>
                  <a:txBody>
                    <a:bodyPr/>
                    <a:lstStyle/>
                    <a:p>
                      <a:pPr algn="just"/>
                      <a:r>
                        <a:rPr lang="en-US" sz="400" dirty="0" smtClean="0"/>
                        <a:t>In this research paper, the authors investigated the travel behavior characteristics of bicycle system users. A comparative analysis was done to understand the differences between annual members and short-term user profiles on Capital </a:t>
                      </a:r>
                      <a:r>
                        <a:rPr lang="en-US" sz="400" dirty="0" err="1" smtClean="0"/>
                        <a:t>Bikeshare</a:t>
                      </a:r>
                      <a:r>
                        <a:rPr lang="en-US" sz="400" dirty="0" smtClean="0"/>
                        <a:t> (</a:t>
                      </a:r>
                      <a:r>
                        <a:rPr lang="en-US" sz="400" dirty="0" err="1" smtClean="0"/>
                        <a:t>CaBi</a:t>
                      </a:r>
                      <a:r>
                        <a:rPr lang="en-US" sz="400" dirty="0" smtClean="0"/>
                        <a:t>). The data used for the overall research was gathered from Washington, DC area regional household travel survey of 2007-2008, an intercept 10 survey of short-term </a:t>
                      </a:r>
                      <a:r>
                        <a:rPr lang="en-US" sz="400" dirty="0" err="1" smtClean="0"/>
                        <a:t>CaBi</a:t>
                      </a:r>
                      <a:r>
                        <a:rPr lang="en-US" sz="400" dirty="0" smtClean="0"/>
                        <a:t> users, and an online survey of annual </a:t>
                      </a:r>
                      <a:r>
                        <a:rPr lang="en-US" sz="400" dirty="0" err="1" smtClean="0"/>
                        <a:t>CaBi</a:t>
                      </a:r>
                      <a:r>
                        <a:rPr lang="en-US" sz="400" dirty="0" smtClean="0"/>
                        <a:t> members. This paper deals with a case study of short-term and annual </a:t>
                      </a:r>
                      <a:r>
                        <a:rPr lang="en-US" sz="400" dirty="0" err="1" smtClean="0"/>
                        <a:t>bikeshare</a:t>
                      </a:r>
                      <a:r>
                        <a:rPr lang="en-US" sz="400" dirty="0" smtClean="0"/>
                        <a:t> users of Capital 13 </a:t>
                      </a:r>
                      <a:r>
                        <a:rPr lang="en-US" sz="400" dirty="0" err="1" smtClean="0"/>
                        <a:t>Bikeshare</a:t>
                      </a:r>
                      <a:r>
                        <a:rPr lang="en-US" sz="400" dirty="0" smtClean="0"/>
                        <a:t> (</a:t>
                      </a:r>
                      <a:r>
                        <a:rPr lang="en-US" sz="400" dirty="0" err="1" smtClean="0"/>
                        <a:t>CaBi</a:t>
                      </a:r>
                      <a:r>
                        <a:rPr lang="en-US" sz="400" dirty="0" smtClean="0"/>
                        <a:t>) in Washington, DC and Arlington County, VA. The monthly and annual users were subjected to an online membership survey, while the users who has a 24-hour or 5-day membership were examined on the basis of 23 survey questions. The objectives for the long-term members were to collect info on demographic and use characteristics of </a:t>
                      </a:r>
                      <a:r>
                        <a:rPr lang="en-US" sz="400" dirty="0" err="1" smtClean="0"/>
                        <a:t>CaBi</a:t>
                      </a:r>
                      <a:r>
                        <a:rPr lang="en-US" sz="400" dirty="0" smtClean="0"/>
                        <a:t> members, 4 satisfaction with the system, and changes in travel patterns based on </a:t>
                      </a:r>
                      <a:r>
                        <a:rPr lang="en-US" sz="400" dirty="0" err="1" smtClean="0"/>
                        <a:t>bikeshare</a:t>
                      </a:r>
                      <a:r>
                        <a:rPr lang="en-US" sz="400" dirty="0" smtClean="0"/>
                        <a:t> availability. Short-term users who did not have time to complete the verbal 19 survey were provided with instructions for completing the survey online. The analysis part comprised of the discussion on various aspects: Demographics of Area Cyclists, Short-Term Users, and Annual Members; Income, Car Ownership, and Access to a Bicycle; Trip Purpose, Mode Shift, and Helmet Use. Finally before concluding the paper, the authors also touched upon some of the scopes for future research which included whether there could be significant differences or not between Area and </a:t>
                      </a:r>
                      <a:r>
                        <a:rPr lang="en-US" sz="400" dirty="0" err="1" smtClean="0"/>
                        <a:t>CaBi</a:t>
                      </a:r>
                      <a:r>
                        <a:rPr lang="en-US" sz="400" dirty="0" smtClean="0"/>
                        <a:t> users when controlling for other factors, admitting that the analysis cannot fully consider the spatial restrictions of the two </a:t>
                      </a:r>
                      <a:r>
                        <a:rPr lang="en-US" sz="400" dirty="0" err="1" smtClean="0"/>
                        <a:t>CaBi</a:t>
                      </a:r>
                      <a:r>
                        <a:rPr lang="en-US" sz="400" dirty="0" smtClean="0"/>
                        <a:t> surveys, presence of potential biases over the sample as </a:t>
                      </a:r>
                      <a:r>
                        <a:rPr lang="en-US" sz="400" dirty="0" err="1" smtClean="0"/>
                        <a:t>CaBi</a:t>
                      </a:r>
                      <a:r>
                        <a:rPr lang="en-US" sz="400" dirty="0" smtClean="0"/>
                        <a:t> annual member survey respondents self-selected from email and online solicitations, and 6 responded over the internet, Results for the Washington, DC area may not apply to other US cities, etc.</a:t>
                      </a:r>
                    </a:p>
                    <a:p>
                      <a:pPr algn="just"/>
                      <a:endParaRPr lang="en-IN" sz="400" dirty="0"/>
                    </a:p>
                  </a:txBody>
                  <a:tcPr/>
                </a:tc>
                <a:tc>
                  <a:txBody>
                    <a:bodyPr/>
                    <a:lstStyle/>
                    <a:p>
                      <a:r>
                        <a:rPr lang="en-US" sz="1150" dirty="0" smtClean="0"/>
                        <a:t>Surveys and analysis.</a:t>
                      </a:r>
                      <a:endParaRPr lang="en-IN" sz="1150" dirty="0"/>
                    </a:p>
                  </a:txBody>
                  <a:tcPr/>
                </a:tc>
                <a:tc>
                  <a:txBody>
                    <a:bodyPr/>
                    <a:lstStyle/>
                    <a:p>
                      <a:r>
                        <a:rPr lang="en-US" sz="850" dirty="0" smtClean="0"/>
                        <a:t>Pros:</a:t>
                      </a:r>
                    </a:p>
                    <a:p>
                      <a:r>
                        <a:rPr lang="en-US" sz="850" dirty="0" smtClean="0"/>
                        <a:t>1. Provided study suggesting how </a:t>
                      </a:r>
                      <a:r>
                        <a:rPr lang="en-US" sz="850" dirty="0" err="1" smtClean="0"/>
                        <a:t>CaBi</a:t>
                      </a:r>
                      <a:r>
                        <a:rPr lang="en-US" sz="850" dirty="0" smtClean="0"/>
                        <a:t> short-term users and members are different from Washington, DC</a:t>
                      </a:r>
                      <a:r>
                        <a:rPr lang="en-US" sz="850" baseline="0" dirty="0" smtClean="0"/>
                        <a:t> </a:t>
                      </a:r>
                      <a:r>
                        <a:rPr lang="en-US" sz="850" dirty="0" smtClean="0"/>
                        <a:t>area cyclists.</a:t>
                      </a:r>
                    </a:p>
                    <a:p>
                      <a:r>
                        <a:rPr lang="en-US" sz="850" dirty="0" smtClean="0"/>
                        <a:t>Cons:</a:t>
                      </a:r>
                    </a:p>
                    <a:p>
                      <a:pPr marL="0" indent="0">
                        <a:buNone/>
                      </a:pPr>
                      <a:r>
                        <a:rPr lang="en-US" sz="850" dirty="0" smtClean="0"/>
                        <a:t>1. Analysis couldn’t fully consider the spatial restrictions of the two </a:t>
                      </a:r>
                      <a:r>
                        <a:rPr lang="en-US" sz="850" dirty="0" err="1" smtClean="0"/>
                        <a:t>CaBi</a:t>
                      </a:r>
                      <a:r>
                        <a:rPr lang="en-US" sz="850" dirty="0" smtClean="0"/>
                        <a:t> surveys, presence of potential biases over the sample.</a:t>
                      </a:r>
                    </a:p>
                    <a:p>
                      <a:pPr marL="0" indent="0">
                        <a:buNone/>
                      </a:pPr>
                      <a:r>
                        <a:rPr lang="en-US" sz="850" dirty="0" smtClean="0"/>
                        <a:t>2. Results for the Washington, DC area couldn’t be applied to other US cities.</a:t>
                      </a:r>
                      <a:endParaRPr lang="en-IN" sz="850" dirty="0"/>
                    </a:p>
                  </a:txBody>
                  <a:tcPr/>
                </a:tc>
              </a:tr>
              <a:tr h="884286">
                <a:tc>
                  <a:txBody>
                    <a:bodyPr/>
                    <a:lstStyle/>
                    <a:p>
                      <a:r>
                        <a:rPr lang="en-US" sz="1150" dirty="0" smtClean="0"/>
                        <a:t>[20]</a:t>
                      </a:r>
                      <a:endParaRPr lang="en-IN" sz="1150" dirty="0"/>
                    </a:p>
                  </a:txBody>
                  <a:tcPr/>
                </a:tc>
                <a:tc>
                  <a:txBody>
                    <a:bodyPr/>
                    <a:lstStyle/>
                    <a:p>
                      <a:r>
                        <a:rPr lang="en-US" sz="1150" dirty="0" smtClean="0"/>
                        <a:t>Carlos M. </a:t>
                      </a:r>
                      <a:r>
                        <a:rPr lang="en-US" sz="1150" dirty="0" err="1" smtClean="0"/>
                        <a:t>Vallez</a:t>
                      </a:r>
                      <a:r>
                        <a:rPr lang="en-US" sz="1150" dirty="0" smtClean="0"/>
                        <a:t>, Mario Castro, David Contreras, "Challenges and Opportunities in Dock-Based Bike-Sharing Rebalancing: A Systematic Review", Sustainability 2021, 13, 1829. https://doi.org/10.3390/su13041829, MDPI, February 2021.</a:t>
                      </a:r>
                      <a:endParaRPr lang="en-IN" sz="1150" dirty="0"/>
                    </a:p>
                  </a:txBody>
                  <a:tcPr/>
                </a:tc>
                <a:tc>
                  <a:txBody>
                    <a:bodyPr/>
                    <a:lstStyle/>
                    <a:p>
                      <a:pPr algn="just"/>
                      <a:r>
                        <a:rPr lang="en-US" sz="350" dirty="0" smtClean="0"/>
                        <a:t>The approach of how the managing authorities of the </a:t>
                      </a:r>
                      <a:r>
                        <a:rPr lang="en-US" sz="350" dirty="0" err="1" smtClean="0"/>
                        <a:t>bikesharing</a:t>
                      </a:r>
                      <a:r>
                        <a:rPr lang="en-US" sz="350" dirty="0" smtClean="0"/>
                        <a:t> systems manage the problem of imbalance or bike rebalancing is surprisingly directly related to user-level satisfaction and thus towards profits. The authors of this research paper sought to present a thorough review of the challenges and opportunities in rebalancing of bike-sharing systems (only for 4th generation of BSS). The objective of their research points out towards collecting research papers based on the repositioning-problem in dock-based </a:t>
                      </a:r>
                      <a:r>
                        <a:rPr lang="en-US" sz="350" dirty="0" err="1" smtClean="0"/>
                        <a:t>bikesharing</a:t>
                      </a:r>
                      <a:r>
                        <a:rPr lang="en-US" sz="350" dirty="0" smtClean="0"/>
                        <a:t> systems, classifying them and to suggest and divert to many novel research venues. A period-wise table containing the main research-topics in BSS research over the decades has been provided in the research paper. The four key-themes addressed by the research paper are: (a) overview of the state-of-the-art related to BSS research, (b) identification of available literature regarding reviews of bike-relocation problem, (c) list and classification of studies related to algorithms used to solve bike repositioning problem, (d) evaluation of further research to be done. The methods of data acquisition included performing keyword search in Google Scholar utilizing some selective constraints, and further steps, etc. The contextualization of research in bike-sharing field was done by performing an exploratory data analysis by making a graphic representation of the main key-words and topics that appear in titles and abstracts on the bike-sharing related papers, by making use of </a:t>
                      </a:r>
                      <a:r>
                        <a:rPr lang="en-US" sz="350" dirty="0" err="1" smtClean="0"/>
                        <a:t>VOSviewer</a:t>
                      </a:r>
                      <a:r>
                        <a:rPr lang="en-US" sz="350" dirty="0" smtClean="0"/>
                        <a:t>. The research-topics were clustered in 5 groups, and were also further analyzed. Following the BSS Rebalancing Problem Review Analysis, Literature Review Timeline, the authors provided the Summary of Results and Discussion. Finally, an exhaustive table that will assist researchers from different disciplines to address the open challenges in the field was also provided.</a:t>
                      </a:r>
                      <a:endParaRPr lang="en-IN" sz="350" dirty="0"/>
                    </a:p>
                  </a:txBody>
                  <a:tcPr/>
                </a:tc>
                <a:tc>
                  <a:txBody>
                    <a:bodyPr/>
                    <a:lstStyle/>
                    <a:p>
                      <a:r>
                        <a:rPr lang="en-US" sz="1150" dirty="0" smtClean="0"/>
                        <a:t>Various methods of data acquisition, exploratory data analysis.</a:t>
                      </a:r>
                      <a:endParaRPr lang="en-IN" sz="1150" dirty="0"/>
                    </a:p>
                  </a:txBody>
                  <a:tcPr/>
                </a:tc>
                <a:tc>
                  <a:txBody>
                    <a:bodyPr/>
                    <a:lstStyle/>
                    <a:p>
                      <a:r>
                        <a:rPr lang="en-US" sz="750" dirty="0" smtClean="0"/>
                        <a:t>Pros:</a:t>
                      </a:r>
                    </a:p>
                    <a:p>
                      <a:pPr marL="0" indent="0">
                        <a:buNone/>
                      </a:pPr>
                      <a:r>
                        <a:rPr lang="en-US" sz="750" dirty="0" smtClean="0"/>
                        <a:t>1. Exploratory analysis on researches conducted previously in the field shown.</a:t>
                      </a:r>
                    </a:p>
                    <a:p>
                      <a:pPr marL="0" indent="0">
                        <a:buNone/>
                      </a:pPr>
                      <a:r>
                        <a:rPr lang="en-US" sz="750" dirty="0" smtClean="0"/>
                        <a:t>2. Creation</a:t>
                      </a:r>
                      <a:r>
                        <a:rPr lang="en-US" sz="750" baseline="0" dirty="0" smtClean="0"/>
                        <a:t> of </a:t>
                      </a:r>
                      <a:r>
                        <a:rPr lang="en-IN" sz="750" dirty="0" smtClean="0"/>
                        <a:t>taxonomy/ classification of proposed algorithms and a good summary of exhaustive discussions provided.</a:t>
                      </a:r>
                      <a:endParaRPr lang="en-US" sz="750" dirty="0" smtClean="0"/>
                    </a:p>
                    <a:p>
                      <a:r>
                        <a:rPr lang="en-US" sz="750" dirty="0" smtClean="0"/>
                        <a:t>Cons:</a:t>
                      </a:r>
                    </a:p>
                    <a:p>
                      <a:r>
                        <a:rPr lang="en-US" sz="750" dirty="0" smtClean="0"/>
                        <a:t>1. Completely theoretical approach with very less or little emphasis on practicality.</a:t>
                      </a:r>
                      <a:endParaRPr lang="en-IN" sz="750" dirty="0"/>
                    </a:p>
                  </a:txBody>
                  <a:tcPr/>
                </a:tc>
              </a:tr>
            </a:tbl>
          </a:graphicData>
        </a:graphic>
      </p:graphicFrame>
    </p:spTree>
    <p:extLst>
      <p:ext uri="{BB962C8B-B14F-4D97-AF65-F5344CB8AC3E}">
        <p14:creationId xmlns:p14="http://schemas.microsoft.com/office/powerpoint/2010/main" val="22284664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sp>
        <p:nvSpPr>
          <p:cNvPr id="17" name="Google Shape;114;p14"/>
          <p:cNvSpPr txBox="1">
            <a:spLocks noGrp="1"/>
          </p:cNvSpPr>
          <p:nvPr>
            <p:ph type="title"/>
          </p:nvPr>
        </p:nvSpPr>
        <p:spPr>
          <a:xfrm>
            <a:off x="1101386" y="272850"/>
            <a:ext cx="7791094"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t>B. IDENTIFICATION OF GAPS ON BASIS OF CURRENT SCENARIO</a:t>
            </a:r>
            <a:endParaRPr sz="2500" dirty="0"/>
          </a:p>
        </p:txBody>
      </p:sp>
      <p:sp>
        <p:nvSpPr>
          <p:cNvPr id="18" name="Google Shape;115;p14"/>
          <p:cNvSpPr txBox="1">
            <a:spLocks/>
          </p:cNvSpPr>
          <p:nvPr/>
        </p:nvSpPr>
        <p:spPr>
          <a:xfrm>
            <a:off x="1101374" y="1203598"/>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smtClean="0"/>
              <a:t>(i) </a:t>
            </a:r>
            <a:r>
              <a:rPr lang="en-US" dirty="0" smtClean="0"/>
              <a:t>Although some primitive region-specific approaches have been proposed, there are considerable gaps in bikeway and bicycle-station network design approaches and methodologies. Since, the Earth has many metropolitan cities (each of them having diverse socio-economic, infrastructural and political variations) there is much need of a generalized approach towards such types of design-planning approaches.</a:t>
            </a:r>
          </a:p>
          <a:p>
            <a:pPr>
              <a:spcBef>
                <a:spcPts val="600"/>
              </a:spcBef>
            </a:pPr>
            <a:r>
              <a:rPr lang="en-US" b="1" dirty="0" smtClean="0"/>
              <a:t>(ii) </a:t>
            </a:r>
            <a:r>
              <a:rPr lang="en-US" dirty="0" smtClean="0"/>
              <a:t>The fleet-size design challenges which include determining the total initial number of bikes to be deployed in the whole BSS (whether docked or </a:t>
            </a:r>
            <a:r>
              <a:rPr lang="en-US" dirty="0" err="1" smtClean="0"/>
              <a:t>dockless</a:t>
            </a:r>
            <a:r>
              <a:rPr lang="en-US" dirty="0" smtClean="0"/>
              <a:t> systems) and also the number of such bikes at each station (in case of docked services) remains a major gap in the current study.</a:t>
            </a:r>
          </a:p>
          <a:p>
            <a:pPr>
              <a:spcBef>
                <a:spcPts val="600"/>
              </a:spcBef>
            </a:pPr>
            <a:r>
              <a:rPr lang="en-US" b="1" dirty="0" smtClean="0"/>
              <a:t>(iii) </a:t>
            </a:r>
            <a:r>
              <a:rPr lang="en-US" dirty="0" smtClean="0"/>
              <a:t>Planning decisions to effectively utilize and direct the existing resources in cycling and voluntarily get involved in system regulation also remains a major gap to be addressed in the current scenario.</a:t>
            </a:r>
          </a:p>
          <a:p>
            <a:pPr>
              <a:spcBef>
                <a:spcPts val="600"/>
              </a:spcBef>
            </a:pPr>
            <a:r>
              <a:rPr lang="en-US" b="1" dirty="0" smtClean="0"/>
              <a:t>(iv) </a:t>
            </a:r>
            <a:r>
              <a:rPr lang="en-US" dirty="0" smtClean="0"/>
              <a:t>Dynamic bike relocation problems.</a:t>
            </a:r>
          </a:p>
          <a:p>
            <a:pPr>
              <a:spcBef>
                <a:spcPts val="600"/>
              </a:spcBef>
            </a:pPr>
            <a:r>
              <a:rPr lang="en-US" b="1" smtClean="0"/>
              <a:t>(v) </a:t>
            </a:r>
            <a:r>
              <a:rPr lang="en-US" smtClean="0"/>
              <a:t>Dynamic </a:t>
            </a:r>
            <a:r>
              <a:rPr lang="en-US" dirty="0" smtClean="0"/>
              <a:t>demand management problems.</a:t>
            </a:r>
          </a:p>
          <a:p>
            <a:pPr marL="400050" indent="-400050">
              <a:spcBef>
                <a:spcPts val="600"/>
              </a:spcBef>
              <a:buAutoNum type="romanLcParenBoth"/>
            </a:pPr>
            <a:endParaRPr lang="en-US" dirty="0"/>
          </a:p>
        </p:txBody>
      </p:sp>
    </p:spTree>
    <p:extLst>
      <p:ext uri="{BB962C8B-B14F-4D97-AF65-F5344CB8AC3E}">
        <p14:creationId xmlns:p14="http://schemas.microsoft.com/office/powerpoint/2010/main" val="15789233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707654"/>
            <a:ext cx="6927901"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III. METHODOLOGY</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1031614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dirty="0"/>
          </a:p>
        </p:txBody>
      </p:sp>
      <p:pic>
        <p:nvPicPr>
          <p:cNvPr id="2050" name="Picture 2" descr="F:\VIT\BOOKS AND REFERENCES\7. FALL SEMESTER 2022-23\Cyclistic-Bike-Share\vault\Bicycle_Picture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51470"/>
            <a:ext cx="7704856" cy="4810134"/>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24;p15"/>
          <p:cNvSpPr txBox="1">
            <a:spLocks/>
          </p:cNvSpPr>
          <p:nvPr/>
        </p:nvSpPr>
        <p:spPr>
          <a:xfrm>
            <a:off x="1673678" y="1491630"/>
            <a:ext cx="7092788" cy="2520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1"/>
              </a:buClr>
              <a:buSzPts val="3000"/>
              <a:buFont typeface="Roboto"/>
              <a:buChar char="▸"/>
              <a:defRPr sz="3000" b="0" i="0" u="none" strike="noStrike" cap="none">
                <a:solidFill>
                  <a:schemeClr val="dk1"/>
                </a:solidFill>
                <a:latin typeface="Roboto"/>
                <a:ea typeface="Roboto"/>
                <a:cs typeface="Roboto"/>
                <a:sym typeface="Roboto"/>
              </a:defRPr>
            </a:lvl1pPr>
            <a:lvl2pPr marL="914400" marR="0" lvl="1" indent="-381000" algn="l" rtl="0">
              <a:lnSpc>
                <a:spcPct val="100000"/>
              </a:lnSpc>
              <a:spcBef>
                <a:spcPts val="0"/>
              </a:spcBef>
              <a:spcAft>
                <a:spcPts val="0"/>
              </a:spcAft>
              <a:buClr>
                <a:schemeClr val="accent2"/>
              </a:buClr>
              <a:buSzPts val="2400"/>
              <a:buFont typeface="Roboto"/>
              <a:buChar char="▹"/>
              <a:defRPr sz="2400" b="0" i="0" u="none" strike="noStrike" cap="none">
                <a:solidFill>
                  <a:schemeClr val="dk1"/>
                </a:solidFill>
                <a:latin typeface="Roboto"/>
                <a:ea typeface="Roboto"/>
                <a:cs typeface="Roboto"/>
                <a:sym typeface="Roboto"/>
              </a:defRPr>
            </a:lvl2pPr>
            <a:lvl3pPr marL="1371600" marR="0" lvl="2" indent="-381000" algn="l" rtl="0">
              <a:lnSpc>
                <a:spcPct val="100000"/>
              </a:lnSpc>
              <a:spcBef>
                <a:spcPts val="0"/>
              </a:spcBef>
              <a:spcAft>
                <a:spcPts val="0"/>
              </a:spcAft>
              <a:buClr>
                <a:schemeClr val="accent5"/>
              </a:buClr>
              <a:buSzPts val="2400"/>
              <a:buFont typeface="Roboto"/>
              <a:buChar char="▹"/>
              <a:defRPr sz="24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9pPr>
          </a:lstStyle>
          <a:p>
            <a:pPr marL="0" indent="0">
              <a:buFont typeface="Roboto"/>
              <a:buNone/>
            </a:pPr>
            <a:r>
              <a:rPr lang="en-US" sz="2000" dirty="0" smtClean="0">
                <a:solidFill>
                  <a:schemeClr val="bg1"/>
                </a:solidFill>
              </a:rPr>
              <a:t>This research work will mainly revolve around understanding how subscribers and customers of Divvy bike-share service use bikes differently. The comparison along with other tasks will later be used to design marketing strategies aimed at converting customers to subscribers.</a:t>
            </a:r>
            <a:endParaRPr lang="en-US" sz="2000" b="1" dirty="0">
              <a:solidFill>
                <a:schemeClr val="bg1"/>
              </a:solidFill>
            </a:endParaRPr>
          </a:p>
        </p:txBody>
      </p:sp>
      <p:sp>
        <p:nvSpPr>
          <p:cNvPr id="7" name="Google Shape;123;p15"/>
          <p:cNvSpPr txBox="1">
            <a:spLocks/>
          </p:cNvSpPr>
          <p:nvPr/>
        </p:nvSpPr>
        <p:spPr>
          <a:xfrm>
            <a:off x="1763688" y="195486"/>
            <a:ext cx="35505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2pPr>
            <a:lvl3pPr marR="0" lvl="2"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3pPr>
            <a:lvl4pPr marR="0" lvl="3"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4pPr>
            <a:lvl5pPr marR="0" lvl="4"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5pPr>
            <a:lvl6pPr marR="0" lvl="5"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6pPr>
            <a:lvl7pPr marR="0" lvl="6"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7pPr>
            <a:lvl8pPr marR="0" lvl="7"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8pPr>
            <a:lvl9pPr marR="0" lvl="8"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9pPr>
          </a:lstStyle>
          <a:p>
            <a:r>
              <a:rPr lang="en-IN" sz="4800" dirty="0" smtClean="0">
                <a:solidFill>
                  <a:srgbClr val="FF8700"/>
                </a:solidFill>
              </a:rPr>
              <a:t>OUTLINE</a:t>
            </a:r>
            <a:endParaRPr lang="en-IN" sz="4800" dirty="0">
              <a:solidFill>
                <a:srgbClr val="FF8700"/>
              </a:solidFill>
            </a:endParaRPr>
          </a:p>
        </p:txBody>
      </p:sp>
    </p:spTree>
    <p:extLst>
      <p:ext uri="{BB962C8B-B14F-4D97-AF65-F5344CB8AC3E}">
        <p14:creationId xmlns:p14="http://schemas.microsoft.com/office/powerpoint/2010/main" val="2820086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123" name="Google Shape;123;p15"/>
          <p:cNvSpPr txBox="1">
            <a:spLocks noGrp="1"/>
          </p:cNvSpPr>
          <p:nvPr>
            <p:ph type="ctrTitle" idx="4294967295"/>
          </p:nvPr>
        </p:nvSpPr>
        <p:spPr>
          <a:xfrm>
            <a:off x="1259632" y="267495"/>
            <a:ext cx="7165280" cy="79208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solidFill>
                  <a:srgbClr val="FF8700"/>
                </a:solidFill>
              </a:rPr>
              <a:t>A. MODULES</a:t>
            </a:r>
            <a:endParaRPr sz="2500" dirty="0">
              <a:solidFill>
                <a:srgbClr val="FF8700"/>
              </a:solidFill>
            </a:endParaRPr>
          </a:p>
        </p:txBody>
      </p:sp>
      <p:sp>
        <p:nvSpPr>
          <p:cNvPr id="6" name="Google Shape;115;p14"/>
          <p:cNvSpPr txBox="1">
            <a:spLocks/>
          </p:cNvSpPr>
          <p:nvPr/>
        </p:nvSpPr>
        <p:spPr>
          <a:xfrm>
            <a:off x="1259632" y="1203598"/>
            <a:ext cx="7503073" cy="345638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buNone/>
            </a:pPr>
            <a:r>
              <a:rPr lang="en-US" dirty="0" smtClean="0">
                <a:solidFill>
                  <a:schemeClr val="bg1"/>
                </a:solidFill>
              </a:rPr>
              <a:t>Write your text here.</a:t>
            </a:r>
            <a:endParaRPr lang="en-US" dirty="0">
              <a:solidFill>
                <a:schemeClr val="bg1"/>
              </a:solidFill>
            </a:endParaRPr>
          </a:p>
        </p:txBody>
      </p:sp>
    </p:spTree>
    <p:extLst>
      <p:ext uri="{BB962C8B-B14F-4D97-AF65-F5344CB8AC3E}">
        <p14:creationId xmlns:p14="http://schemas.microsoft.com/office/powerpoint/2010/main" val="41022708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sp>
        <p:nvSpPr>
          <p:cNvPr id="17" name="Google Shape;114;p14"/>
          <p:cNvSpPr txBox="1">
            <a:spLocks noGrp="1"/>
          </p:cNvSpPr>
          <p:nvPr>
            <p:ph type="title"/>
          </p:nvPr>
        </p:nvSpPr>
        <p:spPr>
          <a:xfrm>
            <a:off x="1101386" y="272850"/>
            <a:ext cx="7791094"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t>A. ALGORITHMS</a:t>
            </a:r>
            <a:endParaRPr sz="2500" dirty="0"/>
          </a:p>
        </p:txBody>
      </p:sp>
      <p:sp>
        <p:nvSpPr>
          <p:cNvPr id="18" name="Google Shape;115;p14"/>
          <p:cNvSpPr txBox="1">
            <a:spLocks/>
          </p:cNvSpPr>
          <p:nvPr/>
        </p:nvSpPr>
        <p:spPr>
          <a:xfrm>
            <a:off x="1101374" y="1203598"/>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t>Write your text here.</a:t>
            </a:r>
            <a:endParaRPr lang="en-US" dirty="0"/>
          </a:p>
        </p:txBody>
      </p:sp>
    </p:spTree>
    <p:extLst>
      <p:ext uri="{BB962C8B-B14F-4D97-AF65-F5344CB8AC3E}">
        <p14:creationId xmlns:p14="http://schemas.microsoft.com/office/powerpoint/2010/main" val="16221757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123" name="Google Shape;123;p15"/>
          <p:cNvSpPr txBox="1">
            <a:spLocks noGrp="1"/>
          </p:cNvSpPr>
          <p:nvPr>
            <p:ph type="ctrTitle" idx="4294967295"/>
          </p:nvPr>
        </p:nvSpPr>
        <p:spPr>
          <a:xfrm>
            <a:off x="1259632" y="267494"/>
            <a:ext cx="7165280" cy="7920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solidFill>
                  <a:srgbClr val="FF8700"/>
                </a:solidFill>
              </a:rPr>
              <a:t>A. FUNCTIONALITIES</a:t>
            </a:r>
            <a:endParaRPr sz="2500" dirty="0">
              <a:solidFill>
                <a:srgbClr val="FF8700"/>
              </a:solidFill>
            </a:endParaRPr>
          </a:p>
        </p:txBody>
      </p:sp>
      <p:sp>
        <p:nvSpPr>
          <p:cNvPr id="6" name="Google Shape;115;p14"/>
          <p:cNvSpPr txBox="1">
            <a:spLocks/>
          </p:cNvSpPr>
          <p:nvPr/>
        </p:nvSpPr>
        <p:spPr>
          <a:xfrm>
            <a:off x="1259632" y="1131590"/>
            <a:ext cx="7503073" cy="345638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buNone/>
            </a:pPr>
            <a:r>
              <a:rPr lang="en-US" dirty="0" smtClean="0">
                <a:solidFill>
                  <a:schemeClr val="bg1"/>
                </a:solidFill>
              </a:rPr>
              <a:t>Write your text here.</a:t>
            </a:r>
            <a:endParaRPr lang="en-US" dirty="0">
              <a:solidFill>
                <a:schemeClr val="bg1"/>
              </a:solidFill>
            </a:endParaRPr>
          </a:p>
        </p:txBody>
      </p:sp>
    </p:spTree>
    <p:extLst>
      <p:ext uri="{BB962C8B-B14F-4D97-AF65-F5344CB8AC3E}">
        <p14:creationId xmlns:p14="http://schemas.microsoft.com/office/powerpoint/2010/main" val="8835245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sp>
        <p:nvSpPr>
          <p:cNvPr id="17" name="Google Shape;114;p14"/>
          <p:cNvSpPr txBox="1">
            <a:spLocks noGrp="1"/>
          </p:cNvSpPr>
          <p:nvPr>
            <p:ph type="title"/>
          </p:nvPr>
        </p:nvSpPr>
        <p:spPr>
          <a:xfrm>
            <a:off x="1101386" y="272850"/>
            <a:ext cx="7791094"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t>A. PROTOCOLS</a:t>
            </a:r>
            <a:endParaRPr sz="2500" dirty="0"/>
          </a:p>
        </p:txBody>
      </p:sp>
      <p:sp>
        <p:nvSpPr>
          <p:cNvPr id="18" name="Google Shape;115;p14"/>
          <p:cNvSpPr txBox="1">
            <a:spLocks/>
          </p:cNvSpPr>
          <p:nvPr/>
        </p:nvSpPr>
        <p:spPr>
          <a:xfrm>
            <a:off x="1101374" y="1203598"/>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t>Write your text here.</a:t>
            </a:r>
            <a:endParaRPr lang="en-US" dirty="0"/>
          </a:p>
        </p:txBody>
      </p:sp>
    </p:spTree>
    <p:extLst>
      <p:ext uri="{BB962C8B-B14F-4D97-AF65-F5344CB8AC3E}">
        <p14:creationId xmlns:p14="http://schemas.microsoft.com/office/powerpoint/2010/main" val="23822828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123" name="Google Shape;123;p15"/>
          <p:cNvSpPr txBox="1">
            <a:spLocks noGrp="1"/>
          </p:cNvSpPr>
          <p:nvPr>
            <p:ph type="ctrTitle" idx="4294967295"/>
          </p:nvPr>
        </p:nvSpPr>
        <p:spPr>
          <a:xfrm>
            <a:off x="1259632" y="267494"/>
            <a:ext cx="7165280" cy="7920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solidFill>
                  <a:srgbClr val="FF8700"/>
                </a:solidFill>
              </a:rPr>
              <a:t>B. DATA COLLECTION STRATEGIES</a:t>
            </a:r>
            <a:endParaRPr sz="2500" dirty="0">
              <a:solidFill>
                <a:srgbClr val="FF8700"/>
              </a:solidFill>
            </a:endParaRPr>
          </a:p>
        </p:txBody>
      </p:sp>
      <p:sp>
        <p:nvSpPr>
          <p:cNvPr id="6" name="Google Shape;115;p14"/>
          <p:cNvSpPr txBox="1">
            <a:spLocks/>
          </p:cNvSpPr>
          <p:nvPr/>
        </p:nvSpPr>
        <p:spPr>
          <a:xfrm>
            <a:off x="1259632" y="1131590"/>
            <a:ext cx="7503073" cy="345638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US" dirty="0" smtClean="0">
                <a:solidFill>
                  <a:schemeClr val="bg1"/>
                </a:solidFill>
              </a:rPr>
              <a:t>1. Advantage of strategy</a:t>
            </a:r>
          </a:p>
          <a:p>
            <a:pPr lvl="0"/>
            <a:r>
              <a:rPr lang="en-US" dirty="0" smtClean="0">
                <a:solidFill>
                  <a:schemeClr val="bg1"/>
                </a:solidFill>
              </a:rPr>
              <a:t>2. Limitation of strategy</a:t>
            </a:r>
          </a:p>
          <a:p>
            <a:pPr lvl="0"/>
            <a:r>
              <a:rPr lang="en-US" dirty="0" smtClean="0">
                <a:solidFill>
                  <a:schemeClr val="bg1"/>
                </a:solidFill>
              </a:rPr>
              <a:t>3. Potential risk</a:t>
            </a:r>
          </a:p>
          <a:p>
            <a:pPr lvl="0"/>
            <a:r>
              <a:rPr lang="en-US" dirty="0" smtClean="0">
                <a:solidFill>
                  <a:schemeClr val="bg1"/>
                </a:solidFill>
              </a:rPr>
              <a:t>4. Ethical issues about the collection on subjects</a:t>
            </a:r>
            <a:endParaRPr lang="en-US" dirty="0">
              <a:solidFill>
                <a:schemeClr val="bg1"/>
              </a:solidFill>
            </a:endParaRPr>
          </a:p>
        </p:txBody>
      </p:sp>
    </p:spTree>
    <p:extLst>
      <p:ext uri="{BB962C8B-B14F-4D97-AF65-F5344CB8AC3E}">
        <p14:creationId xmlns:p14="http://schemas.microsoft.com/office/powerpoint/2010/main" val="17226673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sp>
        <p:nvSpPr>
          <p:cNvPr id="17" name="Google Shape;114;p14"/>
          <p:cNvSpPr txBox="1">
            <a:spLocks noGrp="1"/>
          </p:cNvSpPr>
          <p:nvPr>
            <p:ph type="title"/>
          </p:nvPr>
        </p:nvSpPr>
        <p:spPr>
          <a:xfrm>
            <a:off x="1101386" y="272850"/>
            <a:ext cx="7791094"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t>C</a:t>
            </a:r>
            <a:r>
              <a:rPr lang="en" sz="2500" dirty="0" smtClean="0"/>
              <a:t>. DATA ANALYSIS APPROACHES</a:t>
            </a:r>
            <a:endParaRPr sz="2500" dirty="0"/>
          </a:p>
        </p:txBody>
      </p:sp>
      <p:sp>
        <p:nvSpPr>
          <p:cNvPr id="18" name="Google Shape;115;p14"/>
          <p:cNvSpPr txBox="1">
            <a:spLocks/>
          </p:cNvSpPr>
          <p:nvPr/>
        </p:nvSpPr>
        <p:spPr>
          <a:xfrm>
            <a:off x="1101374" y="1203598"/>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t>Write your text here.</a:t>
            </a:r>
            <a:endParaRPr lang="en-US" dirty="0"/>
          </a:p>
        </p:txBody>
      </p:sp>
    </p:spTree>
    <p:extLst>
      <p:ext uri="{BB962C8B-B14F-4D97-AF65-F5344CB8AC3E}">
        <p14:creationId xmlns:p14="http://schemas.microsoft.com/office/powerpoint/2010/main" val="22984574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131590"/>
            <a:ext cx="6927901" cy="18078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000" dirty="0" smtClean="0"/>
              <a:t>IV. PROPOSED SYSTEM WILL CONSIST OF</a:t>
            </a:r>
            <a:endParaRPr sz="50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40232258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4.1 PROPOSED SYSTEM INTRODUCTION</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Write your text here.</a:t>
            </a:r>
            <a:endParaRPr lang="en-US" sz="1400" dirty="0"/>
          </a:p>
        </p:txBody>
      </p:sp>
    </p:spTree>
    <p:extLst>
      <p:ext uri="{BB962C8B-B14F-4D97-AF65-F5344CB8AC3E}">
        <p14:creationId xmlns:p14="http://schemas.microsoft.com/office/powerpoint/2010/main" val="39728538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4.2 PROPOSED SYSTEM DIAGRAM</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Write your text here.</a:t>
            </a:r>
            <a:endParaRPr lang="en-US" sz="1400" dirty="0"/>
          </a:p>
        </p:txBody>
      </p:sp>
    </p:spTree>
    <p:extLst>
      <p:ext uri="{BB962C8B-B14F-4D97-AF65-F5344CB8AC3E}">
        <p14:creationId xmlns:p14="http://schemas.microsoft.com/office/powerpoint/2010/main" val="42858645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4.3 LIST OF MODULES</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Write your text here.</a:t>
            </a:r>
            <a:endParaRPr lang="en-US" sz="1400" dirty="0"/>
          </a:p>
        </p:txBody>
      </p:sp>
    </p:spTree>
    <p:extLst>
      <p:ext uri="{BB962C8B-B14F-4D97-AF65-F5344CB8AC3E}">
        <p14:creationId xmlns:p14="http://schemas.microsoft.com/office/powerpoint/2010/main" val="4285864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779662"/>
            <a:ext cx="6927901"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 INTRODUCTION</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5862558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4.4 EXPLANATION OF ALL MODULES</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Write your text here.</a:t>
            </a:r>
            <a:endParaRPr lang="en-US" sz="1400" dirty="0"/>
          </a:p>
        </p:txBody>
      </p:sp>
    </p:spTree>
    <p:extLst>
      <p:ext uri="{BB962C8B-B14F-4D97-AF65-F5344CB8AC3E}">
        <p14:creationId xmlns:p14="http://schemas.microsoft.com/office/powerpoint/2010/main" val="23607091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131590"/>
            <a:ext cx="6927901" cy="18078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000" dirty="0" smtClean="0"/>
              <a:t>V. WHAT IS TO BE DONE NEXT</a:t>
            </a:r>
            <a:endParaRPr sz="50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33792937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sz="1400" dirty="0"/>
          </a:p>
        </p:txBody>
      </p:sp>
    </p:spTree>
    <p:extLst>
      <p:ext uri="{BB962C8B-B14F-4D97-AF65-F5344CB8AC3E}">
        <p14:creationId xmlns:p14="http://schemas.microsoft.com/office/powerpoint/2010/main" val="16355459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131590"/>
            <a:ext cx="6927901" cy="18078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000" dirty="0" smtClean="0"/>
              <a:t>VI. GUIDE APPROVAL MAIL SNAPSHOT</a:t>
            </a:r>
            <a:endParaRPr sz="50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spTree>
    <p:extLst>
      <p:ext uri="{BB962C8B-B14F-4D97-AF65-F5344CB8AC3E}">
        <p14:creationId xmlns:p14="http://schemas.microsoft.com/office/powerpoint/2010/main" val="26869207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sz="1400" dirty="0"/>
          </a:p>
        </p:txBody>
      </p:sp>
    </p:spTree>
    <p:extLst>
      <p:ext uri="{BB962C8B-B14F-4D97-AF65-F5344CB8AC3E}">
        <p14:creationId xmlns:p14="http://schemas.microsoft.com/office/powerpoint/2010/main" val="39775609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131590"/>
            <a:ext cx="6927901" cy="18078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000" dirty="0" smtClean="0"/>
              <a:t>VII. RESEARCH PAPER STATUS</a:t>
            </a:r>
            <a:endParaRPr sz="50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Tree>
    <p:extLst>
      <p:ext uri="{BB962C8B-B14F-4D97-AF65-F5344CB8AC3E}">
        <p14:creationId xmlns:p14="http://schemas.microsoft.com/office/powerpoint/2010/main" val="577304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sz="1400" dirty="0"/>
          </a:p>
        </p:txBody>
      </p:sp>
    </p:spTree>
    <p:extLst>
      <p:ext uri="{BB962C8B-B14F-4D97-AF65-F5344CB8AC3E}">
        <p14:creationId xmlns:p14="http://schemas.microsoft.com/office/powerpoint/2010/main" val="39775609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330" name="Google Shape;330;p35"/>
          <p:cNvSpPr txBox="1">
            <a:spLocks noGrp="1"/>
          </p:cNvSpPr>
          <p:nvPr>
            <p:ph type="ctrTitle" idx="4294967295"/>
          </p:nvPr>
        </p:nvSpPr>
        <p:spPr>
          <a:xfrm>
            <a:off x="1115616" y="195486"/>
            <a:ext cx="6672263" cy="7729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VIII. REFERENCES</a:t>
            </a:r>
            <a:endParaRPr sz="4000" dirty="0">
              <a:solidFill>
                <a:schemeClr val="accent1"/>
              </a:solidFill>
            </a:endParaRPr>
          </a:p>
        </p:txBody>
      </p:sp>
      <p:sp>
        <p:nvSpPr>
          <p:cNvPr id="5" name="Google Shape;115;p14"/>
          <p:cNvSpPr txBox="1">
            <a:spLocks/>
          </p:cNvSpPr>
          <p:nvPr/>
        </p:nvSpPr>
        <p:spPr>
          <a:xfrm>
            <a:off x="1101374" y="1131590"/>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 </a:t>
            </a:r>
            <a:r>
              <a:rPr lang="en-US" dirty="0" err="1">
                <a:solidFill>
                  <a:schemeClr val="bg1"/>
                </a:solidFill>
                <a:hlinkClick r:id="rId3"/>
              </a:rPr>
              <a:t>Md</a:t>
            </a:r>
            <a:r>
              <a:rPr lang="en-US" dirty="0">
                <a:solidFill>
                  <a:schemeClr val="bg1"/>
                </a:solidFill>
                <a:hlinkClick r:id="rId3"/>
              </a:rPr>
              <a:t> </a:t>
            </a:r>
            <a:r>
              <a:rPr lang="en-US" dirty="0" err="1">
                <a:solidFill>
                  <a:schemeClr val="bg1"/>
                </a:solidFill>
                <a:hlinkClick r:id="rId3"/>
              </a:rPr>
              <a:t>Doulotuzzaman</a:t>
            </a:r>
            <a:r>
              <a:rPr lang="en-US" dirty="0">
                <a:solidFill>
                  <a:schemeClr val="bg1"/>
                </a:solidFill>
                <a:hlinkClick r:id="rId3"/>
              </a:rPr>
              <a:t> </a:t>
            </a:r>
            <a:r>
              <a:rPr lang="en-US" dirty="0" err="1">
                <a:solidFill>
                  <a:schemeClr val="bg1"/>
                </a:solidFill>
                <a:hlinkClick r:id="rId3"/>
              </a:rPr>
              <a:t>Xames</a:t>
            </a:r>
            <a:r>
              <a:rPr lang="en-US" dirty="0">
                <a:solidFill>
                  <a:schemeClr val="bg1"/>
                </a:solidFill>
                <a:hlinkClick r:id="rId3"/>
              </a:rPr>
              <a:t>, </a:t>
            </a:r>
            <a:r>
              <a:rPr lang="en-US" dirty="0" err="1">
                <a:solidFill>
                  <a:schemeClr val="bg1"/>
                </a:solidFill>
                <a:hlinkClick r:id="rId3"/>
              </a:rPr>
              <a:t>Jannatul</a:t>
            </a:r>
            <a:r>
              <a:rPr lang="en-US" dirty="0">
                <a:solidFill>
                  <a:schemeClr val="bg1"/>
                </a:solidFill>
                <a:hlinkClick r:id="rId3"/>
              </a:rPr>
              <a:t> </a:t>
            </a:r>
            <a:r>
              <a:rPr lang="en-US" dirty="0" err="1">
                <a:solidFill>
                  <a:schemeClr val="bg1"/>
                </a:solidFill>
                <a:hlinkClick r:id="rId3"/>
              </a:rPr>
              <a:t>Shefa</a:t>
            </a:r>
            <a:r>
              <a:rPr lang="en-US" dirty="0">
                <a:solidFill>
                  <a:schemeClr val="bg1"/>
                </a:solidFill>
                <a:hlinkClick r:id="rId3"/>
              </a:rPr>
              <a:t>, </a:t>
            </a:r>
            <a:r>
              <a:rPr lang="en-US" dirty="0" err="1">
                <a:solidFill>
                  <a:schemeClr val="bg1"/>
                </a:solidFill>
                <a:hlinkClick r:id="rId3"/>
              </a:rPr>
              <a:t>Ferdous</a:t>
            </a:r>
            <a:r>
              <a:rPr lang="en-US" dirty="0">
                <a:solidFill>
                  <a:schemeClr val="bg1"/>
                </a:solidFill>
                <a:hlinkClick r:id="rId3"/>
              </a:rPr>
              <a:t> </a:t>
            </a:r>
            <a:r>
              <a:rPr lang="en-US" dirty="0" err="1">
                <a:solidFill>
                  <a:schemeClr val="bg1"/>
                </a:solidFill>
                <a:hlinkClick r:id="rId3"/>
              </a:rPr>
              <a:t>Sarwar</a:t>
            </a:r>
            <a:r>
              <a:rPr lang="en-US" dirty="0">
                <a:solidFill>
                  <a:schemeClr val="bg1"/>
                </a:solidFill>
                <a:hlinkClick r:id="rId3"/>
              </a:rPr>
              <a:t>, "Bicycle industry as a post‑pandemic green recovery driver in an emerging economy: a SWOT analysis", Springer-</a:t>
            </a:r>
            <a:r>
              <a:rPr lang="en-US" dirty="0" err="1">
                <a:solidFill>
                  <a:schemeClr val="bg1"/>
                </a:solidFill>
                <a:hlinkClick r:id="rId3"/>
              </a:rPr>
              <a:t>Verlag</a:t>
            </a:r>
            <a:r>
              <a:rPr lang="en-US" dirty="0">
                <a:solidFill>
                  <a:schemeClr val="bg1"/>
                </a:solidFill>
                <a:hlinkClick r:id="rId3"/>
              </a:rPr>
              <a:t> GmbH Germany, part of Springer Nature 2022 (Environmental Science and Pollution Research), July 2022</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[2] </a:t>
            </a:r>
            <a:r>
              <a:rPr lang="en-US" dirty="0" err="1">
                <a:solidFill>
                  <a:schemeClr val="bg1"/>
                </a:solidFill>
                <a:hlinkClick r:id="rId4"/>
              </a:rPr>
              <a:t>Weiwei</a:t>
            </a:r>
            <a:r>
              <a:rPr lang="en-US" dirty="0">
                <a:solidFill>
                  <a:schemeClr val="bg1"/>
                </a:solidFill>
                <a:hlinkClick r:id="rId4"/>
              </a:rPr>
              <a:t> Jiang, "Bike sharing usage prediction with deep learning: a survey",  Springer-</a:t>
            </a:r>
            <a:r>
              <a:rPr lang="en-US" dirty="0" err="1">
                <a:solidFill>
                  <a:schemeClr val="bg1"/>
                </a:solidFill>
                <a:hlinkClick r:id="rId4"/>
              </a:rPr>
              <a:t>Verlag</a:t>
            </a:r>
            <a:r>
              <a:rPr lang="en-US" dirty="0">
                <a:solidFill>
                  <a:schemeClr val="bg1"/>
                </a:solidFill>
                <a:hlinkClick r:id="rId4"/>
              </a:rPr>
              <a:t> London Ltd., part of Springer Nature 2022, Neural Computing and Applications (2022) 34:15369–15385, June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[3] </a:t>
            </a:r>
            <a:r>
              <a:rPr lang="en-US" dirty="0" err="1">
                <a:solidFill>
                  <a:schemeClr val="bg1"/>
                </a:solidFill>
                <a:hlinkClick r:id="rId5"/>
              </a:rPr>
              <a:t>Suzana</a:t>
            </a:r>
            <a:r>
              <a:rPr lang="en-US" dirty="0">
                <a:solidFill>
                  <a:schemeClr val="bg1"/>
                </a:solidFill>
                <a:hlinkClick r:id="rId5"/>
              </a:rPr>
              <a:t> Regina Moro, Paulo Augusto </a:t>
            </a:r>
            <a:r>
              <a:rPr lang="en-US" dirty="0" err="1">
                <a:solidFill>
                  <a:schemeClr val="bg1"/>
                </a:solidFill>
                <a:hlinkClick r:id="rId5"/>
              </a:rPr>
              <a:t>Cauchick</a:t>
            </a:r>
            <a:r>
              <a:rPr lang="en-US" dirty="0">
                <a:solidFill>
                  <a:schemeClr val="bg1"/>
                </a:solidFill>
                <a:hlinkClick r:id="rId5"/>
              </a:rPr>
              <a:t>-Miguel, "An Analysis of a Bike-Sharing System from a Business Model Perspective", Brazilian Journal of Operations &amp; Production Management, Vol. 19, No. 2, e20221400, 2022, ISSN 2237-8960 (Online), June 2022</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[4] </a:t>
            </a:r>
            <a:r>
              <a:rPr lang="en-US" dirty="0" err="1">
                <a:solidFill>
                  <a:schemeClr val="bg1"/>
                </a:solidFill>
                <a:hlinkClick r:id="rId6"/>
              </a:rPr>
              <a:t>Yuanyuan</a:t>
            </a:r>
            <a:r>
              <a:rPr lang="en-US" dirty="0">
                <a:solidFill>
                  <a:schemeClr val="bg1"/>
                </a:solidFill>
                <a:hlinkClick r:id="rId6"/>
              </a:rPr>
              <a:t> </a:t>
            </a:r>
            <a:r>
              <a:rPr lang="en-US" dirty="0" err="1">
                <a:solidFill>
                  <a:schemeClr val="bg1"/>
                </a:solidFill>
                <a:hlinkClick r:id="rId6"/>
              </a:rPr>
              <a:t>Guo</a:t>
            </a:r>
            <a:r>
              <a:rPr lang="en-US" dirty="0">
                <a:solidFill>
                  <a:schemeClr val="bg1"/>
                </a:solidFill>
                <a:hlinkClick r:id="rId6"/>
              </a:rPr>
              <a:t>, </a:t>
            </a:r>
            <a:r>
              <a:rPr lang="en-US" dirty="0" err="1">
                <a:solidFill>
                  <a:schemeClr val="bg1"/>
                </a:solidFill>
                <a:hlinkClick r:id="rId6"/>
              </a:rPr>
              <a:t>Linchuan</a:t>
            </a:r>
            <a:r>
              <a:rPr lang="en-US" dirty="0">
                <a:solidFill>
                  <a:schemeClr val="bg1"/>
                </a:solidFill>
                <a:hlinkClick r:id="rId6"/>
              </a:rPr>
              <a:t> Yang, Yang Chen, "Bike Share Usage and the Built Environment: A Review", Frontiers in Public Health (www.frontiersin.org), Volume 10, Article 848169, February 2022.</a:t>
            </a:r>
            <a:endParaRPr lang="en-US" dirty="0" smtClean="0">
              <a:solidFill>
                <a:schemeClr val="bg1"/>
              </a:solidFill>
            </a:endParaRPr>
          </a:p>
        </p:txBody>
      </p:sp>
    </p:spTree>
    <p:extLst>
      <p:ext uri="{BB962C8B-B14F-4D97-AF65-F5344CB8AC3E}">
        <p14:creationId xmlns:p14="http://schemas.microsoft.com/office/powerpoint/2010/main" val="16209377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[5] </a:t>
            </a:r>
            <a:r>
              <a:rPr lang="en-US" dirty="0">
                <a:solidFill>
                  <a:schemeClr val="bg1"/>
                </a:solidFill>
                <a:hlinkClick r:id="rId3"/>
              </a:rPr>
              <a:t>Songhua Hu, </a:t>
            </a:r>
            <a:r>
              <a:rPr lang="en-US" dirty="0" err="1">
                <a:solidFill>
                  <a:schemeClr val="bg1"/>
                </a:solidFill>
                <a:hlinkClick r:id="rId3"/>
              </a:rPr>
              <a:t>Mingyang</a:t>
            </a:r>
            <a:r>
              <a:rPr lang="en-US" dirty="0">
                <a:solidFill>
                  <a:schemeClr val="bg1"/>
                </a:solidFill>
                <a:hlinkClick r:id="rId3"/>
              </a:rPr>
              <a:t> Chen, Yuan Jiang, Wei Sun, </a:t>
            </a:r>
            <a:r>
              <a:rPr lang="en-US" dirty="0" err="1">
                <a:solidFill>
                  <a:schemeClr val="bg1"/>
                </a:solidFill>
                <a:hlinkClick r:id="rId3"/>
              </a:rPr>
              <a:t>Chenfeng</a:t>
            </a:r>
            <a:r>
              <a:rPr lang="en-US" dirty="0">
                <a:solidFill>
                  <a:schemeClr val="bg1"/>
                </a:solidFill>
                <a:hlinkClick r:id="rId3"/>
              </a:rPr>
              <a:t> </a:t>
            </a:r>
            <a:r>
              <a:rPr lang="en-US" dirty="0" err="1">
                <a:solidFill>
                  <a:schemeClr val="bg1"/>
                </a:solidFill>
                <a:hlinkClick r:id="rId3"/>
              </a:rPr>
              <a:t>Xiong</a:t>
            </a:r>
            <a:r>
              <a:rPr lang="en-US" dirty="0">
                <a:solidFill>
                  <a:schemeClr val="bg1"/>
                </a:solidFill>
                <a:hlinkClick r:id="rId3"/>
              </a:rPr>
              <a:t>, "Examining factors associated with bike-and-ride (</a:t>
            </a:r>
            <a:r>
              <a:rPr lang="en-US" dirty="0" err="1">
                <a:solidFill>
                  <a:schemeClr val="bg1"/>
                </a:solidFill>
                <a:hlinkClick r:id="rId3"/>
              </a:rPr>
              <a:t>BnR</a:t>
            </a:r>
            <a:r>
              <a:rPr lang="en-US" dirty="0">
                <a:solidFill>
                  <a:schemeClr val="bg1"/>
                </a:solidFill>
                <a:hlinkClick r:id="rId3"/>
              </a:rPr>
              <a:t>) activities around metro stations in large-scale </a:t>
            </a:r>
            <a:r>
              <a:rPr lang="en-US" dirty="0" err="1">
                <a:solidFill>
                  <a:schemeClr val="bg1"/>
                </a:solidFill>
                <a:hlinkClick r:id="rId3"/>
              </a:rPr>
              <a:t>dockless</a:t>
            </a:r>
            <a:r>
              <a:rPr lang="en-US" dirty="0">
                <a:solidFill>
                  <a:schemeClr val="bg1"/>
                </a:solidFill>
                <a:hlinkClick r:id="rId3"/>
              </a:rPr>
              <a:t> </a:t>
            </a:r>
            <a:r>
              <a:rPr lang="en-US" dirty="0" err="1">
                <a:solidFill>
                  <a:schemeClr val="bg1"/>
                </a:solidFill>
                <a:hlinkClick r:id="rId3"/>
              </a:rPr>
              <a:t>bikesharing</a:t>
            </a:r>
            <a:r>
              <a:rPr lang="en-US" dirty="0">
                <a:solidFill>
                  <a:schemeClr val="bg1"/>
                </a:solidFill>
                <a:hlinkClick r:id="rId3"/>
              </a:rPr>
              <a:t> systems", Journal of Transport Geography 98 (2022) 103271, Elsevier Ltd., December 2021</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[6] </a:t>
            </a:r>
            <a:r>
              <a:rPr lang="en-US" dirty="0" err="1">
                <a:solidFill>
                  <a:schemeClr val="bg1"/>
                </a:solidFill>
                <a:hlinkClick r:id="rId4"/>
              </a:rPr>
              <a:t>Hanning</a:t>
            </a:r>
            <a:r>
              <a:rPr lang="en-US" dirty="0">
                <a:solidFill>
                  <a:schemeClr val="bg1"/>
                </a:solidFill>
                <a:hlinkClick r:id="rId4"/>
              </a:rPr>
              <a:t> Song, </a:t>
            </a:r>
            <a:r>
              <a:rPr lang="en-US" dirty="0" err="1">
                <a:solidFill>
                  <a:schemeClr val="bg1"/>
                </a:solidFill>
                <a:hlinkClick r:id="rId4"/>
              </a:rPr>
              <a:t>Gaofeng</a:t>
            </a:r>
            <a:r>
              <a:rPr lang="en-US" dirty="0">
                <a:solidFill>
                  <a:schemeClr val="bg1"/>
                </a:solidFill>
                <a:hlinkClick r:id="rId4"/>
              </a:rPr>
              <a:t> Yin, </a:t>
            </a:r>
            <a:r>
              <a:rPr lang="en-US" dirty="0" err="1">
                <a:solidFill>
                  <a:schemeClr val="bg1"/>
                </a:solidFill>
                <a:hlinkClick r:id="rId4"/>
              </a:rPr>
              <a:t>Xihong</a:t>
            </a:r>
            <a:r>
              <a:rPr lang="en-US" dirty="0">
                <a:solidFill>
                  <a:schemeClr val="bg1"/>
                </a:solidFill>
                <a:hlinkClick r:id="rId4"/>
              </a:rPr>
              <a:t> Wan, Min </a:t>
            </a:r>
            <a:r>
              <a:rPr lang="en-US" dirty="0" err="1">
                <a:solidFill>
                  <a:schemeClr val="bg1"/>
                </a:solidFill>
                <a:hlinkClick r:id="rId4"/>
              </a:rPr>
              <a:t>Guo</a:t>
            </a:r>
            <a:r>
              <a:rPr lang="en-US" dirty="0">
                <a:solidFill>
                  <a:schemeClr val="bg1"/>
                </a:solidFill>
                <a:hlinkClick r:id="rId4"/>
              </a:rPr>
              <a:t>, </a:t>
            </a:r>
            <a:r>
              <a:rPr lang="en-US" dirty="0" err="1">
                <a:solidFill>
                  <a:schemeClr val="bg1"/>
                </a:solidFill>
                <a:hlinkClick r:id="rId4"/>
              </a:rPr>
              <a:t>Zhancai</a:t>
            </a:r>
            <a:r>
              <a:rPr lang="en-US" dirty="0">
                <a:solidFill>
                  <a:schemeClr val="bg1"/>
                </a:solidFill>
                <a:hlinkClick r:id="rId4"/>
              </a:rPr>
              <a:t> </a:t>
            </a:r>
            <a:r>
              <a:rPr lang="en-US" dirty="0" err="1">
                <a:solidFill>
                  <a:schemeClr val="bg1"/>
                </a:solidFill>
                <a:hlinkClick r:id="rId4"/>
              </a:rPr>
              <a:t>Xie</a:t>
            </a:r>
            <a:r>
              <a:rPr lang="en-US" dirty="0">
                <a:solidFill>
                  <a:schemeClr val="bg1"/>
                </a:solidFill>
                <a:hlinkClick r:id="rId4"/>
              </a:rPr>
              <a:t>, </a:t>
            </a:r>
            <a:r>
              <a:rPr lang="en-US" dirty="0" err="1">
                <a:solidFill>
                  <a:schemeClr val="bg1"/>
                </a:solidFill>
                <a:hlinkClick r:id="rId4"/>
              </a:rPr>
              <a:t>Jiafeng</a:t>
            </a:r>
            <a:r>
              <a:rPr lang="en-US" dirty="0">
                <a:solidFill>
                  <a:schemeClr val="bg1"/>
                </a:solidFill>
                <a:hlinkClick r:id="rId4"/>
              </a:rPr>
              <a:t> </a:t>
            </a:r>
            <a:r>
              <a:rPr lang="en-US" dirty="0" err="1">
                <a:solidFill>
                  <a:schemeClr val="bg1"/>
                </a:solidFill>
                <a:hlinkClick r:id="rId4"/>
              </a:rPr>
              <a:t>Gu</a:t>
            </a:r>
            <a:r>
              <a:rPr lang="en-US" dirty="0">
                <a:solidFill>
                  <a:schemeClr val="bg1"/>
                </a:solidFill>
                <a:hlinkClick r:id="rId4"/>
              </a:rPr>
              <a:t>, "Increasing Bike-Sharing Users’ Willingness to Pay — A Study of China Based on Perceived Value Theory and Structural Equation Model", Frontiers in Psychology (www.frontiersin.org), Volume 12 | Article 747462, January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[7] </a:t>
            </a:r>
            <a:r>
              <a:rPr lang="en-US" dirty="0" err="1">
                <a:solidFill>
                  <a:schemeClr val="bg1"/>
                </a:solidFill>
                <a:hlinkClick r:id="rId5"/>
              </a:rPr>
              <a:t>Xiaonan</a:t>
            </a:r>
            <a:r>
              <a:rPr lang="en-US" dirty="0">
                <a:solidFill>
                  <a:schemeClr val="bg1"/>
                </a:solidFill>
                <a:hlinkClick r:id="rId5"/>
              </a:rPr>
              <a:t> Zhang, </a:t>
            </a:r>
            <a:r>
              <a:rPr lang="en-US" dirty="0" err="1">
                <a:solidFill>
                  <a:schemeClr val="bg1"/>
                </a:solidFill>
                <a:hlinkClick r:id="rId5"/>
              </a:rPr>
              <a:t>Jianjun</a:t>
            </a:r>
            <a:r>
              <a:rPr lang="en-US" dirty="0">
                <a:solidFill>
                  <a:schemeClr val="bg1"/>
                </a:solidFill>
                <a:hlinkClick r:id="rId5"/>
              </a:rPr>
              <a:t> Wang, </a:t>
            </a:r>
            <a:r>
              <a:rPr lang="en-US" dirty="0" err="1">
                <a:solidFill>
                  <a:schemeClr val="bg1"/>
                </a:solidFill>
                <a:hlinkClick r:id="rId5"/>
              </a:rPr>
              <a:t>Xueqin</a:t>
            </a:r>
            <a:r>
              <a:rPr lang="en-US" dirty="0">
                <a:solidFill>
                  <a:schemeClr val="bg1"/>
                </a:solidFill>
                <a:hlinkClick r:id="rId5"/>
              </a:rPr>
              <a:t> Long, </a:t>
            </a:r>
            <a:r>
              <a:rPr lang="en-US" dirty="0" err="1">
                <a:solidFill>
                  <a:schemeClr val="bg1"/>
                </a:solidFill>
                <a:hlinkClick r:id="rId5"/>
              </a:rPr>
              <a:t>Weijia</a:t>
            </a:r>
            <a:r>
              <a:rPr lang="en-US" dirty="0">
                <a:solidFill>
                  <a:schemeClr val="bg1"/>
                </a:solidFill>
                <a:hlinkClick r:id="rId5"/>
              </a:rPr>
              <a:t> Li, "Understanding the intention to use bike-sharing system: A case study in Xi’an, China", </a:t>
            </a:r>
            <a:r>
              <a:rPr lang="en-US" dirty="0" err="1">
                <a:solidFill>
                  <a:schemeClr val="bg1"/>
                </a:solidFill>
                <a:hlinkClick r:id="rId5"/>
              </a:rPr>
              <a:t>PLoS</a:t>
            </a:r>
            <a:r>
              <a:rPr lang="en-US" dirty="0">
                <a:solidFill>
                  <a:schemeClr val="bg1"/>
                </a:solidFill>
                <a:hlinkClick r:id="rId5"/>
              </a:rPr>
              <a:t> ONE 16(12): e0258790, December 2021</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[8] </a:t>
            </a:r>
            <a:r>
              <a:rPr lang="en-US" dirty="0" err="1">
                <a:solidFill>
                  <a:schemeClr val="bg1"/>
                </a:solidFill>
                <a:hlinkClick r:id="rId6"/>
              </a:rPr>
              <a:t>Puneeth</a:t>
            </a:r>
            <a:r>
              <a:rPr lang="en-US" dirty="0">
                <a:solidFill>
                  <a:schemeClr val="bg1"/>
                </a:solidFill>
                <a:hlinkClick r:id="rId6"/>
              </a:rPr>
              <a:t> B. R., </a:t>
            </a:r>
            <a:r>
              <a:rPr lang="en-US" dirty="0" err="1">
                <a:solidFill>
                  <a:schemeClr val="bg1"/>
                </a:solidFill>
                <a:hlinkClick r:id="rId6"/>
              </a:rPr>
              <a:t>Nethravathi</a:t>
            </a:r>
            <a:r>
              <a:rPr lang="en-US" dirty="0">
                <a:solidFill>
                  <a:schemeClr val="bg1"/>
                </a:solidFill>
                <a:hlinkClick r:id="rId6"/>
              </a:rPr>
              <a:t> P. S., "Bicycle Industry in India and its Challenges – A Case Study", International Journal of Case Studies in Business, IT, and Education (IJCSBE), 5(2), 62-74, ISSN: 2581-6942, Vol. 5, No. 2, August 2021</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[9] </a:t>
            </a:r>
            <a:r>
              <a:rPr lang="en-US" dirty="0" err="1">
                <a:solidFill>
                  <a:schemeClr val="bg1"/>
                </a:solidFill>
                <a:hlinkClick r:id="rId7"/>
              </a:rPr>
              <a:t>Vitória</a:t>
            </a:r>
            <a:r>
              <a:rPr lang="en-US" dirty="0">
                <a:solidFill>
                  <a:schemeClr val="bg1"/>
                </a:solidFill>
                <a:hlinkClick r:id="rId7"/>
              </a:rPr>
              <a:t> Albuquerque, Miguel Sales Dias, Fernando </a:t>
            </a:r>
            <a:r>
              <a:rPr lang="en-US" dirty="0" err="1">
                <a:solidFill>
                  <a:schemeClr val="bg1"/>
                </a:solidFill>
                <a:hlinkClick r:id="rId7"/>
              </a:rPr>
              <a:t>Bacao</a:t>
            </a:r>
            <a:r>
              <a:rPr lang="en-US" dirty="0">
                <a:solidFill>
                  <a:schemeClr val="bg1"/>
                </a:solidFill>
                <a:hlinkClick r:id="rId7"/>
              </a:rPr>
              <a:t>, "Machine Learning Approaches to Bike-Sharing Systems: A Systematic Literature Review", International Journal of Geo-Information, ISPRS Int. J. Geo-Inf. 2021, 10, 62, February 2021.</a:t>
            </a:r>
            <a:endParaRPr lang="en-US" dirty="0" smtClean="0">
              <a:solidFill>
                <a:schemeClr val="bg1"/>
              </a:solidFill>
            </a:endParaRPr>
          </a:p>
        </p:txBody>
      </p:sp>
    </p:spTree>
    <p:extLst>
      <p:ext uri="{BB962C8B-B14F-4D97-AF65-F5344CB8AC3E}">
        <p14:creationId xmlns:p14="http://schemas.microsoft.com/office/powerpoint/2010/main" val="166423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[10] </a:t>
            </a:r>
            <a:r>
              <a:rPr lang="en-US" dirty="0">
                <a:solidFill>
                  <a:schemeClr val="bg1"/>
                </a:solidFill>
                <a:hlinkClick r:id="rId3"/>
              </a:rPr>
              <a:t>Anil Jain, </a:t>
            </a:r>
            <a:r>
              <a:rPr lang="en-US" dirty="0" err="1">
                <a:solidFill>
                  <a:schemeClr val="bg1"/>
                </a:solidFill>
                <a:hlinkClick r:id="rId3"/>
              </a:rPr>
              <a:t>Nirmala</a:t>
            </a:r>
            <a:r>
              <a:rPr lang="en-US" dirty="0">
                <a:solidFill>
                  <a:schemeClr val="bg1"/>
                </a:solidFill>
                <a:hlinkClick r:id="rId3"/>
              </a:rPr>
              <a:t> Joshi, </a:t>
            </a:r>
            <a:r>
              <a:rPr lang="en-US" dirty="0" err="1">
                <a:solidFill>
                  <a:schemeClr val="bg1"/>
                </a:solidFill>
                <a:hlinkClick r:id="rId3"/>
              </a:rPr>
              <a:t>Anand</a:t>
            </a:r>
            <a:r>
              <a:rPr lang="en-US" dirty="0">
                <a:solidFill>
                  <a:schemeClr val="bg1"/>
                </a:solidFill>
                <a:hlinkClick r:id="rId3"/>
              </a:rPr>
              <a:t> J </a:t>
            </a:r>
            <a:r>
              <a:rPr lang="en-US" dirty="0" err="1">
                <a:solidFill>
                  <a:schemeClr val="bg1"/>
                </a:solidFill>
                <a:hlinkClick r:id="rId3"/>
              </a:rPr>
              <a:t>Mayee</a:t>
            </a:r>
            <a:r>
              <a:rPr lang="en-US" dirty="0">
                <a:solidFill>
                  <a:schemeClr val="bg1"/>
                </a:solidFill>
                <a:hlinkClick r:id="rId3"/>
              </a:rPr>
              <a:t>, "Factors motivating buying behavior of female two wheeler users in the district of </a:t>
            </a:r>
            <a:r>
              <a:rPr lang="en-US" dirty="0" err="1">
                <a:solidFill>
                  <a:schemeClr val="bg1"/>
                </a:solidFill>
                <a:hlinkClick r:id="rId3"/>
              </a:rPr>
              <a:t>Palghar</a:t>
            </a:r>
            <a:r>
              <a:rPr lang="en-US" dirty="0">
                <a:solidFill>
                  <a:schemeClr val="bg1"/>
                </a:solidFill>
                <a:hlinkClick r:id="rId3"/>
              </a:rPr>
              <a:t>", Journal of Management Research and Analysis, October-December, 2020;7(4):154-158, December 2020</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[11] </a:t>
            </a:r>
            <a:r>
              <a:rPr lang="en-US" dirty="0">
                <a:solidFill>
                  <a:schemeClr val="bg1"/>
                </a:solidFill>
                <a:hlinkClick r:id="rId4"/>
              </a:rPr>
              <a:t>S. </a:t>
            </a:r>
            <a:r>
              <a:rPr lang="en-US" dirty="0" err="1">
                <a:solidFill>
                  <a:schemeClr val="bg1"/>
                </a:solidFill>
                <a:hlinkClick r:id="rId4"/>
              </a:rPr>
              <a:t>Diwakar</a:t>
            </a:r>
            <a:r>
              <a:rPr lang="en-US" dirty="0">
                <a:solidFill>
                  <a:schemeClr val="bg1"/>
                </a:solidFill>
                <a:hlinkClick r:id="rId4"/>
              </a:rPr>
              <a:t> Raj, Dr. N. </a:t>
            </a:r>
            <a:r>
              <a:rPr lang="en-US" dirty="0" err="1">
                <a:solidFill>
                  <a:schemeClr val="bg1"/>
                </a:solidFill>
                <a:hlinkClick r:id="rId4"/>
              </a:rPr>
              <a:t>Kannan</a:t>
            </a:r>
            <a:r>
              <a:rPr lang="en-US" dirty="0">
                <a:solidFill>
                  <a:schemeClr val="bg1"/>
                </a:solidFill>
                <a:hlinkClick r:id="rId4"/>
              </a:rPr>
              <a:t>, "Factors Influencing Purchase of Two Wheeler - A Study with Reference to Chennai City", International Journal of Management, 11(12), 2020, </a:t>
            </a:r>
            <a:r>
              <a:rPr lang="en-US" dirty="0" err="1">
                <a:solidFill>
                  <a:schemeClr val="bg1"/>
                </a:solidFill>
                <a:hlinkClick r:id="rId4"/>
              </a:rPr>
              <a:t>pp</a:t>
            </a:r>
            <a:r>
              <a:rPr lang="en-US" dirty="0">
                <a:solidFill>
                  <a:schemeClr val="bg1"/>
                </a:solidFill>
                <a:hlinkClick r:id="rId4"/>
              </a:rPr>
              <a:t> 2977-2982, ISSN Print: 0976-6502 and ISSN Online: 0976-6510, December 2020</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[12] </a:t>
            </a:r>
            <a:r>
              <a:rPr lang="en-US" dirty="0" err="1">
                <a:solidFill>
                  <a:schemeClr val="bg1"/>
                </a:solidFill>
                <a:hlinkClick r:id="rId5"/>
              </a:rPr>
              <a:t>Gyugeun</a:t>
            </a:r>
            <a:r>
              <a:rPr lang="en-US" dirty="0">
                <a:solidFill>
                  <a:schemeClr val="bg1"/>
                </a:solidFill>
                <a:hlinkClick r:id="rId5"/>
              </a:rPr>
              <a:t> Yoon, Joseph Y.J. Chow, "Unlimited-ride bike-share pass pricing revenue management for casual riders using only public data", International Journal of Transportation Science and Technology 9 (2020) 159–169, January 2020</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[13] </a:t>
            </a:r>
            <a:r>
              <a:rPr lang="en-US" dirty="0">
                <a:solidFill>
                  <a:schemeClr val="bg1"/>
                </a:solidFill>
                <a:hlinkClick r:id="rId6"/>
              </a:rPr>
              <a:t>Leonardo </a:t>
            </a:r>
            <a:r>
              <a:rPr lang="en-US" dirty="0" err="1">
                <a:solidFill>
                  <a:schemeClr val="bg1"/>
                </a:solidFill>
                <a:hlinkClick r:id="rId6"/>
              </a:rPr>
              <a:t>Caggiani</a:t>
            </a:r>
            <a:r>
              <a:rPr lang="en-US" dirty="0">
                <a:solidFill>
                  <a:schemeClr val="bg1"/>
                </a:solidFill>
                <a:hlinkClick r:id="rId6"/>
              </a:rPr>
              <a:t>, </a:t>
            </a:r>
            <a:r>
              <a:rPr lang="en-US" dirty="0" err="1">
                <a:solidFill>
                  <a:schemeClr val="bg1"/>
                </a:solidFill>
                <a:hlinkClick r:id="rId6"/>
              </a:rPr>
              <a:t>Rosalia</a:t>
            </a:r>
            <a:r>
              <a:rPr lang="en-US" dirty="0">
                <a:solidFill>
                  <a:schemeClr val="bg1"/>
                </a:solidFill>
                <a:hlinkClick r:id="rId6"/>
              </a:rPr>
              <a:t> </a:t>
            </a:r>
            <a:r>
              <a:rPr lang="en-US" dirty="0" err="1">
                <a:solidFill>
                  <a:schemeClr val="bg1"/>
                </a:solidFill>
                <a:hlinkClick r:id="rId6"/>
              </a:rPr>
              <a:t>Camporeale</a:t>
            </a:r>
            <a:r>
              <a:rPr lang="en-US" dirty="0">
                <a:solidFill>
                  <a:schemeClr val="bg1"/>
                </a:solidFill>
                <a:hlinkClick r:id="rId6"/>
              </a:rPr>
              <a:t>, </a:t>
            </a:r>
            <a:r>
              <a:rPr lang="en-US" dirty="0" err="1">
                <a:solidFill>
                  <a:schemeClr val="bg1"/>
                </a:solidFill>
                <a:hlinkClick r:id="rId6"/>
              </a:rPr>
              <a:t>Branka</a:t>
            </a:r>
            <a:r>
              <a:rPr lang="en-US" dirty="0">
                <a:solidFill>
                  <a:schemeClr val="bg1"/>
                </a:solidFill>
                <a:hlinkClick r:id="rId6"/>
              </a:rPr>
              <a:t> </a:t>
            </a:r>
            <a:r>
              <a:rPr lang="en-US" dirty="0" err="1">
                <a:solidFill>
                  <a:schemeClr val="bg1"/>
                </a:solidFill>
                <a:hlinkClick r:id="rId6"/>
              </a:rPr>
              <a:t>Dimitrijević</a:t>
            </a:r>
            <a:r>
              <a:rPr lang="en-US" dirty="0">
                <a:solidFill>
                  <a:schemeClr val="bg1"/>
                </a:solidFill>
                <a:hlinkClick r:id="rId6"/>
              </a:rPr>
              <a:t>, </a:t>
            </a:r>
            <a:r>
              <a:rPr lang="en-US" dirty="0" err="1">
                <a:solidFill>
                  <a:schemeClr val="bg1"/>
                </a:solidFill>
                <a:hlinkClick r:id="rId6"/>
              </a:rPr>
              <a:t>Milorad</a:t>
            </a:r>
            <a:r>
              <a:rPr lang="en-US" dirty="0">
                <a:solidFill>
                  <a:schemeClr val="bg1"/>
                </a:solidFill>
                <a:hlinkClick r:id="rId6"/>
              </a:rPr>
              <a:t> </a:t>
            </a:r>
            <a:r>
              <a:rPr lang="en-US" dirty="0" err="1">
                <a:solidFill>
                  <a:schemeClr val="bg1"/>
                </a:solidFill>
                <a:hlinkClick r:id="rId6"/>
              </a:rPr>
              <a:t>Vidović</a:t>
            </a:r>
            <a:r>
              <a:rPr lang="en-US" dirty="0">
                <a:solidFill>
                  <a:schemeClr val="bg1"/>
                </a:solidFill>
                <a:hlinkClick r:id="rId6"/>
              </a:rPr>
              <a:t>, "An approach to modeling bike-sharing systems based on spatial equity concept", AIIT 2nd International Congress on Transport Infrastructure and Systems in a changing world (TIS ROMA 2019), 23rd-24th September 2019, Rome, Italy, Elsevier B.V., 2020</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[14] </a:t>
            </a:r>
            <a:r>
              <a:rPr lang="en-US" dirty="0">
                <a:solidFill>
                  <a:schemeClr val="bg1"/>
                </a:solidFill>
                <a:hlinkClick r:id="rId7"/>
              </a:rPr>
              <a:t>Mohammed </a:t>
            </a:r>
            <a:r>
              <a:rPr lang="en-US" dirty="0" err="1">
                <a:solidFill>
                  <a:schemeClr val="bg1"/>
                </a:solidFill>
                <a:hlinkClick r:id="rId7"/>
              </a:rPr>
              <a:t>Hamad</a:t>
            </a:r>
            <a:r>
              <a:rPr lang="en-US" dirty="0">
                <a:solidFill>
                  <a:schemeClr val="bg1"/>
                </a:solidFill>
                <a:hlinkClick r:id="rId7"/>
              </a:rPr>
              <a:t> </a:t>
            </a:r>
            <a:r>
              <a:rPr lang="en-US" dirty="0" err="1">
                <a:solidFill>
                  <a:schemeClr val="bg1"/>
                </a:solidFill>
                <a:hlinkClick r:id="rId7"/>
              </a:rPr>
              <a:t>Almannaa</a:t>
            </a:r>
            <a:r>
              <a:rPr lang="en-US" dirty="0">
                <a:solidFill>
                  <a:schemeClr val="bg1"/>
                </a:solidFill>
                <a:hlinkClick r:id="rId7"/>
              </a:rPr>
              <a:t>, "Optimizing Bike Sharing Systems: Dynamic Prediction Using Machine Learning and Statistical Techniques and Rebalancing", DOI: 10.13140/RG.2.2.26034.43202, Thesis for: PhD, Advisor: </a:t>
            </a:r>
            <a:r>
              <a:rPr lang="en-US" dirty="0" err="1">
                <a:solidFill>
                  <a:schemeClr val="bg1"/>
                </a:solidFill>
                <a:hlinkClick r:id="rId7"/>
              </a:rPr>
              <a:t>Hesham</a:t>
            </a:r>
            <a:r>
              <a:rPr lang="en-US" dirty="0">
                <a:solidFill>
                  <a:schemeClr val="bg1"/>
                </a:solidFill>
                <a:hlinkClick r:id="rId7"/>
              </a:rPr>
              <a:t> </a:t>
            </a:r>
            <a:r>
              <a:rPr lang="en-US" dirty="0" err="1">
                <a:solidFill>
                  <a:schemeClr val="bg1"/>
                </a:solidFill>
                <a:hlinkClick r:id="rId7"/>
              </a:rPr>
              <a:t>Rakha</a:t>
            </a:r>
            <a:r>
              <a:rPr lang="en-US" dirty="0">
                <a:solidFill>
                  <a:schemeClr val="bg1"/>
                </a:solidFill>
                <a:hlinkClick r:id="rId7"/>
              </a:rPr>
              <a:t>, Project: Bike Research, April 2019.</a:t>
            </a:r>
            <a:endParaRPr lang="en-US" dirty="0" smtClean="0">
              <a:solidFill>
                <a:schemeClr val="bg1"/>
              </a:solidFill>
            </a:endParaRPr>
          </a:p>
        </p:txBody>
      </p:sp>
    </p:spTree>
    <p:extLst>
      <p:ext uri="{BB962C8B-B14F-4D97-AF65-F5344CB8AC3E}">
        <p14:creationId xmlns:p14="http://schemas.microsoft.com/office/powerpoint/2010/main" val="1834454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A. STATEMENT OF PROBLEM</a:t>
            </a:r>
            <a:endParaRPr sz="3200" dirty="0"/>
          </a:p>
        </p:txBody>
      </p:sp>
      <p:sp>
        <p:nvSpPr>
          <p:cNvPr id="115" name="Google Shape;115;p14"/>
          <p:cNvSpPr txBox="1">
            <a:spLocks noGrp="1"/>
          </p:cNvSpPr>
          <p:nvPr>
            <p:ph type="body" idx="1"/>
          </p:nvPr>
        </p:nvSpPr>
        <p:spPr>
          <a:xfrm>
            <a:off x="1101374" y="1349550"/>
            <a:ext cx="678299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Understanding how subscribers of Divvy bike-sharing trips and the bike-sharing service availing only-customers use the bikes differently for commute purposes, recreational purposes, schooling, marketing, etc. and analyzing the multifarious shadow factors which influence both the user categories in opting for the type of service which they show their inclination towards.</a:t>
            </a:r>
          </a:p>
          <a:p>
            <a:pPr marL="0" lvl="0" indent="0" algn="l" rtl="0">
              <a:spcBef>
                <a:spcPts val="600"/>
              </a:spcBef>
              <a:spcAft>
                <a:spcPts val="0"/>
              </a:spcAft>
              <a:buNone/>
            </a:pPr>
            <a:r>
              <a:rPr lang="en-US" sz="1400" dirty="0" smtClean="0"/>
              <a:t>This comparison along with other tasks will later be used to design marketing strategies aimed at converting the customers of Divvy bike-sharing trips to the long-term subscribers of the bike-sharing service.</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3284040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40</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[15]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Sofia </a:t>
            </a:r>
            <a:r>
              <a:rPr lang="en-US" dirty="0" err="1">
                <a:solidFill>
                  <a:schemeClr val="bg1"/>
                </a:solidFill>
                <a:hlinkClick r:id="rId3"/>
              </a:rPr>
              <a:t>Azeredo</a:t>
            </a:r>
            <a:r>
              <a:rPr lang="en-US" dirty="0">
                <a:solidFill>
                  <a:schemeClr val="bg1"/>
                </a:solidFill>
                <a:hlinkClick r:id="rId3"/>
              </a:rPr>
              <a:t> Lopes, Helena </a:t>
            </a:r>
            <a:r>
              <a:rPr lang="en-US" dirty="0" err="1">
                <a:solidFill>
                  <a:schemeClr val="bg1"/>
                </a:solidFill>
                <a:hlinkClick r:id="rId3"/>
              </a:rPr>
              <a:t>Iglésias</a:t>
            </a:r>
            <a:r>
              <a:rPr lang="en-US" dirty="0">
                <a:solidFill>
                  <a:schemeClr val="bg1"/>
                </a:solidFill>
                <a:hlinkClick r:id="rId3"/>
              </a:rPr>
              <a:t> Pereira, "Assessing the market potential of electric bicycles and ICT for low carbon school travel: a case study in the Smart City of ÁGUEDA", European Transport Research Review (2018) 10: 13, Springer, January 2018</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[16] </a:t>
            </a:r>
            <a:r>
              <a:rPr lang="en-US" dirty="0">
                <a:solidFill>
                  <a:schemeClr val="bg1"/>
                </a:solidFill>
                <a:hlinkClick r:id="rId4"/>
              </a:rPr>
              <a:t>Miriam Ricci, "Bike sharing: A review of evidence on impacts and processes of implementation and operation", Research in Transportation Business &amp; Management 15 (2015) 28–38, Elsevier Ltd., April 2015</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[17] </a:t>
            </a:r>
            <a:r>
              <a:rPr lang="en-US" dirty="0">
                <a:solidFill>
                  <a:schemeClr val="bg1"/>
                </a:solidFill>
                <a:hlinkClick r:id="rId5"/>
              </a:rPr>
              <a:t>Angela Au, "Social Media Strategies Used in Marketing Custom Bicycle </a:t>
            </a:r>
            <a:r>
              <a:rPr lang="en-US" dirty="0" err="1">
                <a:solidFill>
                  <a:schemeClr val="bg1"/>
                </a:solidFill>
                <a:hlinkClick r:id="rId5"/>
              </a:rPr>
              <a:t>Framebuilding</a:t>
            </a:r>
            <a:r>
              <a:rPr lang="en-US" dirty="0">
                <a:solidFill>
                  <a:schemeClr val="bg1"/>
                </a:solidFill>
                <a:hlinkClick r:id="rId5"/>
              </a:rPr>
              <a:t> Companies", Doctoral Study - Walden University </a:t>
            </a:r>
            <a:r>
              <a:rPr lang="en-US" dirty="0" err="1">
                <a:solidFill>
                  <a:schemeClr val="bg1"/>
                </a:solidFill>
                <a:hlinkClick r:id="rId5"/>
              </a:rPr>
              <a:t>ScholarWorks</a:t>
            </a:r>
            <a:r>
              <a:rPr lang="en-US" dirty="0">
                <a:solidFill>
                  <a:schemeClr val="bg1"/>
                </a:solidFill>
                <a:hlinkClick r:id="rId5"/>
              </a:rPr>
              <a:t> (Walden Dissertations and Doctoral Studies Collection), November 2015</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[18] </a:t>
            </a:r>
            <a:r>
              <a:rPr lang="en-US" dirty="0" err="1">
                <a:solidFill>
                  <a:schemeClr val="bg1"/>
                </a:solidFill>
                <a:hlinkClick r:id="rId6"/>
              </a:rPr>
              <a:t>Inês</a:t>
            </a:r>
            <a:r>
              <a:rPr lang="en-US" dirty="0">
                <a:solidFill>
                  <a:schemeClr val="bg1"/>
                </a:solidFill>
                <a:hlinkClick r:id="rId6"/>
              </a:rPr>
              <a:t> </a:t>
            </a:r>
            <a:r>
              <a:rPr lang="en-US" dirty="0" err="1">
                <a:solidFill>
                  <a:schemeClr val="bg1"/>
                </a:solidFill>
                <a:hlinkClick r:id="rId6"/>
              </a:rPr>
              <a:t>Frade</a:t>
            </a:r>
            <a:r>
              <a:rPr lang="en-US" dirty="0">
                <a:solidFill>
                  <a:schemeClr val="bg1"/>
                </a:solidFill>
                <a:hlinkClick r:id="rId6"/>
              </a:rPr>
              <a:t>, </a:t>
            </a:r>
            <a:r>
              <a:rPr lang="en-US" dirty="0" err="1">
                <a:solidFill>
                  <a:schemeClr val="bg1"/>
                </a:solidFill>
                <a:hlinkClick r:id="rId6"/>
              </a:rPr>
              <a:t>Anabela</a:t>
            </a:r>
            <a:r>
              <a:rPr lang="en-US" dirty="0">
                <a:solidFill>
                  <a:schemeClr val="bg1"/>
                </a:solidFill>
                <a:hlinkClick r:id="rId6"/>
              </a:rPr>
              <a:t> </a:t>
            </a:r>
            <a:r>
              <a:rPr lang="en-US" dirty="0" err="1">
                <a:solidFill>
                  <a:schemeClr val="bg1"/>
                </a:solidFill>
                <a:hlinkClick r:id="rId6"/>
              </a:rPr>
              <a:t>Ribeiro</a:t>
            </a:r>
            <a:r>
              <a:rPr lang="en-US" dirty="0">
                <a:solidFill>
                  <a:schemeClr val="bg1"/>
                </a:solidFill>
                <a:hlinkClick r:id="rId6"/>
              </a:rPr>
              <a:t>, "Bicycle sharing systems demand", EWGT2013 – 16th Meeting of the EURO Working Group on Transportation, </a:t>
            </a:r>
            <a:r>
              <a:rPr lang="en-US" dirty="0" err="1">
                <a:solidFill>
                  <a:schemeClr val="bg1"/>
                </a:solidFill>
                <a:hlinkClick r:id="rId6"/>
              </a:rPr>
              <a:t>Procedia</a:t>
            </a:r>
            <a:r>
              <a:rPr lang="en-US" dirty="0">
                <a:solidFill>
                  <a:schemeClr val="bg1"/>
                </a:solidFill>
                <a:hlinkClick r:id="rId6"/>
              </a:rPr>
              <a:t> - Social and Behavioral Sciences 111 ( 2014 ) 518 – 527, Elsevier Ltd., February 2014</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[19] </a:t>
            </a:r>
            <a:r>
              <a:rPr lang="en-US" dirty="0">
                <a:solidFill>
                  <a:schemeClr val="bg1"/>
                </a:solidFill>
                <a:hlinkClick r:id="rId7"/>
              </a:rPr>
              <a:t>Darren Buck, Ralph Buehler, Patricia </a:t>
            </a:r>
            <a:r>
              <a:rPr lang="en-US" dirty="0" err="1">
                <a:solidFill>
                  <a:schemeClr val="bg1"/>
                </a:solidFill>
                <a:hlinkClick r:id="rId7"/>
              </a:rPr>
              <a:t>Happ</a:t>
            </a:r>
            <a:r>
              <a:rPr lang="en-US" dirty="0">
                <a:solidFill>
                  <a:schemeClr val="bg1"/>
                </a:solidFill>
                <a:hlinkClick r:id="rId7"/>
              </a:rPr>
              <a:t>, Bradley Rawls, Payton Chung, Natalie </a:t>
            </a:r>
            <a:r>
              <a:rPr lang="en-US" dirty="0" err="1">
                <a:solidFill>
                  <a:schemeClr val="bg1"/>
                </a:solidFill>
                <a:hlinkClick r:id="rId7"/>
              </a:rPr>
              <a:t>Borecki</a:t>
            </a:r>
            <a:r>
              <a:rPr lang="en-US" dirty="0">
                <a:solidFill>
                  <a:schemeClr val="bg1"/>
                </a:solidFill>
                <a:hlinkClick r:id="rId7"/>
              </a:rPr>
              <a:t>, "Are </a:t>
            </a:r>
            <a:r>
              <a:rPr lang="en-US" dirty="0" err="1">
                <a:solidFill>
                  <a:schemeClr val="bg1"/>
                </a:solidFill>
                <a:hlinkClick r:id="rId7"/>
              </a:rPr>
              <a:t>Bikeshare</a:t>
            </a:r>
            <a:r>
              <a:rPr lang="en-US" dirty="0">
                <a:solidFill>
                  <a:schemeClr val="bg1"/>
                </a:solidFill>
                <a:hlinkClick r:id="rId7"/>
              </a:rPr>
              <a:t> Users Different from Regular Cyclists? A First Look at Short-Term Users, Annual Members, and Area Cyclists in the Washington, DC Region", Transportation Research Record Journal of the Transportation Research Board 2387(-1):112-119, DOI: 10.3141/2387-13, December 2013.</a:t>
            </a:r>
            <a:endParaRPr lang="en-US" dirty="0" smtClean="0">
              <a:solidFill>
                <a:schemeClr val="bg1"/>
              </a:solidFill>
            </a:endParaRPr>
          </a:p>
        </p:txBody>
      </p:sp>
    </p:spTree>
    <p:extLst>
      <p:ext uri="{BB962C8B-B14F-4D97-AF65-F5344CB8AC3E}">
        <p14:creationId xmlns:p14="http://schemas.microsoft.com/office/powerpoint/2010/main" val="17558268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smtClean="0">
                <a:solidFill>
                  <a:schemeClr val="bg1"/>
                </a:solidFill>
              </a:rPr>
              <a:t>[20</a:t>
            </a:r>
            <a:r>
              <a:rPr lang="en-US" b="1" dirty="0">
                <a:solidFill>
                  <a:schemeClr val="bg1"/>
                </a:solidFill>
              </a:rPr>
              <a:t>] </a:t>
            </a:r>
            <a:r>
              <a:rPr lang="en-US" dirty="0">
                <a:solidFill>
                  <a:schemeClr val="bg1"/>
                </a:solidFill>
                <a:hlinkClick r:id="rId3"/>
              </a:rPr>
              <a:t>Carlos M. </a:t>
            </a:r>
            <a:r>
              <a:rPr lang="en-US" dirty="0" err="1">
                <a:solidFill>
                  <a:schemeClr val="bg1"/>
                </a:solidFill>
                <a:hlinkClick r:id="rId3"/>
              </a:rPr>
              <a:t>Vallez</a:t>
            </a:r>
            <a:r>
              <a:rPr lang="en-US" dirty="0">
                <a:solidFill>
                  <a:schemeClr val="bg1"/>
                </a:solidFill>
                <a:hlinkClick r:id="rId3"/>
              </a:rPr>
              <a:t>, Mario Castro, David Contreras, "Challenges and Opportunities in Dock-Based Bike-Sharing Rebalancing: A Systematic Review", Sustainability 2021, 13, 1829. https://doi.org/10.3390/su13041829, MDPI, February 2021.</a:t>
            </a:r>
            <a:endParaRPr lang="en-US" dirty="0" smtClean="0">
              <a:solidFill>
                <a:schemeClr val="bg1"/>
              </a:solidFill>
            </a:endParaRPr>
          </a:p>
        </p:txBody>
      </p:sp>
    </p:spTree>
    <p:extLst>
      <p:ext uri="{BB962C8B-B14F-4D97-AF65-F5344CB8AC3E}">
        <p14:creationId xmlns:p14="http://schemas.microsoft.com/office/powerpoint/2010/main" val="13452562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42</a:t>
            </a:fld>
            <a:endParaRPr/>
          </a:p>
        </p:txBody>
      </p:sp>
      <p:sp>
        <p:nvSpPr>
          <p:cNvPr id="330" name="Google Shape;330;p3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THANKS!</a:t>
            </a:r>
            <a:endParaRPr sz="6000">
              <a:solidFill>
                <a:schemeClr val="accent1"/>
              </a:solidFill>
            </a:endParaRPr>
          </a:p>
        </p:txBody>
      </p:sp>
      <p:sp>
        <p:nvSpPr>
          <p:cNvPr id="331" name="Google Shape;331;p35"/>
          <p:cNvSpPr txBox="1">
            <a:spLocks noGrp="1"/>
          </p:cNvSpPr>
          <p:nvPr>
            <p:ph type="subTitle" idx="4294967295"/>
          </p:nvPr>
        </p:nvSpPr>
        <p:spPr>
          <a:xfrm>
            <a:off x="1033300" y="2630575"/>
            <a:ext cx="7571148" cy="115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solidFill>
                  <a:schemeClr val="lt1"/>
                </a:solidFill>
              </a:rPr>
              <a:t>Any questions?</a:t>
            </a:r>
            <a:endParaRPr sz="2400" b="1" dirty="0">
              <a:solidFill>
                <a:schemeClr val="lt1"/>
              </a:solidFill>
            </a:endParaRPr>
          </a:p>
          <a:p>
            <a:pPr marL="0" lvl="0" indent="0" algn="l" rtl="0">
              <a:spcBef>
                <a:spcPts val="600"/>
              </a:spcBef>
              <a:spcAft>
                <a:spcPts val="0"/>
              </a:spcAft>
              <a:buClr>
                <a:schemeClr val="dk1"/>
              </a:buClr>
              <a:buSzPts val="1100"/>
              <a:buFont typeface="Arial"/>
              <a:buNone/>
            </a:pPr>
            <a:r>
              <a:rPr lang="en" sz="2400" dirty="0">
                <a:solidFill>
                  <a:schemeClr val="lt1"/>
                </a:solidFill>
              </a:rPr>
              <a:t>You can find me at </a:t>
            </a:r>
            <a:r>
              <a:rPr lang="en" sz="2400" i="1" dirty="0" smtClean="0">
                <a:solidFill>
                  <a:schemeClr val="lt1"/>
                </a:solidFill>
              </a:rPr>
              <a:t>tamojit.roy2019@vitstudent.ac.in</a:t>
            </a:r>
            <a:endParaRPr sz="2400" b="1" i="1" dirty="0">
              <a:solidFill>
                <a:schemeClr val="lt1"/>
              </a:solidFill>
            </a:endParaRPr>
          </a:p>
        </p:txBody>
      </p:sp>
    </p:spTree>
    <p:extLst>
      <p:ext uri="{BB962C8B-B14F-4D97-AF65-F5344CB8AC3E}">
        <p14:creationId xmlns:p14="http://schemas.microsoft.com/office/powerpoint/2010/main" val="28533142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Instructions for use</a:t>
            </a:r>
            <a:endParaRPr/>
          </a:p>
        </p:txBody>
      </p:sp>
      <p:sp>
        <p:nvSpPr>
          <p:cNvPr id="115" name="Google Shape;115;p14"/>
          <p:cNvSpPr txBox="1">
            <a:spLocks noGrp="1"/>
          </p:cNvSpPr>
          <p:nvPr>
            <p:ph type="body" idx="2"/>
          </p:nvPr>
        </p:nvSpPr>
        <p:spPr>
          <a:xfrm>
            <a:off x="1101375" y="1349550"/>
            <a:ext cx="3481200" cy="1791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b="1">
                <a:highlight>
                  <a:schemeClr val="accent1"/>
                </a:highlight>
              </a:rPr>
              <a:t>EDIT IN GOOGLE SLIDES</a:t>
            </a:r>
            <a:endParaRPr sz="1400">
              <a:highlight>
                <a:schemeClr val="accent1"/>
              </a:highlight>
            </a:endParaRPr>
          </a:p>
          <a:p>
            <a:pPr marL="0" lvl="0" indent="0" algn="l" rtl="0">
              <a:spcBef>
                <a:spcPts val="600"/>
              </a:spcBef>
              <a:spcAft>
                <a:spcPts val="0"/>
              </a:spcAft>
              <a:buClr>
                <a:schemeClr val="dk1"/>
              </a:buClr>
              <a:buSzPts val="1100"/>
              <a:buFont typeface="Arial"/>
              <a:buNone/>
            </a:pPr>
            <a:r>
              <a:rPr lang="en" sz="1400"/>
              <a:t>Click on the button under the presentation preview that says "Use as Google Slides Theme".</a:t>
            </a:r>
            <a:endParaRPr sz="1400"/>
          </a:p>
          <a:p>
            <a:pPr marL="0" lvl="0" indent="0" algn="l" rtl="0">
              <a:spcBef>
                <a:spcPts val="600"/>
              </a:spcBef>
              <a:spcAft>
                <a:spcPts val="0"/>
              </a:spcAft>
              <a:buClr>
                <a:schemeClr val="dk1"/>
              </a:buClr>
              <a:buSzPts val="1100"/>
              <a:buFont typeface="Arial"/>
              <a:buNone/>
            </a:pPr>
            <a:r>
              <a:rPr lang="en" sz="1400"/>
              <a:t>You will get a copy of this document on your Google Drive and will be able to edit, add or delete slides.</a:t>
            </a:r>
            <a:endParaRPr sz="1400"/>
          </a:p>
          <a:p>
            <a:pPr marL="0" lvl="0" indent="0" algn="l" rtl="0">
              <a:spcBef>
                <a:spcPts val="600"/>
              </a:spcBef>
              <a:spcAft>
                <a:spcPts val="0"/>
              </a:spcAft>
              <a:buClr>
                <a:schemeClr val="dk1"/>
              </a:buClr>
              <a:buSzPts val="1100"/>
              <a:buFont typeface="Arial"/>
              <a:buNone/>
            </a:pPr>
            <a:r>
              <a:rPr lang="en" sz="1400"/>
              <a:t>You have to be signed in to your Google account.</a:t>
            </a:r>
            <a:endParaRPr sz="1400"/>
          </a:p>
          <a:p>
            <a:pPr marL="0" lvl="0" indent="0" algn="l" rtl="0">
              <a:spcBef>
                <a:spcPts val="600"/>
              </a:spcBef>
              <a:spcAft>
                <a:spcPts val="0"/>
              </a:spcAft>
              <a:buNone/>
            </a:pPr>
            <a:endParaRPr sz="1400"/>
          </a:p>
        </p:txBody>
      </p:sp>
      <p:sp>
        <p:nvSpPr>
          <p:cNvPr id="116" name="Google Shape;116;p14"/>
          <p:cNvSpPr txBox="1">
            <a:spLocks noGrp="1"/>
          </p:cNvSpPr>
          <p:nvPr>
            <p:ph type="body" idx="2"/>
          </p:nvPr>
        </p:nvSpPr>
        <p:spPr>
          <a:xfrm>
            <a:off x="4809306" y="1349550"/>
            <a:ext cx="3877200" cy="1791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b="1">
                <a:highlight>
                  <a:schemeClr val="accent1"/>
                </a:highlight>
              </a:rPr>
              <a:t>EDIT IN POWERPOINT®</a:t>
            </a:r>
            <a:endParaRPr sz="1400">
              <a:highlight>
                <a:schemeClr val="accent1"/>
              </a:highlight>
            </a:endParaRPr>
          </a:p>
          <a:p>
            <a:pPr marL="0" lvl="0" indent="0" algn="l" rtl="0">
              <a:spcBef>
                <a:spcPts val="600"/>
              </a:spcBef>
              <a:spcAft>
                <a:spcPts val="0"/>
              </a:spcAft>
              <a:buNone/>
            </a:pPr>
            <a:r>
              <a:rPr lang="en" sz="1400"/>
              <a:t>Click on the button under the presentation preview that says "Download as PowerPoint template". You will get a .pptx file that you can edit in PowerPoint.</a:t>
            </a:r>
            <a:endParaRPr sz="1400"/>
          </a:p>
          <a:p>
            <a:pPr marL="0" lvl="0" indent="0" algn="l" rtl="0">
              <a:spcBef>
                <a:spcPts val="600"/>
              </a:spcBef>
              <a:spcAft>
                <a:spcPts val="0"/>
              </a:spcAft>
              <a:buNone/>
            </a:pPr>
            <a:r>
              <a:rPr lang="en" sz="1400"/>
              <a:t>Remember to download and install the fonts used in this presentation (you’ll find the links to the font files needed in the </a:t>
            </a:r>
            <a:r>
              <a:rPr lang="en" sz="1400" u="sng">
                <a:hlinkClick r:id="rId3" action="ppaction://hlinksldjump"/>
              </a:rPr>
              <a:t>Presentation design slide</a:t>
            </a:r>
            <a:r>
              <a:rPr lang="en" sz="1400"/>
              <a:t>)</a:t>
            </a:r>
            <a:endParaRPr sz="1400"/>
          </a:p>
        </p:txBody>
      </p:sp>
      <p:sp>
        <p:nvSpPr>
          <p:cNvPr id="117" name="Google Shape;117;p14"/>
          <p:cNvSpPr txBox="1">
            <a:spLocks noGrp="1"/>
          </p:cNvSpPr>
          <p:nvPr>
            <p:ph type="body" idx="2"/>
          </p:nvPr>
        </p:nvSpPr>
        <p:spPr>
          <a:xfrm>
            <a:off x="1101375" y="3829725"/>
            <a:ext cx="7585500" cy="8265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200" b="1"/>
              <a:t>More info on how to use this template at </a:t>
            </a:r>
            <a:r>
              <a:rPr lang="en" sz="1200" b="1" u="sng">
                <a:hlinkClick r:id="rId4"/>
              </a:rPr>
              <a:t>www.slidescarnival.com/help-use-presentation-template</a:t>
            </a:r>
            <a:endParaRPr sz="1200" b="1"/>
          </a:p>
          <a:p>
            <a:pPr marL="0" lvl="0" indent="0" algn="l" rtl="0">
              <a:spcBef>
                <a:spcPts val="1000"/>
              </a:spcBef>
              <a:spcAft>
                <a:spcPts val="0"/>
              </a:spcAft>
              <a:buClr>
                <a:schemeClr val="dk1"/>
              </a:buClr>
              <a:buSzPts val="1100"/>
              <a:buFont typeface="Arial"/>
              <a:buNone/>
            </a:pPr>
            <a:r>
              <a:rPr lang="en" sz="1200"/>
              <a:t>This template is free to use under </a:t>
            </a:r>
            <a:r>
              <a:rPr lang="en" sz="1200" u="sng">
                <a:hlinkClick r:id="rId5"/>
              </a:rPr>
              <a:t>Creative Commons Attribution license</a:t>
            </a:r>
            <a:r>
              <a:rPr lang="en" sz="1200"/>
              <a:t>. You can keep the Credits slide or mention SlidesCarnival and other resources used in a slide footer.</a:t>
            </a:r>
            <a:endParaRPr sz="1200"/>
          </a:p>
          <a:p>
            <a:pPr marL="0" lvl="0" indent="0" algn="l" rtl="0">
              <a:spcBef>
                <a:spcPts val="1000"/>
              </a:spcBef>
              <a:spcAft>
                <a:spcPts val="0"/>
              </a:spcAft>
              <a:buClr>
                <a:schemeClr val="dk1"/>
              </a:buClr>
              <a:buSzPts val="1100"/>
              <a:buFont typeface="Arial"/>
              <a:buNone/>
            </a:pPr>
            <a:endParaRPr sz="1200"/>
          </a:p>
          <a:p>
            <a:pPr marL="0" lvl="0" indent="0" algn="l" rtl="0">
              <a:spcBef>
                <a:spcPts val="1000"/>
              </a:spcBef>
              <a:spcAft>
                <a:spcPts val="1000"/>
              </a:spcAft>
              <a:buNone/>
            </a:pPr>
            <a:endParaRPr sz="1200"/>
          </a:p>
        </p:txBody>
      </p:sp>
      <p:sp>
        <p:nvSpPr>
          <p:cNvPr id="118" name="Google Shape;118;p1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5"/>
          <p:cNvSpPr txBox="1">
            <a:spLocks noGrp="1"/>
          </p:cNvSpPr>
          <p:nvPr>
            <p:ph type="ctrTitle" idx="4294967295"/>
          </p:nvPr>
        </p:nvSpPr>
        <p:spPr>
          <a:xfrm>
            <a:off x="5081000" y="821350"/>
            <a:ext cx="35505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rgbClr val="FF8700"/>
                </a:solidFill>
              </a:rPr>
              <a:t>HELLO!</a:t>
            </a:r>
            <a:endParaRPr sz="6000">
              <a:solidFill>
                <a:srgbClr val="FF8700"/>
              </a:solidFill>
            </a:endParaRPr>
          </a:p>
        </p:txBody>
      </p:sp>
      <p:sp>
        <p:nvSpPr>
          <p:cNvPr id="124" name="Google Shape;124;p15"/>
          <p:cNvSpPr txBox="1">
            <a:spLocks noGrp="1"/>
          </p:cNvSpPr>
          <p:nvPr>
            <p:ph type="subTitle" idx="4294967295"/>
          </p:nvPr>
        </p:nvSpPr>
        <p:spPr>
          <a:xfrm>
            <a:off x="5081000" y="1868575"/>
            <a:ext cx="3823200" cy="1975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a:solidFill>
                  <a:srgbClr val="FFFFFF"/>
                </a:solidFill>
              </a:rPr>
              <a:t>I am Jayden Smith</a:t>
            </a:r>
            <a:endParaRPr sz="2400" b="1">
              <a:solidFill>
                <a:srgbClr val="FFFFFF"/>
              </a:solidFill>
            </a:endParaRPr>
          </a:p>
          <a:p>
            <a:pPr marL="0" lvl="0" indent="0" algn="l" rtl="0">
              <a:spcBef>
                <a:spcPts val="600"/>
              </a:spcBef>
              <a:spcAft>
                <a:spcPts val="0"/>
              </a:spcAft>
              <a:buClr>
                <a:schemeClr val="dk1"/>
              </a:buClr>
              <a:buSzPts val="1100"/>
              <a:buFont typeface="Arial"/>
              <a:buNone/>
            </a:pPr>
            <a:r>
              <a:rPr lang="en" sz="2400">
                <a:solidFill>
                  <a:srgbClr val="FFFFFF"/>
                </a:solidFill>
              </a:rPr>
              <a:t>I am here because I love to give presentations. </a:t>
            </a:r>
            <a:endParaRPr sz="2400">
              <a:solidFill>
                <a:srgbClr val="FFFFFF"/>
              </a:solidFill>
            </a:endParaRPr>
          </a:p>
          <a:p>
            <a:pPr marL="0" lvl="0" indent="0" algn="l" rtl="0">
              <a:spcBef>
                <a:spcPts val="600"/>
              </a:spcBef>
              <a:spcAft>
                <a:spcPts val="0"/>
              </a:spcAft>
              <a:buClr>
                <a:schemeClr val="dk1"/>
              </a:buClr>
              <a:buSzPts val="1100"/>
              <a:buFont typeface="Arial"/>
              <a:buNone/>
            </a:pPr>
            <a:r>
              <a:rPr lang="en" sz="2400">
                <a:solidFill>
                  <a:srgbClr val="FFFFFF"/>
                </a:solidFill>
              </a:rPr>
              <a:t>You can find me at @username</a:t>
            </a:r>
            <a:endParaRPr sz="2400" b="1">
              <a:solidFill>
                <a:srgbClr val="FFFFFF"/>
              </a:solidFill>
            </a:endParaRPr>
          </a:p>
        </p:txBody>
      </p:sp>
      <p:sp>
        <p:nvSpPr>
          <p:cNvPr id="125" name="Google Shape;125;p1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44</a:t>
            </a:fld>
            <a:endParaRPr/>
          </a:p>
        </p:txBody>
      </p:sp>
      <p:pic>
        <p:nvPicPr>
          <p:cNvPr id="126" name="Google Shape;126;p15" descr="10.jpg"/>
          <p:cNvPicPr preferRelativeResize="0"/>
          <p:nvPr/>
        </p:nvPicPr>
        <p:blipFill rotWithShape="1">
          <a:blip r:embed="rId3">
            <a:alphaModFix/>
          </a:blip>
          <a:srcRect l="11422" t="22161" r="20220" b="9481"/>
          <a:stretch/>
        </p:blipFill>
        <p:spPr>
          <a:xfrm flipH="1">
            <a:off x="982119" y="731700"/>
            <a:ext cx="3742800" cy="2105400"/>
          </a:xfrm>
          <a:prstGeom prst="parallelogram">
            <a:avLst>
              <a:gd name="adj" fmla="val 51555"/>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a:t>
            </a:r>
            <a:endParaRPr/>
          </a:p>
          <a:p>
            <a:pPr marL="0" lvl="0" indent="0" algn="l" rtl="0">
              <a:spcBef>
                <a:spcPts val="0"/>
              </a:spcBef>
              <a:spcAft>
                <a:spcPts val="0"/>
              </a:spcAft>
              <a:buNone/>
            </a:pPr>
            <a:r>
              <a:rPr lang="en"/>
              <a:t>Transition headline</a:t>
            </a:r>
            <a:endParaRPr/>
          </a:p>
        </p:txBody>
      </p:sp>
      <p:sp>
        <p:nvSpPr>
          <p:cNvPr id="132" name="Google Shape;132;p16"/>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with the first set of slides</a:t>
            </a:r>
            <a:endParaRPr/>
          </a:p>
        </p:txBody>
      </p:sp>
      <p:sp>
        <p:nvSpPr>
          <p:cNvPr id="133" name="Google Shape;133;p16"/>
          <p:cNvSpPr txBox="1">
            <a:spLocks noGrp="1"/>
          </p:cNvSpPr>
          <p:nvPr>
            <p:ph type="sldNum" idx="4294967295"/>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t>Quotations are commonly printed as a means of inspiration and to invoke philosophical thoughts from the reader.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This is a slide title</a:t>
            </a:r>
            <a:endParaRPr/>
          </a:p>
        </p:txBody>
      </p:sp>
      <p:sp>
        <p:nvSpPr>
          <p:cNvPr id="144" name="Google Shape;144;p18"/>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Here you have a list of items</a:t>
            </a:r>
            <a:endParaRPr/>
          </a:p>
          <a:p>
            <a:pPr marL="457200" lvl="0" indent="-419100" algn="l" rtl="0">
              <a:spcBef>
                <a:spcPts val="0"/>
              </a:spcBef>
              <a:spcAft>
                <a:spcPts val="0"/>
              </a:spcAft>
              <a:buSzPts val="3000"/>
              <a:buChar char="▸"/>
            </a:pPr>
            <a:r>
              <a:rPr lang="en"/>
              <a:t>And some text</a:t>
            </a:r>
            <a:endParaRPr/>
          </a:p>
          <a:p>
            <a:pPr marL="457200" lvl="0" indent="-419100" algn="l" rtl="0">
              <a:spcBef>
                <a:spcPts val="0"/>
              </a:spcBef>
              <a:spcAft>
                <a:spcPts val="0"/>
              </a:spcAft>
              <a:buSzPts val="3000"/>
              <a:buChar char="▸"/>
            </a:pPr>
            <a:r>
              <a:rPr lang="en"/>
              <a:t>But remember not to overload your slides with content</a:t>
            </a:r>
            <a:endParaRPr/>
          </a:p>
          <a:p>
            <a:pPr marL="0" lvl="0" indent="0" algn="l" rtl="0">
              <a:spcBef>
                <a:spcPts val="600"/>
              </a:spcBef>
              <a:spcAft>
                <a:spcPts val="0"/>
              </a:spcAft>
              <a:buNone/>
            </a:pPr>
            <a:r>
              <a:rPr lang="en"/>
              <a:t>Your audience will listen to you or read the content, but won’t do both. </a:t>
            </a:r>
            <a:endParaRPr/>
          </a:p>
        </p:txBody>
      </p:sp>
      <p:sp>
        <p:nvSpPr>
          <p:cNvPr id="145" name="Google Shape;145;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ctrTitle" idx="4294967295"/>
          </p:nvPr>
        </p:nvSpPr>
        <p:spPr>
          <a:xfrm>
            <a:off x="1090700" y="2650150"/>
            <a:ext cx="736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a:solidFill>
                  <a:schemeClr val="accent1"/>
                </a:solidFill>
              </a:rPr>
              <a:t>BIG CONCEPT</a:t>
            </a:r>
            <a:endParaRPr sz="7200">
              <a:solidFill>
                <a:schemeClr val="accent1"/>
              </a:solidFill>
            </a:endParaRPr>
          </a:p>
        </p:txBody>
      </p:sp>
      <p:sp>
        <p:nvSpPr>
          <p:cNvPr id="151" name="Google Shape;151;p19"/>
          <p:cNvSpPr txBox="1">
            <a:spLocks noGrp="1"/>
          </p:cNvSpPr>
          <p:nvPr>
            <p:ph type="subTitle" idx="4294967295"/>
          </p:nvPr>
        </p:nvSpPr>
        <p:spPr>
          <a:xfrm>
            <a:off x="1090700" y="3640150"/>
            <a:ext cx="59013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Bring the attention of your audience over a key concept using icons or illustrations</a:t>
            </a:r>
            <a:endParaRPr sz="2400"/>
          </a:p>
        </p:txBody>
      </p:sp>
      <p:grpSp>
        <p:nvGrpSpPr>
          <p:cNvPr id="152" name="Google Shape;152;p19"/>
          <p:cNvGrpSpPr/>
          <p:nvPr/>
        </p:nvGrpSpPr>
        <p:grpSpPr>
          <a:xfrm>
            <a:off x="6759209" y="507618"/>
            <a:ext cx="1645833" cy="1645812"/>
            <a:chOff x="6643075" y="3664250"/>
            <a:chExt cx="407950" cy="407975"/>
          </a:xfrm>
        </p:grpSpPr>
        <p:sp>
          <p:nvSpPr>
            <p:cNvPr id="153" name="Google Shape;15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9"/>
          <p:cNvGrpSpPr/>
          <p:nvPr/>
        </p:nvGrpSpPr>
        <p:grpSpPr>
          <a:xfrm rot="-587494">
            <a:off x="6662475" y="2367985"/>
            <a:ext cx="676638" cy="676644"/>
            <a:chOff x="576250" y="4319400"/>
            <a:chExt cx="442075" cy="442050"/>
          </a:xfrm>
        </p:grpSpPr>
        <p:sp>
          <p:nvSpPr>
            <p:cNvPr id="156" name="Google Shape;15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9"/>
          <p:cNvSpPr/>
          <p:nvPr/>
        </p:nvSpPr>
        <p:spPr>
          <a:xfrm>
            <a:off x="6365361" y="887713"/>
            <a:ext cx="257246" cy="2456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rot="2697415">
            <a:off x="8060604" y="2145273"/>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8369546" y="1932400"/>
            <a:ext cx="156409" cy="1494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279885">
            <a:off x="6187127" y="1628627"/>
            <a:ext cx="156402" cy="149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170" name="Google Shape;170;p20"/>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also split your content</a:t>
            </a:r>
            <a:endParaRPr/>
          </a:p>
        </p:txBody>
      </p:sp>
      <p:sp>
        <p:nvSpPr>
          <p:cNvPr id="171" name="Google Shape;171;p20"/>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172" name="Google Shape;172;p2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A</a:t>
            </a:r>
            <a:r>
              <a:rPr lang="en" sz="3200" dirty="0" smtClean="0"/>
              <a:t>. RESEARCH CHALLENGES</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smtClean="0"/>
              <a:t>I. </a:t>
            </a:r>
            <a:r>
              <a:rPr lang="en-US" sz="1400" dirty="0" smtClean="0"/>
              <a:t>As this study involves a broad topic, any universal ideas applicable to all types of cyclistic schemes can not be formulated independently. Hence, only a region specific analysis can be made, that too considering some limited techniques and approaches which are suitable.</a:t>
            </a:r>
          </a:p>
          <a:p>
            <a:pPr marL="0" lvl="0" indent="0" algn="l" rtl="0">
              <a:spcBef>
                <a:spcPts val="600"/>
              </a:spcBef>
              <a:spcAft>
                <a:spcPts val="0"/>
              </a:spcAft>
              <a:buNone/>
            </a:pPr>
            <a:r>
              <a:rPr lang="en-US" sz="1400" b="1" dirty="0" smtClean="0"/>
              <a:t>II. </a:t>
            </a:r>
            <a:r>
              <a:rPr lang="en-US" sz="1400" dirty="0" smtClean="0"/>
              <a:t>Open datasets for study is not easily available. As this idea of bikeshare is still not widely in prevalence around all the parts of the world and is not ubiquitous, only certain companies agreeing to make the collected data public can become the only basis. Hence, appropriate, descriptive, and valid data is unusually rare.</a:t>
            </a:r>
          </a:p>
          <a:p>
            <a:pPr marL="0" lvl="0" indent="0" algn="l" rtl="0">
              <a:spcBef>
                <a:spcPts val="600"/>
              </a:spcBef>
              <a:spcAft>
                <a:spcPts val="0"/>
              </a:spcAft>
              <a:buNone/>
            </a:pPr>
            <a:r>
              <a:rPr lang="en-US" sz="1400" b="1" dirty="0" smtClean="0"/>
              <a:t>III. </a:t>
            </a:r>
            <a:r>
              <a:rPr lang="en-US" sz="1400" dirty="0" smtClean="0"/>
              <a:t>Studying the rider characteristics poses great challenges as a multitude of factors come into play (many of which can’t be tracked or even made proper sense of) for a wholesome case study.</a:t>
            </a:r>
          </a:p>
          <a:p>
            <a:pPr marL="0" lvl="0" indent="0">
              <a:buNone/>
            </a:pPr>
            <a:r>
              <a:rPr lang="en-US" sz="1400" b="1" dirty="0"/>
              <a:t>IV. </a:t>
            </a:r>
            <a:r>
              <a:rPr lang="en-US" sz="1400" dirty="0"/>
              <a:t>The literature on BSS is scattered in different fields which makes it hard for new researchers to bring ideas that can push further research on any comprehensive and overall area of BSS research in that regards as a competing strategy to achieve more sustainable cities.</a:t>
            </a:r>
          </a:p>
        </p:txBody>
      </p:sp>
    </p:spTree>
    <p:extLst>
      <p:ext uri="{BB962C8B-B14F-4D97-AF65-F5344CB8AC3E}">
        <p14:creationId xmlns:p14="http://schemas.microsoft.com/office/powerpoint/2010/main" val="17292106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 two or three columns</a:t>
            </a:r>
            <a:endParaRPr/>
          </a:p>
        </p:txBody>
      </p:sp>
      <p:sp>
        <p:nvSpPr>
          <p:cNvPr id="178" name="Google Shape;178;p21"/>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79" name="Google Shape;179;p21"/>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80" name="Google Shape;180;p21"/>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81" name="Google Shape;181;p2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 picture is worth a thousand words</a:t>
            </a:r>
            <a:endParaRPr/>
          </a:p>
        </p:txBody>
      </p:sp>
      <p:sp>
        <p:nvSpPr>
          <p:cNvPr id="187" name="Google Shape;187;p22"/>
          <p:cNvSpPr txBox="1">
            <a:spLocks noGrp="1"/>
          </p:cNvSpPr>
          <p:nvPr>
            <p:ph type="body" idx="1"/>
          </p:nvPr>
        </p:nvSpPr>
        <p:spPr>
          <a:xfrm>
            <a:off x="1104900" y="2433975"/>
            <a:ext cx="3625200" cy="21126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2000"/>
              <a:t>A complex idea can be conveyed with just a single still image, namely making it possible to absorb large amounts of data quickly.</a:t>
            </a:r>
            <a:endParaRPr sz="2000"/>
          </a:p>
        </p:txBody>
      </p:sp>
      <p:sp>
        <p:nvSpPr>
          <p:cNvPr id="188" name="Google Shape;188;p2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51</a:t>
            </a:fld>
            <a:endParaRPr/>
          </a:p>
        </p:txBody>
      </p:sp>
      <p:pic>
        <p:nvPicPr>
          <p:cNvPr id="189" name="Google Shape;189;p22" descr="2.jpg"/>
          <p:cNvPicPr preferRelativeResize="0"/>
          <p:nvPr/>
        </p:nvPicPr>
        <p:blipFill rotWithShape="1">
          <a:blip r:embed="rId3">
            <a:alphaModFix/>
          </a:blip>
          <a:srcRect/>
          <a:stretch/>
        </p:blipFill>
        <p:spPr>
          <a:xfrm flipH="1">
            <a:off x="3792119" y="1013694"/>
            <a:ext cx="6279900" cy="3532800"/>
          </a:xfrm>
          <a:prstGeom prst="parallelogram">
            <a:avLst>
              <a:gd name="adj" fmla="val 51555"/>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0"/>
              <a:t>Want big impact?</a:t>
            </a:r>
            <a:r>
              <a:rPr lang="en"/>
              <a:t> USE BIG IMAGE</a:t>
            </a:r>
            <a:endParaRPr/>
          </a:p>
        </p:txBody>
      </p:sp>
      <p:sp>
        <p:nvSpPr>
          <p:cNvPr id="195" name="Google Shape;195;p23"/>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charts to explain your ideas</a:t>
            </a:r>
            <a:endParaRPr/>
          </a:p>
        </p:txBody>
      </p:sp>
      <p:sp>
        <p:nvSpPr>
          <p:cNvPr id="201" name="Google Shape;201;p24"/>
          <p:cNvSpPr/>
          <p:nvPr/>
        </p:nvSpPr>
        <p:spPr>
          <a:xfrm>
            <a:off x="3450538" y="1808525"/>
            <a:ext cx="2412300" cy="241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Gray</a:t>
            </a:r>
            <a:endParaRPr sz="1800" b="1">
              <a:solidFill>
                <a:srgbClr val="FFFFFF"/>
              </a:solidFill>
              <a:latin typeface="Roboto"/>
              <a:ea typeface="Roboto"/>
              <a:cs typeface="Roboto"/>
              <a:sym typeface="Roboto"/>
            </a:endParaRPr>
          </a:p>
        </p:txBody>
      </p:sp>
      <p:sp>
        <p:nvSpPr>
          <p:cNvPr id="202" name="Google Shape;202;p24"/>
          <p:cNvSpPr/>
          <p:nvPr/>
        </p:nvSpPr>
        <p:spPr>
          <a:xfrm>
            <a:off x="1389800"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White</a:t>
            </a:r>
            <a:endParaRPr sz="1800" b="1">
              <a:solidFill>
                <a:srgbClr val="FFFFFF"/>
              </a:solidFill>
              <a:latin typeface="Roboto"/>
              <a:ea typeface="Roboto"/>
              <a:cs typeface="Roboto"/>
              <a:sym typeface="Roboto"/>
            </a:endParaRPr>
          </a:p>
        </p:txBody>
      </p:sp>
      <p:sp>
        <p:nvSpPr>
          <p:cNvPr id="203" name="Google Shape;203;p24"/>
          <p:cNvSpPr/>
          <p:nvPr/>
        </p:nvSpPr>
        <p:spPr>
          <a:xfrm>
            <a:off x="5511277"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Black</a:t>
            </a:r>
            <a:endParaRPr sz="1800" b="1">
              <a:solidFill>
                <a:srgbClr val="FFFFFF"/>
              </a:solidFill>
              <a:latin typeface="Roboto"/>
              <a:ea typeface="Roboto"/>
              <a:cs typeface="Roboto"/>
              <a:sym typeface="Roboto"/>
            </a:endParaRPr>
          </a:p>
        </p:txBody>
      </p:sp>
      <p:sp>
        <p:nvSpPr>
          <p:cNvPr id="204" name="Google Shape;204;p2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tables to compare data</a:t>
            </a:r>
            <a:endParaRPr/>
          </a:p>
        </p:txBody>
      </p:sp>
      <p:graphicFrame>
        <p:nvGraphicFramePr>
          <p:cNvPr id="210" name="Google Shape;210;p25"/>
          <p:cNvGraphicFramePr/>
          <p:nvPr/>
        </p:nvGraphicFramePr>
        <p:xfrm>
          <a:off x="1423200" y="1640681"/>
          <a:ext cx="6768300" cy="2744600"/>
        </p:xfrm>
        <a:graphic>
          <a:graphicData uri="http://schemas.openxmlformats.org/drawingml/2006/table">
            <a:tbl>
              <a:tblPr>
                <a:noFill/>
                <a:tableStyleId>{AF57B9CE-27B7-45A4-9341-B09BDB51A24E}</a:tableStyleId>
              </a:tblPr>
              <a:tblGrid>
                <a:gridCol w="1692075"/>
                <a:gridCol w="1692075"/>
                <a:gridCol w="1692075"/>
                <a:gridCol w="1692075"/>
              </a:tblGrid>
              <a:tr h="686150">
                <a:tc>
                  <a:txBody>
                    <a:bodyPr/>
                    <a:lstStyle/>
                    <a:p>
                      <a:pPr marL="0" lvl="0" indent="0" algn="l" rtl="0">
                        <a:spcBef>
                          <a:spcPts val="0"/>
                        </a:spcBef>
                        <a:spcAft>
                          <a:spcPts val="0"/>
                        </a:spcAft>
                        <a:buNone/>
                      </a:pP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A</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B</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C</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Yellow</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7</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Blue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30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Orange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24</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16</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r>
            </a:tbl>
          </a:graphicData>
        </a:graphic>
      </p:graphicFrame>
      <p:sp>
        <p:nvSpPr>
          <p:cNvPr id="211" name="Google Shape;211;p2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p:nvPr/>
        </p:nvSpPr>
        <p:spPr>
          <a:xfrm>
            <a:off x="912200" y="874082"/>
            <a:ext cx="8155305" cy="3885008"/>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txBox="1">
            <a:spLocks noGrp="1"/>
          </p:cNvSpPr>
          <p:nvPr>
            <p:ph type="title" idx="4294967295"/>
          </p:nvPr>
        </p:nvSpPr>
        <p:spPr>
          <a:xfrm>
            <a:off x="1104900" y="0"/>
            <a:ext cx="6724500" cy="73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Maps</a:t>
            </a:r>
            <a:endParaRPr/>
          </a:p>
        </p:txBody>
      </p:sp>
      <p:sp>
        <p:nvSpPr>
          <p:cNvPr id="218" name="Google Shape;218;p26"/>
          <p:cNvSpPr/>
          <p:nvPr/>
        </p:nvSpPr>
        <p:spPr>
          <a:xfrm>
            <a:off x="2285350" y="1538450"/>
            <a:ext cx="796200" cy="394500"/>
          </a:xfrm>
          <a:prstGeom prst="wedgeRectCallout">
            <a:avLst>
              <a:gd name="adj1" fmla="val -21428"/>
              <a:gd name="adj2" fmla="val 8428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latin typeface="Roboto"/>
                <a:ea typeface="Roboto"/>
                <a:cs typeface="Roboto"/>
                <a:sym typeface="Roboto"/>
              </a:rPr>
              <a:t>our office</a:t>
            </a:r>
            <a:endParaRPr sz="1000" b="1">
              <a:latin typeface="Roboto"/>
              <a:ea typeface="Roboto"/>
              <a:cs typeface="Roboto"/>
              <a:sym typeface="Roboto"/>
            </a:endParaRPr>
          </a:p>
        </p:txBody>
      </p:sp>
      <p:sp>
        <p:nvSpPr>
          <p:cNvPr id="219" name="Google Shape;219;p2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55</a:t>
            </a:fld>
            <a:endParaRPr/>
          </a:p>
        </p:txBody>
      </p:sp>
      <p:sp>
        <p:nvSpPr>
          <p:cNvPr id="220" name="Google Shape;220;p26"/>
          <p:cNvSpPr/>
          <p:nvPr/>
        </p:nvSpPr>
        <p:spPr>
          <a:xfrm rot="-8100000">
            <a:off x="1514932" y="19226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rot="-8100000">
            <a:off x="3309132" y="3246121"/>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rot="-8100000">
            <a:off x="4230757" y="17567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rot="-8100000">
            <a:off x="49457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rot="-8100000">
            <a:off x="7072857" y="22520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rot="-8100000">
            <a:off x="77304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7"/>
          <p:cNvSpPr txBox="1">
            <a:spLocks noGrp="1"/>
          </p:cNvSpPr>
          <p:nvPr>
            <p:ph type="ctrTitle" idx="4294967295"/>
          </p:nvPr>
        </p:nvSpPr>
        <p:spPr>
          <a:xfrm>
            <a:off x="1125150" y="1659550"/>
            <a:ext cx="7333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0">
                <a:solidFill>
                  <a:schemeClr val="accent1"/>
                </a:solidFill>
              </a:rPr>
              <a:t>89,526,124</a:t>
            </a:r>
            <a:endParaRPr sz="12000">
              <a:solidFill>
                <a:schemeClr val="accent1"/>
              </a:solidFill>
            </a:endParaRPr>
          </a:p>
        </p:txBody>
      </p:sp>
      <p:sp>
        <p:nvSpPr>
          <p:cNvPr id="231" name="Google Shape;231;p27"/>
          <p:cNvSpPr txBox="1">
            <a:spLocks noGrp="1"/>
          </p:cNvSpPr>
          <p:nvPr>
            <p:ph type="subTitle" idx="4294967295"/>
          </p:nvPr>
        </p:nvSpPr>
        <p:spPr>
          <a:xfrm>
            <a:off x="1125150" y="2992450"/>
            <a:ext cx="48105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Whoa! That’s a big number, aren’t you proud?</a:t>
            </a:r>
            <a:endParaRPr/>
          </a:p>
        </p:txBody>
      </p:sp>
      <p:sp>
        <p:nvSpPr>
          <p:cNvPr id="232" name="Google Shape;232;p2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8"/>
          <p:cNvSpPr txBox="1">
            <a:spLocks noGrp="1"/>
          </p:cNvSpPr>
          <p:nvPr>
            <p:ph type="ctrTitle" idx="4294967295"/>
          </p:nvPr>
        </p:nvSpPr>
        <p:spPr>
          <a:xfrm>
            <a:off x="1561425" y="876600"/>
            <a:ext cx="6896700" cy="8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89,526,124$</a:t>
            </a:r>
            <a:endParaRPr sz="6000">
              <a:solidFill>
                <a:schemeClr val="accent1"/>
              </a:solidFill>
            </a:endParaRPr>
          </a:p>
        </p:txBody>
      </p:sp>
      <p:sp>
        <p:nvSpPr>
          <p:cNvPr id="238" name="Google Shape;238;p28"/>
          <p:cNvSpPr txBox="1">
            <a:spLocks noGrp="1"/>
          </p:cNvSpPr>
          <p:nvPr>
            <p:ph type="subTitle" idx="4294967295"/>
          </p:nvPr>
        </p:nvSpPr>
        <p:spPr>
          <a:xfrm>
            <a:off x="1561425" y="1487502"/>
            <a:ext cx="68967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239" name="Google Shape;239;p28"/>
          <p:cNvSpPr txBox="1">
            <a:spLocks noGrp="1"/>
          </p:cNvSpPr>
          <p:nvPr>
            <p:ph type="ctrTitle" idx="4294967295"/>
          </p:nvPr>
        </p:nvSpPr>
        <p:spPr>
          <a:xfrm>
            <a:off x="2985075" y="3505500"/>
            <a:ext cx="5473200" cy="8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100%</a:t>
            </a:r>
            <a:endParaRPr sz="6000">
              <a:solidFill>
                <a:schemeClr val="accent1"/>
              </a:solidFill>
            </a:endParaRPr>
          </a:p>
        </p:txBody>
      </p:sp>
      <p:sp>
        <p:nvSpPr>
          <p:cNvPr id="240" name="Google Shape;240;p28"/>
          <p:cNvSpPr txBox="1">
            <a:spLocks noGrp="1"/>
          </p:cNvSpPr>
          <p:nvPr>
            <p:ph type="subTitle" idx="4294967295"/>
          </p:nvPr>
        </p:nvSpPr>
        <p:spPr>
          <a:xfrm>
            <a:off x="2985075" y="4116400"/>
            <a:ext cx="54732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241" name="Google Shape;241;p28"/>
          <p:cNvSpPr txBox="1">
            <a:spLocks noGrp="1"/>
          </p:cNvSpPr>
          <p:nvPr>
            <p:ph type="ctrTitle" idx="4294967295"/>
          </p:nvPr>
        </p:nvSpPr>
        <p:spPr>
          <a:xfrm>
            <a:off x="2296200" y="2191050"/>
            <a:ext cx="6162000" cy="8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185,244 users</a:t>
            </a:r>
            <a:endParaRPr sz="6000">
              <a:solidFill>
                <a:schemeClr val="accent1"/>
              </a:solidFill>
            </a:endParaRPr>
          </a:p>
        </p:txBody>
      </p:sp>
      <p:sp>
        <p:nvSpPr>
          <p:cNvPr id="242" name="Google Shape;242;p28"/>
          <p:cNvSpPr txBox="1">
            <a:spLocks noGrp="1"/>
          </p:cNvSpPr>
          <p:nvPr>
            <p:ph type="subTitle" idx="4294967295"/>
          </p:nvPr>
        </p:nvSpPr>
        <p:spPr>
          <a:xfrm>
            <a:off x="2296200" y="2801952"/>
            <a:ext cx="61620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
        <p:nvSpPr>
          <p:cNvPr id="243" name="Google Shape;243;p2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process is easy</a:t>
            </a:r>
            <a:endParaRPr/>
          </a:p>
        </p:txBody>
      </p:sp>
      <p:sp>
        <p:nvSpPr>
          <p:cNvPr id="249" name="Google Shape;249;p29"/>
          <p:cNvSpPr/>
          <p:nvPr/>
        </p:nvSpPr>
        <p:spPr>
          <a:xfrm>
            <a:off x="1753950"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first</a:t>
            </a:r>
            <a:endParaRPr sz="1800">
              <a:solidFill>
                <a:schemeClr val="accent1"/>
              </a:solidFill>
              <a:latin typeface="Roboto"/>
              <a:ea typeface="Roboto"/>
              <a:cs typeface="Roboto"/>
              <a:sym typeface="Roboto"/>
            </a:endParaRPr>
          </a:p>
        </p:txBody>
      </p:sp>
      <p:sp>
        <p:nvSpPr>
          <p:cNvPr id="250" name="Google Shape;250;p2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58</a:t>
            </a:fld>
            <a:endParaRPr/>
          </a:p>
        </p:txBody>
      </p:sp>
      <p:sp>
        <p:nvSpPr>
          <p:cNvPr id="251" name="Google Shape;251;p29"/>
          <p:cNvSpPr/>
          <p:nvPr/>
        </p:nvSpPr>
        <p:spPr>
          <a:xfrm>
            <a:off x="3853636"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second</a:t>
            </a:r>
            <a:endParaRPr sz="1800">
              <a:solidFill>
                <a:schemeClr val="accent1"/>
              </a:solidFill>
              <a:latin typeface="Roboto"/>
              <a:ea typeface="Roboto"/>
              <a:cs typeface="Roboto"/>
              <a:sym typeface="Roboto"/>
            </a:endParaRPr>
          </a:p>
        </p:txBody>
      </p:sp>
      <p:sp>
        <p:nvSpPr>
          <p:cNvPr id="252" name="Google Shape;252;p29"/>
          <p:cNvSpPr/>
          <p:nvPr/>
        </p:nvSpPr>
        <p:spPr>
          <a:xfrm>
            <a:off x="5953321"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last</a:t>
            </a:r>
            <a:endParaRPr sz="1800">
              <a:solidFill>
                <a:schemeClr val="accent1"/>
              </a:solidFill>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258" name="Google Shape;258;p30"/>
          <p:cNvSpPr txBox="1">
            <a:spLocks noGrp="1"/>
          </p:cNvSpPr>
          <p:nvPr>
            <p:ph type="body" idx="1"/>
          </p:nvPr>
        </p:nvSpPr>
        <p:spPr>
          <a:xfrm>
            <a:off x="1104900"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59" name="Google Shape;259;p30"/>
          <p:cNvSpPr txBox="1">
            <a:spLocks noGrp="1"/>
          </p:cNvSpPr>
          <p:nvPr>
            <p:ph type="body" idx="2"/>
          </p:nvPr>
        </p:nvSpPr>
        <p:spPr>
          <a:xfrm>
            <a:off x="3652188"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0" name="Google Shape;260;p30"/>
          <p:cNvSpPr txBox="1">
            <a:spLocks noGrp="1"/>
          </p:cNvSpPr>
          <p:nvPr>
            <p:ph type="body" idx="3"/>
          </p:nvPr>
        </p:nvSpPr>
        <p:spPr>
          <a:xfrm>
            <a:off x="6199476"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261" name="Google Shape;261;p3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59</a:t>
            </a:fld>
            <a:endParaRPr/>
          </a:p>
        </p:txBody>
      </p:sp>
      <p:sp>
        <p:nvSpPr>
          <p:cNvPr id="262" name="Google Shape;262;p30"/>
          <p:cNvSpPr txBox="1">
            <a:spLocks noGrp="1"/>
          </p:cNvSpPr>
          <p:nvPr>
            <p:ph type="body" idx="1"/>
          </p:nvPr>
        </p:nvSpPr>
        <p:spPr>
          <a:xfrm>
            <a:off x="1104900" y="29769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63" name="Google Shape;263;p30"/>
          <p:cNvSpPr txBox="1">
            <a:spLocks noGrp="1"/>
          </p:cNvSpPr>
          <p:nvPr>
            <p:ph type="body" idx="2"/>
          </p:nvPr>
        </p:nvSpPr>
        <p:spPr>
          <a:xfrm>
            <a:off x="3652188" y="29769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4" name="Google Shape;264;p30"/>
          <p:cNvSpPr txBox="1">
            <a:spLocks noGrp="1"/>
          </p:cNvSpPr>
          <p:nvPr>
            <p:ph type="body" idx="3"/>
          </p:nvPr>
        </p:nvSpPr>
        <p:spPr>
          <a:xfrm>
            <a:off x="6199476" y="29769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B. BACKGROUND</a:t>
            </a:r>
            <a:endParaRPr sz="3200" dirty="0"/>
          </a:p>
        </p:txBody>
      </p:sp>
      <p:sp>
        <p:nvSpPr>
          <p:cNvPr id="115" name="Google Shape;115;p14"/>
          <p:cNvSpPr txBox="1">
            <a:spLocks noGrp="1"/>
          </p:cNvSpPr>
          <p:nvPr>
            <p:ph type="body" idx="1"/>
          </p:nvPr>
        </p:nvSpPr>
        <p:spPr>
          <a:xfrm>
            <a:off x="1115616" y="1131590"/>
            <a:ext cx="7503073" cy="3672408"/>
          </a:xfrm>
          <a:prstGeom prst="rect">
            <a:avLst/>
          </a:prstGeom>
        </p:spPr>
        <p:txBody>
          <a:bodyPr spcFirstLastPara="1" wrap="square" lIns="91425" tIns="91425" rIns="91425" bIns="91425" anchor="t" anchorCtr="0">
            <a:noAutofit/>
          </a:bodyPr>
          <a:lstStyle/>
          <a:p>
            <a:pPr marL="0" indent="0">
              <a:buNone/>
            </a:pPr>
            <a:r>
              <a:rPr lang="en-US" sz="1400" dirty="0"/>
              <a:t>Although the age calls for motor-vehicles as the major shareholders of the commute industries, cyclists still continue to have impressive shares in some of the developing heavyweights and developed nations around the world. Some of the countries like Sweden, Denmark, Germany, UK, Japan and even China have a wonderful landscape for cycling. Although some of them are casual riders, quite a many are annual members for the major cycle manufacturing companies all over the world. </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1748195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1"/>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p>
            <a:pPr marL="0" lvl="0" indent="0" algn="l" rtl="0">
              <a:spcBef>
                <a:spcPts val="360"/>
              </a:spcBef>
              <a:spcAft>
                <a:spcPts val="0"/>
              </a:spcAft>
              <a:buNone/>
            </a:pPr>
            <a:r>
              <a:rPr lang="en"/>
              <a:t>You can insert graphs from Excel and Google Sheets</a:t>
            </a:r>
            <a:endParaRPr/>
          </a:p>
        </p:txBody>
      </p:sp>
      <p:sp>
        <p:nvSpPr>
          <p:cNvPr id="270" name="Google Shape;270;p3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60</a:t>
            </a:fld>
            <a:endParaRPr/>
          </a:p>
        </p:txBody>
      </p:sp>
      <p:cxnSp>
        <p:nvCxnSpPr>
          <p:cNvPr id="271" name="Google Shape;271;p31"/>
          <p:cNvCxnSpPr/>
          <p:nvPr/>
        </p:nvCxnSpPr>
        <p:spPr>
          <a:xfrm>
            <a:off x="952500" y="1074701"/>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2" name="Google Shape;272;p31"/>
          <p:cNvCxnSpPr/>
          <p:nvPr/>
        </p:nvCxnSpPr>
        <p:spPr>
          <a:xfrm>
            <a:off x="952500" y="1784183"/>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3" name="Google Shape;273;p31"/>
          <p:cNvCxnSpPr/>
          <p:nvPr/>
        </p:nvCxnSpPr>
        <p:spPr>
          <a:xfrm>
            <a:off x="952500" y="2493664"/>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4" name="Google Shape;274;p31"/>
          <p:cNvCxnSpPr/>
          <p:nvPr/>
        </p:nvCxnSpPr>
        <p:spPr>
          <a:xfrm>
            <a:off x="952500" y="3203146"/>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5" name="Google Shape;275;p31"/>
          <p:cNvCxnSpPr/>
          <p:nvPr/>
        </p:nvCxnSpPr>
        <p:spPr>
          <a:xfrm>
            <a:off x="952500" y="3934526"/>
            <a:ext cx="7239000" cy="0"/>
          </a:xfrm>
          <a:prstGeom prst="straightConnector1">
            <a:avLst/>
          </a:prstGeom>
          <a:noFill/>
          <a:ln w="9525" cap="flat" cmpd="sng">
            <a:solidFill>
              <a:srgbClr val="D9D9D9"/>
            </a:solidFill>
            <a:prstDash val="solid"/>
            <a:round/>
            <a:headEnd type="none" w="med" len="med"/>
            <a:tailEnd type="none" w="med" len="med"/>
          </a:ln>
        </p:spPr>
      </p:cxnSp>
      <p:sp>
        <p:nvSpPr>
          <p:cNvPr id="276" name="Google Shape;276;p31"/>
          <p:cNvSpPr txBox="1"/>
          <p:nvPr/>
        </p:nvSpPr>
        <p:spPr>
          <a:xfrm>
            <a:off x="952500" y="9159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Roboto"/>
                <a:ea typeface="Roboto"/>
                <a:cs typeface="Roboto"/>
                <a:sym typeface="Roboto"/>
              </a:rPr>
              <a:t>4000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3000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2000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1000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4400"/>
              </a:spcAft>
              <a:buNone/>
            </a:pPr>
            <a:r>
              <a:rPr lang="en" sz="1000">
                <a:solidFill>
                  <a:schemeClr val="dk2"/>
                </a:solidFill>
                <a:latin typeface="Roboto"/>
                <a:ea typeface="Roboto"/>
                <a:cs typeface="Roboto"/>
                <a:sym typeface="Roboto"/>
              </a:rPr>
              <a:t>0</a:t>
            </a:r>
            <a:endParaRPr sz="1000">
              <a:solidFill>
                <a:schemeClr val="dk2"/>
              </a:solidFill>
              <a:latin typeface="Roboto"/>
              <a:ea typeface="Roboto"/>
              <a:cs typeface="Roboto"/>
              <a:sym typeface="Roboto"/>
            </a:endParaRPr>
          </a:p>
        </p:txBody>
      </p:sp>
      <p:sp>
        <p:nvSpPr>
          <p:cNvPr id="277" name="Google Shape;277;p31"/>
          <p:cNvSpPr/>
          <p:nvPr/>
        </p:nvSpPr>
        <p:spPr>
          <a:xfrm>
            <a:off x="1572782" y="23809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887026" y="19868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2201270" y="24936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3325786" y="26947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640031" y="20963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954275" y="12290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078791" y="21401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5393035" y="10745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707280" y="23225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6831796" y="27531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7146040" y="12936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7460284" y="16074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61</a:t>
            </a:fld>
            <a:endParaRPr/>
          </a:p>
        </p:txBody>
      </p:sp>
      <p:sp>
        <p:nvSpPr>
          <p:cNvPr id="294" name="Google Shape;294;p32"/>
          <p:cNvSpPr txBox="1">
            <a:spLocks noGrp="1"/>
          </p:cNvSpPr>
          <p:nvPr>
            <p:ph type="body" idx="4294967295"/>
          </p:nvPr>
        </p:nvSpPr>
        <p:spPr>
          <a:xfrm>
            <a:off x="4897300" y="535300"/>
            <a:ext cx="2788800" cy="4118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MOBILE</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295" name="Google Shape;295;p32"/>
          <p:cNvGrpSpPr/>
          <p:nvPr/>
        </p:nvGrpSpPr>
        <p:grpSpPr>
          <a:xfrm>
            <a:off x="1613200" y="297372"/>
            <a:ext cx="2119546" cy="4396359"/>
            <a:chOff x="2547150" y="238125"/>
            <a:chExt cx="2525675" cy="5238750"/>
          </a:xfrm>
        </p:grpSpPr>
        <p:sp>
          <p:nvSpPr>
            <p:cNvPr id="296" name="Google Shape;296;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0" name="Google Shape;300;p32"/>
          <p:cNvPicPr preferRelativeResize="0"/>
          <p:nvPr/>
        </p:nvPicPr>
        <p:blipFill rotWithShape="1">
          <a:blip r:embed="rId3">
            <a:alphaModFix/>
          </a:blip>
          <a:srcRect b="23786"/>
          <a:stretch/>
        </p:blipFill>
        <p:spPr>
          <a:xfrm>
            <a:off x="1659525" y="679887"/>
            <a:ext cx="2025525" cy="36317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3"/>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62</a:t>
            </a:fld>
            <a:endParaRPr/>
          </a:p>
        </p:txBody>
      </p:sp>
      <p:sp>
        <p:nvSpPr>
          <p:cNvPr id="306" name="Google Shape;306;p33"/>
          <p:cNvSpPr txBox="1">
            <a:spLocks noGrp="1"/>
          </p:cNvSpPr>
          <p:nvPr>
            <p:ph type="body" idx="4294967295"/>
          </p:nvPr>
        </p:nvSpPr>
        <p:spPr>
          <a:xfrm>
            <a:off x="4897300" y="535300"/>
            <a:ext cx="2788800" cy="4118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TABLET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307" name="Google Shape;307;p33"/>
          <p:cNvGrpSpPr/>
          <p:nvPr/>
        </p:nvGrpSpPr>
        <p:grpSpPr>
          <a:xfrm>
            <a:off x="1726027" y="389759"/>
            <a:ext cx="2736410" cy="4222433"/>
            <a:chOff x="2112475" y="238125"/>
            <a:chExt cx="3395050" cy="5238750"/>
          </a:xfrm>
        </p:grpSpPr>
        <p:sp>
          <p:nvSpPr>
            <p:cNvPr id="308" name="Google Shape;308;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2" name="Google Shape;312;p33"/>
          <p:cNvPicPr preferRelativeResize="0"/>
          <p:nvPr/>
        </p:nvPicPr>
        <p:blipFill>
          <a:blip r:embed="rId3">
            <a:alphaModFix/>
          </a:blip>
          <a:stretch>
            <a:fillRect/>
          </a:stretch>
        </p:blipFill>
        <p:spPr>
          <a:xfrm>
            <a:off x="1793613" y="763488"/>
            <a:ext cx="2597800" cy="34637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63</a:t>
            </a:fld>
            <a:endParaRPr/>
          </a:p>
        </p:txBody>
      </p:sp>
      <p:sp>
        <p:nvSpPr>
          <p:cNvPr id="318" name="Google Shape;318;p34"/>
          <p:cNvSpPr txBox="1">
            <a:spLocks noGrp="1"/>
          </p:cNvSpPr>
          <p:nvPr>
            <p:ph type="body" idx="4294967295"/>
          </p:nvPr>
        </p:nvSpPr>
        <p:spPr>
          <a:xfrm>
            <a:off x="5811700" y="535300"/>
            <a:ext cx="2788800" cy="4118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DESKTOP 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319" name="Google Shape;319;p34"/>
          <p:cNvGrpSpPr/>
          <p:nvPr/>
        </p:nvGrpSpPr>
        <p:grpSpPr>
          <a:xfrm>
            <a:off x="313351" y="1557650"/>
            <a:ext cx="5068158" cy="2969373"/>
            <a:chOff x="1177450" y="241631"/>
            <a:chExt cx="6173152" cy="3616776"/>
          </a:xfrm>
        </p:grpSpPr>
        <p:sp>
          <p:nvSpPr>
            <p:cNvPr id="320" name="Google Shape;32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24" name="Google Shape;324;p34"/>
          <p:cNvPicPr preferRelativeResize="0"/>
          <p:nvPr/>
        </p:nvPicPr>
        <p:blipFill rotWithShape="1">
          <a:blip r:embed="rId3">
            <a:alphaModFix/>
          </a:blip>
          <a:srcRect b="6620"/>
          <a:stretch/>
        </p:blipFill>
        <p:spPr>
          <a:xfrm>
            <a:off x="879252" y="1721360"/>
            <a:ext cx="3939355" cy="250236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64</a:t>
            </a:fld>
            <a:endParaRPr/>
          </a:p>
        </p:txBody>
      </p:sp>
      <p:sp>
        <p:nvSpPr>
          <p:cNvPr id="330" name="Google Shape;330;p3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THANKS!</a:t>
            </a:r>
            <a:endParaRPr sz="6000">
              <a:solidFill>
                <a:schemeClr val="accent1"/>
              </a:solidFill>
            </a:endParaRPr>
          </a:p>
        </p:txBody>
      </p:sp>
      <p:sp>
        <p:nvSpPr>
          <p:cNvPr id="331" name="Google Shape;331;p35"/>
          <p:cNvSpPr txBox="1">
            <a:spLocks noGrp="1"/>
          </p:cNvSpPr>
          <p:nvPr>
            <p:ph type="subTitle" idx="4294967295"/>
          </p:nvPr>
        </p:nvSpPr>
        <p:spPr>
          <a:xfrm>
            <a:off x="1033300" y="2630575"/>
            <a:ext cx="7185000" cy="115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a:solidFill>
                  <a:schemeClr val="lt1"/>
                </a:solidFill>
              </a:rPr>
              <a:t>Any questions?</a:t>
            </a:r>
            <a:endParaRPr sz="2400" b="1">
              <a:solidFill>
                <a:schemeClr val="lt1"/>
              </a:solidFill>
            </a:endParaRPr>
          </a:p>
          <a:p>
            <a:pPr marL="0" lvl="0" indent="0" algn="l" rtl="0">
              <a:spcBef>
                <a:spcPts val="600"/>
              </a:spcBef>
              <a:spcAft>
                <a:spcPts val="0"/>
              </a:spcAft>
              <a:buClr>
                <a:schemeClr val="dk1"/>
              </a:buClr>
              <a:buSzPts val="1100"/>
              <a:buFont typeface="Arial"/>
              <a:buNone/>
            </a:pPr>
            <a:r>
              <a:rPr lang="en" sz="2400">
                <a:solidFill>
                  <a:schemeClr val="lt1"/>
                </a:solidFill>
              </a:rPr>
              <a:t>You can find me at @username &amp; user@mail.me</a:t>
            </a:r>
            <a:endParaRPr sz="2400" b="1">
              <a:solidFill>
                <a:schemeClr val="l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6"/>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337" name="Google Shape;337;p36"/>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0" lvl="0" indent="0" algn="l" rtl="0">
              <a:spcBef>
                <a:spcPts val="600"/>
              </a:spcBef>
              <a:spcAft>
                <a:spcPts val="0"/>
              </a:spcAft>
              <a:buNone/>
            </a:pP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hlinkClick r:id="rId4"/>
              </a:rPr>
              <a:t>Startupstockphotos</a:t>
            </a:r>
            <a:endParaRPr sz="2400"/>
          </a:p>
        </p:txBody>
      </p:sp>
      <p:sp>
        <p:nvSpPr>
          <p:cNvPr id="338" name="Google Shape;338;p3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Presentation design</a:t>
            </a:r>
            <a:endParaRPr/>
          </a:p>
        </p:txBody>
      </p:sp>
      <p:sp>
        <p:nvSpPr>
          <p:cNvPr id="344" name="Google Shape;344;p37"/>
          <p:cNvSpPr txBox="1">
            <a:spLocks noGrp="1"/>
          </p:cNvSpPr>
          <p:nvPr>
            <p:ph type="body" idx="1"/>
          </p:nvPr>
        </p:nvSpPr>
        <p:spPr>
          <a:xfrm>
            <a:off x="1104900" y="1200150"/>
            <a:ext cx="75819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This presentation uses the following typographies and colors:</a:t>
            </a:r>
            <a:endParaRPr sz="1800"/>
          </a:p>
          <a:p>
            <a:pPr marL="457200" lvl="0" indent="-342900" algn="l" rtl="0">
              <a:lnSpc>
                <a:spcPct val="115000"/>
              </a:lnSpc>
              <a:spcBef>
                <a:spcPts val="600"/>
              </a:spcBef>
              <a:spcAft>
                <a:spcPts val="0"/>
              </a:spcAft>
              <a:buSzPts val="1800"/>
              <a:buChar char="▸"/>
            </a:pPr>
            <a:r>
              <a:rPr lang="en" sz="1800"/>
              <a:t>Titles: </a:t>
            </a:r>
            <a:r>
              <a:rPr lang="en" sz="1800" b="1"/>
              <a:t>Dosis</a:t>
            </a:r>
            <a:endParaRPr sz="1800" b="1"/>
          </a:p>
          <a:p>
            <a:pPr marL="457200" lvl="0" indent="-342900" algn="l" rtl="0">
              <a:lnSpc>
                <a:spcPct val="115000"/>
              </a:lnSpc>
              <a:spcBef>
                <a:spcPts val="0"/>
              </a:spcBef>
              <a:spcAft>
                <a:spcPts val="0"/>
              </a:spcAft>
              <a:buSzPts val="1800"/>
              <a:buChar char="▸"/>
            </a:pPr>
            <a:r>
              <a:rPr lang="en" sz="1800"/>
              <a:t>Body copy: </a:t>
            </a:r>
            <a:r>
              <a:rPr lang="en" sz="1800" b="1"/>
              <a:t>Roboto</a:t>
            </a:r>
            <a:endParaRPr sz="1800" b="1"/>
          </a:p>
          <a:p>
            <a:pPr marL="0" lvl="0" indent="0" algn="l" rtl="0">
              <a:lnSpc>
                <a:spcPct val="115000"/>
              </a:lnSpc>
              <a:spcBef>
                <a:spcPts val="600"/>
              </a:spcBef>
              <a:spcAft>
                <a:spcPts val="0"/>
              </a:spcAft>
              <a:buNone/>
            </a:pPr>
            <a:r>
              <a:rPr lang="en" sz="1800"/>
              <a:t>You can download the fonts on these pages:</a:t>
            </a:r>
            <a:endParaRPr sz="1800"/>
          </a:p>
          <a:p>
            <a:pPr marL="0" lvl="0" indent="0" algn="l" rtl="0">
              <a:lnSpc>
                <a:spcPct val="115000"/>
              </a:lnSpc>
              <a:spcBef>
                <a:spcPts val="600"/>
              </a:spcBef>
              <a:spcAft>
                <a:spcPts val="0"/>
              </a:spcAft>
              <a:buNone/>
            </a:pPr>
            <a:r>
              <a:rPr lang="en" sz="1800" u="sng">
                <a:hlinkClick r:id="rId3"/>
              </a:rPr>
              <a:t>https://www.fontsquirrel.com/fonts/dosis</a:t>
            </a:r>
            <a:endParaRPr sz="1800"/>
          </a:p>
          <a:p>
            <a:pPr marL="0" lvl="0" indent="0" algn="l" rtl="0">
              <a:lnSpc>
                <a:spcPct val="115000"/>
              </a:lnSpc>
              <a:spcBef>
                <a:spcPts val="600"/>
              </a:spcBef>
              <a:spcAft>
                <a:spcPts val="0"/>
              </a:spcAft>
              <a:buNone/>
            </a:pPr>
            <a:r>
              <a:rPr lang="en" sz="1800" u="sng">
                <a:hlinkClick r:id="rId4"/>
              </a:rPr>
              <a:t>https://material.google.com/resources/roboto-noto-fonts.html</a:t>
            </a:r>
            <a:endParaRPr sz="1800"/>
          </a:p>
          <a:p>
            <a:pPr marL="0" lvl="0" indent="0" algn="l" rtl="0">
              <a:lnSpc>
                <a:spcPct val="115000"/>
              </a:lnSpc>
              <a:spcBef>
                <a:spcPts val="600"/>
              </a:spcBef>
              <a:spcAft>
                <a:spcPts val="0"/>
              </a:spcAft>
              <a:buNone/>
            </a:pPr>
            <a:endParaRPr sz="1800"/>
          </a:p>
          <a:p>
            <a:pPr marL="457200" lvl="0" indent="-342900" algn="l" rtl="0">
              <a:lnSpc>
                <a:spcPct val="115000"/>
              </a:lnSpc>
              <a:spcBef>
                <a:spcPts val="600"/>
              </a:spcBef>
              <a:spcAft>
                <a:spcPts val="0"/>
              </a:spcAft>
              <a:buSzPts val="1800"/>
              <a:buChar char="▸"/>
            </a:pPr>
            <a:r>
              <a:rPr lang="en" sz="1800"/>
              <a:t>Orange </a:t>
            </a:r>
            <a:r>
              <a:rPr lang="en" sz="1800" b="1">
                <a:solidFill>
                  <a:schemeClr val="accent1"/>
                </a:solidFill>
              </a:rPr>
              <a:t>#ff8700</a:t>
            </a:r>
            <a:endParaRPr sz="1800" b="1">
              <a:solidFill>
                <a:schemeClr val="accent1"/>
              </a:solidFill>
            </a:endParaRPr>
          </a:p>
        </p:txBody>
      </p:sp>
      <p:sp>
        <p:nvSpPr>
          <p:cNvPr id="345" name="Google Shape;345;p37"/>
          <p:cNvSpPr txBox="1"/>
          <p:nvPr/>
        </p:nvSpPr>
        <p:spPr>
          <a:xfrm>
            <a:off x="1104900" y="4400250"/>
            <a:ext cx="68859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1"/>
                </a:solidFill>
                <a:latin typeface="Dosis"/>
                <a:ea typeface="Dosis"/>
                <a:cs typeface="Dosis"/>
                <a:sym typeface="Dosis"/>
              </a:rPr>
              <a:t>You don’t need to keep this slide in your presentation. It’s only here to serve you as a design guide if you need to create new slides or download the fonts to edit the presentation in PowerPoint®</a:t>
            </a:r>
            <a:endParaRPr sz="1200">
              <a:solidFill>
                <a:schemeClr val="accent1"/>
              </a:solidFill>
              <a:latin typeface="Dosis"/>
              <a:ea typeface="Dosis"/>
              <a:cs typeface="Dosis"/>
              <a:sym typeface="Dosis"/>
            </a:endParaRPr>
          </a:p>
          <a:p>
            <a:pPr marL="0" lvl="0" indent="0" algn="l" rtl="0">
              <a:spcBef>
                <a:spcPts val="0"/>
              </a:spcBef>
              <a:spcAft>
                <a:spcPts val="0"/>
              </a:spcAft>
              <a:buClr>
                <a:schemeClr val="dk1"/>
              </a:buClr>
              <a:buSzPts val="1100"/>
              <a:buFont typeface="Arial"/>
              <a:buNone/>
            </a:pPr>
            <a:endParaRPr sz="1200">
              <a:solidFill>
                <a:schemeClr val="accent1"/>
              </a:solidFill>
              <a:latin typeface="Dosis"/>
              <a:ea typeface="Dosis"/>
              <a:cs typeface="Dosis"/>
              <a:sym typeface="Dosis"/>
            </a:endParaRPr>
          </a:p>
          <a:p>
            <a:pPr marL="0" lvl="0" indent="0" algn="l" rtl="0">
              <a:spcBef>
                <a:spcPts val="0"/>
              </a:spcBef>
              <a:spcAft>
                <a:spcPts val="0"/>
              </a:spcAft>
              <a:buNone/>
            </a:pPr>
            <a:endParaRPr sz="1200">
              <a:solidFill>
                <a:schemeClr val="accent1"/>
              </a:solidFill>
              <a:latin typeface="Dosis"/>
              <a:ea typeface="Dosis"/>
              <a:cs typeface="Dosis"/>
              <a:sym typeface="Dosis"/>
            </a:endParaRPr>
          </a:p>
        </p:txBody>
      </p:sp>
      <p:sp>
        <p:nvSpPr>
          <p:cNvPr id="346" name="Google Shape;346;p3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a:t>
            </a:r>
            <a:br>
              <a:rPr lang="en"/>
            </a:br>
            <a:r>
              <a:rPr lang="en"/>
              <a:t>Extra Resources</a:t>
            </a:r>
            <a:endParaRPr/>
          </a:p>
        </p:txBody>
      </p:sp>
      <p:sp>
        <p:nvSpPr>
          <p:cNvPr id="352" name="Google Shape;352;p38"/>
          <p:cNvSpPr txBox="1">
            <a:spLocks noGrp="1"/>
          </p:cNvSpPr>
          <p:nvPr>
            <p:ph type="subTitle" idx="1"/>
          </p:nvPr>
        </p:nvSpPr>
        <p:spPr>
          <a:xfrm>
            <a:off x="1028475" y="3449650"/>
            <a:ext cx="7497900" cy="5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For Business Plans, Marketing Plans, Project Proposals, Lessons, etc</a:t>
            </a:r>
            <a:endParaRPr sz="18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Timeline</a:t>
            </a:r>
            <a:endParaRPr/>
          </a:p>
        </p:txBody>
      </p:sp>
      <p:sp>
        <p:nvSpPr>
          <p:cNvPr id="358" name="Google Shape;358;p3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68</a:t>
            </a:fld>
            <a:endParaRPr/>
          </a:p>
        </p:txBody>
      </p:sp>
      <p:sp>
        <p:nvSpPr>
          <p:cNvPr id="359" name="Google Shape;359;p39"/>
          <p:cNvSpPr/>
          <p:nvPr/>
        </p:nvSpPr>
        <p:spPr>
          <a:xfrm>
            <a:off x="7735208"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DEC</a:t>
            </a:r>
            <a:endParaRPr sz="1000">
              <a:solidFill>
                <a:schemeClr val="lt1"/>
              </a:solidFill>
              <a:latin typeface="Roboto"/>
              <a:ea typeface="Roboto"/>
              <a:cs typeface="Roboto"/>
              <a:sym typeface="Roboto"/>
            </a:endParaRPr>
          </a:p>
        </p:txBody>
      </p:sp>
      <p:sp>
        <p:nvSpPr>
          <p:cNvPr id="360" name="Google Shape;360;p39"/>
          <p:cNvSpPr/>
          <p:nvPr/>
        </p:nvSpPr>
        <p:spPr>
          <a:xfrm>
            <a:off x="7075124"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NOV</a:t>
            </a:r>
            <a:endParaRPr sz="1000">
              <a:solidFill>
                <a:schemeClr val="lt1"/>
              </a:solidFill>
              <a:latin typeface="Roboto"/>
              <a:ea typeface="Roboto"/>
              <a:cs typeface="Roboto"/>
              <a:sym typeface="Roboto"/>
            </a:endParaRPr>
          </a:p>
        </p:txBody>
      </p:sp>
      <p:sp>
        <p:nvSpPr>
          <p:cNvPr id="361" name="Google Shape;361;p39"/>
          <p:cNvSpPr/>
          <p:nvPr/>
        </p:nvSpPr>
        <p:spPr>
          <a:xfrm>
            <a:off x="6415040"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OCT</a:t>
            </a:r>
            <a:endParaRPr sz="1000">
              <a:solidFill>
                <a:schemeClr val="lt1"/>
              </a:solidFill>
              <a:latin typeface="Roboto"/>
              <a:ea typeface="Roboto"/>
              <a:cs typeface="Roboto"/>
              <a:sym typeface="Roboto"/>
            </a:endParaRPr>
          </a:p>
        </p:txBody>
      </p:sp>
      <p:sp>
        <p:nvSpPr>
          <p:cNvPr id="362" name="Google Shape;362;p39"/>
          <p:cNvSpPr/>
          <p:nvPr/>
        </p:nvSpPr>
        <p:spPr>
          <a:xfrm>
            <a:off x="5754956"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SEP</a:t>
            </a:r>
            <a:endParaRPr sz="1000">
              <a:solidFill>
                <a:schemeClr val="lt1"/>
              </a:solidFill>
              <a:latin typeface="Roboto"/>
              <a:ea typeface="Roboto"/>
              <a:cs typeface="Roboto"/>
              <a:sym typeface="Roboto"/>
            </a:endParaRPr>
          </a:p>
        </p:txBody>
      </p:sp>
      <p:sp>
        <p:nvSpPr>
          <p:cNvPr id="363" name="Google Shape;363;p39"/>
          <p:cNvSpPr/>
          <p:nvPr/>
        </p:nvSpPr>
        <p:spPr>
          <a:xfrm>
            <a:off x="5094872"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AUG</a:t>
            </a:r>
            <a:endParaRPr sz="1000">
              <a:solidFill>
                <a:schemeClr val="lt1"/>
              </a:solidFill>
              <a:latin typeface="Roboto"/>
              <a:ea typeface="Roboto"/>
              <a:cs typeface="Roboto"/>
              <a:sym typeface="Roboto"/>
            </a:endParaRPr>
          </a:p>
        </p:txBody>
      </p:sp>
      <p:sp>
        <p:nvSpPr>
          <p:cNvPr id="364" name="Google Shape;364;p39"/>
          <p:cNvSpPr/>
          <p:nvPr/>
        </p:nvSpPr>
        <p:spPr>
          <a:xfrm>
            <a:off x="4434788"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JUL</a:t>
            </a:r>
            <a:endParaRPr sz="1000">
              <a:solidFill>
                <a:schemeClr val="lt1"/>
              </a:solidFill>
              <a:latin typeface="Roboto"/>
              <a:ea typeface="Roboto"/>
              <a:cs typeface="Roboto"/>
              <a:sym typeface="Roboto"/>
            </a:endParaRPr>
          </a:p>
        </p:txBody>
      </p:sp>
      <p:sp>
        <p:nvSpPr>
          <p:cNvPr id="365" name="Google Shape;365;p39"/>
          <p:cNvSpPr/>
          <p:nvPr/>
        </p:nvSpPr>
        <p:spPr>
          <a:xfrm>
            <a:off x="3774704"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JUN</a:t>
            </a:r>
            <a:endParaRPr sz="1000">
              <a:solidFill>
                <a:schemeClr val="lt1"/>
              </a:solidFill>
              <a:latin typeface="Roboto"/>
              <a:ea typeface="Roboto"/>
              <a:cs typeface="Roboto"/>
              <a:sym typeface="Roboto"/>
            </a:endParaRPr>
          </a:p>
        </p:txBody>
      </p:sp>
      <p:sp>
        <p:nvSpPr>
          <p:cNvPr id="366" name="Google Shape;366;p39"/>
          <p:cNvSpPr/>
          <p:nvPr/>
        </p:nvSpPr>
        <p:spPr>
          <a:xfrm>
            <a:off x="3114619"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MAY</a:t>
            </a:r>
            <a:endParaRPr sz="1000">
              <a:solidFill>
                <a:schemeClr val="lt1"/>
              </a:solidFill>
              <a:latin typeface="Roboto"/>
              <a:ea typeface="Roboto"/>
              <a:cs typeface="Roboto"/>
              <a:sym typeface="Roboto"/>
            </a:endParaRPr>
          </a:p>
        </p:txBody>
      </p:sp>
      <p:sp>
        <p:nvSpPr>
          <p:cNvPr id="367" name="Google Shape;367;p39"/>
          <p:cNvSpPr/>
          <p:nvPr/>
        </p:nvSpPr>
        <p:spPr>
          <a:xfrm>
            <a:off x="2454535"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APR</a:t>
            </a:r>
            <a:endParaRPr sz="1000">
              <a:solidFill>
                <a:schemeClr val="lt1"/>
              </a:solidFill>
              <a:latin typeface="Roboto"/>
              <a:ea typeface="Roboto"/>
              <a:cs typeface="Roboto"/>
              <a:sym typeface="Roboto"/>
            </a:endParaRPr>
          </a:p>
        </p:txBody>
      </p:sp>
      <p:sp>
        <p:nvSpPr>
          <p:cNvPr id="368" name="Google Shape;368;p39"/>
          <p:cNvSpPr/>
          <p:nvPr/>
        </p:nvSpPr>
        <p:spPr>
          <a:xfrm>
            <a:off x="1794451"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MAR</a:t>
            </a:r>
            <a:endParaRPr sz="1000">
              <a:solidFill>
                <a:schemeClr val="lt1"/>
              </a:solidFill>
              <a:latin typeface="Roboto"/>
              <a:ea typeface="Roboto"/>
              <a:cs typeface="Roboto"/>
              <a:sym typeface="Roboto"/>
            </a:endParaRPr>
          </a:p>
        </p:txBody>
      </p:sp>
      <p:sp>
        <p:nvSpPr>
          <p:cNvPr id="369" name="Google Shape;369;p39"/>
          <p:cNvSpPr/>
          <p:nvPr/>
        </p:nvSpPr>
        <p:spPr>
          <a:xfrm>
            <a:off x="1134367"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FEB</a:t>
            </a:r>
            <a:endParaRPr sz="1000">
              <a:solidFill>
                <a:schemeClr val="lt1"/>
              </a:solidFill>
              <a:latin typeface="Roboto"/>
              <a:ea typeface="Roboto"/>
              <a:cs typeface="Roboto"/>
              <a:sym typeface="Roboto"/>
            </a:endParaRPr>
          </a:p>
        </p:txBody>
      </p:sp>
      <p:sp>
        <p:nvSpPr>
          <p:cNvPr id="370" name="Google Shape;370;p39"/>
          <p:cNvSpPr/>
          <p:nvPr/>
        </p:nvSpPr>
        <p:spPr>
          <a:xfrm>
            <a:off x="474283"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JAN</a:t>
            </a:r>
            <a:endParaRPr sz="1000">
              <a:solidFill>
                <a:schemeClr val="lt1"/>
              </a:solidFill>
              <a:latin typeface="Roboto"/>
              <a:ea typeface="Roboto"/>
              <a:cs typeface="Roboto"/>
              <a:sym typeface="Roboto"/>
            </a:endParaRPr>
          </a:p>
        </p:txBody>
      </p:sp>
      <p:sp>
        <p:nvSpPr>
          <p:cNvPr id="371" name="Google Shape;371;p39"/>
          <p:cNvSpPr/>
          <p:nvPr/>
        </p:nvSpPr>
        <p:spPr>
          <a:xfrm>
            <a:off x="0" y="2603550"/>
            <a:ext cx="637200" cy="393600"/>
          </a:xfrm>
          <a:prstGeom prst="homePlate">
            <a:avLst>
              <a:gd name="adj" fmla="val 32030"/>
            </a:avLst>
          </a:prstGeom>
          <a:solidFill>
            <a:schemeClr val="lt1"/>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372" name="Google Shape;372;p39"/>
          <p:cNvCxnSpPr/>
          <p:nvPr/>
        </p:nvCxnSpPr>
        <p:spPr>
          <a:xfrm rot="10800000">
            <a:off x="76892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3" name="Google Shape;373;p39"/>
          <p:cNvSpPr txBox="1"/>
          <p:nvPr/>
        </p:nvSpPr>
        <p:spPr>
          <a:xfrm>
            <a:off x="72790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74" name="Google Shape;374;p39"/>
          <p:cNvCxnSpPr/>
          <p:nvPr/>
        </p:nvCxnSpPr>
        <p:spPr>
          <a:xfrm rot="10800000">
            <a:off x="209015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5" name="Google Shape;375;p39"/>
          <p:cNvSpPr txBox="1"/>
          <p:nvPr/>
        </p:nvSpPr>
        <p:spPr>
          <a:xfrm>
            <a:off x="2050642"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76" name="Google Shape;376;p39"/>
          <p:cNvCxnSpPr/>
          <p:nvPr/>
        </p:nvCxnSpPr>
        <p:spPr>
          <a:xfrm rot="10800000">
            <a:off x="341139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7" name="Google Shape;377;p39"/>
          <p:cNvSpPr txBox="1"/>
          <p:nvPr/>
        </p:nvSpPr>
        <p:spPr>
          <a:xfrm>
            <a:off x="3373384"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78" name="Google Shape;378;p39"/>
          <p:cNvCxnSpPr/>
          <p:nvPr/>
        </p:nvCxnSpPr>
        <p:spPr>
          <a:xfrm rot="10800000">
            <a:off x="473262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9" name="Google Shape;379;p39"/>
          <p:cNvSpPr txBox="1"/>
          <p:nvPr/>
        </p:nvSpPr>
        <p:spPr>
          <a:xfrm>
            <a:off x="4696126"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0" name="Google Shape;380;p39"/>
          <p:cNvCxnSpPr/>
          <p:nvPr/>
        </p:nvCxnSpPr>
        <p:spPr>
          <a:xfrm rot="10800000">
            <a:off x="605386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1" name="Google Shape;381;p39"/>
          <p:cNvSpPr txBox="1"/>
          <p:nvPr/>
        </p:nvSpPr>
        <p:spPr>
          <a:xfrm>
            <a:off x="6018868"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2" name="Google Shape;382;p39"/>
          <p:cNvCxnSpPr/>
          <p:nvPr/>
        </p:nvCxnSpPr>
        <p:spPr>
          <a:xfrm rot="10800000">
            <a:off x="737509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3" name="Google Shape;383;p39"/>
          <p:cNvSpPr txBox="1"/>
          <p:nvPr/>
        </p:nvSpPr>
        <p:spPr>
          <a:xfrm>
            <a:off x="734161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84" name="Google Shape;384;p39"/>
          <p:cNvCxnSpPr/>
          <p:nvPr/>
        </p:nvCxnSpPr>
        <p:spPr>
          <a:xfrm rot="10800000">
            <a:off x="143968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5" name="Google Shape;385;p39"/>
          <p:cNvSpPr txBox="1"/>
          <p:nvPr/>
        </p:nvSpPr>
        <p:spPr>
          <a:xfrm>
            <a:off x="1369548"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6" name="Google Shape;386;p39"/>
          <p:cNvCxnSpPr/>
          <p:nvPr/>
        </p:nvCxnSpPr>
        <p:spPr>
          <a:xfrm rot="10800000">
            <a:off x="276092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7" name="Google Shape;387;p39"/>
          <p:cNvSpPr txBox="1"/>
          <p:nvPr/>
        </p:nvSpPr>
        <p:spPr>
          <a:xfrm>
            <a:off x="2699944"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8" name="Google Shape;388;p39"/>
          <p:cNvCxnSpPr/>
          <p:nvPr/>
        </p:nvCxnSpPr>
        <p:spPr>
          <a:xfrm rot="10800000">
            <a:off x="408215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9" name="Google Shape;389;p39"/>
          <p:cNvSpPr txBox="1"/>
          <p:nvPr/>
        </p:nvSpPr>
        <p:spPr>
          <a:xfrm>
            <a:off x="4030339"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90" name="Google Shape;390;p39"/>
          <p:cNvCxnSpPr/>
          <p:nvPr/>
        </p:nvCxnSpPr>
        <p:spPr>
          <a:xfrm rot="10800000">
            <a:off x="540339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1" name="Google Shape;391;p39"/>
          <p:cNvSpPr txBox="1"/>
          <p:nvPr/>
        </p:nvSpPr>
        <p:spPr>
          <a:xfrm>
            <a:off x="5360735"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92" name="Google Shape;392;p39"/>
          <p:cNvCxnSpPr/>
          <p:nvPr/>
        </p:nvCxnSpPr>
        <p:spPr>
          <a:xfrm rot="10800000">
            <a:off x="672462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3" name="Google Shape;393;p39"/>
          <p:cNvSpPr txBox="1"/>
          <p:nvPr/>
        </p:nvSpPr>
        <p:spPr>
          <a:xfrm>
            <a:off x="6691131"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94" name="Google Shape;394;p39"/>
          <p:cNvCxnSpPr/>
          <p:nvPr/>
        </p:nvCxnSpPr>
        <p:spPr>
          <a:xfrm rot="10800000">
            <a:off x="804586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5" name="Google Shape;395;p39"/>
          <p:cNvSpPr txBox="1"/>
          <p:nvPr/>
        </p:nvSpPr>
        <p:spPr>
          <a:xfrm>
            <a:off x="8008073" y="34957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0"/>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Roadmap</a:t>
            </a:r>
            <a:endParaRPr/>
          </a:p>
        </p:txBody>
      </p:sp>
      <p:sp>
        <p:nvSpPr>
          <p:cNvPr id="401" name="Google Shape;401;p4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69</a:t>
            </a:fld>
            <a:endParaRPr/>
          </a:p>
        </p:txBody>
      </p:sp>
      <p:sp>
        <p:nvSpPr>
          <p:cNvPr id="402" name="Google Shape;402;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04" name="Google Shape;404;p40"/>
          <p:cNvGrpSpPr/>
          <p:nvPr/>
        </p:nvGrpSpPr>
        <p:grpSpPr>
          <a:xfrm>
            <a:off x="1786339" y="1703401"/>
            <a:ext cx="473400" cy="473400"/>
            <a:chOff x="1786339" y="1703401"/>
            <a:chExt cx="473400" cy="473400"/>
          </a:xfrm>
        </p:grpSpPr>
        <p:sp>
          <p:nvSpPr>
            <p:cNvPr id="405" name="Google Shape;405;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6" name="Google Shape;406;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1</a:t>
              </a:r>
              <a:endParaRPr sz="600">
                <a:solidFill>
                  <a:schemeClr val="dk2"/>
                </a:solidFill>
                <a:latin typeface="Roboto"/>
                <a:ea typeface="Roboto"/>
                <a:cs typeface="Roboto"/>
                <a:sym typeface="Roboto"/>
              </a:endParaRPr>
            </a:p>
          </p:txBody>
        </p:sp>
      </p:grpSp>
      <p:grpSp>
        <p:nvGrpSpPr>
          <p:cNvPr id="407" name="Google Shape;407;p40"/>
          <p:cNvGrpSpPr/>
          <p:nvPr/>
        </p:nvGrpSpPr>
        <p:grpSpPr>
          <a:xfrm>
            <a:off x="3814414" y="1703401"/>
            <a:ext cx="473400" cy="473400"/>
            <a:chOff x="3814414" y="1703401"/>
            <a:chExt cx="473400" cy="473400"/>
          </a:xfrm>
        </p:grpSpPr>
        <p:sp>
          <p:nvSpPr>
            <p:cNvPr id="408" name="Google Shape;408;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9" name="Google Shape;409;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3</a:t>
              </a:r>
              <a:endParaRPr sz="600">
                <a:solidFill>
                  <a:schemeClr val="dk2"/>
                </a:solidFill>
                <a:latin typeface="Roboto"/>
                <a:ea typeface="Roboto"/>
                <a:cs typeface="Roboto"/>
                <a:sym typeface="Roboto"/>
              </a:endParaRPr>
            </a:p>
          </p:txBody>
        </p:sp>
      </p:grpSp>
      <p:grpSp>
        <p:nvGrpSpPr>
          <p:cNvPr id="410" name="Google Shape;410;p40"/>
          <p:cNvGrpSpPr/>
          <p:nvPr/>
        </p:nvGrpSpPr>
        <p:grpSpPr>
          <a:xfrm>
            <a:off x="5842489" y="1703401"/>
            <a:ext cx="473400" cy="473400"/>
            <a:chOff x="5842489" y="1703401"/>
            <a:chExt cx="473400" cy="473400"/>
          </a:xfrm>
        </p:grpSpPr>
        <p:sp>
          <p:nvSpPr>
            <p:cNvPr id="411" name="Google Shape;411;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2" name="Google Shape;412;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5</a:t>
              </a:r>
              <a:endParaRPr sz="600">
                <a:solidFill>
                  <a:schemeClr val="dk2"/>
                </a:solidFill>
                <a:latin typeface="Roboto"/>
                <a:ea typeface="Roboto"/>
                <a:cs typeface="Roboto"/>
                <a:sym typeface="Roboto"/>
              </a:endParaRPr>
            </a:p>
          </p:txBody>
        </p:sp>
      </p:grpSp>
      <p:grpSp>
        <p:nvGrpSpPr>
          <p:cNvPr id="413" name="Google Shape;413;p40"/>
          <p:cNvGrpSpPr/>
          <p:nvPr/>
        </p:nvGrpSpPr>
        <p:grpSpPr>
          <a:xfrm>
            <a:off x="6880814" y="3576300"/>
            <a:ext cx="473400" cy="473400"/>
            <a:chOff x="6880814" y="3576300"/>
            <a:chExt cx="473400" cy="473400"/>
          </a:xfrm>
        </p:grpSpPr>
        <p:sp>
          <p:nvSpPr>
            <p:cNvPr id="414" name="Google Shape;414;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5" name="Google Shape;415;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6</a:t>
              </a:r>
              <a:endParaRPr sz="600">
                <a:solidFill>
                  <a:schemeClr val="dk2"/>
                </a:solidFill>
                <a:latin typeface="Roboto"/>
                <a:ea typeface="Roboto"/>
                <a:cs typeface="Roboto"/>
                <a:sym typeface="Roboto"/>
              </a:endParaRPr>
            </a:p>
          </p:txBody>
        </p:sp>
      </p:grpSp>
      <p:grpSp>
        <p:nvGrpSpPr>
          <p:cNvPr id="416" name="Google Shape;416;p40"/>
          <p:cNvGrpSpPr/>
          <p:nvPr/>
        </p:nvGrpSpPr>
        <p:grpSpPr>
          <a:xfrm>
            <a:off x="4852739" y="3576300"/>
            <a:ext cx="473400" cy="473400"/>
            <a:chOff x="4852739" y="3576300"/>
            <a:chExt cx="473400" cy="473400"/>
          </a:xfrm>
        </p:grpSpPr>
        <p:sp>
          <p:nvSpPr>
            <p:cNvPr id="417" name="Google Shape;417;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8" name="Google Shape;418;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4</a:t>
              </a:r>
              <a:endParaRPr sz="600">
                <a:solidFill>
                  <a:schemeClr val="dk2"/>
                </a:solidFill>
                <a:latin typeface="Roboto"/>
                <a:ea typeface="Roboto"/>
                <a:cs typeface="Roboto"/>
                <a:sym typeface="Roboto"/>
              </a:endParaRPr>
            </a:p>
          </p:txBody>
        </p:sp>
      </p:grpSp>
      <p:grpSp>
        <p:nvGrpSpPr>
          <p:cNvPr id="419" name="Google Shape;419;p40"/>
          <p:cNvGrpSpPr/>
          <p:nvPr/>
        </p:nvGrpSpPr>
        <p:grpSpPr>
          <a:xfrm>
            <a:off x="2824664" y="3576300"/>
            <a:ext cx="473400" cy="473400"/>
            <a:chOff x="2824664" y="3576300"/>
            <a:chExt cx="473400" cy="473400"/>
          </a:xfrm>
        </p:grpSpPr>
        <p:sp>
          <p:nvSpPr>
            <p:cNvPr id="420" name="Google Shape;420;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21" name="Google Shape;421;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2</a:t>
              </a:r>
              <a:endParaRPr sz="600">
                <a:solidFill>
                  <a:schemeClr val="dk2"/>
                </a:solidFill>
                <a:latin typeface="Roboto"/>
                <a:ea typeface="Roboto"/>
                <a:cs typeface="Roboto"/>
                <a:sym typeface="Roboto"/>
              </a:endParaRPr>
            </a:p>
          </p:txBody>
        </p:sp>
      </p:grpSp>
      <p:sp>
        <p:nvSpPr>
          <p:cNvPr id="422" name="Google Shape;422;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
        <p:nvSpPr>
          <p:cNvPr id="423" name="Google Shape;423;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sp>
        <p:nvSpPr>
          <p:cNvPr id="424" name="Google Shape;424;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sp>
        <p:nvSpPr>
          <p:cNvPr id="425" name="Google Shape;425;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
        <p:nvSpPr>
          <p:cNvPr id="426" name="Google Shape;426;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sp>
        <p:nvSpPr>
          <p:cNvPr id="427" name="Google Shape;427;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B. CONTEXT</a:t>
            </a:r>
            <a:endParaRPr sz="3200" dirty="0"/>
          </a:p>
        </p:txBody>
      </p:sp>
      <p:sp>
        <p:nvSpPr>
          <p:cNvPr id="115" name="Google Shape;115;p14"/>
          <p:cNvSpPr txBox="1">
            <a:spLocks noGrp="1"/>
          </p:cNvSpPr>
          <p:nvPr>
            <p:ph type="body" idx="1"/>
          </p:nvPr>
        </p:nvSpPr>
        <p:spPr>
          <a:xfrm>
            <a:off x="1115616" y="1131590"/>
            <a:ext cx="7503073" cy="367240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Write your text here.</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8815300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1"/>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Gantt chart</a:t>
            </a:r>
            <a:endParaRPr/>
          </a:p>
        </p:txBody>
      </p:sp>
      <p:sp>
        <p:nvSpPr>
          <p:cNvPr id="433" name="Google Shape;433;p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70</a:t>
            </a:fld>
            <a:endParaRPr/>
          </a:p>
        </p:txBody>
      </p:sp>
      <p:graphicFrame>
        <p:nvGraphicFramePr>
          <p:cNvPr id="434" name="Google Shape;434;p41"/>
          <p:cNvGraphicFramePr/>
          <p:nvPr/>
        </p:nvGraphicFramePr>
        <p:xfrm>
          <a:off x="1141325" y="1025231"/>
          <a:ext cx="8002525" cy="3903250"/>
        </p:xfrm>
        <a:graphic>
          <a:graphicData uri="http://schemas.openxmlformats.org/drawingml/2006/table">
            <a:tbl>
              <a:tblPr>
                <a:noFill/>
                <a:tableStyleId>{AF57B9CE-27B7-45A4-9341-B09BDB51A24E}</a:tableStyleId>
              </a:tblPr>
              <a:tblGrid>
                <a:gridCol w="1378075"/>
                <a:gridCol w="473175"/>
                <a:gridCol w="473175"/>
                <a:gridCol w="473175"/>
                <a:gridCol w="473175"/>
                <a:gridCol w="473175"/>
                <a:gridCol w="473175"/>
                <a:gridCol w="473175"/>
                <a:gridCol w="473175"/>
                <a:gridCol w="473175"/>
                <a:gridCol w="473175"/>
                <a:gridCol w="473175"/>
                <a:gridCol w="473175"/>
                <a:gridCol w="473175"/>
                <a:gridCol w="473175"/>
              </a:tblGrid>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1</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2</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9</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10</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Task 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2"/>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SWOT Analysis</a:t>
            </a:r>
            <a:endParaRPr/>
          </a:p>
        </p:txBody>
      </p:sp>
      <p:sp>
        <p:nvSpPr>
          <p:cNvPr id="440" name="Google Shape;440;p4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71</a:t>
            </a:fld>
            <a:endParaRPr/>
          </a:p>
        </p:txBody>
      </p:sp>
      <p:sp>
        <p:nvSpPr>
          <p:cNvPr id="441" name="Google Shape;441;p42"/>
          <p:cNvSpPr/>
          <p:nvPr/>
        </p:nvSpPr>
        <p:spPr>
          <a:xfrm>
            <a:off x="1217825" y="1544601"/>
            <a:ext cx="3618000" cy="13632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STRENGTHS</a:t>
            </a:r>
            <a:endParaRPr b="1">
              <a:solidFill>
                <a:schemeClr val="dk1"/>
              </a:solidFill>
              <a:latin typeface="Roboto"/>
              <a:ea typeface="Roboto"/>
              <a:cs typeface="Roboto"/>
              <a:sym typeface="Roboto"/>
            </a:endParaRPr>
          </a:p>
          <a:p>
            <a:pPr marL="0" lvl="0" indent="0" algn="l" rtl="0">
              <a:spcBef>
                <a:spcPts val="600"/>
              </a:spcBef>
              <a:spcAft>
                <a:spcPts val="600"/>
              </a:spcAft>
              <a:buNone/>
            </a:pPr>
            <a:r>
              <a:rPr lang="en">
                <a:solidFill>
                  <a:schemeClr val="dk1"/>
                </a:solidFill>
                <a:latin typeface="Roboto"/>
                <a:ea typeface="Roboto"/>
                <a:cs typeface="Roboto"/>
                <a:sym typeface="Roboto"/>
              </a:rPr>
              <a:t>Blue is the colour of the clear sky and the deep sea</a:t>
            </a:r>
            <a:endParaRPr>
              <a:solidFill>
                <a:schemeClr val="dk1"/>
              </a:solidFill>
              <a:latin typeface="Roboto"/>
              <a:ea typeface="Roboto"/>
              <a:cs typeface="Roboto"/>
              <a:sym typeface="Roboto"/>
            </a:endParaRPr>
          </a:p>
        </p:txBody>
      </p:sp>
      <p:sp>
        <p:nvSpPr>
          <p:cNvPr id="442" name="Google Shape;442;p42"/>
          <p:cNvSpPr/>
          <p:nvPr/>
        </p:nvSpPr>
        <p:spPr>
          <a:xfrm>
            <a:off x="4985573" y="1544601"/>
            <a:ext cx="3618000" cy="13632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Roboto"/>
                <a:ea typeface="Roboto"/>
                <a:cs typeface="Roboto"/>
                <a:sym typeface="Roboto"/>
              </a:rPr>
              <a:t>WEAKNESSES</a:t>
            </a:r>
            <a:endParaRPr b="1">
              <a:solidFill>
                <a:schemeClr val="dk1"/>
              </a:solidFill>
              <a:latin typeface="Roboto"/>
              <a:ea typeface="Roboto"/>
              <a:cs typeface="Roboto"/>
              <a:sym typeface="Roboto"/>
            </a:endParaRPr>
          </a:p>
          <a:p>
            <a:pPr marL="0" lvl="0" indent="0" algn="r" rtl="0">
              <a:spcBef>
                <a:spcPts val="600"/>
              </a:spcBef>
              <a:spcAft>
                <a:spcPts val="600"/>
              </a:spcAft>
              <a:buNone/>
            </a:pPr>
            <a:r>
              <a:rPr lang="en">
                <a:solidFill>
                  <a:schemeClr val="dk1"/>
                </a:solidFill>
                <a:latin typeface="Roboto"/>
                <a:ea typeface="Roboto"/>
                <a:cs typeface="Roboto"/>
                <a:sym typeface="Roboto"/>
              </a:rPr>
              <a:t>Yellow is the color of gold, butter and ripe lemons</a:t>
            </a:r>
            <a:endParaRPr>
              <a:solidFill>
                <a:schemeClr val="dk1"/>
              </a:solidFill>
              <a:latin typeface="Roboto"/>
              <a:ea typeface="Roboto"/>
              <a:cs typeface="Roboto"/>
              <a:sym typeface="Roboto"/>
            </a:endParaRPr>
          </a:p>
        </p:txBody>
      </p:sp>
      <p:sp>
        <p:nvSpPr>
          <p:cNvPr id="443" name="Google Shape;443;p42"/>
          <p:cNvSpPr/>
          <p:nvPr/>
        </p:nvSpPr>
        <p:spPr>
          <a:xfrm>
            <a:off x="1217825" y="3057191"/>
            <a:ext cx="3618000" cy="13632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Roboto"/>
              <a:ea typeface="Roboto"/>
              <a:cs typeface="Roboto"/>
              <a:sym typeface="Roboto"/>
            </a:endParaRPr>
          </a:p>
          <a:p>
            <a:pPr marL="0" lvl="0" indent="0" algn="l" rtl="0">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Black is the color of ebony and of outer space</a:t>
            </a:r>
            <a:endParaRPr>
              <a:solidFill>
                <a:schemeClr val="dk1"/>
              </a:solidFill>
              <a:latin typeface="Roboto"/>
              <a:ea typeface="Roboto"/>
              <a:cs typeface="Roboto"/>
              <a:sym typeface="Roboto"/>
            </a:endParaRPr>
          </a:p>
          <a:p>
            <a:pPr marL="0" lvl="0" indent="0" algn="l" rtl="0">
              <a:spcBef>
                <a:spcPts val="600"/>
              </a:spcBef>
              <a:spcAft>
                <a:spcPts val="600"/>
              </a:spcAft>
              <a:buClr>
                <a:schemeClr val="dk1"/>
              </a:buClr>
              <a:buSzPts val="1100"/>
              <a:buFont typeface="Arial"/>
              <a:buNone/>
            </a:pPr>
            <a:r>
              <a:rPr lang="en" b="1">
                <a:solidFill>
                  <a:schemeClr val="dk1"/>
                </a:solidFill>
                <a:latin typeface="Roboto"/>
                <a:ea typeface="Roboto"/>
                <a:cs typeface="Roboto"/>
                <a:sym typeface="Roboto"/>
              </a:rPr>
              <a:t>OPPORTUNITIES</a:t>
            </a:r>
            <a:endParaRPr>
              <a:solidFill>
                <a:schemeClr val="dk1"/>
              </a:solidFill>
              <a:latin typeface="Roboto"/>
              <a:ea typeface="Roboto"/>
              <a:cs typeface="Roboto"/>
              <a:sym typeface="Roboto"/>
            </a:endParaRPr>
          </a:p>
        </p:txBody>
      </p:sp>
      <p:sp>
        <p:nvSpPr>
          <p:cNvPr id="444" name="Google Shape;444;p42"/>
          <p:cNvSpPr/>
          <p:nvPr/>
        </p:nvSpPr>
        <p:spPr>
          <a:xfrm>
            <a:off x="4985573" y="3057191"/>
            <a:ext cx="3618000" cy="13632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White is the color of milk and fresh snow</a:t>
            </a:r>
            <a:endParaRPr>
              <a:solidFill>
                <a:schemeClr val="dk1"/>
              </a:solidFill>
              <a:latin typeface="Roboto"/>
              <a:ea typeface="Roboto"/>
              <a:cs typeface="Roboto"/>
              <a:sym typeface="Roboto"/>
            </a:endParaRPr>
          </a:p>
          <a:p>
            <a:pPr marL="0" lvl="0" indent="0" algn="r" rtl="0">
              <a:spcBef>
                <a:spcPts val="600"/>
              </a:spcBef>
              <a:spcAft>
                <a:spcPts val="600"/>
              </a:spcAft>
              <a:buNone/>
            </a:pPr>
            <a:r>
              <a:rPr lang="en" b="1">
                <a:solidFill>
                  <a:schemeClr val="dk1"/>
                </a:solidFill>
                <a:latin typeface="Roboto"/>
                <a:ea typeface="Roboto"/>
                <a:cs typeface="Roboto"/>
                <a:sym typeface="Roboto"/>
              </a:rPr>
              <a:t>THREATS</a:t>
            </a:r>
            <a:endParaRPr>
              <a:solidFill>
                <a:schemeClr val="dk1"/>
              </a:solidFill>
              <a:latin typeface="Roboto"/>
              <a:ea typeface="Roboto"/>
              <a:cs typeface="Roboto"/>
              <a:sym typeface="Roboto"/>
            </a:endParaRPr>
          </a:p>
        </p:txBody>
      </p:sp>
      <p:sp>
        <p:nvSpPr>
          <p:cNvPr id="445" name="Google Shape;445;p42"/>
          <p:cNvSpPr/>
          <p:nvPr/>
        </p:nvSpPr>
        <p:spPr>
          <a:xfrm>
            <a:off x="3797308" y="1867151"/>
            <a:ext cx="2079300" cy="20793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rot="5400000">
            <a:off x="3946981" y="1867151"/>
            <a:ext cx="2079300" cy="20793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rot="10800000">
            <a:off x="3946981" y="2018000"/>
            <a:ext cx="2079300" cy="20793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rot="-5400000">
            <a:off x="3797308" y="2018000"/>
            <a:ext cx="2079300" cy="20793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4352164" y="2300833"/>
            <a:ext cx="249154" cy="395770"/>
          </a:xfrm>
          <a:prstGeom prst="rect">
            <a:avLst/>
          </a:prstGeom>
        </p:spPr>
        <p:txBody>
          <a:bodyPr>
            <a:prstTxWarp prst="textPlain">
              <a:avLst/>
            </a:prstTxWarp>
          </a:bodyPr>
          <a:lstStyle/>
          <a:p>
            <a:pPr lvl="0" algn="ctr"/>
            <a:r>
              <a:rPr b="1" i="0">
                <a:ln>
                  <a:noFill/>
                </a:ln>
                <a:solidFill>
                  <a:schemeClr val="lt1"/>
                </a:solidFill>
                <a:latin typeface="Dosis"/>
              </a:rPr>
              <a:t>S</a:t>
            </a:r>
          </a:p>
        </p:txBody>
      </p:sp>
      <p:sp>
        <p:nvSpPr>
          <p:cNvPr id="450" name="Google Shape;450;p42"/>
          <p:cNvSpPr/>
          <p:nvPr/>
        </p:nvSpPr>
        <p:spPr>
          <a:xfrm>
            <a:off x="5225758" y="2307473"/>
            <a:ext cx="459527" cy="391520"/>
          </a:xfrm>
          <a:prstGeom prst="rect">
            <a:avLst/>
          </a:prstGeom>
        </p:spPr>
        <p:txBody>
          <a:bodyPr>
            <a:prstTxWarp prst="textPlain">
              <a:avLst/>
            </a:prstTxWarp>
          </a:bodyPr>
          <a:lstStyle/>
          <a:p>
            <a:pPr lvl="0" algn="ctr"/>
            <a:r>
              <a:rPr b="1" i="0">
                <a:ln>
                  <a:noFill/>
                </a:ln>
                <a:solidFill>
                  <a:schemeClr val="lt1"/>
                </a:solidFill>
                <a:latin typeface="Dosis"/>
              </a:rPr>
              <a:t>W</a:t>
            </a:r>
          </a:p>
        </p:txBody>
      </p:sp>
      <p:sp>
        <p:nvSpPr>
          <p:cNvPr id="451" name="Google Shape;451;p42"/>
          <p:cNvSpPr/>
          <p:nvPr/>
        </p:nvSpPr>
        <p:spPr>
          <a:xfrm>
            <a:off x="4322415" y="3252492"/>
            <a:ext cx="249154" cy="391520"/>
          </a:xfrm>
          <a:prstGeom prst="rect">
            <a:avLst/>
          </a:prstGeom>
        </p:spPr>
        <p:txBody>
          <a:bodyPr>
            <a:prstTxWarp prst="textPlain">
              <a:avLst/>
            </a:prstTxWarp>
          </a:bodyPr>
          <a:lstStyle/>
          <a:p>
            <a:pPr lvl="0" algn="ctr"/>
            <a:r>
              <a:rPr b="1" i="0">
                <a:ln>
                  <a:noFill/>
                </a:ln>
                <a:solidFill>
                  <a:schemeClr val="lt1"/>
                </a:solidFill>
                <a:latin typeface="Dosis"/>
              </a:rPr>
              <a:t>O</a:t>
            </a:r>
          </a:p>
        </p:txBody>
      </p:sp>
      <p:sp>
        <p:nvSpPr>
          <p:cNvPr id="452" name="Google Shape;452;p42"/>
          <p:cNvSpPr/>
          <p:nvPr/>
        </p:nvSpPr>
        <p:spPr>
          <a:xfrm>
            <a:off x="5324038" y="3259132"/>
            <a:ext cx="268279" cy="388333"/>
          </a:xfrm>
          <a:prstGeom prst="rect">
            <a:avLst/>
          </a:prstGeom>
        </p:spPr>
        <p:txBody>
          <a:bodyPr>
            <a:prstTxWarp prst="textPlain">
              <a:avLst/>
            </a:prstTxWarp>
          </a:bodyPr>
          <a:lstStyle/>
          <a:p>
            <a:pPr lvl="0" algn="ctr"/>
            <a:r>
              <a:rPr b="1" i="0">
                <a:ln>
                  <a:noFill/>
                </a:ln>
                <a:solidFill>
                  <a:schemeClr val="lt1"/>
                </a:solidFill>
                <a:latin typeface="Dosis"/>
              </a:rPr>
              <a:t>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3"/>
          <p:cNvSpPr txBox="1">
            <a:spLocks noGrp="1"/>
          </p:cNvSpPr>
          <p:nvPr>
            <p:ph type="title" idx="4294967295"/>
          </p:nvPr>
        </p:nvSpPr>
        <p:spPr>
          <a:xfrm>
            <a:off x="949200" y="0"/>
            <a:ext cx="7932600" cy="73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458" name="Google Shape;458;p43"/>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72</a:t>
            </a:fld>
            <a:endParaRPr/>
          </a:p>
        </p:txBody>
      </p:sp>
      <p:sp>
        <p:nvSpPr>
          <p:cNvPr id="459" name="Google Shape;459;p43"/>
          <p:cNvSpPr txBox="1"/>
          <p:nvPr/>
        </p:nvSpPr>
        <p:spPr>
          <a:xfrm>
            <a:off x="2126534"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Activities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0" name="Google Shape;460;p43"/>
          <p:cNvSpPr txBox="1"/>
          <p:nvPr/>
        </p:nvSpPr>
        <p:spPr>
          <a:xfrm>
            <a:off x="2126534"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Resources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1" name="Google Shape;461;p43"/>
          <p:cNvSpPr txBox="1"/>
          <p:nvPr/>
        </p:nvSpPr>
        <p:spPr>
          <a:xfrm>
            <a:off x="3756818"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Value Propositions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2" name="Google Shape;462;p43"/>
          <p:cNvSpPr txBox="1"/>
          <p:nvPr/>
        </p:nvSpPr>
        <p:spPr>
          <a:xfrm>
            <a:off x="5387102"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Relationships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3" name="Google Shape;463;p43"/>
          <p:cNvSpPr txBox="1"/>
          <p:nvPr/>
        </p:nvSpPr>
        <p:spPr>
          <a:xfrm>
            <a:off x="5387102"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Channels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4" name="Google Shape;464;p43"/>
          <p:cNvSpPr txBox="1"/>
          <p:nvPr/>
        </p:nvSpPr>
        <p:spPr>
          <a:xfrm>
            <a:off x="7017386"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Segments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5" name="Google Shape;465;p43"/>
          <p:cNvSpPr txBox="1"/>
          <p:nvPr/>
        </p:nvSpPr>
        <p:spPr>
          <a:xfrm>
            <a:off x="496250"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Partners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6" name="Google Shape;466;p43"/>
          <p:cNvSpPr txBox="1"/>
          <p:nvPr/>
        </p:nvSpPr>
        <p:spPr>
          <a:xfrm>
            <a:off x="49625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Cost Structure</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7" name="Google Shape;467;p43"/>
          <p:cNvSpPr txBox="1"/>
          <p:nvPr/>
        </p:nvSpPr>
        <p:spPr>
          <a:xfrm>
            <a:off x="457196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Revenue Streams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8" name="Google Shape;468;p43"/>
          <p:cNvSpPr/>
          <p:nvPr/>
        </p:nvSpPr>
        <p:spPr>
          <a:xfrm>
            <a:off x="4295245" y="3819712"/>
            <a:ext cx="204673" cy="203485"/>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6741256" y="803833"/>
            <a:ext cx="204085" cy="18319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1858066" y="803829"/>
            <a:ext cx="196331" cy="19633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8388857" y="803760"/>
            <a:ext cx="186776" cy="196919"/>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43"/>
          <p:cNvGrpSpPr/>
          <p:nvPr/>
        </p:nvGrpSpPr>
        <p:grpSpPr>
          <a:xfrm>
            <a:off x="8360411" y="3819870"/>
            <a:ext cx="215416" cy="156347"/>
            <a:chOff x="4604550" y="3714775"/>
            <a:chExt cx="439625" cy="319075"/>
          </a:xfrm>
        </p:grpSpPr>
        <p:sp>
          <p:nvSpPr>
            <p:cNvPr id="473" name="Google Shape;473;p43"/>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43"/>
          <p:cNvGrpSpPr/>
          <p:nvPr/>
        </p:nvGrpSpPr>
        <p:grpSpPr>
          <a:xfrm>
            <a:off x="5136703" y="803961"/>
            <a:ext cx="178433" cy="227360"/>
            <a:chOff x="1959600" y="4980625"/>
            <a:chExt cx="364150" cy="464000"/>
          </a:xfrm>
        </p:grpSpPr>
        <p:sp>
          <p:nvSpPr>
            <p:cNvPr id="476" name="Google Shape;476;p43"/>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43"/>
          <p:cNvGrpSpPr/>
          <p:nvPr/>
        </p:nvGrpSpPr>
        <p:grpSpPr>
          <a:xfrm>
            <a:off x="6681679" y="2311865"/>
            <a:ext cx="263755" cy="253011"/>
            <a:chOff x="5233525" y="4954450"/>
            <a:chExt cx="538275" cy="516350"/>
          </a:xfrm>
        </p:grpSpPr>
        <p:sp>
          <p:nvSpPr>
            <p:cNvPr id="484" name="Google Shape;484;p43"/>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43"/>
          <p:cNvGrpSpPr/>
          <p:nvPr/>
        </p:nvGrpSpPr>
        <p:grpSpPr>
          <a:xfrm>
            <a:off x="3424177" y="2311868"/>
            <a:ext cx="268532" cy="244069"/>
            <a:chOff x="4556450" y="4963575"/>
            <a:chExt cx="548025" cy="498100"/>
          </a:xfrm>
        </p:grpSpPr>
        <p:sp>
          <p:nvSpPr>
            <p:cNvPr id="496" name="Google Shape;496;p43"/>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3"/>
          <p:cNvSpPr/>
          <p:nvPr/>
        </p:nvSpPr>
        <p:spPr>
          <a:xfrm>
            <a:off x="3469390" y="803833"/>
            <a:ext cx="215374" cy="215428"/>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4"/>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Funnel</a:t>
            </a:r>
            <a:endParaRPr/>
          </a:p>
        </p:txBody>
      </p:sp>
      <p:sp>
        <p:nvSpPr>
          <p:cNvPr id="507" name="Google Shape;507;p4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73</a:t>
            </a:fld>
            <a:endParaRPr/>
          </a:p>
        </p:txBody>
      </p:sp>
      <p:grpSp>
        <p:nvGrpSpPr>
          <p:cNvPr id="508" name="Google Shape;508;p44"/>
          <p:cNvGrpSpPr/>
          <p:nvPr/>
        </p:nvGrpSpPr>
        <p:grpSpPr>
          <a:xfrm>
            <a:off x="1989342" y="1413043"/>
            <a:ext cx="3608219" cy="3243858"/>
            <a:chOff x="3778727" y="4460423"/>
            <a:chExt cx="720160" cy="647438"/>
          </a:xfrm>
        </p:grpSpPr>
        <p:sp>
          <p:nvSpPr>
            <p:cNvPr id="509" name="Google Shape;509;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PURCHASE</a:t>
              </a:r>
              <a:endParaRPr sz="1200" b="1" i="0" u="none" strike="noStrike" cap="none">
                <a:solidFill>
                  <a:schemeClr val="lt1"/>
                </a:solidFill>
                <a:latin typeface="Roboto"/>
                <a:ea typeface="Roboto"/>
                <a:cs typeface="Roboto"/>
                <a:sym typeface="Roboto"/>
              </a:endParaRPr>
            </a:p>
          </p:txBody>
        </p:sp>
        <p:sp>
          <p:nvSpPr>
            <p:cNvPr id="510" name="Google Shape;510;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LOYALTY</a:t>
              </a:r>
              <a:endParaRPr sz="1200" b="1" i="0" u="none" strike="noStrike" cap="none">
                <a:solidFill>
                  <a:schemeClr val="lt1"/>
                </a:solidFill>
                <a:latin typeface="Roboto"/>
                <a:ea typeface="Roboto"/>
                <a:cs typeface="Roboto"/>
                <a:sym typeface="Roboto"/>
              </a:endParaRPr>
            </a:p>
          </p:txBody>
        </p:sp>
        <p:sp>
          <p:nvSpPr>
            <p:cNvPr id="511" name="Google Shape;511;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AWARENESS</a:t>
              </a:r>
              <a:endParaRPr sz="1200" b="1" i="0" u="none" strike="noStrike" cap="none">
                <a:solidFill>
                  <a:schemeClr val="lt1"/>
                </a:solidFill>
                <a:latin typeface="Roboto"/>
                <a:ea typeface="Roboto"/>
                <a:cs typeface="Roboto"/>
                <a:sym typeface="Roboto"/>
              </a:endParaRPr>
            </a:p>
          </p:txBody>
        </p:sp>
        <p:sp>
          <p:nvSpPr>
            <p:cNvPr id="512" name="Google Shape;512;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EVALUATION</a:t>
              </a:r>
              <a:endParaRPr sz="1200" b="1" i="0" u="none" strike="noStrike" cap="none">
                <a:solidFill>
                  <a:schemeClr val="lt1"/>
                </a:solidFill>
                <a:latin typeface="Roboto"/>
                <a:ea typeface="Roboto"/>
                <a:cs typeface="Roboto"/>
                <a:sym typeface="Roboto"/>
              </a:endParaRPr>
            </a:p>
          </p:txBody>
        </p:sp>
        <p:sp>
          <p:nvSpPr>
            <p:cNvPr id="513" name="Google Shape;513;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DISCOVERY</a:t>
              </a:r>
              <a:endParaRPr sz="1200" b="1" i="0" u="none" strike="noStrike" cap="none">
                <a:solidFill>
                  <a:schemeClr val="lt1"/>
                </a:solidFill>
                <a:latin typeface="Roboto"/>
                <a:ea typeface="Roboto"/>
                <a:cs typeface="Roboto"/>
                <a:sym typeface="Roboto"/>
              </a:endParaRPr>
            </a:p>
          </p:txBody>
        </p:sp>
        <p:sp>
          <p:nvSpPr>
            <p:cNvPr id="514" name="Google Shape;514;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INTENT</a:t>
              </a:r>
              <a:endParaRPr sz="1200" b="1" i="0" u="none" strike="noStrike" cap="none">
                <a:solidFill>
                  <a:schemeClr val="lt1"/>
                </a:solidFill>
                <a:latin typeface="Roboto"/>
                <a:ea typeface="Roboto"/>
                <a:cs typeface="Roboto"/>
                <a:sym typeface="Roboto"/>
              </a:endParaRPr>
            </a:p>
          </p:txBody>
        </p:sp>
        <p:sp>
          <p:nvSpPr>
            <p:cNvPr id="515" name="Google Shape;515;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Roboto"/>
                <a:ea typeface="Roboto"/>
                <a:cs typeface="Roboto"/>
                <a:sym typeface="Roboto"/>
              </a:endParaRPr>
            </a:p>
          </p:txBody>
        </p:sp>
      </p:grpSp>
      <p:cxnSp>
        <p:nvCxnSpPr>
          <p:cNvPr id="516" name="Google Shape;516;p44"/>
          <p:cNvCxnSpPr/>
          <p:nvPr/>
        </p:nvCxnSpPr>
        <p:spPr>
          <a:xfrm>
            <a:off x="551760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517" name="Google Shape;517;p44"/>
          <p:cNvSpPr txBox="1"/>
          <p:nvPr/>
        </p:nvSpPr>
        <p:spPr>
          <a:xfrm>
            <a:off x="6636100" y="177802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18" name="Google Shape;518;p44"/>
          <p:cNvCxnSpPr/>
          <p:nvPr/>
        </p:nvCxnSpPr>
        <p:spPr>
          <a:xfrm>
            <a:off x="536192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519" name="Google Shape;519;p44"/>
          <p:cNvSpPr txBox="1"/>
          <p:nvPr/>
        </p:nvSpPr>
        <p:spPr>
          <a:xfrm>
            <a:off x="6636100" y="225964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0" name="Google Shape;520;p44"/>
          <p:cNvCxnSpPr/>
          <p:nvPr/>
        </p:nvCxnSpPr>
        <p:spPr>
          <a:xfrm>
            <a:off x="514070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521" name="Google Shape;521;p44"/>
          <p:cNvSpPr txBox="1"/>
          <p:nvPr/>
        </p:nvSpPr>
        <p:spPr>
          <a:xfrm>
            <a:off x="6636100" y="274125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2" name="Google Shape;522;p44"/>
          <p:cNvCxnSpPr/>
          <p:nvPr/>
        </p:nvCxnSpPr>
        <p:spPr>
          <a:xfrm>
            <a:off x="495225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523" name="Google Shape;523;p44"/>
          <p:cNvSpPr txBox="1"/>
          <p:nvPr/>
        </p:nvSpPr>
        <p:spPr>
          <a:xfrm>
            <a:off x="6636100" y="322287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4" name="Google Shape;524;p44"/>
          <p:cNvCxnSpPr/>
          <p:nvPr/>
        </p:nvCxnSpPr>
        <p:spPr>
          <a:xfrm>
            <a:off x="474740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525" name="Google Shape;525;p44"/>
          <p:cNvSpPr txBox="1"/>
          <p:nvPr/>
        </p:nvSpPr>
        <p:spPr>
          <a:xfrm>
            <a:off x="6636100" y="370448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6" name="Google Shape;526;p44"/>
          <p:cNvCxnSpPr/>
          <p:nvPr/>
        </p:nvCxnSpPr>
        <p:spPr>
          <a:xfrm>
            <a:off x="453437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527" name="Google Shape;527;p44"/>
          <p:cNvSpPr txBox="1"/>
          <p:nvPr/>
        </p:nvSpPr>
        <p:spPr>
          <a:xfrm>
            <a:off x="6636100" y="418610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4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Team Presentation</a:t>
            </a:r>
            <a:endParaRPr/>
          </a:p>
        </p:txBody>
      </p:sp>
      <p:sp>
        <p:nvSpPr>
          <p:cNvPr id="533" name="Google Shape;533;p4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74</a:t>
            </a:fld>
            <a:endParaRPr/>
          </a:p>
        </p:txBody>
      </p:sp>
      <p:pic>
        <p:nvPicPr>
          <p:cNvPr id="534" name="Google Shape;534;p45"/>
          <p:cNvPicPr preferRelativeResize="0"/>
          <p:nvPr/>
        </p:nvPicPr>
        <p:blipFill rotWithShape="1">
          <a:blip r:embed="rId3">
            <a:alphaModFix/>
          </a:blip>
          <a:srcRect l="19633" t="9820" b="9812"/>
          <a:stretch/>
        </p:blipFill>
        <p:spPr>
          <a:xfrm>
            <a:off x="855300" y="1759975"/>
            <a:ext cx="1489200" cy="1489200"/>
          </a:xfrm>
          <a:prstGeom prst="ellipse">
            <a:avLst/>
          </a:prstGeom>
          <a:noFill/>
          <a:ln>
            <a:noFill/>
          </a:ln>
        </p:spPr>
      </p:pic>
      <p:sp>
        <p:nvSpPr>
          <p:cNvPr id="535" name="Google Shape;535;p45"/>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Imani Jackson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6" name="Google Shape;536;p45"/>
          <p:cNvPicPr preferRelativeResize="0"/>
          <p:nvPr/>
        </p:nvPicPr>
        <p:blipFill rotWithShape="1">
          <a:blip r:embed="rId4">
            <a:alphaModFix/>
          </a:blip>
          <a:srcRect/>
          <a:stretch/>
        </p:blipFill>
        <p:spPr>
          <a:xfrm>
            <a:off x="2835025" y="1759975"/>
            <a:ext cx="1489200" cy="1489200"/>
          </a:xfrm>
          <a:prstGeom prst="ellipse">
            <a:avLst/>
          </a:prstGeom>
          <a:noFill/>
          <a:ln>
            <a:noFill/>
          </a:ln>
        </p:spPr>
      </p:pic>
      <p:sp>
        <p:nvSpPr>
          <p:cNvPr id="537" name="Google Shape;537;p45"/>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Marcos Galán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8" name="Google Shape;538;p45"/>
          <p:cNvPicPr preferRelativeResize="0"/>
          <p:nvPr/>
        </p:nvPicPr>
        <p:blipFill rotWithShape="1">
          <a:blip r:embed="rId5">
            <a:alphaModFix/>
          </a:blip>
          <a:srcRect l="47271" t="22330" b="24940"/>
          <a:stretch/>
        </p:blipFill>
        <p:spPr>
          <a:xfrm>
            <a:off x="4814750" y="1759975"/>
            <a:ext cx="1489200" cy="1489200"/>
          </a:xfrm>
          <a:prstGeom prst="ellipse">
            <a:avLst/>
          </a:prstGeom>
          <a:noFill/>
          <a:ln>
            <a:noFill/>
          </a:ln>
        </p:spPr>
      </p:pic>
      <p:sp>
        <p:nvSpPr>
          <p:cNvPr id="539" name="Google Shape;539;p45"/>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Ixchel Valdía</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40" name="Google Shape;540;p45"/>
          <p:cNvPicPr preferRelativeResize="0"/>
          <p:nvPr/>
        </p:nvPicPr>
        <p:blipFill rotWithShape="1">
          <a:blip r:embed="rId6">
            <a:alphaModFix/>
          </a:blip>
          <a:srcRect t="3926" b="29406"/>
          <a:stretch/>
        </p:blipFill>
        <p:spPr>
          <a:xfrm>
            <a:off x="6794475" y="1759975"/>
            <a:ext cx="1489200" cy="1489200"/>
          </a:xfrm>
          <a:prstGeom prst="ellipse">
            <a:avLst/>
          </a:prstGeom>
          <a:noFill/>
          <a:ln>
            <a:noFill/>
          </a:ln>
        </p:spPr>
      </p:pic>
      <p:sp>
        <p:nvSpPr>
          <p:cNvPr id="541" name="Google Shape;541;p45"/>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Nils Årud</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46"/>
          <p:cNvSpPr txBox="1">
            <a:spLocks noGrp="1"/>
          </p:cNvSpPr>
          <p:nvPr>
            <p:ph type="title" idx="4294967295"/>
          </p:nvPr>
        </p:nvSpPr>
        <p:spPr>
          <a:xfrm>
            <a:off x="965425" y="0"/>
            <a:ext cx="7711500" cy="73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
        <p:nvSpPr>
          <p:cNvPr id="547" name="Google Shape;547;p46"/>
          <p:cNvSpPr/>
          <p:nvPr/>
        </p:nvSpPr>
        <p:spPr>
          <a:xfrm>
            <a:off x="509192" y="748691"/>
            <a:ext cx="8125500" cy="4165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46"/>
          <p:cNvGrpSpPr/>
          <p:nvPr/>
        </p:nvGrpSpPr>
        <p:grpSpPr>
          <a:xfrm>
            <a:off x="678461" y="748701"/>
            <a:ext cx="7786712" cy="4165900"/>
            <a:chOff x="638138" y="467100"/>
            <a:chExt cx="7867750" cy="4194000"/>
          </a:xfrm>
        </p:grpSpPr>
        <p:cxnSp>
          <p:nvCxnSpPr>
            <p:cNvPr id="549" name="Google Shape;549;p46"/>
            <p:cNvCxnSpPr/>
            <p:nvPr/>
          </p:nvCxnSpPr>
          <p:spPr>
            <a:xfrm>
              <a:off x="638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0" name="Google Shape;550;p46"/>
            <p:cNvCxnSpPr/>
            <p:nvPr/>
          </p:nvCxnSpPr>
          <p:spPr>
            <a:xfrm>
              <a:off x="809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1" name="Google Shape;551;p46"/>
            <p:cNvCxnSpPr/>
            <p:nvPr/>
          </p:nvCxnSpPr>
          <p:spPr>
            <a:xfrm>
              <a:off x="980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p46"/>
            <p:cNvCxnSpPr/>
            <p:nvPr/>
          </p:nvCxnSpPr>
          <p:spPr>
            <a:xfrm>
              <a:off x="1151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46"/>
            <p:cNvCxnSpPr/>
            <p:nvPr/>
          </p:nvCxnSpPr>
          <p:spPr>
            <a:xfrm>
              <a:off x="1322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p46"/>
            <p:cNvCxnSpPr/>
            <p:nvPr/>
          </p:nvCxnSpPr>
          <p:spPr>
            <a:xfrm>
              <a:off x="1493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5" name="Google Shape;555;p46"/>
            <p:cNvCxnSpPr/>
            <p:nvPr/>
          </p:nvCxnSpPr>
          <p:spPr>
            <a:xfrm>
              <a:off x="1664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6" name="Google Shape;556;p46"/>
            <p:cNvCxnSpPr/>
            <p:nvPr/>
          </p:nvCxnSpPr>
          <p:spPr>
            <a:xfrm>
              <a:off x="1835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7" name="Google Shape;557;p46"/>
            <p:cNvCxnSpPr/>
            <p:nvPr/>
          </p:nvCxnSpPr>
          <p:spPr>
            <a:xfrm>
              <a:off x="2006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8" name="Google Shape;558;p46"/>
            <p:cNvCxnSpPr/>
            <p:nvPr/>
          </p:nvCxnSpPr>
          <p:spPr>
            <a:xfrm>
              <a:off x="2177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9" name="Google Shape;559;p46"/>
            <p:cNvCxnSpPr/>
            <p:nvPr/>
          </p:nvCxnSpPr>
          <p:spPr>
            <a:xfrm>
              <a:off x="2348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0" name="Google Shape;560;p46"/>
            <p:cNvCxnSpPr/>
            <p:nvPr/>
          </p:nvCxnSpPr>
          <p:spPr>
            <a:xfrm>
              <a:off x="2519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1" name="Google Shape;561;p46"/>
            <p:cNvCxnSpPr/>
            <p:nvPr/>
          </p:nvCxnSpPr>
          <p:spPr>
            <a:xfrm>
              <a:off x="2690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2" name="Google Shape;562;p46"/>
            <p:cNvCxnSpPr/>
            <p:nvPr/>
          </p:nvCxnSpPr>
          <p:spPr>
            <a:xfrm>
              <a:off x="2861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3" name="Google Shape;563;p46"/>
            <p:cNvCxnSpPr/>
            <p:nvPr/>
          </p:nvCxnSpPr>
          <p:spPr>
            <a:xfrm>
              <a:off x="3032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4" name="Google Shape;564;p46"/>
            <p:cNvCxnSpPr/>
            <p:nvPr/>
          </p:nvCxnSpPr>
          <p:spPr>
            <a:xfrm>
              <a:off x="3203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5" name="Google Shape;565;p46"/>
            <p:cNvCxnSpPr/>
            <p:nvPr/>
          </p:nvCxnSpPr>
          <p:spPr>
            <a:xfrm>
              <a:off x="3374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6" name="Google Shape;566;p46"/>
            <p:cNvCxnSpPr/>
            <p:nvPr/>
          </p:nvCxnSpPr>
          <p:spPr>
            <a:xfrm>
              <a:off x="3545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7" name="Google Shape;567;p46"/>
            <p:cNvCxnSpPr/>
            <p:nvPr/>
          </p:nvCxnSpPr>
          <p:spPr>
            <a:xfrm>
              <a:off x="3716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8" name="Google Shape;568;p46"/>
            <p:cNvCxnSpPr/>
            <p:nvPr/>
          </p:nvCxnSpPr>
          <p:spPr>
            <a:xfrm>
              <a:off x="3887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9" name="Google Shape;569;p46"/>
            <p:cNvCxnSpPr/>
            <p:nvPr/>
          </p:nvCxnSpPr>
          <p:spPr>
            <a:xfrm>
              <a:off x="40588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0" name="Google Shape;570;p46"/>
            <p:cNvCxnSpPr/>
            <p:nvPr/>
          </p:nvCxnSpPr>
          <p:spPr>
            <a:xfrm>
              <a:off x="42299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1" name="Google Shape;571;p46"/>
            <p:cNvCxnSpPr/>
            <p:nvPr/>
          </p:nvCxnSpPr>
          <p:spPr>
            <a:xfrm>
              <a:off x="44009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2" name="Google Shape;572;p46"/>
            <p:cNvCxnSpPr/>
            <p:nvPr/>
          </p:nvCxnSpPr>
          <p:spPr>
            <a:xfrm>
              <a:off x="47430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3" name="Google Shape;573;p46"/>
            <p:cNvCxnSpPr/>
            <p:nvPr/>
          </p:nvCxnSpPr>
          <p:spPr>
            <a:xfrm>
              <a:off x="49141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4" name="Google Shape;574;p46"/>
            <p:cNvCxnSpPr/>
            <p:nvPr/>
          </p:nvCxnSpPr>
          <p:spPr>
            <a:xfrm>
              <a:off x="5085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5" name="Google Shape;575;p46"/>
            <p:cNvCxnSpPr/>
            <p:nvPr/>
          </p:nvCxnSpPr>
          <p:spPr>
            <a:xfrm>
              <a:off x="5256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6" name="Google Shape;576;p46"/>
            <p:cNvCxnSpPr/>
            <p:nvPr/>
          </p:nvCxnSpPr>
          <p:spPr>
            <a:xfrm>
              <a:off x="5427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7" name="Google Shape;577;p46"/>
            <p:cNvCxnSpPr/>
            <p:nvPr/>
          </p:nvCxnSpPr>
          <p:spPr>
            <a:xfrm>
              <a:off x="5598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8" name="Google Shape;578;p46"/>
            <p:cNvCxnSpPr/>
            <p:nvPr/>
          </p:nvCxnSpPr>
          <p:spPr>
            <a:xfrm>
              <a:off x="5769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9" name="Google Shape;579;p46"/>
            <p:cNvCxnSpPr/>
            <p:nvPr/>
          </p:nvCxnSpPr>
          <p:spPr>
            <a:xfrm>
              <a:off x="5940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0" name="Google Shape;580;p46"/>
            <p:cNvCxnSpPr/>
            <p:nvPr/>
          </p:nvCxnSpPr>
          <p:spPr>
            <a:xfrm>
              <a:off x="6111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1" name="Google Shape;581;p46"/>
            <p:cNvCxnSpPr/>
            <p:nvPr/>
          </p:nvCxnSpPr>
          <p:spPr>
            <a:xfrm>
              <a:off x="6282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2" name="Google Shape;582;p46"/>
            <p:cNvCxnSpPr/>
            <p:nvPr/>
          </p:nvCxnSpPr>
          <p:spPr>
            <a:xfrm>
              <a:off x="6453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3" name="Google Shape;583;p46"/>
            <p:cNvCxnSpPr/>
            <p:nvPr/>
          </p:nvCxnSpPr>
          <p:spPr>
            <a:xfrm>
              <a:off x="6624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4" name="Google Shape;584;p46"/>
            <p:cNvCxnSpPr/>
            <p:nvPr/>
          </p:nvCxnSpPr>
          <p:spPr>
            <a:xfrm>
              <a:off x="6795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5" name="Google Shape;585;p46"/>
            <p:cNvCxnSpPr/>
            <p:nvPr/>
          </p:nvCxnSpPr>
          <p:spPr>
            <a:xfrm>
              <a:off x="6966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46"/>
            <p:cNvCxnSpPr/>
            <p:nvPr/>
          </p:nvCxnSpPr>
          <p:spPr>
            <a:xfrm>
              <a:off x="7137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7" name="Google Shape;587;p46"/>
            <p:cNvCxnSpPr/>
            <p:nvPr/>
          </p:nvCxnSpPr>
          <p:spPr>
            <a:xfrm>
              <a:off x="7308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8" name="Google Shape;588;p46"/>
            <p:cNvCxnSpPr/>
            <p:nvPr/>
          </p:nvCxnSpPr>
          <p:spPr>
            <a:xfrm>
              <a:off x="7479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9" name="Google Shape;589;p46"/>
            <p:cNvCxnSpPr/>
            <p:nvPr/>
          </p:nvCxnSpPr>
          <p:spPr>
            <a:xfrm>
              <a:off x="7650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0" name="Google Shape;590;p46"/>
            <p:cNvCxnSpPr/>
            <p:nvPr/>
          </p:nvCxnSpPr>
          <p:spPr>
            <a:xfrm>
              <a:off x="7821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1" name="Google Shape;591;p46"/>
            <p:cNvCxnSpPr/>
            <p:nvPr/>
          </p:nvCxnSpPr>
          <p:spPr>
            <a:xfrm>
              <a:off x="7992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2" name="Google Shape;592;p46"/>
            <p:cNvCxnSpPr/>
            <p:nvPr/>
          </p:nvCxnSpPr>
          <p:spPr>
            <a:xfrm>
              <a:off x="8163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3" name="Google Shape;593;p46"/>
            <p:cNvCxnSpPr/>
            <p:nvPr/>
          </p:nvCxnSpPr>
          <p:spPr>
            <a:xfrm>
              <a:off x="8334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4" name="Google Shape;594;p46"/>
            <p:cNvCxnSpPr/>
            <p:nvPr/>
          </p:nvCxnSpPr>
          <p:spPr>
            <a:xfrm>
              <a:off x="8505888" y="467100"/>
              <a:ext cx="0" cy="4194000"/>
            </a:xfrm>
            <a:prstGeom prst="straightConnector1">
              <a:avLst/>
            </a:prstGeom>
            <a:noFill/>
            <a:ln w="9525" cap="flat" cmpd="sng">
              <a:solidFill>
                <a:schemeClr val="dk2"/>
              </a:solidFill>
              <a:prstDash val="solid"/>
              <a:round/>
              <a:headEnd type="none" w="med" len="med"/>
              <a:tailEnd type="none" w="med" len="med"/>
            </a:ln>
          </p:spPr>
        </p:cxnSp>
      </p:grpSp>
      <p:sp>
        <p:nvSpPr>
          <p:cNvPr id="595" name="Google Shape;595;p4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75</a:t>
            </a:fld>
            <a:endParaRPr/>
          </a:p>
        </p:txBody>
      </p:sp>
      <p:grpSp>
        <p:nvGrpSpPr>
          <p:cNvPr id="596" name="Google Shape;596;p46"/>
          <p:cNvGrpSpPr/>
          <p:nvPr/>
        </p:nvGrpSpPr>
        <p:grpSpPr>
          <a:xfrm>
            <a:off x="509191" y="922240"/>
            <a:ext cx="8125456" cy="3818499"/>
            <a:chOff x="467088" y="642474"/>
            <a:chExt cx="4194000" cy="3858239"/>
          </a:xfrm>
        </p:grpSpPr>
        <p:cxnSp>
          <p:nvCxnSpPr>
            <p:cNvPr id="597" name="Google Shape;597;p46"/>
            <p:cNvCxnSpPr/>
            <p:nvPr/>
          </p:nvCxnSpPr>
          <p:spPr>
            <a:xfrm>
              <a:off x="2564088" y="-145452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8" name="Google Shape;598;p46"/>
            <p:cNvCxnSpPr/>
            <p:nvPr/>
          </p:nvCxnSpPr>
          <p:spPr>
            <a:xfrm>
              <a:off x="2564088" y="-127915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9" name="Google Shape;599;p46"/>
            <p:cNvCxnSpPr/>
            <p:nvPr/>
          </p:nvCxnSpPr>
          <p:spPr>
            <a:xfrm>
              <a:off x="2564088" y="-110377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0" name="Google Shape;600;p46"/>
            <p:cNvCxnSpPr/>
            <p:nvPr/>
          </p:nvCxnSpPr>
          <p:spPr>
            <a:xfrm>
              <a:off x="2564088" y="-92840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1" name="Google Shape;601;p46"/>
            <p:cNvCxnSpPr/>
            <p:nvPr/>
          </p:nvCxnSpPr>
          <p:spPr>
            <a:xfrm>
              <a:off x="2564088" y="-75302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2" name="Google Shape;602;p46"/>
            <p:cNvCxnSpPr/>
            <p:nvPr/>
          </p:nvCxnSpPr>
          <p:spPr>
            <a:xfrm>
              <a:off x="2564088" y="-57765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3" name="Google Shape;603;p46"/>
            <p:cNvCxnSpPr/>
            <p:nvPr/>
          </p:nvCxnSpPr>
          <p:spPr>
            <a:xfrm>
              <a:off x="2564088" y="-40227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4" name="Google Shape;604;p46"/>
            <p:cNvCxnSpPr/>
            <p:nvPr/>
          </p:nvCxnSpPr>
          <p:spPr>
            <a:xfrm>
              <a:off x="2564088" y="-22690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5" name="Google Shape;605;p46"/>
            <p:cNvCxnSpPr/>
            <p:nvPr/>
          </p:nvCxnSpPr>
          <p:spPr>
            <a:xfrm>
              <a:off x="2564088" y="-5153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6" name="Google Shape;606;p46"/>
            <p:cNvCxnSpPr/>
            <p:nvPr/>
          </p:nvCxnSpPr>
          <p:spPr>
            <a:xfrm>
              <a:off x="2564088" y="12384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7" name="Google Shape;607;p46"/>
            <p:cNvCxnSpPr/>
            <p:nvPr/>
          </p:nvCxnSpPr>
          <p:spPr>
            <a:xfrm>
              <a:off x="2564088" y="29921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8" name="Google Shape;608;p46"/>
            <p:cNvCxnSpPr/>
            <p:nvPr/>
          </p:nvCxnSpPr>
          <p:spPr>
            <a:xfrm>
              <a:off x="2564088" y="64996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9" name="Google Shape;609;p46"/>
            <p:cNvCxnSpPr/>
            <p:nvPr/>
          </p:nvCxnSpPr>
          <p:spPr>
            <a:xfrm>
              <a:off x="2564088" y="82534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0" name="Google Shape;610;p46"/>
            <p:cNvCxnSpPr/>
            <p:nvPr/>
          </p:nvCxnSpPr>
          <p:spPr>
            <a:xfrm>
              <a:off x="2564088" y="100071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1" name="Google Shape;611;p46"/>
            <p:cNvCxnSpPr/>
            <p:nvPr/>
          </p:nvCxnSpPr>
          <p:spPr>
            <a:xfrm>
              <a:off x="2564088" y="117609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2" name="Google Shape;612;p46"/>
            <p:cNvCxnSpPr/>
            <p:nvPr/>
          </p:nvCxnSpPr>
          <p:spPr>
            <a:xfrm>
              <a:off x="2564088" y="135146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3" name="Google Shape;613;p46"/>
            <p:cNvCxnSpPr/>
            <p:nvPr/>
          </p:nvCxnSpPr>
          <p:spPr>
            <a:xfrm>
              <a:off x="2564088" y="152684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4" name="Google Shape;614;p46"/>
            <p:cNvCxnSpPr/>
            <p:nvPr/>
          </p:nvCxnSpPr>
          <p:spPr>
            <a:xfrm>
              <a:off x="2564088" y="170221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5" name="Google Shape;615;p46"/>
            <p:cNvCxnSpPr/>
            <p:nvPr/>
          </p:nvCxnSpPr>
          <p:spPr>
            <a:xfrm>
              <a:off x="2564088" y="187759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6" name="Google Shape;616;p46"/>
            <p:cNvCxnSpPr/>
            <p:nvPr/>
          </p:nvCxnSpPr>
          <p:spPr>
            <a:xfrm>
              <a:off x="2564088" y="205296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7" name="Google Shape;617;p46"/>
            <p:cNvCxnSpPr/>
            <p:nvPr/>
          </p:nvCxnSpPr>
          <p:spPr>
            <a:xfrm>
              <a:off x="2564088" y="222833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8" name="Google Shape;618;p46"/>
            <p:cNvCxnSpPr/>
            <p:nvPr/>
          </p:nvCxnSpPr>
          <p:spPr>
            <a:xfrm>
              <a:off x="2564088" y="2403713"/>
              <a:ext cx="0" cy="4194000"/>
            </a:xfrm>
            <a:prstGeom prst="straightConnector1">
              <a:avLst/>
            </a:prstGeom>
            <a:noFill/>
            <a:ln w="9525" cap="flat" cmpd="sng">
              <a:solidFill>
                <a:schemeClr val="dk2"/>
              </a:solidFill>
              <a:prstDash val="solid"/>
              <a:round/>
              <a:headEnd type="none" w="med" len="med"/>
              <a:tailEnd type="none" w="med" len="med"/>
            </a:ln>
          </p:spPr>
        </p:cxnSp>
      </p:grpSp>
      <p:cxnSp>
        <p:nvCxnSpPr>
          <p:cNvPr id="619" name="Google Shape;619;p46"/>
          <p:cNvCxnSpPr/>
          <p:nvPr/>
        </p:nvCxnSpPr>
        <p:spPr>
          <a:xfrm>
            <a:off x="4571975" y="748691"/>
            <a:ext cx="0" cy="4165800"/>
          </a:xfrm>
          <a:prstGeom prst="straightConnector1">
            <a:avLst/>
          </a:prstGeom>
          <a:noFill/>
          <a:ln w="19050" cap="flat" cmpd="sng">
            <a:solidFill>
              <a:schemeClr val="lt1"/>
            </a:solidFill>
            <a:prstDash val="solid"/>
            <a:round/>
            <a:headEnd type="triangle" w="sm" len="sm"/>
            <a:tailEnd type="triangle" w="sm" len="sm"/>
          </a:ln>
        </p:spPr>
      </p:cxnSp>
      <p:cxnSp>
        <p:nvCxnSpPr>
          <p:cNvPr id="620" name="Google Shape;620;p46"/>
          <p:cNvCxnSpPr/>
          <p:nvPr/>
        </p:nvCxnSpPr>
        <p:spPr>
          <a:xfrm>
            <a:off x="509192" y="2831596"/>
            <a:ext cx="8125500" cy="0"/>
          </a:xfrm>
          <a:prstGeom prst="straightConnector1">
            <a:avLst/>
          </a:prstGeom>
          <a:noFill/>
          <a:ln w="19050" cap="flat" cmpd="sng">
            <a:solidFill>
              <a:schemeClr val="lt1"/>
            </a:solidFill>
            <a:prstDash val="solid"/>
            <a:round/>
            <a:headEnd type="triangle" w="sm" len="sm"/>
            <a:tailEnd type="triangle" w="sm" len="sm"/>
          </a:ln>
        </p:spPr>
      </p:cxnSp>
      <p:sp>
        <p:nvSpPr>
          <p:cNvPr id="621" name="Google Shape;621;p46"/>
          <p:cNvSpPr txBox="1"/>
          <p:nvPr/>
        </p:nvSpPr>
        <p:spPr>
          <a:xfrm rot="-5400000">
            <a:off x="-209262" y="274983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1</a:t>
            </a:r>
            <a:endParaRPr sz="800">
              <a:solidFill>
                <a:schemeClr val="lt1"/>
              </a:solidFill>
              <a:latin typeface="Roboto"/>
              <a:ea typeface="Roboto"/>
              <a:cs typeface="Roboto"/>
              <a:sym typeface="Roboto"/>
            </a:endParaRPr>
          </a:p>
        </p:txBody>
      </p:sp>
      <p:sp>
        <p:nvSpPr>
          <p:cNvPr id="622" name="Google Shape;622;p46"/>
          <p:cNvSpPr txBox="1"/>
          <p:nvPr/>
        </p:nvSpPr>
        <p:spPr>
          <a:xfrm rot="5400000">
            <a:off x="8080063" y="2749822"/>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1</a:t>
            </a:r>
            <a:endParaRPr sz="800">
              <a:solidFill>
                <a:schemeClr val="lt1"/>
              </a:solidFill>
              <a:latin typeface="Roboto"/>
              <a:ea typeface="Roboto"/>
              <a:cs typeface="Roboto"/>
              <a:sym typeface="Roboto"/>
            </a:endParaRPr>
          </a:p>
        </p:txBody>
      </p:sp>
      <p:sp>
        <p:nvSpPr>
          <p:cNvPr id="623" name="Google Shape;623;p46"/>
          <p:cNvSpPr txBox="1"/>
          <p:nvPr/>
        </p:nvSpPr>
        <p:spPr>
          <a:xfrm>
            <a:off x="3935399" y="491446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2</a:t>
            </a:r>
            <a:endParaRPr sz="800">
              <a:solidFill>
                <a:schemeClr val="lt1"/>
              </a:solidFill>
              <a:latin typeface="Roboto"/>
              <a:ea typeface="Roboto"/>
              <a:cs typeface="Roboto"/>
              <a:sym typeface="Roboto"/>
            </a:endParaRPr>
          </a:p>
        </p:txBody>
      </p:sp>
      <p:sp>
        <p:nvSpPr>
          <p:cNvPr id="624" name="Google Shape;624;p46"/>
          <p:cNvSpPr txBox="1"/>
          <p:nvPr/>
        </p:nvSpPr>
        <p:spPr>
          <a:xfrm>
            <a:off x="3935350" y="585075"/>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2</a:t>
            </a:r>
            <a:endParaRPr sz="800">
              <a:solidFill>
                <a:schemeClr val="lt1"/>
              </a:solidFill>
              <a:latin typeface="Roboto"/>
              <a:ea typeface="Roboto"/>
              <a:cs typeface="Roboto"/>
              <a:sym typeface="Roboto"/>
            </a:endParaRPr>
          </a:p>
        </p:txBody>
      </p:sp>
      <p:sp>
        <p:nvSpPr>
          <p:cNvPr id="625" name="Google Shape;625;p46"/>
          <p:cNvSpPr/>
          <p:nvPr/>
        </p:nvSpPr>
        <p:spPr>
          <a:xfrm>
            <a:off x="6987733" y="1104156"/>
            <a:ext cx="990000" cy="9900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accent1"/>
                </a:solidFill>
                <a:latin typeface="Roboto"/>
                <a:ea typeface="Roboto"/>
                <a:cs typeface="Roboto"/>
                <a:sym typeface="Roboto"/>
              </a:rPr>
              <a:t>Our company</a:t>
            </a:r>
            <a:endParaRPr sz="800">
              <a:solidFill>
                <a:schemeClr val="accent1"/>
              </a:solidFill>
              <a:latin typeface="Roboto"/>
              <a:ea typeface="Roboto"/>
              <a:cs typeface="Roboto"/>
              <a:sym typeface="Roboto"/>
            </a:endParaRPr>
          </a:p>
        </p:txBody>
      </p:sp>
      <p:sp>
        <p:nvSpPr>
          <p:cNvPr id="626" name="Google Shape;626;p46"/>
          <p:cNvSpPr/>
          <p:nvPr/>
        </p:nvSpPr>
        <p:spPr>
          <a:xfrm>
            <a:off x="3145191" y="1568220"/>
            <a:ext cx="867000" cy="8670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7" name="Google Shape;627;p46"/>
          <p:cNvSpPr/>
          <p:nvPr/>
        </p:nvSpPr>
        <p:spPr>
          <a:xfrm>
            <a:off x="1415571" y="3722361"/>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8" name="Google Shape;628;p46"/>
          <p:cNvSpPr/>
          <p:nvPr/>
        </p:nvSpPr>
        <p:spPr>
          <a:xfrm>
            <a:off x="5616077" y="3204134"/>
            <a:ext cx="723000" cy="7230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9" name="Google Shape;629;p46"/>
          <p:cNvSpPr/>
          <p:nvPr/>
        </p:nvSpPr>
        <p:spPr>
          <a:xfrm>
            <a:off x="6507610" y="3650358"/>
            <a:ext cx="867000" cy="867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0" name="Google Shape;630;p46"/>
          <p:cNvSpPr/>
          <p:nvPr/>
        </p:nvSpPr>
        <p:spPr>
          <a:xfrm>
            <a:off x="4766806" y="845215"/>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1" name="Google Shape;631;p46"/>
          <p:cNvSpPr/>
          <p:nvPr/>
        </p:nvSpPr>
        <p:spPr>
          <a:xfrm>
            <a:off x="1149677" y="1224137"/>
            <a:ext cx="462300" cy="4623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Weekly Planner</a:t>
            </a:r>
            <a:endParaRPr/>
          </a:p>
        </p:txBody>
      </p:sp>
      <p:sp>
        <p:nvSpPr>
          <p:cNvPr id="637" name="Google Shape;637;p4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76</a:t>
            </a:fld>
            <a:endParaRPr/>
          </a:p>
        </p:txBody>
      </p:sp>
      <p:graphicFrame>
        <p:nvGraphicFramePr>
          <p:cNvPr id="638" name="Google Shape;638;p47"/>
          <p:cNvGraphicFramePr/>
          <p:nvPr/>
        </p:nvGraphicFramePr>
        <p:xfrm>
          <a:off x="1139325" y="1025125"/>
          <a:ext cx="8004700" cy="3894800"/>
        </p:xfrm>
        <a:graphic>
          <a:graphicData uri="http://schemas.openxmlformats.org/drawingml/2006/table">
            <a:tbl>
              <a:tblPr>
                <a:noFill/>
                <a:tableStyleId>{2091BD0C-065F-43EE-8344-79AE29CD5F3C}</a:tableStyleId>
              </a:tblPr>
              <a:tblGrid>
                <a:gridCol w="887100"/>
                <a:gridCol w="1016800"/>
                <a:gridCol w="1016800"/>
                <a:gridCol w="1016800"/>
                <a:gridCol w="1016800"/>
                <a:gridCol w="1016800"/>
                <a:gridCol w="1016800"/>
                <a:gridCol w="1016800"/>
              </a:tblGrid>
              <a:tr h="397425">
                <a:tc>
                  <a:txBody>
                    <a:bodyPr/>
                    <a:lstStyle/>
                    <a:p>
                      <a:pPr marL="0" lvl="0" indent="0" algn="r" rtl="0">
                        <a:spcBef>
                          <a:spcPts val="0"/>
                        </a:spcBef>
                        <a:spcAft>
                          <a:spcPts val="0"/>
                        </a:spcAft>
                        <a:buNone/>
                      </a:pPr>
                      <a:endParaRPr sz="800">
                        <a:solidFill>
                          <a:schemeClr val="dk2"/>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SUNDAY</a:t>
                      </a:r>
                      <a:endParaRPr sz="700">
                        <a:solidFill>
                          <a:schemeClr val="lt1"/>
                        </a:solidFill>
                        <a:latin typeface="Roboto"/>
                        <a:ea typeface="Roboto"/>
                        <a:cs typeface="Roboto"/>
                        <a:sym typeface="Roboto"/>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MONDAY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TUESDAY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WEDNESDAY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THURSDAY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FRIDAY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SATURDAY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9:00 - 9:45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10:00 - 10:45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11:00 - 11:45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12:00 - 13:15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13:30 - 14:15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14:30 - 15:15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15:30 - 16:15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2"/>
        <p:cNvGrpSpPr/>
        <p:nvPr/>
      </p:nvGrpSpPr>
      <p:grpSpPr>
        <a:xfrm>
          <a:off x="0" y="0"/>
          <a:ext cx="0" cy="0"/>
          <a:chOff x="0" y="0"/>
          <a:chExt cx="0" cy="0"/>
        </a:xfrm>
      </p:grpSpPr>
      <p:grpSp>
        <p:nvGrpSpPr>
          <p:cNvPr id="643" name="Google Shape;643;p48"/>
          <p:cNvGrpSpPr/>
          <p:nvPr/>
        </p:nvGrpSpPr>
        <p:grpSpPr>
          <a:xfrm>
            <a:off x="3303772" y="275619"/>
            <a:ext cx="342903" cy="447293"/>
            <a:chOff x="590250" y="244200"/>
            <a:chExt cx="407975" cy="532175"/>
          </a:xfrm>
        </p:grpSpPr>
        <p:sp>
          <p:nvSpPr>
            <p:cNvPr id="644" name="Google Shape;644;p4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8"/>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8"/>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8"/>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8"/>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8"/>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48"/>
          <p:cNvGrpSpPr/>
          <p:nvPr/>
        </p:nvGrpSpPr>
        <p:grpSpPr>
          <a:xfrm>
            <a:off x="3856464" y="341641"/>
            <a:ext cx="372594" cy="310145"/>
            <a:chOff x="1247825" y="322750"/>
            <a:chExt cx="443300" cy="369000"/>
          </a:xfrm>
        </p:grpSpPr>
        <p:sp>
          <p:nvSpPr>
            <p:cNvPr id="659" name="Google Shape;659;p48"/>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8"/>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8"/>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48"/>
          <p:cNvGrpSpPr/>
          <p:nvPr/>
        </p:nvGrpSpPr>
        <p:grpSpPr>
          <a:xfrm>
            <a:off x="4429643" y="340107"/>
            <a:ext cx="356204" cy="313212"/>
            <a:chOff x="1929775" y="320925"/>
            <a:chExt cx="423800" cy="372650"/>
          </a:xfrm>
        </p:grpSpPr>
        <p:sp>
          <p:nvSpPr>
            <p:cNvPr id="665" name="Google Shape;665;p48"/>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8"/>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8"/>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8"/>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8"/>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48"/>
          <p:cNvSpPr/>
          <p:nvPr/>
        </p:nvSpPr>
        <p:spPr>
          <a:xfrm>
            <a:off x="5026945" y="3288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p:cNvSpPr/>
          <p:nvPr/>
        </p:nvSpPr>
        <p:spPr>
          <a:xfrm>
            <a:off x="5611913" y="329884"/>
            <a:ext cx="251793" cy="333679"/>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8"/>
          <p:cNvGrpSpPr/>
          <p:nvPr/>
        </p:nvGrpSpPr>
        <p:grpSpPr>
          <a:xfrm>
            <a:off x="6699287" y="304785"/>
            <a:ext cx="336767" cy="383835"/>
            <a:chOff x="4630125" y="278900"/>
            <a:chExt cx="400675" cy="456675"/>
          </a:xfrm>
        </p:grpSpPr>
        <p:sp>
          <p:nvSpPr>
            <p:cNvPr id="673" name="Google Shape;673;p48"/>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8"/>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8"/>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8"/>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48"/>
          <p:cNvSpPr/>
          <p:nvPr/>
        </p:nvSpPr>
        <p:spPr>
          <a:xfrm>
            <a:off x="7239876" y="3283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48"/>
          <p:cNvGrpSpPr/>
          <p:nvPr/>
        </p:nvGrpSpPr>
        <p:grpSpPr>
          <a:xfrm>
            <a:off x="3308899" y="851341"/>
            <a:ext cx="342882" cy="418128"/>
            <a:chOff x="596350" y="929175"/>
            <a:chExt cx="407950" cy="497475"/>
          </a:xfrm>
        </p:grpSpPr>
        <p:sp>
          <p:nvSpPr>
            <p:cNvPr id="679" name="Google Shape;679;p4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48"/>
          <p:cNvGrpSpPr/>
          <p:nvPr/>
        </p:nvGrpSpPr>
        <p:grpSpPr>
          <a:xfrm>
            <a:off x="4433215" y="912256"/>
            <a:ext cx="349060" cy="298882"/>
            <a:chOff x="1934025" y="1001650"/>
            <a:chExt cx="415300" cy="355600"/>
          </a:xfrm>
        </p:grpSpPr>
        <p:sp>
          <p:nvSpPr>
            <p:cNvPr id="687" name="Google Shape;687;p48"/>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8"/>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8"/>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48"/>
          <p:cNvSpPr/>
          <p:nvPr/>
        </p:nvSpPr>
        <p:spPr>
          <a:xfrm>
            <a:off x="4997274" y="8871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p:nvPr/>
        </p:nvSpPr>
        <p:spPr>
          <a:xfrm>
            <a:off x="5562784" y="9045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8"/>
          <p:cNvSpPr/>
          <p:nvPr/>
        </p:nvSpPr>
        <p:spPr>
          <a:xfrm>
            <a:off x="6132896" y="9071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p:nvPr/>
        </p:nvSpPr>
        <p:spPr>
          <a:xfrm>
            <a:off x="6709164" y="9102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48"/>
          <p:cNvGrpSpPr/>
          <p:nvPr/>
        </p:nvGrpSpPr>
        <p:grpSpPr>
          <a:xfrm>
            <a:off x="7257610" y="889731"/>
            <a:ext cx="350068" cy="350573"/>
            <a:chOff x="5294400" y="974850"/>
            <a:chExt cx="416500" cy="417100"/>
          </a:xfrm>
        </p:grpSpPr>
        <p:sp>
          <p:nvSpPr>
            <p:cNvPr id="696" name="Google Shape;696;p48"/>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48"/>
          <p:cNvGrpSpPr/>
          <p:nvPr/>
        </p:nvGrpSpPr>
        <p:grpSpPr>
          <a:xfrm>
            <a:off x="7780632" y="850332"/>
            <a:ext cx="433992" cy="422729"/>
            <a:chOff x="5916675" y="927975"/>
            <a:chExt cx="516350" cy="502950"/>
          </a:xfrm>
        </p:grpSpPr>
        <p:sp>
          <p:nvSpPr>
            <p:cNvPr id="699" name="Google Shape;699;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48"/>
          <p:cNvGrpSpPr/>
          <p:nvPr/>
        </p:nvGrpSpPr>
        <p:grpSpPr>
          <a:xfrm>
            <a:off x="3282276" y="1499745"/>
            <a:ext cx="391001" cy="264085"/>
            <a:chOff x="564675" y="1700625"/>
            <a:chExt cx="465200" cy="314200"/>
          </a:xfrm>
        </p:grpSpPr>
        <p:sp>
          <p:nvSpPr>
            <p:cNvPr id="702" name="Google Shape;702;p48"/>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8"/>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8"/>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48"/>
          <p:cNvGrpSpPr/>
          <p:nvPr/>
        </p:nvGrpSpPr>
        <p:grpSpPr>
          <a:xfrm>
            <a:off x="3847260" y="1435257"/>
            <a:ext cx="391001" cy="382827"/>
            <a:chOff x="1236875" y="1623900"/>
            <a:chExt cx="465200" cy="455475"/>
          </a:xfrm>
        </p:grpSpPr>
        <p:sp>
          <p:nvSpPr>
            <p:cNvPr id="706" name="Google Shape;706;p48"/>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8"/>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8"/>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8"/>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8"/>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8"/>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8"/>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48"/>
          <p:cNvGrpSpPr/>
          <p:nvPr/>
        </p:nvGrpSpPr>
        <p:grpSpPr>
          <a:xfrm>
            <a:off x="4424515" y="1443452"/>
            <a:ext cx="366458" cy="366437"/>
            <a:chOff x="1923675" y="1633650"/>
            <a:chExt cx="436000" cy="435975"/>
          </a:xfrm>
        </p:grpSpPr>
        <p:sp>
          <p:nvSpPr>
            <p:cNvPr id="714" name="Google Shape;714;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48"/>
          <p:cNvGrpSpPr/>
          <p:nvPr/>
        </p:nvGrpSpPr>
        <p:grpSpPr>
          <a:xfrm>
            <a:off x="4987966" y="1441918"/>
            <a:ext cx="369505" cy="369505"/>
            <a:chOff x="2594050" y="1631825"/>
            <a:chExt cx="439625" cy="439625"/>
          </a:xfrm>
        </p:grpSpPr>
        <p:sp>
          <p:nvSpPr>
            <p:cNvPr id="721" name="Google Shape;721;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48"/>
          <p:cNvSpPr/>
          <p:nvPr/>
        </p:nvSpPr>
        <p:spPr>
          <a:xfrm>
            <a:off x="5569424" y="14583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48"/>
          <p:cNvGrpSpPr/>
          <p:nvPr/>
        </p:nvGrpSpPr>
        <p:grpSpPr>
          <a:xfrm>
            <a:off x="6152731" y="1414287"/>
            <a:ext cx="299911" cy="424768"/>
            <a:chOff x="3979850" y="1598950"/>
            <a:chExt cx="356825" cy="505375"/>
          </a:xfrm>
        </p:grpSpPr>
        <p:sp>
          <p:nvSpPr>
            <p:cNvPr id="727" name="Google Shape;727;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48"/>
          <p:cNvGrpSpPr/>
          <p:nvPr/>
        </p:nvGrpSpPr>
        <p:grpSpPr>
          <a:xfrm>
            <a:off x="6670121" y="1505376"/>
            <a:ext cx="395098" cy="242589"/>
            <a:chOff x="4595425" y="1707325"/>
            <a:chExt cx="470075" cy="288625"/>
          </a:xfrm>
        </p:grpSpPr>
        <p:sp>
          <p:nvSpPr>
            <p:cNvPr id="730" name="Google Shape;730;p48"/>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8"/>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8"/>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8"/>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8"/>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48"/>
          <p:cNvGrpSpPr/>
          <p:nvPr/>
        </p:nvGrpSpPr>
        <p:grpSpPr>
          <a:xfrm>
            <a:off x="7254038" y="1446016"/>
            <a:ext cx="357234" cy="361310"/>
            <a:chOff x="5290150" y="1636700"/>
            <a:chExt cx="425025" cy="429875"/>
          </a:xfrm>
        </p:grpSpPr>
        <p:sp>
          <p:nvSpPr>
            <p:cNvPr id="736" name="Google Shape;736;p48"/>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8"/>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48"/>
          <p:cNvGrpSpPr/>
          <p:nvPr/>
        </p:nvGrpSpPr>
        <p:grpSpPr>
          <a:xfrm>
            <a:off x="7817992" y="1435257"/>
            <a:ext cx="359272" cy="376691"/>
            <a:chOff x="5961125" y="1623900"/>
            <a:chExt cx="427450" cy="448175"/>
          </a:xfrm>
        </p:grpSpPr>
        <p:sp>
          <p:nvSpPr>
            <p:cNvPr id="739" name="Google Shape;739;p4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48"/>
          <p:cNvGrpSpPr/>
          <p:nvPr/>
        </p:nvGrpSpPr>
        <p:grpSpPr>
          <a:xfrm>
            <a:off x="8370684" y="1444986"/>
            <a:ext cx="383835" cy="363369"/>
            <a:chOff x="6618700" y="1635475"/>
            <a:chExt cx="456675" cy="432325"/>
          </a:xfrm>
        </p:grpSpPr>
        <p:sp>
          <p:nvSpPr>
            <p:cNvPr id="747" name="Google Shape;747;p48"/>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8"/>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8"/>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8"/>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8"/>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48"/>
          <p:cNvGrpSpPr/>
          <p:nvPr/>
        </p:nvGrpSpPr>
        <p:grpSpPr>
          <a:xfrm>
            <a:off x="3325772" y="2028398"/>
            <a:ext cx="304009" cy="326513"/>
            <a:chOff x="616425" y="2329600"/>
            <a:chExt cx="361700" cy="388475"/>
          </a:xfrm>
        </p:grpSpPr>
        <p:sp>
          <p:nvSpPr>
            <p:cNvPr id="753" name="Google Shape;753;p4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8"/>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8"/>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48"/>
          <p:cNvGrpSpPr/>
          <p:nvPr/>
        </p:nvGrpSpPr>
        <p:grpSpPr>
          <a:xfrm>
            <a:off x="3882582" y="2031466"/>
            <a:ext cx="320378" cy="320378"/>
            <a:chOff x="1278900" y="2333250"/>
            <a:chExt cx="381175" cy="381175"/>
          </a:xfrm>
        </p:grpSpPr>
        <p:sp>
          <p:nvSpPr>
            <p:cNvPr id="762" name="Google Shape;762;p4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48"/>
          <p:cNvGrpSpPr/>
          <p:nvPr/>
        </p:nvGrpSpPr>
        <p:grpSpPr>
          <a:xfrm>
            <a:off x="4447545" y="2031466"/>
            <a:ext cx="320399" cy="320378"/>
            <a:chOff x="1951075" y="2333250"/>
            <a:chExt cx="381200" cy="381175"/>
          </a:xfrm>
        </p:grpSpPr>
        <p:sp>
          <p:nvSpPr>
            <p:cNvPr id="767" name="Google Shape;767;p4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48"/>
          <p:cNvGrpSpPr/>
          <p:nvPr/>
        </p:nvGrpSpPr>
        <p:grpSpPr>
          <a:xfrm>
            <a:off x="5012529" y="2031466"/>
            <a:ext cx="320378" cy="320378"/>
            <a:chOff x="2623275" y="2333250"/>
            <a:chExt cx="381175" cy="381175"/>
          </a:xfrm>
        </p:grpSpPr>
        <p:sp>
          <p:nvSpPr>
            <p:cNvPr id="772" name="Google Shape;772;p48"/>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8"/>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8"/>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8"/>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48"/>
          <p:cNvGrpSpPr/>
          <p:nvPr/>
        </p:nvGrpSpPr>
        <p:grpSpPr>
          <a:xfrm>
            <a:off x="5652234" y="1976203"/>
            <a:ext cx="170937" cy="426827"/>
            <a:chOff x="3384375" y="2267500"/>
            <a:chExt cx="203375" cy="507825"/>
          </a:xfrm>
        </p:grpSpPr>
        <p:sp>
          <p:nvSpPr>
            <p:cNvPr id="777" name="Google Shape;777;p48"/>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8"/>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48"/>
          <p:cNvGrpSpPr/>
          <p:nvPr/>
        </p:nvGrpSpPr>
        <p:grpSpPr>
          <a:xfrm>
            <a:off x="6797541" y="2030436"/>
            <a:ext cx="140237" cy="318339"/>
            <a:chOff x="4747025" y="2332025"/>
            <a:chExt cx="166850" cy="378750"/>
          </a:xfrm>
        </p:grpSpPr>
        <p:sp>
          <p:nvSpPr>
            <p:cNvPr id="780" name="Google Shape;780;p48"/>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8"/>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48"/>
          <p:cNvGrpSpPr/>
          <p:nvPr/>
        </p:nvGrpSpPr>
        <p:grpSpPr>
          <a:xfrm>
            <a:off x="6230015" y="1978241"/>
            <a:ext cx="145343" cy="422729"/>
            <a:chOff x="4071800" y="2269925"/>
            <a:chExt cx="172925" cy="502950"/>
          </a:xfrm>
        </p:grpSpPr>
        <p:sp>
          <p:nvSpPr>
            <p:cNvPr id="783" name="Google Shape;783;p48"/>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8"/>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48"/>
          <p:cNvSpPr/>
          <p:nvPr/>
        </p:nvSpPr>
        <p:spPr>
          <a:xfrm>
            <a:off x="7272636" y="20228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48"/>
          <p:cNvGrpSpPr/>
          <p:nvPr/>
        </p:nvGrpSpPr>
        <p:grpSpPr>
          <a:xfrm>
            <a:off x="7827721" y="2028902"/>
            <a:ext cx="345971" cy="325505"/>
            <a:chOff x="5972700" y="2330200"/>
            <a:chExt cx="411625" cy="387275"/>
          </a:xfrm>
        </p:grpSpPr>
        <p:sp>
          <p:nvSpPr>
            <p:cNvPr id="787" name="Google Shape;787;p4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48"/>
          <p:cNvGrpSpPr/>
          <p:nvPr/>
        </p:nvGrpSpPr>
        <p:grpSpPr>
          <a:xfrm>
            <a:off x="3423018" y="2557031"/>
            <a:ext cx="109538" cy="399195"/>
            <a:chOff x="732125" y="2958550"/>
            <a:chExt cx="130325" cy="474950"/>
          </a:xfrm>
        </p:grpSpPr>
        <p:sp>
          <p:nvSpPr>
            <p:cNvPr id="790" name="Google Shape;790;p48"/>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8"/>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8"/>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8"/>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8"/>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8"/>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8"/>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8"/>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48"/>
          <p:cNvSpPr/>
          <p:nvPr/>
        </p:nvSpPr>
        <p:spPr>
          <a:xfrm>
            <a:off x="4439938" y="25412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8"/>
          <p:cNvSpPr/>
          <p:nvPr/>
        </p:nvSpPr>
        <p:spPr>
          <a:xfrm>
            <a:off x="3918430" y="25412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800;p48"/>
          <p:cNvGrpSpPr/>
          <p:nvPr/>
        </p:nvGrpSpPr>
        <p:grpSpPr>
          <a:xfrm>
            <a:off x="4978762" y="2569827"/>
            <a:ext cx="387933" cy="367467"/>
            <a:chOff x="2583100" y="2973775"/>
            <a:chExt cx="461550" cy="437200"/>
          </a:xfrm>
        </p:grpSpPr>
        <p:sp>
          <p:nvSpPr>
            <p:cNvPr id="801" name="Google Shape;801;p48"/>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8"/>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48"/>
          <p:cNvSpPr/>
          <p:nvPr/>
        </p:nvSpPr>
        <p:spPr>
          <a:xfrm>
            <a:off x="6689706" y="25786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48"/>
          <p:cNvGrpSpPr/>
          <p:nvPr/>
        </p:nvGrpSpPr>
        <p:grpSpPr>
          <a:xfrm>
            <a:off x="7218211" y="2597984"/>
            <a:ext cx="435022" cy="323445"/>
            <a:chOff x="5247525" y="3007275"/>
            <a:chExt cx="517575" cy="384825"/>
          </a:xfrm>
        </p:grpSpPr>
        <p:sp>
          <p:nvSpPr>
            <p:cNvPr id="805" name="Google Shape;805;p4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8"/>
          <p:cNvGrpSpPr/>
          <p:nvPr/>
        </p:nvGrpSpPr>
        <p:grpSpPr>
          <a:xfrm>
            <a:off x="6129197" y="2579556"/>
            <a:ext cx="342882" cy="350068"/>
            <a:chOff x="3951850" y="2985350"/>
            <a:chExt cx="407950" cy="416500"/>
          </a:xfrm>
        </p:grpSpPr>
        <p:sp>
          <p:nvSpPr>
            <p:cNvPr id="808" name="Google Shape;808;p4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8"/>
          <p:cNvGrpSpPr/>
          <p:nvPr/>
        </p:nvGrpSpPr>
        <p:grpSpPr>
          <a:xfrm>
            <a:off x="3285869" y="3169104"/>
            <a:ext cx="397136" cy="305017"/>
            <a:chOff x="568950" y="3686775"/>
            <a:chExt cx="472500" cy="362900"/>
          </a:xfrm>
        </p:grpSpPr>
        <p:sp>
          <p:nvSpPr>
            <p:cNvPr id="813" name="Google Shape;813;p48"/>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8"/>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8"/>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48"/>
          <p:cNvSpPr/>
          <p:nvPr/>
        </p:nvSpPr>
        <p:spPr>
          <a:xfrm>
            <a:off x="7862711" y="25622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48"/>
          <p:cNvGrpSpPr/>
          <p:nvPr/>
        </p:nvGrpSpPr>
        <p:grpSpPr>
          <a:xfrm>
            <a:off x="3853921" y="3194697"/>
            <a:ext cx="377700" cy="253852"/>
            <a:chOff x="1244800" y="3717225"/>
            <a:chExt cx="449375" cy="302025"/>
          </a:xfrm>
        </p:grpSpPr>
        <p:sp>
          <p:nvSpPr>
            <p:cNvPr id="818" name="Google Shape;818;p48"/>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8"/>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8"/>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8"/>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8"/>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8"/>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48"/>
          <p:cNvGrpSpPr/>
          <p:nvPr/>
        </p:nvGrpSpPr>
        <p:grpSpPr>
          <a:xfrm>
            <a:off x="4424011" y="3175239"/>
            <a:ext cx="367467" cy="287115"/>
            <a:chOff x="1923075" y="3694075"/>
            <a:chExt cx="437200" cy="341600"/>
          </a:xfrm>
        </p:grpSpPr>
        <p:sp>
          <p:nvSpPr>
            <p:cNvPr id="825" name="Google Shape;825;p48"/>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8"/>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8"/>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8"/>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8"/>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8"/>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8"/>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8"/>
          <p:cNvGrpSpPr/>
          <p:nvPr/>
        </p:nvGrpSpPr>
        <p:grpSpPr>
          <a:xfrm>
            <a:off x="4992567" y="3170638"/>
            <a:ext cx="360301" cy="295814"/>
            <a:chOff x="2599525" y="3688600"/>
            <a:chExt cx="428675" cy="351950"/>
          </a:xfrm>
        </p:grpSpPr>
        <p:sp>
          <p:nvSpPr>
            <p:cNvPr id="835" name="Google Shape;835;p4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48"/>
          <p:cNvGrpSpPr/>
          <p:nvPr/>
        </p:nvGrpSpPr>
        <p:grpSpPr>
          <a:xfrm>
            <a:off x="5574950" y="3150171"/>
            <a:ext cx="333700" cy="329077"/>
            <a:chOff x="3292425" y="3664250"/>
            <a:chExt cx="397025" cy="391525"/>
          </a:xfrm>
        </p:grpSpPr>
        <p:sp>
          <p:nvSpPr>
            <p:cNvPr id="839" name="Google Shape;839;p48"/>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48"/>
          <p:cNvGrpSpPr/>
          <p:nvPr/>
        </p:nvGrpSpPr>
        <p:grpSpPr>
          <a:xfrm>
            <a:off x="6112807" y="3192638"/>
            <a:ext cx="369526" cy="268183"/>
            <a:chOff x="3932350" y="3714775"/>
            <a:chExt cx="439650" cy="319075"/>
          </a:xfrm>
        </p:grpSpPr>
        <p:sp>
          <p:nvSpPr>
            <p:cNvPr id="843" name="Google Shape;843;p4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48"/>
          <p:cNvGrpSpPr/>
          <p:nvPr/>
        </p:nvGrpSpPr>
        <p:grpSpPr>
          <a:xfrm>
            <a:off x="6677791" y="3192638"/>
            <a:ext cx="369505" cy="268183"/>
            <a:chOff x="4604550" y="3714775"/>
            <a:chExt cx="439625" cy="319075"/>
          </a:xfrm>
        </p:grpSpPr>
        <p:sp>
          <p:nvSpPr>
            <p:cNvPr id="849" name="Google Shape;849;p4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48"/>
          <p:cNvGrpSpPr/>
          <p:nvPr/>
        </p:nvGrpSpPr>
        <p:grpSpPr>
          <a:xfrm>
            <a:off x="7256076" y="3165006"/>
            <a:ext cx="353136" cy="313738"/>
            <a:chOff x="5292575" y="3681900"/>
            <a:chExt cx="420150" cy="373275"/>
          </a:xfrm>
        </p:grpSpPr>
        <p:sp>
          <p:nvSpPr>
            <p:cNvPr id="852" name="Google Shape;852;p4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48"/>
          <p:cNvGrpSpPr/>
          <p:nvPr/>
        </p:nvGrpSpPr>
        <p:grpSpPr>
          <a:xfrm>
            <a:off x="7801098" y="3125082"/>
            <a:ext cx="393060" cy="393060"/>
            <a:chOff x="5941025" y="3634400"/>
            <a:chExt cx="467650" cy="467650"/>
          </a:xfrm>
        </p:grpSpPr>
        <p:sp>
          <p:nvSpPr>
            <p:cNvPr id="860" name="Google Shape;860;p4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8"/>
          <p:cNvGrpSpPr/>
          <p:nvPr/>
        </p:nvGrpSpPr>
        <p:grpSpPr>
          <a:xfrm>
            <a:off x="8391171" y="3150171"/>
            <a:ext cx="342882" cy="342903"/>
            <a:chOff x="6643075" y="3664250"/>
            <a:chExt cx="407950" cy="407975"/>
          </a:xfrm>
        </p:grpSpPr>
        <p:sp>
          <p:nvSpPr>
            <p:cNvPr id="867" name="Google Shape;867;p4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48"/>
          <p:cNvGrpSpPr/>
          <p:nvPr/>
        </p:nvGrpSpPr>
        <p:grpSpPr>
          <a:xfrm>
            <a:off x="3292005" y="3700825"/>
            <a:ext cx="371564" cy="371543"/>
            <a:chOff x="576250" y="4319400"/>
            <a:chExt cx="442075" cy="442050"/>
          </a:xfrm>
        </p:grpSpPr>
        <p:sp>
          <p:nvSpPr>
            <p:cNvPr id="870" name="Google Shape;870;p4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 name="Google Shape;874;p48"/>
          <p:cNvSpPr/>
          <p:nvPr/>
        </p:nvSpPr>
        <p:spPr>
          <a:xfrm>
            <a:off x="3841668" y="37731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8"/>
          <p:cNvSpPr/>
          <p:nvPr/>
        </p:nvSpPr>
        <p:spPr>
          <a:xfrm>
            <a:off x="6132391" y="37163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8"/>
          <p:cNvSpPr/>
          <p:nvPr/>
        </p:nvSpPr>
        <p:spPr>
          <a:xfrm>
            <a:off x="5567386" y="37377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8"/>
          <p:cNvSpPr/>
          <p:nvPr/>
        </p:nvSpPr>
        <p:spPr>
          <a:xfrm>
            <a:off x="6695863" y="37147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48"/>
          <p:cNvGrpSpPr/>
          <p:nvPr/>
        </p:nvGrpSpPr>
        <p:grpSpPr>
          <a:xfrm>
            <a:off x="7235610" y="3719757"/>
            <a:ext cx="394068" cy="325505"/>
            <a:chOff x="5268225" y="4341925"/>
            <a:chExt cx="468850" cy="387275"/>
          </a:xfrm>
        </p:grpSpPr>
        <p:sp>
          <p:nvSpPr>
            <p:cNvPr id="879" name="Google Shape;879;p48"/>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8"/>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8"/>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8"/>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8"/>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8"/>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8"/>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48"/>
          <p:cNvGrpSpPr/>
          <p:nvPr/>
        </p:nvGrpSpPr>
        <p:grpSpPr>
          <a:xfrm>
            <a:off x="7820556" y="3709524"/>
            <a:ext cx="354145" cy="354145"/>
            <a:chOff x="5964175" y="4329750"/>
            <a:chExt cx="421350" cy="421350"/>
          </a:xfrm>
        </p:grpSpPr>
        <p:sp>
          <p:nvSpPr>
            <p:cNvPr id="888" name="Google Shape;888;p48"/>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8"/>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48"/>
          <p:cNvGrpSpPr/>
          <p:nvPr/>
        </p:nvGrpSpPr>
        <p:grpSpPr>
          <a:xfrm>
            <a:off x="3856464" y="4274508"/>
            <a:ext cx="372594" cy="360301"/>
            <a:chOff x="1247825" y="5001950"/>
            <a:chExt cx="443300" cy="428675"/>
          </a:xfrm>
        </p:grpSpPr>
        <p:sp>
          <p:nvSpPr>
            <p:cNvPr id="891" name="Google Shape;891;p4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8"/>
          <p:cNvGrpSpPr/>
          <p:nvPr/>
        </p:nvGrpSpPr>
        <p:grpSpPr>
          <a:xfrm>
            <a:off x="4454710" y="4256585"/>
            <a:ext cx="306068" cy="389992"/>
            <a:chOff x="1959600" y="4980625"/>
            <a:chExt cx="364150" cy="464000"/>
          </a:xfrm>
        </p:grpSpPr>
        <p:sp>
          <p:nvSpPr>
            <p:cNvPr id="898" name="Google Shape;898;p4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48"/>
          <p:cNvGrpSpPr/>
          <p:nvPr/>
        </p:nvGrpSpPr>
        <p:grpSpPr>
          <a:xfrm>
            <a:off x="4997190" y="4271440"/>
            <a:ext cx="351077" cy="360806"/>
            <a:chOff x="2605025" y="4998300"/>
            <a:chExt cx="417700" cy="429275"/>
          </a:xfrm>
        </p:grpSpPr>
        <p:sp>
          <p:nvSpPr>
            <p:cNvPr id="906" name="Google Shape;906;p4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48"/>
          <p:cNvGrpSpPr/>
          <p:nvPr/>
        </p:nvGrpSpPr>
        <p:grpSpPr>
          <a:xfrm>
            <a:off x="5527882" y="4274508"/>
            <a:ext cx="419662" cy="349543"/>
            <a:chOff x="3236425" y="5001950"/>
            <a:chExt cx="499300" cy="415875"/>
          </a:xfrm>
        </p:grpSpPr>
        <p:sp>
          <p:nvSpPr>
            <p:cNvPr id="910" name="Google Shape;910;p48"/>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8"/>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8"/>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8"/>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8"/>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8"/>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48"/>
          <p:cNvGrpSpPr/>
          <p:nvPr/>
        </p:nvGrpSpPr>
        <p:grpSpPr>
          <a:xfrm>
            <a:off x="6143002" y="4256585"/>
            <a:ext cx="319369" cy="380263"/>
            <a:chOff x="3968275" y="4980625"/>
            <a:chExt cx="379975" cy="452425"/>
          </a:xfrm>
        </p:grpSpPr>
        <p:sp>
          <p:nvSpPr>
            <p:cNvPr id="917" name="Google Shape;917;p4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8"/>
          <p:cNvGrpSpPr/>
          <p:nvPr/>
        </p:nvGrpSpPr>
        <p:grpSpPr>
          <a:xfrm>
            <a:off x="7798535" y="4341538"/>
            <a:ext cx="404323" cy="220085"/>
            <a:chOff x="5937975" y="5081700"/>
            <a:chExt cx="481050" cy="261850"/>
          </a:xfrm>
        </p:grpSpPr>
        <p:sp>
          <p:nvSpPr>
            <p:cNvPr id="921" name="Google Shape;921;p48"/>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8"/>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8"/>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8"/>
          <p:cNvGrpSpPr/>
          <p:nvPr/>
        </p:nvGrpSpPr>
        <p:grpSpPr>
          <a:xfrm>
            <a:off x="8416743" y="4299072"/>
            <a:ext cx="290183" cy="333679"/>
            <a:chOff x="6673500" y="5031175"/>
            <a:chExt cx="345250" cy="397000"/>
          </a:xfrm>
        </p:grpSpPr>
        <p:sp>
          <p:nvSpPr>
            <p:cNvPr id="925" name="Google Shape;925;p48"/>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8"/>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8"/>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8"/>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8"/>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8"/>
          <p:cNvGrpSpPr/>
          <p:nvPr/>
        </p:nvGrpSpPr>
        <p:grpSpPr>
          <a:xfrm>
            <a:off x="6108730" y="323717"/>
            <a:ext cx="387933" cy="345971"/>
            <a:chOff x="3927500" y="301425"/>
            <a:chExt cx="461550" cy="411625"/>
          </a:xfrm>
        </p:grpSpPr>
        <p:sp>
          <p:nvSpPr>
            <p:cNvPr id="931" name="Google Shape;931;p48"/>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8"/>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8"/>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8"/>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8"/>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8"/>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8"/>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8"/>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8"/>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8"/>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8"/>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8"/>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8"/>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8"/>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8"/>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8"/>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8"/>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8"/>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8"/>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8"/>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8"/>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8"/>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8"/>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8"/>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8"/>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8"/>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8"/>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48"/>
          <p:cNvGrpSpPr/>
          <p:nvPr/>
        </p:nvGrpSpPr>
        <p:grpSpPr>
          <a:xfrm>
            <a:off x="8396277" y="330378"/>
            <a:ext cx="332670" cy="332670"/>
            <a:chOff x="6649150" y="309350"/>
            <a:chExt cx="395800" cy="395800"/>
          </a:xfrm>
        </p:grpSpPr>
        <p:sp>
          <p:nvSpPr>
            <p:cNvPr id="959" name="Google Shape;959;p4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8"/>
          <p:cNvGrpSpPr/>
          <p:nvPr/>
        </p:nvGrpSpPr>
        <p:grpSpPr>
          <a:xfrm>
            <a:off x="7828730" y="338048"/>
            <a:ext cx="337797" cy="319873"/>
            <a:chOff x="5973900" y="318475"/>
            <a:chExt cx="401900" cy="380575"/>
          </a:xfrm>
        </p:grpSpPr>
        <p:sp>
          <p:nvSpPr>
            <p:cNvPr id="983" name="Google Shape;983;p48"/>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8"/>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8"/>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8"/>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8"/>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8"/>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8"/>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8"/>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8"/>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8"/>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8"/>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8"/>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8"/>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8"/>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48"/>
          <p:cNvGrpSpPr/>
          <p:nvPr/>
        </p:nvGrpSpPr>
        <p:grpSpPr>
          <a:xfrm>
            <a:off x="3873883" y="851341"/>
            <a:ext cx="342882" cy="418128"/>
            <a:chOff x="1268550" y="929175"/>
            <a:chExt cx="407950" cy="497475"/>
          </a:xfrm>
        </p:grpSpPr>
        <p:sp>
          <p:nvSpPr>
            <p:cNvPr id="998" name="Google Shape;998;p48"/>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8"/>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8"/>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48"/>
          <p:cNvGrpSpPr/>
          <p:nvPr/>
        </p:nvGrpSpPr>
        <p:grpSpPr>
          <a:xfrm>
            <a:off x="8359947" y="867205"/>
            <a:ext cx="405331" cy="388962"/>
            <a:chOff x="6605925" y="948050"/>
            <a:chExt cx="482250" cy="462775"/>
          </a:xfrm>
        </p:grpSpPr>
        <p:sp>
          <p:nvSpPr>
            <p:cNvPr id="1002" name="Google Shape;1002;p48"/>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8"/>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8"/>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8"/>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8"/>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48"/>
          <p:cNvGrpSpPr/>
          <p:nvPr/>
        </p:nvGrpSpPr>
        <p:grpSpPr>
          <a:xfrm>
            <a:off x="8454629" y="2019174"/>
            <a:ext cx="215966" cy="342399"/>
            <a:chOff x="6718575" y="2318625"/>
            <a:chExt cx="256950" cy="407375"/>
          </a:xfrm>
        </p:grpSpPr>
        <p:sp>
          <p:nvSpPr>
            <p:cNvPr id="1009" name="Google Shape;1009;p4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48"/>
          <p:cNvGrpSpPr/>
          <p:nvPr/>
        </p:nvGrpSpPr>
        <p:grpSpPr>
          <a:xfrm>
            <a:off x="5556018" y="2646082"/>
            <a:ext cx="363369" cy="221115"/>
            <a:chOff x="3269900" y="3064500"/>
            <a:chExt cx="432325" cy="263075"/>
          </a:xfrm>
        </p:grpSpPr>
        <p:sp>
          <p:nvSpPr>
            <p:cNvPr id="1018" name="Google Shape;1018;p48"/>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48"/>
          <p:cNvGrpSpPr/>
          <p:nvPr/>
        </p:nvGrpSpPr>
        <p:grpSpPr>
          <a:xfrm>
            <a:off x="8430044" y="2578526"/>
            <a:ext cx="265115" cy="372594"/>
            <a:chOff x="6689325" y="2984125"/>
            <a:chExt cx="315425" cy="443300"/>
          </a:xfrm>
        </p:grpSpPr>
        <p:sp>
          <p:nvSpPr>
            <p:cNvPr id="1022" name="Google Shape;1022;p48"/>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8"/>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8"/>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8"/>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48"/>
          <p:cNvGrpSpPr/>
          <p:nvPr/>
        </p:nvGrpSpPr>
        <p:grpSpPr>
          <a:xfrm>
            <a:off x="4478770" y="3673194"/>
            <a:ext cx="256416" cy="414535"/>
            <a:chOff x="1988225" y="4286525"/>
            <a:chExt cx="305075" cy="493200"/>
          </a:xfrm>
        </p:grpSpPr>
        <p:sp>
          <p:nvSpPr>
            <p:cNvPr id="1028" name="Google Shape;1028;p48"/>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8"/>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8"/>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48"/>
          <p:cNvGrpSpPr/>
          <p:nvPr/>
        </p:nvGrpSpPr>
        <p:grpSpPr>
          <a:xfrm>
            <a:off x="5022762" y="3702359"/>
            <a:ext cx="309640" cy="392030"/>
            <a:chOff x="2635450" y="4321225"/>
            <a:chExt cx="368400" cy="466425"/>
          </a:xfrm>
        </p:grpSpPr>
        <p:sp>
          <p:nvSpPr>
            <p:cNvPr id="1036" name="Google Shape;1036;p48"/>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8"/>
          <p:cNvGrpSpPr/>
          <p:nvPr/>
        </p:nvGrpSpPr>
        <p:grpSpPr>
          <a:xfrm>
            <a:off x="8391171" y="3692630"/>
            <a:ext cx="342882" cy="383835"/>
            <a:chOff x="6643075" y="4309650"/>
            <a:chExt cx="407950" cy="456675"/>
          </a:xfrm>
        </p:grpSpPr>
        <p:sp>
          <p:nvSpPr>
            <p:cNvPr id="1043" name="Google Shape;1043;p48"/>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48"/>
          <p:cNvGrpSpPr/>
          <p:nvPr/>
        </p:nvGrpSpPr>
        <p:grpSpPr>
          <a:xfrm>
            <a:off x="7206444" y="4234585"/>
            <a:ext cx="452420" cy="433992"/>
            <a:chOff x="5233525" y="4954450"/>
            <a:chExt cx="538275" cy="516350"/>
          </a:xfrm>
        </p:grpSpPr>
        <p:sp>
          <p:nvSpPr>
            <p:cNvPr id="1053" name="Google Shape;1053;p48"/>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48"/>
          <p:cNvGrpSpPr/>
          <p:nvPr/>
        </p:nvGrpSpPr>
        <p:grpSpPr>
          <a:xfrm>
            <a:off x="6637363" y="4242254"/>
            <a:ext cx="460615" cy="418653"/>
            <a:chOff x="4556450" y="4963575"/>
            <a:chExt cx="548025" cy="498100"/>
          </a:xfrm>
        </p:grpSpPr>
        <p:sp>
          <p:nvSpPr>
            <p:cNvPr id="1065" name="Google Shape;1065;p4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48"/>
          <p:cNvGrpSpPr/>
          <p:nvPr/>
        </p:nvGrpSpPr>
        <p:grpSpPr>
          <a:xfrm>
            <a:off x="3254645" y="4332839"/>
            <a:ext cx="445255" cy="246182"/>
            <a:chOff x="531800" y="5071350"/>
            <a:chExt cx="529750" cy="292900"/>
          </a:xfrm>
        </p:grpSpPr>
        <p:sp>
          <p:nvSpPr>
            <p:cNvPr id="1071" name="Google Shape;1071;p4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48"/>
          <p:cNvSpPr txBox="1">
            <a:spLocks noGrp="1"/>
          </p:cNvSpPr>
          <p:nvPr>
            <p:ph type="sldNum" idx="12"/>
          </p:nvPr>
        </p:nvSpPr>
        <p:spPr>
          <a:xfrm>
            <a:off x="0" y="0"/>
            <a:ext cx="594900" cy="7317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77</a:t>
            </a:fld>
            <a:endParaRPr/>
          </a:p>
        </p:txBody>
      </p:sp>
      <p:sp>
        <p:nvSpPr>
          <p:cNvPr id="1079" name="Google Shape;1079;p48"/>
          <p:cNvSpPr txBox="1"/>
          <p:nvPr/>
        </p:nvSpPr>
        <p:spPr>
          <a:xfrm>
            <a:off x="495575" y="1196850"/>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22222"/>
                </a:solidFill>
                <a:latin typeface="Roboto"/>
                <a:ea typeface="Roboto"/>
                <a:cs typeface="Roboto"/>
                <a:sym typeface="Roboto"/>
              </a:rPr>
              <a:t>SlidesCarnival icons are editable shapes</a:t>
            </a:r>
            <a:r>
              <a:rPr lang="en" sz="900">
                <a:solidFill>
                  <a:srgbClr val="222222"/>
                </a:solidFill>
                <a:latin typeface="Roboto"/>
                <a:ea typeface="Roboto"/>
                <a:cs typeface="Roboto"/>
                <a:sym typeface="Roboto"/>
              </a:rPr>
              <a:t>. </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900">
                <a:solidFill>
                  <a:srgbClr val="222222"/>
                </a:solidFill>
                <a:latin typeface="Roboto"/>
                <a:ea typeface="Roboto"/>
                <a:cs typeface="Roboto"/>
                <a:sym typeface="Roboto"/>
              </a:rPr>
              <a:t>This means that you can:</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Resize them without losing quality.</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Change line color, width and style.</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Isn’t that nice? :)</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Examples:</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p:txBody>
      </p:sp>
      <p:grpSp>
        <p:nvGrpSpPr>
          <p:cNvPr id="1080" name="Google Shape;1080;p48"/>
          <p:cNvGrpSpPr/>
          <p:nvPr/>
        </p:nvGrpSpPr>
        <p:grpSpPr>
          <a:xfrm>
            <a:off x="1490894" y="2688175"/>
            <a:ext cx="433992" cy="422729"/>
            <a:chOff x="5916675" y="927975"/>
            <a:chExt cx="516350" cy="502950"/>
          </a:xfrm>
        </p:grpSpPr>
        <p:sp>
          <p:nvSpPr>
            <p:cNvPr id="1081" name="Google Shape;1081;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48"/>
          <p:cNvGrpSpPr/>
          <p:nvPr/>
        </p:nvGrpSpPr>
        <p:grpSpPr>
          <a:xfrm>
            <a:off x="606914" y="3394077"/>
            <a:ext cx="1079481" cy="1051467"/>
            <a:chOff x="5916675" y="927975"/>
            <a:chExt cx="516350" cy="502950"/>
          </a:xfrm>
        </p:grpSpPr>
        <p:sp>
          <p:nvSpPr>
            <p:cNvPr id="1084" name="Google Shape;1084;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8"/>
          <p:cNvGrpSpPr/>
          <p:nvPr/>
        </p:nvGrpSpPr>
        <p:grpSpPr>
          <a:xfrm>
            <a:off x="607057" y="2688175"/>
            <a:ext cx="433992" cy="422729"/>
            <a:chOff x="5916675" y="927975"/>
            <a:chExt cx="516350" cy="502950"/>
          </a:xfrm>
        </p:grpSpPr>
        <p:sp>
          <p:nvSpPr>
            <p:cNvPr id="1087" name="Google Shape;1087;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9" name="Google Shape;1089;p48"/>
          <p:cNvSpPr/>
          <p:nvPr/>
        </p:nvSpPr>
        <p:spPr>
          <a:xfrm>
            <a:off x="1683055"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799218"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1084753" y="3982090"/>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grpSp>
        <p:nvGrpSpPr>
          <p:cNvPr id="1096" name="Google Shape;1096;p49"/>
          <p:cNvGrpSpPr/>
          <p:nvPr/>
        </p:nvGrpSpPr>
        <p:grpSpPr>
          <a:xfrm>
            <a:off x="3058888" y="1550127"/>
            <a:ext cx="445718" cy="445753"/>
            <a:chOff x="3706812" y="1035050"/>
            <a:chExt cx="4792662" cy="4787899"/>
          </a:xfrm>
        </p:grpSpPr>
        <p:sp>
          <p:nvSpPr>
            <p:cNvPr id="1097" name="Google Shape;1097;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8" name="Google Shape;1098;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9" name="Google Shape;1099;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0" name="Google Shape;1100;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1" name="Google Shape;1101;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2" name="Google Shape;1102;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3" name="Google Shape;1103;p49"/>
          <p:cNvGrpSpPr/>
          <p:nvPr/>
        </p:nvGrpSpPr>
        <p:grpSpPr>
          <a:xfrm>
            <a:off x="1779393" y="1550157"/>
            <a:ext cx="443331" cy="445437"/>
            <a:chOff x="1400175" y="1220787"/>
            <a:chExt cx="4473575" cy="4476750"/>
          </a:xfrm>
        </p:grpSpPr>
        <p:sp>
          <p:nvSpPr>
            <p:cNvPr id="1104" name="Google Shape;1104;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5" name="Google Shape;1105;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6" name="Google Shape;1106;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7" name="Google Shape;1107;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8" name="Google Shape;1108;p49"/>
          <p:cNvGrpSpPr/>
          <p:nvPr/>
        </p:nvGrpSpPr>
        <p:grpSpPr>
          <a:xfrm>
            <a:off x="1138046" y="1550171"/>
            <a:ext cx="446045" cy="445465"/>
            <a:chOff x="1649412" y="927100"/>
            <a:chExt cx="5011737" cy="5016500"/>
          </a:xfrm>
        </p:grpSpPr>
        <p:sp>
          <p:nvSpPr>
            <p:cNvPr id="1109" name="Google Shape;1109;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1" name="Google Shape;1111;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2" name="Google Shape;1112;p49"/>
          <p:cNvGrpSpPr/>
          <p:nvPr/>
        </p:nvGrpSpPr>
        <p:grpSpPr>
          <a:xfrm>
            <a:off x="2418397" y="1550424"/>
            <a:ext cx="444870" cy="445286"/>
            <a:chOff x="1301750" y="920750"/>
            <a:chExt cx="5095875" cy="5100637"/>
          </a:xfrm>
        </p:grpSpPr>
        <p:sp>
          <p:nvSpPr>
            <p:cNvPr id="1113" name="Google Shape;1113;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4" name="Google Shape;1114;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5" name="Google Shape;1115;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6" name="Google Shape;1116;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7" name="Google Shape;1117;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8" name="Google Shape;1118;p49"/>
          <p:cNvGrpSpPr/>
          <p:nvPr/>
        </p:nvGrpSpPr>
        <p:grpSpPr>
          <a:xfrm>
            <a:off x="4341570" y="1550333"/>
            <a:ext cx="445621" cy="445591"/>
            <a:chOff x="5732756" y="2682276"/>
            <a:chExt cx="719905" cy="719856"/>
          </a:xfrm>
        </p:grpSpPr>
        <p:sp>
          <p:nvSpPr>
            <p:cNvPr id="1119" name="Google Shape;1119;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0" name="Google Shape;1120;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1" name="Google Shape;1121;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2" name="Google Shape;1122;p49"/>
          <p:cNvGrpSpPr/>
          <p:nvPr/>
        </p:nvGrpSpPr>
        <p:grpSpPr>
          <a:xfrm>
            <a:off x="4982887" y="1550327"/>
            <a:ext cx="445627" cy="445604"/>
            <a:chOff x="6768809" y="2682265"/>
            <a:chExt cx="719915" cy="719877"/>
          </a:xfrm>
        </p:grpSpPr>
        <p:sp>
          <p:nvSpPr>
            <p:cNvPr id="1123" name="Google Shape;1123;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4" name="Google Shape;1124;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7" name="Google Shape;1127;p49"/>
          <p:cNvGrpSpPr/>
          <p:nvPr/>
        </p:nvGrpSpPr>
        <p:grpSpPr>
          <a:xfrm>
            <a:off x="5624209" y="1550356"/>
            <a:ext cx="445753" cy="445545"/>
            <a:chOff x="7804870" y="2682313"/>
            <a:chExt cx="720118" cy="719782"/>
          </a:xfrm>
        </p:grpSpPr>
        <p:sp>
          <p:nvSpPr>
            <p:cNvPr id="1128" name="Google Shape;1128;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9" name="Google Shape;1129;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1" name="Google Shape;1131;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2" name="Google Shape;1132;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3" name="Google Shape;1133;p49"/>
          <p:cNvGrpSpPr/>
          <p:nvPr/>
        </p:nvGrpSpPr>
        <p:grpSpPr>
          <a:xfrm>
            <a:off x="6265657" y="1550125"/>
            <a:ext cx="446293" cy="446006"/>
            <a:chOff x="8841135" y="2681940"/>
            <a:chExt cx="720990" cy="720527"/>
          </a:xfrm>
        </p:grpSpPr>
        <p:sp>
          <p:nvSpPr>
            <p:cNvPr id="1134" name="Google Shape;1134;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5" name="Google Shape;1135;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6" name="Google Shape;1136;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7" name="Google Shape;1137;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8" name="Google Shape;1138;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9" name="Google Shape;1139;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0" name="Google Shape;1140;p49"/>
          <p:cNvGrpSpPr/>
          <p:nvPr/>
        </p:nvGrpSpPr>
        <p:grpSpPr>
          <a:xfrm>
            <a:off x="3699655" y="1550057"/>
            <a:ext cx="445260" cy="445260"/>
            <a:chOff x="4103687" y="1439862"/>
            <a:chExt cx="3986212" cy="3986211"/>
          </a:xfrm>
        </p:grpSpPr>
        <p:sp>
          <p:nvSpPr>
            <p:cNvPr id="1141" name="Google Shape;1141;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2" name="Google Shape;1142;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3" name="Google Shape;1143;p49"/>
          <p:cNvGrpSpPr/>
          <p:nvPr/>
        </p:nvGrpSpPr>
        <p:grpSpPr>
          <a:xfrm>
            <a:off x="6907645" y="1550361"/>
            <a:ext cx="445803" cy="445535"/>
            <a:chOff x="9878272" y="2682320"/>
            <a:chExt cx="720199" cy="719767"/>
          </a:xfrm>
        </p:grpSpPr>
        <p:sp>
          <p:nvSpPr>
            <p:cNvPr id="1144" name="Google Shape;1144;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6" name="Google Shape;1146;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7" name="Google Shape;1147;p49"/>
          <p:cNvGrpSpPr/>
          <p:nvPr/>
        </p:nvGrpSpPr>
        <p:grpSpPr>
          <a:xfrm>
            <a:off x="7549143" y="1550278"/>
            <a:ext cx="445700" cy="445701"/>
            <a:chOff x="10914618" y="2682187"/>
            <a:chExt cx="720033" cy="720033"/>
          </a:xfrm>
        </p:grpSpPr>
        <p:sp>
          <p:nvSpPr>
            <p:cNvPr id="1148" name="Google Shape;1148;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9" name="Google Shape;1149;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0" name="Google Shape;1150;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1" name="Google Shape;1151;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4" name="Google Shape;1154;p49"/>
          <p:cNvGrpSpPr/>
          <p:nvPr/>
        </p:nvGrpSpPr>
        <p:grpSpPr>
          <a:xfrm>
            <a:off x="1772664" y="843057"/>
            <a:ext cx="361521" cy="445816"/>
            <a:chOff x="1582665" y="1011072"/>
            <a:chExt cx="584040" cy="720220"/>
          </a:xfrm>
        </p:grpSpPr>
        <p:sp>
          <p:nvSpPr>
            <p:cNvPr id="1155" name="Google Shape;1155;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6" name="Google Shape;1156;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7" name="Google Shape;1157;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8" name="Google Shape;1158;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9" name="Google Shape;1159;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0" name="Google Shape;1160;p49"/>
          <p:cNvGrpSpPr/>
          <p:nvPr/>
        </p:nvGrpSpPr>
        <p:grpSpPr>
          <a:xfrm>
            <a:off x="2374048" y="843078"/>
            <a:ext cx="379481" cy="445796"/>
            <a:chOff x="2554206" y="1011105"/>
            <a:chExt cx="613055" cy="720187"/>
          </a:xfrm>
        </p:grpSpPr>
        <p:sp>
          <p:nvSpPr>
            <p:cNvPr id="1161" name="Google Shape;1161;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3" name="Google Shape;1163;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4" name="Google Shape;1164;p49"/>
          <p:cNvGrpSpPr/>
          <p:nvPr/>
        </p:nvGrpSpPr>
        <p:grpSpPr>
          <a:xfrm>
            <a:off x="6922223" y="797418"/>
            <a:ext cx="460705" cy="491455"/>
            <a:chOff x="9901824" y="937343"/>
            <a:chExt cx="744273" cy="793950"/>
          </a:xfrm>
        </p:grpSpPr>
        <p:grpSp>
          <p:nvGrpSpPr>
            <p:cNvPr id="1165" name="Google Shape;1165;p49"/>
            <p:cNvGrpSpPr/>
            <p:nvPr/>
          </p:nvGrpSpPr>
          <p:grpSpPr>
            <a:xfrm>
              <a:off x="9901824" y="937343"/>
              <a:ext cx="744273" cy="793950"/>
              <a:chOff x="9901824" y="937343"/>
              <a:chExt cx="744273" cy="793950"/>
            </a:xfrm>
          </p:grpSpPr>
          <p:sp>
            <p:nvSpPr>
              <p:cNvPr id="1166" name="Google Shape;1166;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8" name="Google Shape;1168;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9" name="Google Shape;1169;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0" name="Google Shape;1170;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1" name="Google Shape;1171;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4" name="Google Shape;1174;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5" name="Google Shape;1175;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176" name="Google Shape;1176;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7" name="Google Shape;1177;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8" name="Google Shape;1178;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9" name="Google Shape;1179;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0" name="Google Shape;1180;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1" name="Google Shape;1181;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2" name="Google Shape;1182;p49"/>
          <p:cNvGrpSpPr/>
          <p:nvPr/>
        </p:nvGrpSpPr>
        <p:grpSpPr>
          <a:xfrm>
            <a:off x="2993392" y="843244"/>
            <a:ext cx="369868" cy="445629"/>
            <a:chOff x="3554761" y="1011374"/>
            <a:chExt cx="597525" cy="719918"/>
          </a:xfrm>
        </p:grpSpPr>
        <p:sp>
          <p:nvSpPr>
            <p:cNvPr id="1183" name="Google Shape;1183;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4" name="Google Shape;1184;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5" name="Google Shape;1185;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6" name="Google Shape;1186;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7" name="Google Shape;1187;p49"/>
          <p:cNvGrpSpPr/>
          <p:nvPr/>
        </p:nvGrpSpPr>
        <p:grpSpPr>
          <a:xfrm>
            <a:off x="3603122" y="843032"/>
            <a:ext cx="370755" cy="445841"/>
            <a:chOff x="4539787" y="1011032"/>
            <a:chExt cx="598958" cy="720261"/>
          </a:xfrm>
        </p:grpSpPr>
        <p:sp>
          <p:nvSpPr>
            <p:cNvPr id="1188" name="Google Shape;1188;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9" name="Google Shape;1189;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0" name="Google Shape;1190;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1" name="Google Shape;1191;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2" name="Google Shape;1192;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3" name="Google Shape;1193;p49"/>
          <p:cNvGrpSpPr/>
          <p:nvPr/>
        </p:nvGrpSpPr>
        <p:grpSpPr>
          <a:xfrm>
            <a:off x="4213740" y="843140"/>
            <a:ext cx="366917" cy="445733"/>
            <a:chOff x="5526246" y="1011207"/>
            <a:chExt cx="592758" cy="720086"/>
          </a:xfrm>
        </p:grpSpPr>
        <p:sp>
          <p:nvSpPr>
            <p:cNvPr id="1194" name="Google Shape;1194;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5" name="Google Shape;1195;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6" name="Google Shape;1196;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8" name="Google Shape;1198;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9" name="Google Shape;1199;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0" name="Google Shape;1200;p49"/>
          <p:cNvGrpSpPr/>
          <p:nvPr/>
        </p:nvGrpSpPr>
        <p:grpSpPr>
          <a:xfrm>
            <a:off x="1168508" y="843134"/>
            <a:ext cx="364294" cy="445740"/>
            <a:chOff x="606645" y="1011196"/>
            <a:chExt cx="588520" cy="720096"/>
          </a:xfrm>
        </p:grpSpPr>
        <p:sp>
          <p:nvSpPr>
            <p:cNvPr id="1201" name="Google Shape;1201;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2" name="Google Shape;1202;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3" name="Google Shape;1203;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4" name="Google Shape;1204;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5" name="Google Shape;1205;p49"/>
          <p:cNvGrpSpPr/>
          <p:nvPr/>
        </p:nvGrpSpPr>
        <p:grpSpPr>
          <a:xfrm>
            <a:off x="7622791" y="843111"/>
            <a:ext cx="298405" cy="445762"/>
            <a:chOff x="11033597" y="1011159"/>
            <a:chExt cx="482075" cy="720133"/>
          </a:xfrm>
        </p:grpSpPr>
        <p:sp>
          <p:nvSpPr>
            <p:cNvPr id="1206" name="Google Shape;1206;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7" name="Google Shape;1207;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8" name="Google Shape;1208;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9" name="Google Shape;1209;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10" name="Google Shape;1210;p49"/>
          <p:cNvGrpSpPr/>
          <p:nvPr/>
        </p:nvGrpSpPr>
        <p:grpSpPr>
          <a:xfrm>
            <a:off x="6221656" y="797418"/>
            <a:ext cx="460705" cy="491455"/>
            <a:chOff x="8770051" y="937343"/>
            <a:chExt cx="744273" cy="793950"/>
          </a:xfrm>
        </p:grpSpPr>
        <p:sp>
          <p:nvSpPr>
            <p:cNvPr id="1211" name="Google Shape;1211;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2" name="Google Shape;1212;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3" name="Google Shape;1213;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4" name="Google Shape;1214;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5" name="Google Shape;1215;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16" name="Google Shape;1216;p49"/>
            <p:cNvGrpSpPr/>
            <p:nvPr/>
          </p:nvGrpSpPr>
          <p:grpSpPr>
            <a:xfrm>
              <a:off x="8770051" y="937343"/>
              <a:ext cx="744273" cy="793950"/>
              <a:chOff x="6565437" y="1588001"/>
              <a:chExt cx="744273" cy="793950"/>
            </a:xfrm>
          </p:grpSpPr>
          <p:sp>
            <p:nvSpPr>
              <p:cNvPr id="1217" name="Google Shape;1217;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2" name="Google Shape;1222;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3" name="Google Shape;1223;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4" name="Google Shape;1224;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5" name="Google Shape;1225;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6" name="Google Shape;1226;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27" name="Google Shape;1227;p49"/>
          <p:cNvGrpSpPr/>
          <p:nvPr/>
        </p:nvGrpSpPr>
        <p:grpSpPr>
          <a:xfrm>
            <a:off x="4820520" y="797418"/>
            <a:ext cx="460705" cy="491455"/>
            <a:chOff x="6506504" y="937343"/>
            <a:chExt cx="744273" cy="793950"/>
          </a:xfrm>
        </p:grpSpPr>
        <p:sp>
          <p:nvSpPr>
            <p:cNvPr id="1228" name="Google Shape;1228;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9" name="Google Shape;1229;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0" name="Google Shape;1230;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31" name="Google Shape;1231;p49"/>
            <p:cNvGrpSpPr/>
            <p:nvPr/>
          </p:nvGrpSpPr>
          <p:grpSpPr>
            <a:xfrm>
              <a:off x="6506504" y="937343"/>
              <a:ext cx="744273" cy="793950"/>
              <a:chOff x="6565437" y="1588001"/>
              <a:chExt cx="744273" cy="793950"/>
            </a:xfrm>
          </p:grpSpPr>
          <p:sp>
            <p:nvSpPr>
              <p:cNvPr id="1232" name="Google Shape;1232;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5" name="Google Shape;1235;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6" name="Google Shape;1236;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7" name="Google Shape;1237;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0" name="Google Shape;1240;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1" name="Google Shape;1241;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42" name="Google Shape;1242;p49"/>
          <p:cNvGrpSpPr/>
          <p:nvPr/>
        </p:nvGrpSpPr>
        <p:grpSpPr>
          <a:xfrm>
            <a:off x="5521088" y="797418"/>
            <a:ext cx="460705" cy="491455"/>
            <a:chOff x="7638277" y="937343"/>
            <a:chExt cx="744273" cy="793950"/>
          </a:xfrm>
        </p:grpSpPr>
        <p:sp>
          <p:nvSpPr>
            <p:cNvPr id="1243" name="Google Shape;1243;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4" name="Google Shape;1244;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5" name="Google Shape;1245;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6" name="Google Shape;1246;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47" name="Google Shape;1247;p49"/>
            <p:cNvGrpSpPr/>
            <p:nvPr/>
          </p:nvGrpSpPr>
          <p:grpSpPr>
            <a:xfrm>
              <a:off x="7638277" y="937343"/>
              <a:ext cx="744273" cy="793950"/>
              <a:chOff x="6565437" y="1588001"/>
              <a:chExt cx="744273" cy="793950"/>
            </a:xfrm>
          </p:grpSpPr>
          <p:sp>
            <p:nvSpPr>
              <p:cNvPr id="1248" name="Google Shape;1248;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9" name="Google Shape;1249;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2" name="Google Shape;1252;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3" name="Google Shape;1253;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4" name="Google Shape;1254;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58" name="Google Shape;1258;p49"/>
          <p:cNvGrpSpPr/>
          <p:nvPr/>
        </p:nvGrpSpPr>
        <p:grpSpPr>
          <a:xfrm>
            <a:off x="3061198" y="2986973"/>
            <a:ext cx="445779" cy="400764"/>
            <a:chOff x="3778727" y="4460423"/>
            <a:chExt cx="720160" cy="647438"/>
          </a:xfrm>
        </p:grpSpPr>
        <p:sp>
          <p:nvSpPr>
            <p:cNvPr id="1259" name="Google Shape;1259;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0" name="Google Shape;1260;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2" name="Google Shape;1262;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3" name="Google Shape;1263;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6" name="Google Shape;1266;p49"/>
          <p:cNvGrpSpPr/>
          <p:nvPr/>
        </p:nvGrpSpPr>
        <p:grpSpPr>
          <a:xfrm>
            <a:off x="1138083" y="2972048"/>
            <a:ext cx="445680" cy="430613"/>
            <a:chOff x="557494" y="4436312"/>
            <a:chExt cx="720000" cy="695660"/>
          </a:xfrm>
        </p:grpSpPr>
        <p:sp>
          <p:nvSpPr>
            <p:cNvPr id="1267" name="Google Shape;1267;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1" name="Google Shape;1271;p49"/>
          <p:cNvGrpSpPr/>
          <p:nvPr/>
        </p:nvGrpSpPr>
        <p:grpSpPr>
          <a:xfrm>
            <a:off x="4343305" y="2964459"/>
            <a:ext cx="445833" cy="445792"/>
            <a:chOff x="5926265" y="4424051"/>
            <a:chExt cx="720246" cy="720181"/>
          </a:xfrm>
        </p:grpSpPr>
        <p:sp>
          <p:nvSpPr>
            <p:cNvPr id="1272" name="Google Shape;1272;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5" name="Google Shape;1275;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6" name="Google Shape;1276;p49"/>
          <p:cNvGrpSpPr/>
          <p:nvPr/>
        </p:nvGrpSpPr>
        <p:grpSpPr>
          <a:xfrm>
            <a:off x="1779066" y="2984013"/>
            <a:ext cx="445680" cy="406684"/>
            <a:chOff x="1631150" y="4455641"/>
            <a:chExt cx="720000" cy="657002"/>
          </a:xfrm>
        </p:grpSpPr>
        <p:sp>
          <p:nvSpPr>
            <p:cNvPr id="1277" name="Google Shape;1277;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0" name="Google Shape;1280;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2" name="Google Shape;1282;p49"/>
          <p:cNvGrpSpPr/>
          <p:nvPr/>
        </p:nvGrpSpPr>
        <p:grpSpPr>
          <a:xfrm>
            <a:off x="2420095" y="2983429"/>
            <a:ext cx="445680" cy="407853"/>
            <a:chOff x="2704878" y="4454697"/>
            <a:chExt cx="720000" cy="658889"/>
          </a:xfrm>
        </p:grpSpPr>
        <p:sp>
          <p:nvSpPr>
            <p:cNvPr id="1283" name="Google Shape;1283;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4" name="Google Shape;1284;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5" name="Google Shape;1285;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6" name="Google Shape;1286;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8" name="Google Shape;1288;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9" name="Google Shape;1289;p49"/>
          <p:cNvGrpSpPr/>
          <p:nvPr/>
        </p:nvGrpSpPr>
        <p:grpSpPr>
          <a:xfrm>
            <a:off x="3702366" y="2985387"/>
            <a:ext cx="445549" cy="403935"/>
            <a:chOff x="4852681" y="4457861"/>
            <a:chExt cx="719788" cy="652561"/>
          </a:xfrm>
        </p:grpSpPr>
        <p:sp>
          <p:nvSpPr>
            <p:cNvPr id="1290" name="Google Shape;1290;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1" name="Google Shape;1291;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2" name="Google Shape;1292;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3" name="Google Shape;1293;p49"/>
          <p:cNvGrpSpPr/>
          <p:nvPr/>
        </p:nvGrpSpPr>
        <p:grpSpPr>
          <a:xfrm>
            <a:off x="4984527" y="2975824"/>
            <a:ext cx="445818" cy="423063"/>
            <a:chOff x="7000306" y="4442411"/>
            <a:chExt cx="720224" cy="683463"/>
          </a:xfrm>
        </p:grpSpPr>
        <p:sp>
          <p:nvSpPr>
            <p:cNvPr id="1294" name="Google Shape;1294;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5" name="Google Shape;1295;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6" name="Google Shape;1296;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7" name="Google Shape;1297;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8" name="Google Shape;1298;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9" name="Google Shape;1299;p49"/>
          <p:cNvGrpSpPr/>
          <p:nvPr/>
        </p:nvGrpSpPr>
        <p:grpSpPr>
          <a:xfrm>
            <a:off x="5625735" y="2973621"/>
            <a:ext cx="445779" cy="427468"/>
            <a:chOff x="8074325" y="4438852"/>
            <a:chExt cx="720160" cy="690579"/>
          </a:xfrm>
        </p:grpSpPr>
        <p:sp>
          <p:nvSpPr>
            <p:cNvPr id="1300" name="Google Shape;1300;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1" name="Google Shape;1301;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2" name="Google Shape;1302;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3" name="Google Shape;1303;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4" name="Google Shape;1304;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5" name="Google Shape;1305;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06" name="Google Shape;1306;p49"/>
          <p:cNvGrpSpPr/>
          <p:nvPr/>
        </p:nvGrpSpPr>
        <p:grpSpPr>
          <a:xfrm>
            <a:off x="6908080" y="2987570"/>
            <a:ext cx="445629" cy="399565"/>
            <a:chOff x="9878975" y="4425243"/>
            <a:chExt cx="719918" cy="645502"/>
          </a:xfrm>
        </p:grpSpPr>
        <p:sp>
          <p:nvSpPr>
            <p:cNvPr id="1307" name="Google Shape;1307;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0" name="Google Shape;1310;p49"/>
          <p:cNvGrpSpPr/>
          <p:nvPr/>
        </p:nvGrpSpPr>
        <p:grpSpPr>
          <a:xfrm>
            <a:off x="7549097" y="2976371"/>
            <a:ext cx="445785" cy="421964"/>
            <a:chOff x="10914544" y="4407150"/>
            <a:chExt cx="720170" cy="681687"/>
          </a:xfrm>
        </p:grpSpPr>
        <p:sp>
          <p:nvSpPr>
            <p:cNvPr id="1311" name="Google Shape;1311;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5" name="Google Shape;1315;p49"/>
          <p:cNvGrpSpPr/>
          <p:nvPr/>
        </p:nvGrpSpPr>
        <p:grpSpPr>
          <a:xfrm>
            <a:off x="6266887" y="2984485"/>
            <a:ext cx="445805" cy="405735"/>
            <a:chOff x="8843122" y="4420259"/>
            <a:chExt cx="720202" cy="655469"/>
          </a:xfrm>
        </p:grpSpPr>
        <p:sp>
          <p:nvSpPr>
            <p:cNvPr id="1316" name="Google Shape;1316;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7" name="Google Shape;1317;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2" name="Google Shape;1322;p49"/>
          <p:cNvGrpSpPr/>
          <p:nvPr/>
        </p:nvGrpSpPr>
        <p:grpSpPr>
          <a:xfrm>
            <a:off x="3069757" y="2283047"/>
            <a:ext cx="445812" cy="394518"/>
            <a:chOff x="1510757" y="3225422"/>
            <a:chExt cx="720214" cy="637347"/>
          </a:xfrm>
        </p:grpSpPr>
        <p:sp>
          <p:nvSpPr>
            <p:cNvPr id="1323" name="Google Shape;1323;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0" name="Google Shape;1330;p49"/>
          <p:cNvGrpSpPr/>
          <p:nvPr/>
        </p:nvGrpSpPr>
        <p:grpSpPr>
          <a:xfrm>
            <a:off x="3761148" y="2300567"/>
            <a:ext cx="445767" cy="359478"/>
            <a:chOff x="2595501" y="3253725"/>
            <a:chExt cx="720141" cy="580739"/>
          </a:xfrm>
        </p:grpSpPr>
        <p:sp>
          <p:nvSpPr>
            <p:cNvPr id="1331" name="Google Shape;1331;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5" name="Google Shape;1335;p49"/>
          <p:cNvGrpSpPr/>
          <p:nvPr/>
        </p:nvGrpSpPr>
        <p:grpSpPr>
          <a:xfrm>
            <a:off x="5143819" y="2257535"/>
            <a:ext cx="443879" cy="445541"/>
            <a:chOff x="4764809" y="3184208"/>
            <a:chExt cx="717090" cy="719775"/>
          </a:xfrm>
        </p:grpSpPr>
        <p:sp>
          <p:nvSpPr>
            <p:cNvPr id="1336" name="Google Shape;1336;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9" name="Google Shape;1339;p49"/>
          <p:cNvGrpSpPr/>
          <p:nvPr/>
        </p:nvGrpSpPr>
        <p:grpSpPr>
          <a:xfrm>
            <a:off x="4452495" y="2286500"/>
            <a:ext cx="445746" cy="387612"/>
            <a:chOff x="3680173" y="3231000"/>
            <a:chExt cx="720106" cy="626190"/>
          </a:xfrm>
        </p:grpSpPr>
        <p:sp>
          <p:nvSpPr>
            <p:cNvPr id="1340" name="Google Shape;1340;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3" name="Google Shape;1343;p49"/>
          <p:cNvGrpSpPr/>
          <p:nvPr/>
        </p:nvGrpSpPr>
        <p:grpSpPr>
          <a:xfrm>
            <a:off x="6524582" y="2257496"/>
            <a:ext cx="443283" cy="445620"/>
            <a:chOff x="6931035" y="3184144"/>
            <a:chExt cx="716128" cy="719903"/>
          </a:xfrm>
        </p:grpSpPr>
        <p:sp>
          <p:nvSpPr>
            <p:cNvPr id="1344" name="Google Shape;1344;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6" name="Google Shape;1346;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8" name="Google Shape;1348;p49"/>
          <p:cNvGrpSpPr/>
          <p:nvPr/>
        </p:nvGrpSpPr>
        <p:grpSpPr>
          <a:xfrm>
            <a:off x="5833276" y="2257448"/>
            <a:ext cx="445727" cy="445714"/>
            <a:chOff x="5846429" y="3184067"/>
            <a:chExt cx="720076" cy="720055"/>
          </a:xfrm>
        </p:grpSpPr>
        <p:sp>
          <p:nvSpPr>
            <p:cNvPr id="1349" name="Google Shape;1349;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1" name="Google Shape;1351;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3" name="Google Shape;1353;p49"/>
          <p:cNvGrpSpPr/>
          <p:nvPr/>
        </p:nvGrpSpPr>
        <p:grpSpPr>
          <a:xfrm>
            <a:off x="2520481" y="2257393"/>
            <a:ext cx="303698" cy="445825"/>
            <a:chOff x="655600" y="3183978"/>
            <a:chExt cx="490627" cy="720234"/>
          </a:xfrm>
        </p:grpSpPr>
        <p:sp>
          <p:nvSpPr>
            <p:cNvPr id="1354" name="Google Shape;1354;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8" name="Google Shape;1358;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9" name="Google Shape;1359;p49"/>
          <p:cNvGrpSpPr/>
          <p:nvPr/>
        </p:nvGrpSpPr>
        <p:grpSpPr>
          <a:xfrm>
            <a:off x="7213443" y="2257509"/>
            <a:ext cx="189785" cy="445592"/>
            <a:chOff x="8011692" y="3184166"/>
            <a:chExt cx="306600" cy="719859"/>
          </a:xfrm>
        </p:grpSpPr>
        <p:sp>
          <p:nvSpPr>
            <p:cNvPr id="1360" name="Google Shape;1360;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1" name="Google Shape;1361;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2" name="Google Shape;1362;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3" name="Google Shape;1363;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4" name="Google Shape;1364;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5" name="Google Shape;1365;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66" name="Google Shape;1366;p49"/>
          <p:cNvGrpSpPr/>
          <p:nvPr/>
        </p:nvGrpSpPr>
        <p:grpSpPr>
          <a:xfrm>
            <a:off x="7648230" y="2257259"/>
            <a:ext cx="246199" cy="445516"/>
            <a:chOff x="4556125" y="630237"/>
            <a:chExt cx="3081338" cy="5568950"/>
          </a:xfrm>
        </p:grpSpPr>
        <p:sp>
          <p:nvSpPr>
            <p:cNvPr id="1367" name="Google Shape;1367;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8" name="Google Shape;1368;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9" name="Google Shape;1369;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0" name="Google Shape;1370;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1" name="Google Shape;1371;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2" name="Google Shape;1372;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3" name="Google Shape;1373;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74" name="Google Shape;1374;p49"/>
          <p:cNvGrpSpPr/>
          <p:nvPr/>
        </p:nvGrpSpPr>
        <p:grpSpPr>
          <a:xfrm>
            <a:off x="1829253" y="2257459"/>
            <a:ext cx="445768" cy="445697"/>
            <a:chOff x="1674084" y="3214987"/>
            <a:chExt cx="720142" cy="720027"/>
          </a:xfrm>
        </p:grpSpPr>
        <p:sp>
          <p:nvSpPr>
            <p:cNvPr id="1375" name="Google Shape;1375;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3" name="Google Shape;1383;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4" name="Google Shape;1384;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7" name="Google Shape;1387;p49"/>
          <p:cNvGrpSpPr/>
          <p:nvPr/>
        </p:nvGrpSpPr>
        <p:grpSpPr>
          <a:xfrm>
            <a:off x="1138094" y="2257421"/>
            <a:ext cx="445578" cy="445773"/>
            <a:chOff x="557511" y="3214925"/>
            <a:chExt cx="719836" cy="720150"/>
          </a:xfrm>
        </p:grpSpPr>
        <p:sp>
          <p:nvSpPr>
            <p:cNvPr id="1388" name="Google Shape;1388;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2" name="Google Shape;1392;p49"/>
          <p:cNvGrpSpPr/>
          <p:nvPr/>
        </p:nvGrpSpPr>
        <p:grpSpPr>
          <a:xfrm>
            <a:off x="1081977" y="3693756"/>
            <a:ext cx="445905" cy="400522"/>
            <a:chOff x="1147762" y="1131887"/>
            <a:chExt cx="5137150" cy="4619626"/>
          </a:xfrm>
        </p:grpSpPr>
        <p:sp>
          <p:nvSpPr>
            <p:cNvPr id="1393" name="Google Shape;1393;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4" name="Google Shape;1394;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6" name="Google Shape;1396;p49"/>
          <p:cNvGrpSpPr/>
          <p:nvPr/>
        </p:nvGrpSpPr>
        <p:grpSpPr>
          <a:xfrm>
            <a:off x="1879306" y="3687410"/>
            <a:ext cx="445901" cy="413282"/>
            <a:chOff x="1570037" y="1341437"/>
            <a:chExt cx="4943475" cy="4576762"/>
          </a:xfrm>
        </p:grpSpPr>
        <p:sp>
          <p:nvSpPr>
            <p:cNvPr id="1397" name="Google Shape;1397;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8" name="Google Shape;1398;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9" name="Google Shape;1399;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0" name="Google Shape;1400;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1" name="Google Shape;1401;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2" name="Google Shape;1402;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03" name="Google Shape;1403;p49"/>
          <p:cNvGrpSpPr/>
          <p:nvPr/>
        </p:nvGrpSpPr>
        <p:grpSpPr>
          <a:xfrm>
            <a:off x="4364629" y="3671511"/>
            <a:ext cx="441332" cy="445721"/>
            <a:chOff x="5770007" y="5489899"/>
            <a:chExt cx="712976" cy="720067"/>
          </a:xfrm>
        </p:grpSpPr>
        <p:sp>
          <p:nvSpPr>
            <p:cNvPr id="1404" name="Google Shape;1404;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5" name="Google Shape;1405;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7" name="Google Shape;1407;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2" name="Google Shape;1412;p49"/>
          <p:cNvGrpSpPr/>
          <p:nvPr/>
        </p:nvGrpSpPr>
        <p:grpSpPr>
          <a:xfrm>
            <a:off x="5157420" y="3693981"/>
            <a:ext cx="445651" cy="400824"/>
            <a:chOff x="7050768" y="5526199"/>
            <a:chExt cx="719953" cy="647534"/>
          </a:xfrm>
        </p:grpSpPr>
        <p:sp>
          <p:nvSpPr>
            <p:cNvPr id="1413" name="Google Shape;1413;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8" name="Google Shape;1418;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9" name="Google Shape;1419;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3" name="Google Shape;1423;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4" name="Google Shape;1424;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5" name="Google Shape;1425;p49"/>
          <p:cNvGrpSpPr/>
          <p:nvPr/>
        </p:nvGrpSpPr>
        <p:grpSpPr>
          <a:xfrm>
            <a:off x="6751936" y="3694051"/>
            <a:ext cx="445681" cy="400651"/>
            <a:chOff x="9626723" y="5526313"/>
            <a:chExt cx="720002" cy="647256"/>
          </a:xfrm>
        </p:grpSpPr>
        <p:sp>
          <p:nvSpPr>
            <p:cNvPr id="1426" name="Google Shape;1426;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1" name="Google Shape;1431;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2" name="Google Shape;1432;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3" name="Google Shape;1433;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4" name="Google Shape;1434;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5" name="Google Shape;1435;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6" name="Google Shape;1436;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8" name="Google Shape;1438;p49"/>
          <p:cNvGrpSpPr/>
          <p:nvPr/>
        </p:nvGrpSpPr>
        <p:grpSpPr>
          <a:xfrm>
            <a:off x="7549176" y="3671488"/>
            <a:ext cx="445582" cy="445743"/>
            <a:chOff x="10914672" y="5489861"/>
            <a:chExt cx="719842" cy="720102"/>
          </a:xfrm>
        </p:grpSpPr>
        <p:sp>
          <p:nvSpPr>
            <p:cNvPr id="1439" name="Google Shape;1439;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5" name="Google Shape;1445;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6" name="Google Shape;1446;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7" name="Google Shape;1447;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1" name="Google Shape;1451;p49"/>
          <p:cNvGrpSpPr/>
          <p:nvPr/>
        </p:nvGrpSpPr>
        <p:grpSpPr>
          <a:xfrm>
            <a:off x="5954636" y="3681752"/>
            <a:ext cx="445821" cy="425246"/>
            <a:chOff x="8338678" y="5506443"/>
            <a:chExt cx="720227" cy="686988"/>
          </a:xfrm>
        </p:grpSpPr>
        <p:sp>
          <p:nvSpPr>
            <p:cNvPr id="1452" name="Google Shape;1452;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3" name="Google Shape;1453;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4" name="Google Shape;1454;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8" name="Google Shape;1458;p49"/>
          <p:cNvGrpSpPr/>
          <p:nvPr/>
        </p:nvGrpSpPr>
        <p:grpSpPr>
          <a:xfrm>
            <a:off x="2676293" y="3736342"/>
            <a:ext cx="1336824" cy="316035"/>
            <a:chOff x="3042485" y="5594633"/>
            <a:chExt cx="2159652" cy="510557"/>
          </a:xfrm>
        </p:grpSpPr>
        <p:sp>
          <p:nvSpPr>
            <p:cNvPr id="1459" name="Google Shape;1459;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3" name="Google Shape;1463;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4" name="Google Shape;1464;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4" name="Google Shape;1474;p49"/>
          <p:cNvGrpSpPr/>
          <p:nvPr/>
        </p:nvGrpSpPr>
        <p:grpSpPr>
          <a:xfrm>
            <a:off x="1879183" y="4379878"/>
            <a:ext cx="445738" cy="442950"/>
            <a:chOff x="1442627" y="5710929"/>
            <a:chExt cx="594318" cy="590600"/>
          </a:xfrm>
        </p:grpSpPr>
        <p:sp>
          <p:nvSpPr>
            <p:cNvPr id="1475" name="Google Shape;1475;p4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6" name="Google Shape;1476;p4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7" name="Google Shape;1477;p4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9" name="Google Shape;1479;p49"/>
          <p:cNvGrpSpPr/>
          <p:nvPr/>
        </p:nvGrpSpPr>
        <p:grpSpPr>
          <a:xfrm>
            <a:off x="6788033" y="4378458"/>
            <a:ext cx="373053" cy="445791"/>
            <a:chOff x="8095060" y="5664590"/>
            <a:chExt cx="497404" cy="594389"/>
          </a:xfrm>
        </p:grpSpPr>
        <p:grpSp>
          <p:nvGrpSpPr>
            <p:cNvPr id="1480" name="Google Shape;1480;p49"/>
            <p:cNvGrpSpPr/>
            <p:nvPr/>
          </p:nvGrpSpPr>
          <p:grpSpPr>
            <a:xfrm>
              <a:off x="8095060" y="5969027"/>
              <a:ext cx="497404" cy="289951"/>
              <a:chOff x="8095060" y="5969027"/>
              <a:chExt cx="497404" cy="289951"/>
            </a:xfrm>
          </p:grpSpPr>
          <p:sp>
            <p:nvSpPr>
              <p:cNvPr id="1481" name="Google Shape;1481;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9"/>
            <p:cNvGrpSpPr/>
            <p:nvPr/>
          </p:nvGrpSpPr>
          <p:grpSpPr>
            <a:xfrm>
              <a:off x="8095060" y="5867832"/>
              <a:ext cx="497404" cy="289312"/>
              <a:chOff x="8095060" y="5867832"/>
              <a:chExt cx="497404" cy="289312"/>
            </a:xfrm>
          </p:grpSpPr>
          <p:sp>
            <p:nvSpPr>
              <p:cNvPr id="1485" name="Google Shape;1485;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8" name="Google Shape;1488;p49"/>
            <p:cNvGrpSpPr/>
            <p:nvPr/>
          </p:nvGrpSpPr>
          <p:grpSpPr>
            <a:xfrm>
              <a:off x="8095060" y="5765998"/>
              <a:ext cx="497404" cy="289312"/>
              <a:chOff x="8095060" y="5765998"/>
              <a:chExt cx="497404" cy="289312"/>
            </a:xfrm>
          </p:grpSpPr>
          <p:sp>
            <p:nvSpPr>
              <p:cNvPr id="1489" name="Google Shape;1489;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0" name="Google Shape;1490;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2" name="Google Shape;1492;p49"/>
            <p:cNvGrpSpPr/>
            <p:nvPr/>
          </p:nvGrpSpPr>
          <p:grpSpPr>
            <a:xfrm>
              <a:off x="8095060" y="5664590"/>
              <a:ext cx="497404" cy="290164"/>
              <a:chOff x="8095060" y="5664590"/>
              <a:chExt cx="497404" cy="290164"/>
            </a:xfrm>
          </p:grpSpPr>
          <p:sp>
            <p:nvSpPr>
              <p:cNvPr id="1493" name="Google Shape;1493;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4" name="Google Shape;1494;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5" name="Google Shape;1495;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96" name="Google Shape;1496;p49"/>
          <p:cNvGrpSpPr/>
          <p:nvPr/>
        </p:nvGrpSpPr>
        <p:grpSpPr>
          <a:xfrm>
            <a:off x="2870825" y="4378486"/>
            <a:ext cx="557162" cy="445734"/>
            <a:chOff x="4607809" y="5664627"/>
            <a:chExt cx="742883" cy="594312"/>
          </a:xfrm>
        </p:grpSpPr>
        <p:sp>
          <p:nvSpPr>
            <p:cNvPr id="1497" name="Google Shape;1497;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0" name="Google Shape;1500;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1" name="Google Shape;1501;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2" name="Google Shape;1502;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3" name="Google Shape;1503;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4" name="Google Shape;1504;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5" name="Google Shape;1505;p49"/>
          <p:cNvGrpSpPr/>
          <p:nvPr/>
        </p:nvGrpSpPr>
        <p:grpSpPr>
          <a:xfrm>
            <a:off x="3973890" y="4378543"/>
            <a:ext cx="1079865" cy="445620"/>
            <a:chOff x="2571250" y="5664711"/>
            <a:chExt cx="1439820" cy="594160"/>
          </a:xfrm>
        </p:grpSpPr>
        <p:sp>
          <p:nvSpPr>
            <p:cNvPr id="1506" name="Google Shape;1506;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7" name="Google Shape;1507;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8" name="Google Shape;1508;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9" name="Google Shape;1509;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0" name="Google Shape;1510;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1" name="Google Shape;1511;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2" name="Google Shape;1512;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3" name="Google Shape;1513;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4" name="Google Shape;1514;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5" name="Google Shape;1515;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6" name="Google Shape;1516;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7" name="Google Shape;1517;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8" name="Google Shape;1518;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9" name="Google Shape;1519;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0" name="Google Shape;1520;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1" name="Google Shape;1521;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2" name="Google Shape;1522;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3" name="Google Shape;1523;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4" name="Google Shape;1524;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5" name="Google Shape;1525;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6" name="Google Shape;1526;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7" name="Google Shape;1527;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8" name="Google Shape;1528;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9" name="Google Shape;1529;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530" name="Google Shape;1530;p49"/>
          <p:cNvGrpSpPr/>
          <p:nvPr/>
        </p:nvGrpSpPr>
        <p:grpSpPr>
          <a:xfrm>
            <a:off x="5599659" y="4378335"/>
            <a:ext cx="642470" cy="446036"/>
            <a:chOff x="6332670" y="5663946"/>
            <a:chExt cx="856627" cy="594715"/>
          </a:xfrm>
        </p:grpSpPr>
        <p:grpSp>
          <p:nvGrpSpPr>
            <p:cNvPr id="1531" name="Google Shape;1531;p49"/>
            <p:cNvGrpSpPr/>
            <p:nvPr/>
          </p:nvGrpSpPr>
          <p:grpSpPr>
            <a:xfrm>
              <a:off x="6392364" y="5663946"/>
              <a:ext cx="796933" cy="185801"/>
              <a:chOff x="3321050" y="1066800"/>
              <a:chExt cx="6505573" cy="1508125"/>
            </a:xfrm>
          </p:grpSpPr>
          <p:sp>
            <p:nvSpPr>
              <p:cNvPr id="1532" name="Google Shape;1532;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3" name="Google Shape;1533;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4" name="Google Shape;1534;p49"/>
            <p:cNvGrpSpPr/>
            <p:nvPr/>
          </p:nvGrpSpPr>
          <p:grpSpPr>
            <a:xfrm flipH="1">
              <a:off x="6332670" y="5868403"/>
              <a:ext cx="796933" cy="185801"/>
              <a:chOff x="3321050" y="1066800"/>
              <a:chExt cx="6505573" cy="1508125"/>
            </a:xfrm>
          </p:grpSpPr>
          <p:sp>
            <p:nvSpPr>
              <p:cNvPr id="1535" name="Google Shape;1535;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7" name="Google Shape;1537;p49"/>
            <p:cNvGrpSpPr/>
            <p:nvPr/>
          </p:nvGrpSpPr>
          <p:grpSpPr>
            <a:xfrm>
              <a:off x="6392364" y="6072860"/>
              <a:ext cx="796933" cy="185801"/>
              <a:chOff x="3321050" y="1066800"/>
              <a:chExt cx="6505573" cy="1508125"/>
            </a:xfrm>
          </p:grpSpPr>
          <p:sp>
            <p:nvSpPr>
              <p:cNvPr id="1538" name="Google Shape;1538;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540" name="Google Shape;1540;p49"/>
          <p:cNvSpPr txBox="1">
            <a:spLocks noGrp="1"/>
          </p:cNvSpPr>
          <p:nvPr>
            <p:ph type="title" idx="4294967295"/>
          </p:nvPr>
        </p:nvSpPr>
        <p:spPr>
          <a:xfrm>
            <a:off x="1081975" y="249075"/>
            <a:ext cx="7206600" cy="39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rPr>
              <a:t>Diagrams and infographics</a:t>
            </a:r>
            <a:endParaRPr sz="2000">
              <a:solidFill>
                <a:schemeClr val="dk1"/>
              </a:solidFill>
            </a:endParaRPr>
          </a:p>
        </p:txBody>
      </p:sp>
      <p:sp>
        <p:nvSpPr>
          <p:cNvPr id="1541" name="Google Shape;1541;p4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78</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45"/>
        <p:cNvGrpSpPr/>
        <p:nvPr/>
      </p:nvGrpSpPr>
      <p:grpSpPr>
        <a:xfrm>
          <a:off x="0" y="0"/>
          <a:ext cx="0" cy="0"/>
          <a:chOff x="0" y="0"/>
          <a:chExt cx="0" cy="0"/>
        </a:xfrm>
      </p:grpSpPr>
      <p:sp>
        <p:nvSpPr>
          <p:cNvPr id="1546" name="Google Shape;1546;p50"/>
          <p:cNvSpPr txBox="1"/>
          <p:nvPr/>
        </p:nvSpPr>
        <p:spPr>
          <a:xfrm>
            <a:off x="1036700" y="990475"/>
            <a:ext cx="62871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You can also use any emoji as an icon!</a:t>
            </a:r>
            <a:endParaRPr b="1">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And of course it resizes without losing quality.</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How? Follow Google instructions https://twitter.com/googledocs/status/730087240156643328</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endParaRPr b="1">
              <a:solidFill>
                <a:schemeClr val="dk1"/>
              </a:solidFill>
              <a:latin typeface="Roboto"/>
              <a:ea typeface="Roboto"/>
              <a:cs typeface="Roboto"/>
              <a:sym typeface="Roboto"/>
            </a:endParaRPr>
          </a:p>
        </p:txBody>
      </p:sp>
      <p:sp>
        <p:nvSpPr>
          <p:cNvPr id="1547" name="Google Shape;1547;p50"/>
          <p:cNvSpPr txBox="1"/>
          <p:nvPr/>
        </p:nvSpPr>
        <p:spPr>
          <a:xfrm>
            <a:off x="1036700" y="2450450"/>
            <a:ext cx="76428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222222"/>
                </a:solidFill>
              </a:rPr>
              <a:t>✋👆👉👍👤👦👧👨👩👪💃🏃💑❤😂😉😋😒😭👶😸🐟🍒🍔💣📌📖🔨🎃🎈🎨🏈🏰🌏🔌🔑</a:t>
            </a:r>
            <a:r>
              <a:rPr lang="en" sz="2400">
                <a:solidFill>
                  <a:schemeClr val="accent1"/>
                </a:solidFill>
                <a:highlight>
                  <a:schemeClr val="dk1"/>
                </a:highlight>
                <a:latin typeface="Roboto"/>
                <a:ea typeface="Roboto"/>
                <a:cs typeface="Roboto"/>
                <a:sym typeface="Roboto"/>
              </a:rPr>
              <a:t> and many more...</a:t>
            </a:r>
            <a:endParaRPr sz="2400">
              <a:solidFill>
                <a:schemeClr val="accent1"/>
              </a:solidFill>
              <a:highlight>
                <a:schemeClr val="dk1"/>
              </a:highlight>
              <a:latin typeface="Roboto"/>
              <a:ea typeface="Roboto"/>
              <a:cs typeface="Roboto"/>
              <a:sym typeface="Roboto"/>
            </a:endParaRPr>
          </a:p>
        </p:txBody>
      </p:sp>
      <p:sp>
        <p:nvSpPr>
          <p:cNvPr id="1548" name="Google Shape;1548;p5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79</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B. SIGNIFICANCE OF STUDY</a:t>
            </a:r>
            <a:endParaRPr sz="3200" dirty="0"/>
          </a:p>
        </p:txBody>
      </p:sp>
      <p:sp>
        <p:nvSpPr>
          <p:cNvPr id="115" name="Google Shape;115;p14"/>
          <p:cNvSpPr txBox="1">
            <a:spLocks noGrp="1"/>
          </p:cNvSpPr>
          <p:nvPr>
            <p:ph type="body" idx="1"/>
          </p:nvPr>
        </p:nvSpPr>
        <p:spPr>
          <a:xfrm>
            <a:off x="1115616" y="1131590"/>
            <a:ext cx="7503073" cy="367240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Although many researches on bike-share systems have been conducted earlier, on different aspects of the commute methodology utilized in it, even on few broad scenarios as well, case studies focusing upon a particular region or area in which many different factors have been researched upon and analyzed still are not sufficient. Since, it is a broad topic, generalized results/conclusions presented in some of the researches </a:t>
            </a:r>
            <a:r>
              <a:rPr lang="en-US" sz="1400" dirty="0" err="1" smtClean="0"/>
              <a:t>ain't</a:t>
            </a:r>
            <a:r>
              <a:rPr lang="en-US" sz="1400" dirty="0" smtClean="0"/>
              <a:t> never sufficient for applying to all the regions of the globe.</a:t>
            </a:r>
          </a:p>
          <a:p>
            <a:pPr marL="0" lvl="0" indent="0" algn="l" rtl="0">
              <a:spcBef>
                <a:spcPts val="600"/>
              </a:spcBef>
              <a:spcAft>
                <a:spcPts val="0"/>
              </a:spcAft>
              <a:buNone/>
            </a:pPr>
            <a:endParaRPr lang="en-US" sz="1400" dirty="0" smtClean="0"/>
          </a:p>
          <a:p>
            <a:pPr marL="0" lvl="0" indent="0">
              <a:buNone/>
            </a:pPr>
            <a:r>
              <a:rPr lang="en-US" sz="1400" dirty="0"/>
              <a:t>The BSS Industry no-doubt has huge potential in the future. The below mentioned points prove and illustrate the same:</a:t>
            </a:r>
          </a:p>
          <a:p>
            <a:pPr marL="0" indent="0">
              <a:buNone/>
            </a:pPr>
            <a:r>
              <a:rPr lang="en-US" sz="1400" dirty="0"/>
              <a:t>1. It is expected to grow at a robust 5.02 percent CAGR.</a:t>
            </a:r>
            <a:endParaRPr lang="en-US" sz="1400" b="1" dirty="0"/>
          </a:p>
          <a:p>
            <a:pPr marL="0" indent="0">
              <a:buNone/>
            </a:pPr>
            <a:r>
              <a:rPr lang="en-US" sz="1400" dirty="0"/>
              <a:t>2. People all over the world are becoming more and more health-conscious</a:t>
            </a:r>
          </a:p>
          <a:p>
            <a:pPr marL="0" indent="0">
              <a:buNone/>
            </a:pPr>
            <a:r>
              <a:rPr lang="en-US" sz="1400" dirty="0"/>
              <a:t>3. Awareness on cardiovascular fitness, muscle power and flexibility, better-joined mobility, reduced stress levels, increased posture and coordination, bones strengthened and reduced levels of body fat</a:t>
            </a:r>
            <a:r>
              <a:rPr lang="en-US" sz="1400" dirty="0" smtClean="0"/>
              <a:t>.</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17481952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552"/>
        <p:cNvGrpSpPr/>
        <p:nvPr/>
      </p:nvGrpSpPr>
      <p:grpSpPr>
        <a:xfrm>
          <a:off x="0" y="0"/>
          <a:ext cx="0" cy="0"/>
          <a:chOff x="0" y="0"/>
          <a:chExt cx="0" cy="0"/>
        </a:xfrm>
      </p:grpSpPr>
      <p:pic>
        <p:nvPicPr>
          <p:cNvPr id="1553" name="Google Shape;1553;p51">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554" name="Google Shape;1554;p51"/>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555" name="Google Shape;1555;p51"/>
          <p:cNvGrpSpPr/>
          <p:nvPr/>
        </p:nvGrpSpPr>
        <p:grpSpPr>
          <a:xfrm>
            <a:off x="690575" y="3290132"/>
            <a:ext cx="7762851" cy="892418"/>
            <a:chOff x="801125" y="3213932"/>
            <a:chExt cx="7762851" cy="892418"/>
          </a:xfrm>
        </p:grpSpPr>
        <p:grpSp>
          <p:nvGrpSpPr>
            <p:cNvPr id="1556" name="Google Shape;1556;p51"/>
            <p:cNvGrpSpPr/>
            <p:nvPr/>
          </p:nvGrpSpPr>
          <p:grpSpPr>
            <a:xfrm>
              <a:off x="4845759" y="3213932"/>
              <a:ext cx="1695900" cy="892418"/>
              <a:chOff x="4845759" y="3213932"/>
              <a:chExt cx="1695900" cy="892418"/>
            </a:xfrm>
          </p:grpSpPr>
          <p:sp>
            <p:nvSpPr>
              <p:cNvPr id="1557" name="Google Shape;1557;p51"/>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558" name="Google Shape;1558;p51"/>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59" name="Google Shape;1559;p51"/>
            <p:cNvGrpSpPr/>
            <p:nvPr/>
          </p:nvGrpSpPr>
          <p:grpSpPr>
            <a:xfrm>
              <a:off x="2823442" y="3214222"/>
              <a:ext cx="1695900" cy="892128"/>
              <a:chOff x="2823442" y="3214222"/>
              <a:chExt cx="1695900" cy="892128"/>
            </a:xfrm>
          </p:grpSpPr>
          <p:sp>
            <p:nvSpPr>
              <p:cNvPr id="1560" name="Google Shape;1560;p51"/>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561" name="Google Shape;1561;p51"/>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62" name="Google Shape;1562;p51"/>
            <p:cNvGrpSpPr/>
            <p:nvPr/>
          </p:nvGrpSpPr>
          <p:grpSpPr>
            <a:xfrm>
              <a:off x="6868076" y="3213932"/>
              <a:ext cx="1695900" cy="892418"/>
              <a:chOff x="6868076" y="3213932"/>
              <a:chExt cx="1695900" cy="892418"/>
            </a:xfrm>
          </p:grpSpPr>
          <p:sp>
            <p:nvSpPr>
              <p:cNvPr id="1563" name="Google Shape;1563;p51"/>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564" name="Google Shape;1564;p51"/>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65" name="Google Shape;1565;p51"/>
            <p:cNvGrpSpPr/>
            <p:nvPr/>
          </p:nvGrpSpPr>
          <p:grpSpPr>
            <a:xfrm>
              <a:off x="801125" y="3214206"/>
              <a:ext cx="1695900" cy="892144"/>
              <a:chOff x="801125" y="3214206"/>
              <a:chExt cx="1695900" cy="892144"/>
            </a:xfrm>
          </p:grpSpPr>
          <p:sp>
            <p:nvSpPr>
              <p:cNvPr id="1566" name="Google Shape;1566;p51"/>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567" name="Google Shape;1567;p51"/>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CONTINUED.</a:t>
            </a:r>
            <a:endParaRPr sz="3200" dirty="0"/>
          </a:p>
        </p:txBody>
      </p:sp>
      <p:sp>
        <p:nvSpPr>
          <p:cNvPr id="115" name="Google Shape;115;p14"/>
          <p:cNvSpPr txBox="1">
            <a:spLocks noGrp="1"/>
          </p:cNvSpPr>
          <p:nvPr>
            <p:ph type="body" idx="1"/>
          </p:nvPr>
        </p:nvSpPr>
        <p:spPr>
          <a:xfrm>
            <a:off x="1115616" y="1203598"/>
            <a:ext cx="7503073" cy="3454448"/>
          </a:xfrm>
          <a:prstGeom prst="rect">
            <a:avLst/>
          </a:prstGeom>
        </p:spPr>
        <p:txBody>
          <a:bodyPr spcFirstLastPara="1" wrap="square" lIns="91425" tIns="91425" rIns="91425" bIns="91425" anchor="t" anchorCtr="0">
            <a:noAutofit/>
          </a:bodyPr>
          <a:lstStyle/>
          <a:p>
            <a:pPr marL="0" indent="0">
              <a:buNone/>
            </a:pPr>
            <a:r>
              <a:rPr lang="en-US" sz="1400" dirty="0" smtClean="0"/>
              <a:t>4</a:t>
            </a:r>
            <a:r>
              <a:rPr lang="en-US" sz="1400" dirty="0"/>
              <a:t>. Increased demand for bicycles across India, driven mostly by congestion, urbanization, and sustainability.</a:t>
            </a:r>
            <a:endParaRPr lang="en-US" sz="1400" b="1" dirty="0"/>
          </a:p>
          <a:p>
            <a:pPr marL="0" indent="0">
              <a:buNone/>
            </a:pPr>
            <a:r>
              <a:rPr lang="en-US" sz="1400" dirty="0"/>
              <a:t>5. The world cycling market, with the demand for traditional and electric cycles as never before, is predicted to be </a:t>
            </a:r>
            <a:r>
              <a:rPr lang="en-US" sz="1400" dirty="0" err="1"/>
              <a:t>Rs</a:t>
            </a:r>
            <a:r>
              <a:rPr lang="en-US" sz="1400" dirty="0"/>
              <a:t>. 4.4 lakh this year's </a:t>
            </a:r>
            <a:r>
              <a:rPr lang="en-US" sz="1400" dirty="0" err="1"/>
              <a:t>crore</a:t>
            </a:r>
            <a:r>
              <a:rPr lang="en-US" sz="1400" dirty="0"/>
              <a:t>.</a:t>
            </a:r>
            <a:endParaRPr lang="en-US" sz="1400" b="1" dirty="0"/>
          </a:p>
          <a:p>
            <a:pPr marL="0" indent="0">
              <a:buNone/>
            </a:pPr>
            <a:r>
              <a:rPr lang="en-US" sz="1400" dirty="0"/>
              <a:t>6. Infrastructure rollout by various governments to support bicycle commuting, shortage of parking space, increasing traffic congestion, and preference for cycles as a relaxing mode </a:t>
            </a:r>
            <a:r>
              <a:rPr lang="en-US" sz="1400" dirty="0" smtClean="0"/>
              <a:t>of</a:t>
            </a:r>
            <a:r>
              <a:rPr lang="en-US" sz="1400" b="1" dirty="0" smtClean="0"/>
              <a:t> </a:t>
            </a:r>
            <a:r>
              <a:rPr lang="en-US" sz="1400" dirty="0" smtClean="0"/>
              <a:t>exercise</a:t>
            </a:r>
            <a:r>
              <a:rPr lang="en-US" sz="1400" dirty="0"/>
              <a:t>.</a:t>
            </a:r>
          </a:p>
          <a:p>
            <a:pPr marL="0" indent="0">
              <a:buNone/>
            </a:pPr>
            <a:r>
              <a:rPr lang="en-US" sz="1400" dirty="0"/>
              <a:t>7. Impact of COVID-19: Bikes cover short to medium distances due to health safety issues, people in metropolitan areas cycle because owing to the physical differences in standard, they are not able to frequent the gym.</a:t>
            </a:r>
          </a:p>
          <a:p>
            <a:pPr marL="0" indent="0">
              <a:buNone/>
            </a:pPr>
            <a:r>
              <a:rPr lang="en-US" sz="1400" dirty="0"/>
              <a:t>8. Indian bicycles represent a value of 1% from the world market and 15% by volume of the market.</a:t>
            </a:r>
          </a:p>
          <a:p>
            <a:pPr marL="0" lvl="0" indent="0">
              <a:buNone/>
            </a:pPr>
            <a:endParaRPr lang="en-US" sz="1400" dirty="0"/>
          </a:p>
          <a:p>
            <a:pPr marL="0" lvl="0" indent="0" algn="l" rtl="0">
              <a:spcBef>
                <a:spcPts val="600"/>
              </a:spcBef>
              <a:spcAft>
                <a:spcPts val="0"/>
              </a:spcAft>
              <a:buNone/>
            </a:pPr>
            <a:endParaRPr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481000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10177</Words>
  <Application>Microsoft Office PowerPoint</Application>
  <PresentationFormat>On-screen Show (16:9)</PresentationFormat>
  <Paragraphs>717</Paragraphs>
  <Slides>80</Slides>
  <Notes>80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Roboto</vt:lpstr>
      <vt:lpstr>Dosis</vt:lpstr>
      <vt:lpstr>Montserrat</vt:lpstr>
      <vt:lpstr>Calibri</vt:lpstr>
      <vt:lpstr>William template</vt:lpstr>
      <vt:lpstr>TITLE : Divvy Bike-Share Analysis for Targeted Customer Marketing </vt:lpstr>
      <vt:lpstr>PowerPoint Presentation</vt:lpstr>
      <vt:lpstr>I. INTRODUCTION</vt:lpstr>
      <vt:lpstr>A. STATEMENT OF PROBLEM</vt:lpstr>
      <vt:lpstr>A. RESEARCH CHALLENGES</vt:lpstr>
      <vt:lpstr>B. BACKGROUND</vt:lpstr>
      <vt:lpstr>B. CONTEXT</vt:lpstr>
      <vt:lpstr>B. SIGNIFICANCE OF STUDY</vt:lpstr>
      <vt:lpstr>CONTINUED.</vt:lpstr>
      <vt:lpstr>II. LITERATURE REVIEW</vt:lpstr>
      <vt:lpstr>A. THEMES DISCOVERED IN REVIEW</vt:lpstr>
      <vt:lpstr>CONTD.</vt:lpstr>
      <vt:lpstr>CONTD.</vt:lpstr>
      <vt:lpstr>CONTD.</vt:lpstr>
      <vt:lpstr>CONTD.</vt:lpstr>
      <vt:lpstr>CONTD.</vt:lpstr>
      <vt:lpstr>CONTD.</vt:lpstr>
      <vt:lpstr>B. IDENTIFICATION OF GAPS ON BASIS OF CURRENT SCENARIO</vt:lpstr>
      <vt:lpstr>III. METHODOLOGY</vt:lpstr>
      <vt:lpstr>A. MODULES</vt:lpstr>
      <vt:lpstr>A. ALGORITHMS</vt:lpstr>
      <vt:lpstr>A. FUNCTIONALITIES</vt:lpstr>
      <vt:lpstr>A. PROTOCOLS</vt:lpstr>
      <vt:lpstr>B. DATA COLLECTION STRATEGIES</vt:lpstr>
      <vt:lpstr>C. DATA ANALYSIS APPROACHES</vt:lpstr>
      <vt:lpstr>IV. PROPOSED SYSTEM WILL CONSIST OF</vt:lpstr>
      <vt:lpstr>4.1 PROPOSED SYSTEM INTRODUCTION</vt:lpstr>
      <vt:lpstr>4.2 PROPOSED SYSTEM DIAGRAM</vt:lpstr>
      <vt:lpstr>4.3 LIST OF MODULES</vt:lpstr>
      <vt:lpstr>4.4 EXPLANATION OF ALL MODULES</vt:lpstr>
      <vt:lpstr>V. WHAT IS TO BE DONE NEXT</vt:lpstr>
      <vt:lpstr>PowerPoint Presentation</vt:lpstr>
      <vt:lpstr>VI. GUIDE APPROVAL MAIL SNAPSHOT</vt:lpstr>
      <vt:lpstr>PowerPoint Presentation</vt:lpstr>
      <vt:lpstr>VII. RESEARCH PAPER STATUS</vt:lpstr>
      <vt:lpstr>PowerPoint Presentation</vt:lpstr>
      <vt:lpstr>VIII. REFERENCES</vt:lpstr>
      <vt:lpstr>PowerPoint Presentation</vt:lpstr>
      <vt:lpstr>PowerPoint Presentation</vt:lpstr>
      <vt:lpstr>PowerPoint Presentation</vt:lpstr>
      <vt:lpstr>PowerPoint Presentation</vt:lpstr>
      <vt:lpstr>THANKS!</vt:lpstr>
      <vt:lpstr>Instructions for use</vt:lpstr>
      <vt:lpstr>HELLO!</vt:lpstr>
      <vt:lpstr>1. Transition headline</vt:lpstr>
      <vt:lpstr>PowerPoint Presentation</vt:lpstr>
      <vt:lpstr>This is a slide title</vt:lpstr>
      <vt:lpstr>BIG CONCEPT</vt:lpstr>
      <vt:lpstr>You can also split your content</vt:lpstr>
      <vt:lpstr>In two or three columns</vt:lpstr>
      <vt:lpstr>A picture is worth a thousand words</vt:lpstr>
      <vt:lpstr>Want big impact? USE BIG IMAGE</vt:lpstr>
      <vt:lpstr>Use charts to explain your ideas</vt:lpstr>
      <vt:lpstr>And tables to compare data</vt:lpstr>
      <vt:lpstr>Maps</vt:lpstr>
      <vt:lpstr>89,526,124</vt:lpstr>
      <vt:lpstr>89,526,124$</vt:lpstr>
      <vt:lpstr>Our process is easy</vt:lpstr>
      <vt:lpstr>Let’s review some concepts</vt:lpstr>
      <vt:lpstr>PowerPoint Presentation</vt:lpstr>
      <vt:lpstr>PowerPoint Presentation</vt:lpstr>
      <vt:lpstr>PowerPoint Presentation</vt:lpstr>
      <vt:lpstr>PowerPoint Presentation</vt:lpstr>
      <vt:lpstr>THANKS!</vt:lpstr>
      <vt:lpstr>Credits</vt:lpstr>
      <vt:lpstr>Presentation design</vt:lpstr>
      <vt:lpstr>2. 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Divvy Bike-Share Analysis for Targeted Customer Marketing </dc:title>
  <cp:lastModifiedBy>TAMOJIT</cp:lastModifiedBy>
  <cp:revision>7</cp:revision>
  <dcterms:modified xsi:type="dcterms:W3CDTF">2023-01-11T04:09:09Z</dcterms:modified>
</cp:coreProperties>
</file>