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633181c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633181c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step, we will be using some of the machine learning models for training the model using the feature extracted data. The machine learning models such as Naïve Bayes, Logistic Regression, SVM and Random Forest will be made use of for this purpose.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633181c1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633181c1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33181c1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33181c1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33181c1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33181c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633181c1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633181c1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from these results, we can conclude that TfidfVectorizer is superior to CountVectorizer in terms of feature extraction.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33181c1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33181c1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633181c1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633181c1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633181c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633181c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33181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33181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33181c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33181c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633181c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633181c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633181c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633181c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633181c1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633181c1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William Yang Wang's Liar, Fire Liar Pants. The dataset in this repository is already divided into training sets, validation sets and test sets. The dataset contains 12,836 short statements labeled by truth, subject, context / location, speaker, state, party, and  history.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633181c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633181c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633181c1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633181c1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the machine learning models gain insights from the news headlines, two approaches of feature extraction were used.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7500"/>
              <a:buFont typeface="Arial"/>
              <a:buNone/>
            </a:pPr>
            <a:r>
              <a:rPr lang="en" sz="4000"/>
              <a:t>Fake News Detection using Machine Learning Algorithms</a:t>
            </a:r>
            <a:endParaRPr sz="4000"/>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Paper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Logistic Regression</a:t>
            </a:r>
            <a:endParaRPr/>
          </a:p>
          <a:p>
            <a:pPr indent="-311150" lvl="0" marL="457200" rtl="0" algn="l">
              <a:spcBef>
                <a:spcPts val="0"/>
              </a:spcBef>
              <a:spcAft>
                <a:spcPts val="0"/>
              </a:spcAft>
              <a:buSzPts val="1300"/>
              <a:buChar char="●"/>
            </a:pPr>
            <a:r>
              <a:rPr lang="en"/>
              <a:t>Naïve Bayes</a:t>
            </a:r>
            <a:endParaRPr/>
          </a:p>
          <a:p>
            <a:pPr indent="-311150" lvl="0" marL="457200" rtl="0" algn="l">
              <a:spcBef>
                <a:spcPts val="0"/>
              </a:spcBef>
              <a:spcAft>
                <a:spcPts val="0"/>
              </a:spcAft>
              <a:buSzPts val="1300"/>
              <a:buChar char="●"/>
            </a:pPr>
            <a:r>
              <a:rPr lang="en"/>
              <a:t>SVM Classifier </a:t>
            </a:r>
            <a:endParaRPr/>
          </a:p>
          <a:p>
            <a:pPr indent="-311150" lvl="0" marL="457200" rtl="0" algn="l">
              <a:spcBef>
                <a:spcPts val="0"/>
              </a:spcBef>
              <a:spcAft>
                <a:spcPts val="0"/>
              </a:spcAft>
              <a:buSzPts val="1300"/>
              <a:buChar char="●"/>
            </a:pPr>
            <a:r>
              <a:rPr lang="en"/>
              <a:t>Random Forest Classifier </a:t>
            </a:r>
            <a:endParaRPr/>
          </a:p>
          <a:p>
            <a:pPr indent="-311150" lvl="0" marL="457200" rtl="0" algn="l">
              <a:spcBef>
                <a:spcPts val="0"/>
              </a:spcBef>
              <a:spcAft>
                <a:spcPts val="0"/>
              </a:spcAft>
              <a:buSzPts val="1300"/>
              <a:buChar char="●"/>
            </a:pPr>
            <a:r>
              <a:rPr lang="en"/>
              <a:t>Voting Classifier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46" name="Google Shape;146;p23"/>
          <p:cNvPicPr preferRelativeResize="0"/>
          <p:nvPr/>
        </p:nvPicPr>
        <p:blipFill>
          <a:blip r:embed="rId3">
            <a:alphaModFix/>
          </a:blip>
          <a:stretch>
            <a:fillRect/>
          </a:stretch>
        </p:blipFill>
        <p:spPr>
          <a:xfrm>
            <a:off x="3115950" y="543675"/>
            <a:ext cx="5116376" cy="4535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42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5000"/>
          </a:p>
          <a:p>
            <a:pPr indent="0" lvl="0" marL="0" rtl="0" algn="l">
              <a:spcBef>
                <a:spcPts val="0"/>
              </a:spcBef>
              <a:spcAft>
                <a:spcPts val="0"/>
              </a:spcAft>
              <a:buNone/>
            </a:pPr>
            <a:r>
              <a:t/>
            </a:r>
            <a:endParaRPr sz="5000"/>
          </a:p>
          <a:p>
            <a:pPr indent="0" lvl="0" marL="0" rtl="0" algn="ctr">
              <a:spcBef>
                <a:spcPts val="0"/>
              </a:spcBef>
              <a:spcAft>
                <a:spcPts val="0"/>
              </a:spcAft>
              <a:buNone/>
            </a:pPr>
            <a:r>
              <a:rPr lang="en" sz="5000"/>
              <a:t>Performance Comparison</a:t>
            </a:r>
            <a:endParaRPr sz="5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CountVectorizer</a:t>
            </a:r>
            <a:endParaRPr/>
          </a:p>
        </p:txBody>
      </p:sp>
      <p:pic>
        <p:nvPicPr>
          <p:cNvPr id="157" name="Google Shape;157;p25"/>
          <p:cNvPicPr preferRelativeResize="0"/>
          <p:nvPr/>
        </p:nvPicPr>
        <p:blipFill>
          <a:blip r:embed="rId3">
            <a:alphaModFix/>
          </a:blip>
          <a:stretch>
            <a:fillRect/>
          </a:stretch>
        </p:blipFill>
        <p:spPr>
          <a:xfrm>
            <a:off x="1933650" y="2092925"/>
            <a:ext cx="5391150" cy="256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TfidfVectorizer</a:t>
            </a:r>
            <a:endParaRPr/>
          </a:p>
        </p:txBody>
      </p:sp>
      <p:pic>
        <p:nvPicPr>
          <p:cNvPr id="163" name="Google Shape;163;p26"/>
          <p:cNvPicPr preferRelativeResize="0"/>
          <p:nvPr/>
        </p:nvPicPr>
        <p:blipFill>
          <a:blip r:embed="rId3">
            <a:alphaModFix/>
          </a:blip>
          <a:stretch>
            <a:fillRect/>
          </a:stretch>
        </p:blipFill>
        <p:spPr>
          <a:xfrm>
            <a:off x="1919350" y="2035725"/>
            <a:ext cx="5438775" cy="260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Though there are a lot of existing works on fake news detection systems, there is plenty of space for further experimentation. The discovery of new knowledge on the type of fake news will pave a path and open opportunities for new and more accurate models. In this paper, to the best of our knowledge, we have used most of the popular machine learning algorithms and compared them. Moreover, the Count Vectorizer and TFIDF Vectorizer methods for feature extraction provided us with satisfactory results. In this paper, our main aim was to improve the accuracy and other performance metrics to the best of our caliber.</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42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8500"/>
          </a:p>
          <a:p>
            <a:pPr indent="0" lvl="0" marL="0" rtl="0" algn="ctr">
              <a:spcBef>
                <a:spcPts val="0"/>
              </a:spcBef>
              <a:spcAft>
                <a:spcPts val="0"/>
              </a:spcAft>
              <a:buNone/>
            </a:pPr>
            <a:r>
              <a:rPr lang="en" sz="8500"/>
              <a:t>Thank You</a:t>
            </a:r>
            <a:endParaRPr sz="8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Authors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Tamojit Roy (19BCE1156)</a:t>
            </a:r>
            <a:endParaRPr/>
          </a:p>
          <a:p>
            <a:pPr indent="-311150" lvl="0" marL="457200" rtl="0" algn="l">
              <a:spcBef>
                <a:spcPts val="0"/>
              </a:spcBef>
              <a:spcAft>
                <a:spcPts val="0"/>
              </a:spcAft>
              <a:buSzPts val="1300"/>
              <a:buChar char="●"/>
            </a:pPr>
            <a:r>
              <a:rPr lang="en"/>
              <a:t>Akash Patra (19BCE1743)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Clr>
                <a:schemeClr val="dk1"/>
              </a:buClr>
              <a:buSzPct val="91666"/>
              <a:buFont typeface="Arial"/>
              <a:buNone/>
            </a:pPr>
            <a:r>
              <a:rPr lang="en" sz="1200">
                <a:solidFill>
                  <a:schemeClr val="dk1"/>
                </a:solidFill>
              </a:rPr>
              <a:t>The recent boom in the number of fake news articles can be attributed to the increasing prejudice and public opinion differences between people around the world and biased media. In addition, the ever-increasing number of media outlets and  the influx of information and news articles paves the way for  fake news intrusions into untouched facts. Together they lead to the formation of deviant or sometimes  biased news. This can be harmful to those who read them and affect them in the wrong way. This can even instigate war and even other inhuman and unwanted crimes which might lead to the destruction and even elimination of the population in good numbers. So this fake news must be detected at all costs and make the common people aware about this. This work proposes a new approach for detecting fake news  in datasets using some of the most widely used algorithms of machine learning such as SVM, Logistic Regression, Naïve Bayes. The results obtained by applying feature extraction models, CountVectorizer, and term frequency-inverse document frequency (TFIDF) to measurements such as accuracy, precision, recall, and F1 score are also differentiated. This work demonstrates an easier approach to the fake news detection which is simple to understand and replicate for any researcher who might take an interest to work in this field. This work simplifies the work of the detector by using good feature extraction models CountVectorizer and TFIDF. This work will definitely help any future scholar or researcher to proceed in this domain and work further.</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t>
            </a:r>
            <a:r>
              <a:rPr lang="en"/>
              <a:t>ivotal in curbing the spread of false information</a:t>
            </a:r>
            <a:endParaRPr/>
          </a:p>
          <a:p>
            <a:pPr indent="-311150" lvl="0" marL="457200" rtl="0" algn="l">
              <a:spcBef>
                <a:spcPts val="0"/>
              </a:spcBef>
              <a:spcAft>
                <a:spcPts val="0"/>
              </a:spcAft>
              <a:buSzPts val="1300"/>
              <a:buChar char="●"/>
            </a:pPr>
            <a:r>
              <a:rPr lang="en"/>
              <a:t>Useful and trustful means to classify true and false news</a:t>
            </a:r>
            <a:endParaRPr/>
          </a:p>
          <a:p>
            <a:pPr indent="-311150" lvl="0" marL="457200" rtl="0" algn="l">
              <a:spcBef>
                <a:spcPts val="0"/>
              </a:spcBef>
              <a:spcAft>
                <a:spcPts val="0"/>
              </a:spcAft>
              <a:buSzPts val="1300"/>
              <a:buChar char="●"/>
            </a:pPr>
            <a:r>
              <a:rPr lang="en"/>
              <a:t>Ranking improvements</a:t>
            </a:r>
            <a:endParaRPr/>
          </a:p>
          <a:p>
            <a:pPr indent="-311150" lvl="0" marL="457200" rtl="0" algn="l">
              <a:spcBef>
                <a:spcPts val="0"/>
              </a:spcBef>
              <a:spcAft>
                <a:spcPts val="0"/>
              </a:spcAft>
              <a:buSzPts val="1300"/>
              <a:buChar char="●"/>
            </a:pPr>
            <a:r>
              <a:rPr lang="en"/>
              <a:t>Classification of fake news articles</a:t>
            </a:r>
            <a:endParaRPr/>
          </a:p>
          <a:p>
            <a:pPr indent="-311150" lvl="0" marL="457200" rtl="0" algn="l">
              <a:spcBef>
                <a:spcPts val="0"/>
              </a:spcBef>
              <a:spcAft>
                <a:spcPts val="0"/>
              </a:spcAft>
              <a:buSzPts val="1300"/>
              <a:buChar char="●"/>
            </a:pPr>
            <a:r>
              <a:rPr lang="en"/>
              <a:t>Comparison of fakeness of ambiguous keywords in articles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a:t>
            </a:r>
            <a:endParaRPr/>
          </a:p>
        </p:txBody>
      </p:sp>
      <p:pic>
        <p:nvPicPr>
          <p:cNvPr id="111" name="Google Shape;111;p17"/>
          <p:cNvPicPr preferRelativeResize="0"/>
          <p:nvPr/>
        </p:nvPicPr>
        <p:blipFill>
          <a:blip r:embed="rId3">
            <a:alphaModFix/>
          </a:blip>
          <a:stretch>
            <a:fillRect/>
          </a:stretch>
        </p:blipFill>
        <p:spPr>
          <a:xfrm>
            <a:off x="4036850" y="185738"/>
            <a:ext cx="1152525" cy="477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42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8000"/>
          </a:p>
          <a:p>
            <a:pPr indent="0" lvl="0" marL="0" rtl="0" algn="ctr">
              <a:spcBef>
                <a:spcPts val="0"/>
              </a:spcBef>
              <a:spcAft>
                <a:spcPts val="0"/>
              </a:spcAft>
              <a:buNone/>
            </a:pPr>
            <a:r>
              <a:rPr lang="en" sz="8000"/>
              <a:t>Proposed Work</a:t>
            </a:r>
            <a:endParaRPr sz="8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pic>
        <p:nvPicPr>
          <p:cNvPr id="122" name="Google Shape;122;p19"/>
          <p:cNvPicPr preferRelativeResize="0"/>
          <p:nvPr/>
        </p:nvPicPr>
        <p:blipFill>
          <a:blip r:embed="rId3">
            <a:alphaModFix/>
          </a:blip>
          <a:stretch>
            <a:fillRect/>
          </a:stretch>
        </p:blipFill>
        <p:spPr>
          <a:xfrm>
            <a:off x="445700" y="1055675"/>
            <a:ext cx="7430501" cy="399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8" name="Google Shape;128;p20"/>
          <p:cNvSpPr txBox="1"/>
          <p:nvPr>
            <p:ph idx="1" type="body"/>
          </p:nvPr>
        </p:nvSpPr>
        <p:spPr>
          <a:xfrm>
            <a:off x="729450" y="192865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26506"/>
              <a:buFont typeface="Arial"/>
              <a:buNone/>
            </a:pPr>
            <a:r>
              <a:rPr lang="en" sz="4150"/>
              <a:t>In the proposed system, the 6-label classification problem is transformed into a binary classification problem with labels such as True and False. We converted the label using the following mapping.</a:t>
            </a:r>
            <a:endParaRPr sz="4150"/>
          </a:p>
          <a:p>
            <a:pPr indent="0" lvl="0" marL="0" rtl="0" algn="l">
              <a:spcBef>
                <a:spcPts val="1200"/>
              </a:spcBef>
              <a:spcAft>
                <a:spcPts val="0"/>
              </a:spcAft>
              <a:buClr>
                <a:schemeClr val="dk1"/>
              </a:buClr>
              <a:buSzPct val="26506"/>
              <a:buFont typeface="Arial"/>
              <a:buNone/>
            </a:pPr>
            <a:r>
              <a:rPr lang="en" sz="4150"/>
              <a:t>pants-fire - False</a:t>
            </a:r>
            <a:endParaRPr sz="4150"/>
          </a:p>
          <a:p>
            <a:pPr indent="0" lvl="0" marL="0" rtl="0" algn="l">
              <a:spcBef>
                <a:spcPts val="1200"/>
              </a:spcBef>
              <a:spcAft>
                <a:spcPts val="0"/>
              </a:spcAft>
              <a:buClr>
                <a:schemeClr val="dk1"/>
              </a:buClr>
              <a:buSzPct val="26506"/>
              <a:buFont typeface="Arial"/>
              <a:buNone/>
            </a:pPr>
            <a:r>
              <a:rPr lang="en" sz="4150"/>
              <a:t>false - False</a:t>
            </a:r>
            <a:endParaRPr sz="4150"/>
          </a:p>
          <a:p>
            <a:pPr indent="0" lvl="0" marL="0" rtl="0" algn="l">
              <a:spcBef>
                <a:spcPts val="1200"/>
              </a:spcBef>
              <a:spcAft>
                <a:spcPts val="0"/>
              </a:spcAft>
              <a:buClr>
                <a:schemeClr val="dk1"/>
              </a:buClr>
              <a:buSzPct val="26506"/>
              <a:buFont typeface="Arial"/>
              <a:buNone/>
            </a:pPr>
            <a:r>
              <a:rPr lang="en" sz="4150"/>
              <a:t>barely-true - False</a:t>
            </a:r>
            <a:endParaRPr sz="4150"/>
          </a:p>
          <a:p>
            <a:pPr indent="0" lvl="0" marL="0" rtl="0" algn="l">
              <a:spcBef>
                <a:spcPts val="1200"/>
              </a:spcBef>
              <a:spcAft>
                <a:spcPts val="0"/>
              </a:spcAft>
              <a:buClr>
                <a:schemeClr val="dk1"/>
              </a:buClr>
              <a:buSzPct val="26506"/>
              <a:buFont typeface="Arial"/>
              <a:buNone/>
            </a:pPr>
            <a:r>
              <a:rPr lang="en" sz="4150"/>
              <a:t>half-true - True</a:t>
            </a:r>
            <a:endParaRPr sz="4150"/>
          </a:p>
          <a:p>
            <a:pPr indent="0" lvl="0" marL="0" rtl="0" algn="l">
              <a:spcBef>
                <a:spcPts val="1200"/>
              </a:spcBef>
              <a:spcAft>
                <a:spcPts val="0"/>
              </a:spcAft>
              <a:buClr>
                <a:schemeClr val="dk1"/>
              </a:buClr>
              <a:buSzPct val="26506"/>
              <a:buFont typeface="Arial"/>
              <a:buNone/>
            </a:pPr>
            <a:r>
              <a:rPr lang="en" sz="4150"/>
              <a:t>mostly-true - True</a:t>
            </a:r>
            <a:endParaRPr sz="4150"/>
          </a:p>
          <a:p>
            <a:pPr indent="0" lvl="0" marL="0" rtl="0" algn="l">
              <a:spcBef>
                <a:spcPts val="1200"/>
              </a:spcBef>
              <a:spcAft>
                <a:spcPts val="0"/>
              </a:spcAft>
              <a:buNone/>
            </a:pPr>
            <a:r>
              <a:rPr lang="en" sz="4150"/>
              <a:t>true - True</a:t>
            </a:r>
            <a:endParaRPr sz="4150"/>
          </a:p>
          <a:p>
            <a:pPr indent="0" lvl="0" marL="0" rtl="0" algn="just">
              <a:spcBef>
                <a:spcPts val="1200"/>
              </a:spcBef>
              <a:spcAft>
                <a:spcPts val="0"/>
              </a:spcAft>
              <a:buNone/>
            </a:pPr>
            <a:r>
              <a:rPr lang="en" sz="4150">
                <a:solidFill>
                  <a:schemeClr val="dk1"/>
                </a:solidFill>
              </a:rPr>
              <a:t>After  preprocessing, we got three clean files:</a:t>
            </a:r>
            <a:endParaRPr sz="4150">
              <a:solidFill>
                <a:schemeClr val="dk1"/>
              </a:solidFill>
            </a:endParaRPr>
          </a:p>
          <a:p>
            <a:pPr indent="0" lvl="0" marL="457200" rtl="0" algn="just">
              <a:spcBef>
                <a:spcPts val="0"/>
              </a:spcBef>
              <a:spcAft>
                <a:spcPts val="0"/>
              </a:spcAft>
              <a:buNone/>
            </a:pPr>
            <a:r>
              <a:t/>
            </a:r>
            <a:endParaRPr sz="4150">
              <a:solidFill>
                <a:schemeClr val="dk1"/>
              </a:solidFill>
            </a:endParaRPr>
          </a:p>
          <a:p>
            <a:pPr indent="-294481" lvl="0" marL="457200" rtl="0" algn="just">
              <a:spcBef>
                <a:spcPts val="0"/>
              </a:spcBef>
              <a:spcAft>
                <a:spcPts val="0"/>
              </a:spcAft>
              <a:buClr>
                <a:schemeClr val="dk1"/>
              </a:buClr>
              <a:buSzPct val="100000"/>
              <a:buChar char="●"/>
            </a:pPr>
            <a:r>
              <a:rPr lang="en" sz="4150">
                <a:solidFill>
                  <a:schemeClr val="dk1"/>
                </a:solidFill>
              </a:rPr>
              <a:t>train.csv</a:t>
            </a:r>
            <a:endParaRPr sz="4150">
              <a:solidFill>
                <a:schemeClr val="dk1"/>
              </a:solidFill>
            </a:endParaRPr>
          </a:p>
          <a:p>
            <a:pPr indent="-294481" lvl="0" marL="457200" rtl="0" algn="just">
              <a:spcBef>
                <a:spcPts val="0"/>
              </a:spcBef>
              <a:spcAft>
                <a:spcPts val="0"/>
              </a:spcAft>
              <a:buClr>
                <a:schemeClr val="dk1"/>
              </a:buClr>
              <a:buSzPct val="100000"/>
              <a:buChar char="●"/>
            </a:pPr>
            <a:r>
              <a:rPr lang="en" sz="4150">
                <a:solidFill>
                  <a:schemeClr val="dk1"/>
                </a:solidFill>
              </a:rPr>
              <a:t>valid.csv</a:t>
            </a:r>
            <a:endParaRPr sz="4150">
              <a:solidFill>
                <a:schemeClr val="dk1"/>
              </a:solidFill>
            </a:endParaRPr>
          </a:p>
          <a:p>
            <a:pPr indent="-294481" lvl="0" marL="457200" rtl="0" algn="just">
              <a:spcBef>
                <a:spcPts val="0"/>
              </a:spcBef>
              <a:spcAft>
                <a:spcPts val="0"/>
              </a:spcAft>
              <a:buClr>
                <a:schemeClr val="dk1"/>
              </a:buClr>
              <a:buSzPct val="100000"/>
              <a:buChar char="●"/>
            </a:pPr>
            <a:r>
              <a:rPr lang="en" sz="4150">
                <a:solidFill>
                  <a:schemeClr val="dk1"/>
                </a:solidFill>
              </a:rPr>
              <a:t>test.csv</a:t>
            </a:r>
            <a:endParaRPr sz="4150">
              <a:solidFill>
                <a:schemeClr val="dk1"/>
              </a:solidFill>
            </a:endParaRPr>
          </a:p>
          <a:p>
            <a:pPr indent="0" lvl="0" marL="0" rtl="0" algn="l">
              <a:spcBef>
                <a:spcPts val="0"/>
              </a:spcBef>
              <a:spcAft>
                <a:spcPts val="0"/>
              </a:spcAft>
              <a:buClr>
                <a:schemeClr val="dk1"/>
              </a:buClr>
              <a:buSzPct val="84615"/>
              <a:buFont typeface="Arial"/>
              <a:buNone/>
            </a:pPr>
            <a:r>
              <a:t/>
            </a:r>
            <a:endParaRPr/>
          </a:p>
          <a:p>
            <a:pPr indent="0" lvl="0" marL="0" rtl="0" algn="just">
              <a:spcBef>
                <a:spcPts val="1200"/>
              </a:spcBef>
              <a:spcAft>
                <a:spcPts val="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Count Vectorizer</a:t>
            </a:r>
            <a:endParaRPr/>
          </a:p>
          <a:p>
            <a:pPr indent="-311150" lvl="0" marL="457200" rtl="0" algn="l">
              <a:spcBef>
                <a:spcPts val="0"/>
              </a:spcBef>
              <a:spcAft>
                <a:spcPts val="0"/>
              </a:spcAft>
              <a:buSzPts val="1300"/>
              <a:buChar char="●"/>
            </a:pPr>
            <a:r>
              <a:rPr lang="en"/>
              <a:t>Tfidf Vectorizer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