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6327"/>
  </p:normalViewPr>
  <p:slideViewPr>
    <p:cSldViewPr snapToGrid="0" snapToObjects="1">
      <p:cViewPr varScale="1">
        <p:scale>
          <a:sx n="59" d="100"/>
          <a:sy n="59" d="100"/>
        </p:scale>
        <p:origin x="4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DE9785-F2CC-0D42-A4F6-B77F774EC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623598"/>
            <a:ext cx="21031200" cy="1482723"/>
          </a:xfrm>
          <a:prstGeom prst="rect">
            <a:avLst/>
          </a:prstGeom>
        </p:spPr>
        <p:txBody>
          <a:bodyPr/>
          <a:lstStyle>
            <a:lvl1pPr algn="ctr">
              <a:defRPr sz="7800">
                <a:latin typeface="Helvetica" pitchFamily="2" charset="0"/>
              </a:defRPr>
            </a:lvl1pPr>
          </a:lstStyle>
          <a:p>
            <a:r>
              <a:rPr lang="en-US" dirty="0"/>
              <a:t>Springboard Presentation Material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7B5B3AE8-B000-DB49-A35F-E404E1BC350B}"/>
              </a:ext>
            </a:extLst>
          </p:cNvPr>
          <p:cNvSpPr txBox="1">
            <a:spLocks/>
          </p:cNvSpPr>
          <p:nvPr/>
        </p:nvSpPr>
        <p:spPr>
          <a:xfrm>
            <a:off x="1676400" y="7982149"/>
            <a:ext cx="21031200" cy="1482723"/>
          </a:xfrm>
          <a:prstGeom prst="rect">
            <a:avLst/>
          </a:prstGeom>
        </p:spPr>
        <p:txBody>
          <a:bodyPr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endParaRPr lang="en-US" sz="6100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61180C-5A93-254A-AC28-EB3F32D2B3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19999" y="6809819"/>
            <a:ext cx="9144001" cy="10230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1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pPr lvl="0"/>
            <a:r>
              <a:rPr lang="en-US" dirty="0"/>
              <a:t>Presenter; Company</a:t>
            </a:r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16ED4D-8270-84EE-C35A-E8632A98C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52" y="10972800"/>
            <a:ext cx="6307611" cy="210253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"/>
          <p:cNvSpPr/>
          <p:nvPr/>
        </p:nvSpPr>
        <p:spPr>
          <a:xfrm>
            <a:off x="307545" y="1695844"/>
            <a:ext cx="2376891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3738AA-3C73-B942-A2EF-47B29B1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44" y="330594"/>
            <a:ext cx="23768911" cy="1270000"/>
          </a:xfrm>
          <a:prstGeom prst="rect">
            <a:avLst/>
          </a:prstGeom>
        </p:spPr>
        <p:txBody>
          <a:bodyPr/>
          <a:lstStyle>
            <a:lvl1pPr algn="l">
              <a:defRPr sz="8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9851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lk Title or Date, Time, Place">
            <a:extLst>
              <a:ext uri="{FF2B5EF4-FFF2-40B4-BE49-F238E27FC236}">
                <a16:creationId xmlns:a16="http://schemas.microsoft.com/office/drawing/2014/main" id="{8C648E1C-39E6-5548-B5E8-E65B7CF59992}"/>
              </a:ext>
            </a:extLst>
          </p:cNvPr>
          <p:cNvSpPr txBox="1"/>
          <p:nvPr/>
        </p:nvSpPr>
        <p:spPr>
          <a:xfrm>
            <a:off x="718457" y="12952727"/>
            <a:ext cx="569867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l"/>
            <a:r>
              <a:rPr lang="en-US" dirty="0" err="1"/>
              <a:t>StoryTelling</a:t>
            </a:r>
            <a:r>
              <a:rPr lang="en-US" dirty="0"/>
              <a:t> – Adult Income Survey</a:t>
            </a: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1CF49172-5DF6-DE4A-BED5-3BDDC8520453}"/>
              </a:ext>
            </a:extLst>
          </p:cNvPr>
          <p:cNvSpPr/>
          <p:nvPr/>
        </p:nvSpPr>
        <p:spPr>
          <a:xfrm>
            <a:off x="718457" y="12744845"/>
            <a:ext cx="23293407" cy="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7EBFC3B8-BE73-E298-1154-245C01DB4D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350" y="11587556"/>
            <a:ext cx="1898650" cy="189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transition spd="med"/>
  <p:txStyles>
    <p:title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1pPr>
      <a:lvl2pPr marL="127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2pPr>
      <a:lvl3pPr marL="190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3pPr>
      <a:lvl4pPr marL="254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4pPr>
      <a:lvl5pPr marL="317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Helvetica Light"/>
        </a:defRPr>
      </a:lvl5pPr>
      <a:lvl6pPr marL="381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eaLnBrk="1" latinLnBrk="0" hangingPunct="1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24E6-0FDF-2C45-16E8-2824A062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971800"/>
            <a:ext cx="21031200" cy="3134521"/>
          </a:xfrm>
        </p:spPr>
        <p:txBody>
          <a:bodyPr/>
          <a:lstStyle/>
          <a:p>
            <a:r>
              <a:rPr lang="en-US" sz="8800" b="1" dirty="0"/>
              <a:t>Adult Income Survey</a:t>
            </a:r>
            <a:br>
              <a:rPr lang="en-US" dirty="0"/>
            </a:br>
            <a:r>
              <a:rPr lang="en-US" sz="6000" dirty="0"/>
              <a:t>Story Telling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6A47-088B-4F68-2A6E-1922A1892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Doosoo</a:t>
            </a:r>
            <a:r>
              <a:rPr lang="en-US" dirty="0"/>
              <a:t> Yoon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05A7F0D-FEB4-982F-CBAC-AA98BA308FEC}"/>
              </a:ext>
            </a:extLst>
          </p:cNvPr>
          <p:cNvSpPr txBox="1">
            <a:spLocks/>
          </p:cNvSpPr>
          <p:nvPr/>
        </p:nvSpPr>
        <p:spPr>
          <a:xfrm>
            <a:off x="7619998" y="8024845"/>
            <a:ext cx="9144001" cy="1023056"/>
          </a:xfrm>
          <a:prstGeom prst="rect">
            <a:avLst/>
          </a:prstGeom>
        </p:spPr>
        <p:txBody>
          <a:bodyPr/>
          <a:lstStyle>
            <a:lvl1pPr marL="0" marR="0" indent="0" algn="ctr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61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1pPr>
            <a:lvl2pPr marL="127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" pitchFamily="2" charset="0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eaLnBrk="1" latinLnBrk="0" hangingPunct="1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sz="5400" dirty="0"/>
              <a:t>2022.09.19</a:t>
            </a:r>
          </a:p>
        </p:txBody>
      </p:sp>
    </p:spTree>
    <p:extLst>
      <p:ext uri="{BB962C8B-B14F-4D97-AF65-F5344CB8AC3E}">
        <p14:creationId xmlns:p14="http://schemas.microsoft.com/office/powerpoint/2010/main" val="38799904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2DCA-A61C-644B-15C9-4AC86836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01CEA-1CDF-EC63-BA56-F2534A84931C}"/>
              </a:ext>
            </a:extLst>
          </p:cNvPr>
          <p:cNvSpPr txBox="1"/>
          <p:nvPr/>
        </p:nvSpPr>
        <p:spPr>
          <a:xfrm>
            <a:off x="1200178" y="6660059"/>
            <a:ext cx="21983642" cy="5257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Large proportion of people having degree doctorate, prof-school, masters are making salary more than 50K. 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4000" b="1" dirty="0">
                <a:solidFill>
                  <a:srgbClr val="0070C0"/>
                </a:solidFill>
                <a:latin typeface="Helvetica" pitchFamily="2" charset="0"/>
                <a:sym typeface="Wingdings" pitchFamily="2" charset="2"/>
              </a:rPr>
              <a:t>Higher education provide better earning chance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.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b="1" dirty="0">
                <a:latin typeface="Helvetica" pitchFamily="2" charset="0"/>
              </a:rPr>
              <a:t>Females are rarely earning more than $50K, compared to males</a:t>
            </a:r>
            <a:r>
              <a:rPr lang="en-US" sz="4000" dirty="0">
                <a:latin typeface="Helvetica" pitchFamily="2" charset="0"/>
              </a:rPr>
              <a:t>. </a:t>
            </a:r>
          </a:p>
          <a:p>
            <a:pPr marL="1095375" lvl="1" indent="-547688" algn="l">
              <a:lnSpc>
                <a:spcPts val="57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Likely it is related to the </a:t>
            </a:r>
            <a:r>
              <a:rPr lang="en-US" sz="4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elvetica" pitchFamily="2" charset="0"/>
              </a:rPr>
              <a:t>flexibility of working hours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marL="1095375" lvl="1" indent="-547688" algn="l">
              <a:lnSpc>
                <a:spcPts val="57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Income group who earns &gt;$50k have flexible working hours.</a:t>
            </a:r>
          </a:p>
          <a:p>
            <a:pPr marL="1095375" lvl="1" indent="-547688" algn="l">
              <a:lnSpc>
                <a:spcPts val="57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Males are more flexible in working hours in the high income group, but not females.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467721-C363-6688-8A47-60C29605DBFE}"/>
              </a:ext>
            </a:extLst>
          </p:cNvPr>
          <p:cNvGrpSpPr/>
          <p:nvPr/>
        </p:nvGrpSpPr>
        <p:grpSpPr>
          <a:xfrm>
            <a:off x="4241800" y="1981200"/>
            <a:ext cx="15011400" cy="2870200"/>
            <a:chOff x="4013200" y="8001000"/>
            <a:chExt cx="15011400" cy="2870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F199546-196C-D1EE-AFE1-743EAF2FC24C}"/>
                </a:ext>
              </a:extLst>
            </p:cNvPr>
            <p:cNvSpPr/>
            <p:nvPr/>
          </p:nvSpPr>
          <p:spPr>
            <a:xfrm>
              <a:off x="4013200" y="8001000"/>
              <a:ext cx="15011400" cy="28702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>
              <a:solidFill>
                <a:schemeClr val="accent4">
                  <a:lumMod val="7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EE4168-4CD1-7DEB-D0F1-B5C27538D4ED}"/>
                </a:ext>
              </a:extLst>
            </p:cNvPr>
            <p:cNvSpPr txBox="1"/>
            <p:nvPr/>
          </p:nvSpPr>
          <p:spPr>
            <a:xfrm>
              <a:off x="4851400" y="8381229"/>
              <a:ext cx="13970000" cy="1872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R="0" algn="l" defTabSz="825500" rtl="0" fontAlgn="auto" latinLnBrk="0" hangingPunct="0">
                <a:lnSpc>
                  <a:spcPts val="57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Helvetica Light"/>
                </a:rPr>
                <a:t>What we expect by </a:t>
              </a:r>
              <a:r>
                <a:rPr lang="en-US" sz="4000" b="1" dirty="0">
                  <a:latin typeface="Helvetica" pitchFamily="2" charset="0"/>
                </a:rPr>
                <a:t>exploring some features of dataset:</a:t>
              </a:r>
            </a:p>
            <a:p>
              <a:pPr marR="0" algn="l" defTabSz="825500" rtl="0" fontAlgn="auto" latinLnBrk="0" hangingPunct="0">
                <a:lnSpc>
                  <a:spcPts val="57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Helvetica Light"/>
                </a:rPr>
                <a:t>A person makes over $50K per year or not.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AE5CBD-C8E8-4CBC-6EB2-08E70FE43D30}"/>
              </a:ext>
            </a:extLst>
          </p:cNvPr>
          <p:cNvSpPr txBox="1"/>
          <p:nvPr/>
        </p:nvSpPr>
        <p:spPr>
          <a:xfrm>
            <a:off x="2796169" y="5132338"/>
            <a:ext cx="19248859" cy="987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R="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Do education level and/or gender affect the income?</a:t>
            </a:r>
          </a:p>
        </p:txBody>
      </p:sp>
    </p:spTree>
    <p:extLst>
      <p:ext uri="{BB962C8B-B14F-4D97-AF65-F5344CB8AC3E}">
        <p14:creationId xmlns:p14="http://schemas.microsoft.com/office/powerpoint/2010/main" val="31383352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F6B1-F777-72CC-D533-00EBBB8E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Adult Income Survey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81532-C8AA-567B-5B36-B28E538536AD}"/>
              </a:ext>
            </a:extLst>
          </p:cNvPr>
          <p:cNvSpPr txBox="1"/>
          <p:nvPr/>
        </p:nvSpPr>
        <p:spPr>
          <a:xfrm>
            <a:off x="988291" y="2385291"/>
            <a:ext cx="17352186" cy="5411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Data</a:t>
            </a:r>
          </a:p>
          <a:p>
            <a:pPr marL="1068387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The 1994 Census bureau database by Ronny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Kohavi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 and Barry Becker</a:t>
            </a:r>
          </a:p>
          <a:p>
            <a:pPr marL="1068387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Notable features:</a:t>
            </a:r>
          </a:p>
          <a:p>
            <a:pPr marL="1617663" lvl="1" indent="-547688" algn="l">
              <a:lnSpc>
                <a:spcPts val="57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Categorical: 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Workclass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, education, marital</a:t>
            </a:r>
          </a:p>
          <a:p>
            <a:pPr marL="1617663" lvl="1" indent="-547688" algn="l">
              <a:lnSpc>
                <a:spcPts val="57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Continuous: Age, hours-per-week</a:t>
            </a:r>
          </a:p>
          <a:p>
            <a:pPr marL="1044575" lvl="4" indent="-571500" algn="l">
              <a:lnSpc>
                <a:spcPts val="57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163576-9222-331D-1EB3-BE0131963732}"/>
              </a:ext>
            </a:extLst>
          </p:cNvPr>
          <p:cNvGrpSpPr/>
          <p:nvPr/>
        </p:nvGrpSpPr>
        <p:grpSpPr>
          <a:xfrm>
            <a:off x="4013200" y="8001000"/>
            <a:ext cx="15011400" cy="2870200"/>
            <a:chOff x="4013200" y="8001000"/>
            <a:chExt cx="15011400" cy="28702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1274CB9-6918-DB40-A579-EC6F93E9B583}"/>
                </a:ext>
              </a:extLst>
            </p:cNvPr>
            <p:cNvSpPr/>
            <p:nvPr/>
          </p:nvSpPr>
          <p:spPr>
            <a:xfrm>
              <a:off x="4013200" y="8001000"/>
              <a:ext cx="15011400" cy="28702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>
              <a:solidFill>
                <a:schemeClr val="accent4">
                  <a:lumMod val="7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37CEB8-2B08-204D-93A0-52CEE91F3430}"/>
                </a:ext>
              </a:extLst>
            </p:cNvPr>
            <p:cNvSpPr txBox="1"/>
            <p:nvPr/>
          </p:nvSpPr>
          <p:spPr>
            <a:xfrm>
              <a:off x="4851400" y="8381229"/>
              <a:ext cx="13970000" cy="1872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R="0" algn="l" defTabSz="825500" rtl="0" fontAlgn="auto" latinLnBrk="0" hangingPunct="0">
                <a:lnSpc>
                  <a:spcPts val="57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Helvetica Light"/>
                </a:rPr>
                <a:t>What we expect by </a:t>
              </a:r>
              <a:r>
                <a:rPr lang="en-US" sz="4000" b="1" dirty="0">
                  <a:latin typeface="Helvetica" pitchFamily="2" charset="0"/>
                </a:rPr>
                <a:t>exploring some features of dataset:</a:t>
              </a:r>
            </a:p>
            <a:p>
              <a:pPr marR="0" algn="l" defTabSz="825500" rtl="0" fontAlgn="auto" latinLnBrk="0" hangingPunct="0">
                <a:lnSpc>
                  <a:spcPts val="57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Helvetica Light"/>
                </a:rPr>
                <a:t>A person makes over $50K per year or not.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0EE8FA-F615-434F-BAD5-312D32413B93}"/>
              </a:ext>
            </a:extLst>
          </p:cNvPr>
          <p:cNvSpPr txBox="1"/>
          <p:nvPr/>
        </p:nvSpPr>
        <p:spPr>
          <a:xfrm>
            <a:off x="2567569" y="11355338"/>
            <a:ext cx="19248859" cy="9874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R="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60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Do education level and/or gender affect the income?</a:t>
            </a:r>
          </a:p>
        </p:txBody>
      </p:sp>
    </p:spTree>
    <p:extLst>
      <p:ext uri="{BB962C8B-B14F-4D97-AF65-F5344CB8AC3E}">
        <p14:creationId xmlns:p14="http://schemas.microsoft.com/office/powerpoint/2010/main" val="2335756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730-ED48-49A5-2F88-BA67A8F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622CF-7B8C-9B62-432C-920FD8E3B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90749"/>
            <a:ext cx="13639800" cy="9922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4A5DA-AEC9-BA52-ABB9-FDDCC21D286A}"/>
              </a:ext>
            </a:extLst>
          </p:cNvPr>
          <p:cNvSpPr txBox="1"/>
          <p:nvPr/>
        </p:nvSpPr>
        <p:spPr>
          <a:xfrm>
            <a:off x="14960600" y="3048000"/>
            <a:ext cx="701153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Not balanced dataset:</a:t>
            </a:r>
          </a:p>
          <a:p>
            <a:pPr marL="944562" lvl="1" indent="-571500" algn="l">
              <a:lnSpc>
                <a:spcPts val="57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latin typeface="Helvetica" pitchFamily="2" charset="0"/>
              </a:rPr>
              <a:t>76% </a:t>
            </a:r>
            <a:r>
              <a:rPr lang="en-US" sz="4000" dirty="0">
                <a:latin typeface="Helvetica" pitchFamily="2" charset="0"/>
                <a:sym typeface="Wingdings" pitchFamily="2" charset="2"/>
              </a:rPr>
              <a:t> low income group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69391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7476-746A-2919-7DE0-BBA9D3EE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distributions w/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822CC-167B-AD42-C2ED-3E1CECD3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44" y="2438400"/>
            <a:ext cx="13498623" cy="1000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F34EE-2E4A-F83D-E54D-5AB27A5C693B}"/>
              </a:ext>
            </a:extLst>
          </p:cNvPr>
          <p:cNvSpPr txBox="1"/>
          <p:nvPr/>
        </p:nvSpPr>
        <p:spPr>
          <a:xfrm>
            <a:off x="14960600" y="3048000"/>
            <a:ext cx="9115855" cy="4950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“Age” is not symmetric for the low income group</a:t>
            </a:r>
          </a:p>
          <a:p>
            <a:pPr marL="995363" lvl="1" indent="-547688" algn="l">
              <a:lnSpc>
                <a:spcPts val="57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You</a:t>
            </a:r>
            <a:r>
              <a:rPr lang="en-US" sz="4000" dirty="0">
                <a:latin typeface="Helvetica" pitchFamily="2" charset="0"/>
              </a:rPr>
              <a:t>nger adults are dominant at the low income group.</a:t>
            </a:r>
          </a:p>
          <a:p>
            <a:pPr marL="571500" lvl="1" indent="-571500" algn="l">
              <a:lnSpc>
                <a:spcPts val="57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latin typeface="Helvetica" pitchFamily="2" charset="0"/>
              </a:rPr>
              <a:t>The peak ”age” in the high income group is about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mid-40s. 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149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1A1-CB58-104C-CACF-8ADE89B4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Work-Class and Occupation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7C6B4-A0EF-DE94-B0DB-2B934CB8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51" y="2154910"/>
            <a:ext cx="10923949" cy="9406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4819A0-A161-BF93-458D-4548FF29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9" y="2154910"/>
            <a:ext cx="10581128" cy="103176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55084F-4DE5-769A-C992-08C9DF57E265}"/>
              </a:ext>
            </a:extLst>
          </p:cNvPr>
          <p:cNvSpPr/>
          <p:nvPr/>
        </p:nvSpPr>
        <p:spPr>
          <a:xfrm>
            <a:off x="1928451" y="1854200"/>
            <a:ext cx="2590800" cy="2590800"/>
          </a:xfrm>
          <a:prstGeom prst="ellipse">
            <a:avLst/>
          </a:prstGeom>
          <a:noFill/>
          <a:ln w="50800" cap="flat">
            <a:solidFill>
              <a:schemeClr val="accent4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8BB19-3099-AE63-762D-C2896CFBBA33}"/>
              </a:ext>
            </a:extLst>
          </p:cNvPr>
          <p:cNvSpPr/>
          <p:nvPr/>
        </p:nvSpPr>
        <p:spPr>
          <a:xfrm>
            <a:off x="15168241" y="8750264"/>
            <a:ext cx="1367160" cy="2941916"/>
          </a:xfrm>
          <a:prstGeom prst="ellipse">
            <a:avLst/>
          </a:prstGeom>
          <a:noFill/>
          <a:ln w="50800" cap="flat">
            <a:solidFill>
              <a:schemeClr val="accent4">
                <a:lumMod val="75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6501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F86C-26B1-CBC2-D02C-24B27151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for two Income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6A43B-6ECD-9089-3920-F438C583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2110"/>
            <a:ext cx="11430000" cy="10183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FBBEE-A1F3-B1C9-4200-35239DEDE6E0}"/>
              </a:ext>
            </a:extLst>
          </p:cNvPr>
          <p:cNvSpPr txBox="1"/>
          <p:nvPr/>
        </p:nvSpPr>
        <p:spPr>
          <a:xfrm>
            <a:off x="13284200" y="3158831"/>
            <a:ext cx="9115855" cy="4065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rPr>
              <a:t>Most low income people fall into the HS-grad.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Higher proportion of the high income group for higher education level (e.g., Bachelors, Masters, Doctorate)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Helvetica" pitchFamily="2" charset="0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168EAB-3E16-58C8-3A3D-5126B9B1C4DD}"/>
              </a:ext>
            </a:extLst>
          </p:cNvPr>
          <p:cNvGrpSpPr/>
          <p:nvPr/>
        </p:nvGrpSpPr>
        <p:grpSpPr>
          <a:xfrm>
            <a:off x="12901827" y="8331200"/>
            <a:ext cx="9880600" cy="1889184"/>
            <a:chOff x="4013200" y="8001000"/>
            <a:chExt cx="9880600" cy="188918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4F72E0-FEA2-BEAE-CD72-F710DFB12E9D}"/>
                </a:ext>
              </a:extLst>
            </p:cNvPr>
            <p:cNvSpPr/>
            <p:nvPr/>
          </p:nvSpPr>
          <p:spPr>
            <a:xfrm>
              <a:off x="4013200" y="8001000"/>
              <a:ext cx="9880600" cy="18891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>
              <a:solidFill>
                <a:schemeClr val="accent4">
                  <a:lumMod val="7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5DACF-6CB3-8F06-680A-E7D7B7308580}"/>
                </a:ext>
              </a:extLst>
            </p:cNvPr>
            <p:cNvSpPr txBox="1"/>
            <p:nvPr/>
          </p:nvSpPr>
          <p:spPr>
            <a:xfrm>
              <a:off x="4851400" y="8381229"/>
              <a:ext cx="8813800" cy="987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R="0" algn="l" defTabSz="825500" rtl="0" fontAlgn="auto" latinLnBrk="0" hangingPunct="0">
                <a:lnSpc>
                  <a:spcPts val="57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Helvetica Light"/>
                </a:rPr>
                <a:t>Higher education </a:t>
              </a: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Wingdings" pitchFamily="2" charset="2"/>
                </a:rPr>
                <a:t> Better Earning</a:t>
              </a:r>
              <a:endPara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2405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C7F3-F4EE-9B74-048B-AAB4A085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for two income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264BEF-373A-BB12-1BC4-D4464585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422788"/>
            <a:ext cx="13665200" cy="9940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F42520-4E50-2426-63FB-2D0A625CF6BE}"/>
              </a:ext>
            </a:extLst>
          </p:cNvPr>
          <p:cNvSpPr txBox="1"/>
          <p:nvPr/>
        </p:nvSpPr>
        <p:spPr>
          <a:xfrm>
            <a:off x="14630400" y="3108031"/>
            <a:ext cx="9115855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Male: 20% of men earn more than $50K.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Female: only 4% of women earn more than $50K.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57EAA-CBDB-F010-1B82-2378DBC2D91C}"/>
              </a:ext>
            </a:extLst>
          </p:cNvPr>
          <p:cNvGrpSpPr/>
          <p:nvPr/>
        </p:nvGrpSpPr>
        <p:grpSpPr>
          <a:xfrm>
            <a:off x="14173200" y="7942358"/>
            <a:ext cx="9880600" cy="1896540"/>
            <a:chOff x="14173200" y="7942358"/>
            <a:chExt cx="9880600" cy="189654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E677AB1-449A-E0B8-FCEF-DEF3F9D5721D}"/>
                </a:ext>
              </a:extLst>
            </p:cNvPr>
            <p:cNvSpPr/>
            <p:nvPr/>
          </p:nvSpPr>
          <p:spPr>
            <a:xfrm>
              <a:off x="14173200" y="7949714"/>
              <a:ext cx="9880600" cy="18891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>
              <a:solidFill>
                <a:schemeClr val="accent4">
                  <a:lumMod val="75000"/>
                </a:schemeClr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797FC7-3BFB-7538-4F7E-1A6C5C62AA57}"/>
                </a:ext>
              </a:extLst>
            </p:cNvPr>
            <p:cNvSpPr txBox="1"/>
            <p:nvPr/>
          </p:nvSpPr>
          <p:spPr>
            <a:xfrm>
              <a:off x="14730627" y="7942358"/>
              <a:ext cx="9323173" cy="17184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R="0" algn="l" defTabSz="825500" rtl="0" fontAlgn="auto" latinLnBrk="0" hangingPunct="0">
                <a:lnSpc>
                  <a:spcPts val="57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US" sz="4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+mn-ea"/>
                  <a:cs typeface="+mn-cs"/>
                  <a:sym typeface="Helvetica Light"/>
                </a:rPr>
                <a:t>Male group has more chance to have high income than female group.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970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3502-776C-3E29-49DB-4463AF2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Hours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87EC7-1516-B5D1-53DF-57D87A3B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81845"/>
            <a:ext cx="12903200" cy="9753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26661-5914-7B8A-32B3-F938EC59BEE3}"/>
              </a:ext>
            </a:extLst>
          </p:cNvPr>
          <p:cNvSpPr txBox="1"/>
          <p:nvPr/>
        </p:nvSpPr>
        <p:spPr>
          <a:xfrm>
            <a:off x="14147800" y="4808959"/>
            <a:ext cx="9115855" cy="4065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The working hour is more flexible for higher income group (i.e., broader box IQR range.)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More Outliers present in the low income group.</a:t>
            </a:r>
          </a:p>
        </p:txBody>
      </p:sp>
    </p:spTree>
    <p:extLst>
      <p:ext uri="{BB962C8B-B14F-4D97-AF65-F5344CB8AC3E}">
        <p14:creationId xmlns:p14="http://schemas.microsoft.com/office/powerpoint/2010/main" val="2471605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1C27-A5A1-D040-BEF4-496D2BFC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Work-hour flexibility by 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B7FFB-518D-9885-5CEB-324A2FA9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44" y="2492815"/>
            <a:ext cx="13027456" cy="984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36AD3-7781-7B07-D2F0-9180A518064E}"/>
              </a:ext>
            </a:extLst>
          </p:cNvPr>
          <p:cNvSpPr txBox="1"/>
          <p:nvPr/>
        </p:nvSpPr>
        <p:spPr>
          <a:xfrm>
            <a:off x="14147800" y="4808959"/>
            <a:ext cx="9115855" cy="3334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Females have more flexible working hours in the low income group.</a:t>
            </a:r>
          </a:p>
          <a:p>
            <a:pPr marL="571500" marR="0" indent="-571500" algn="l" defTabSz="825500" rtl="0" fontAlgn="auto" latinLnBrk="0" hangingPunct="0">
              <a:lnSpc>
                <a:spcPts val="57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dirty="0">
                <a:latin typeface="Helvetica" pitchFamily="2" charset="0"/>
              </a:rPr>
              <a:t>Males have more flexible working hours in the high income group.</a:t>
            </a:r>
          </a:p>
        </p:txBody>
      </p:sp>
    </p:spTree>
    <p:extLst>
      <p:ext uri="{BB962C8B-B14F-4D97-AF65-F5344CB8AC3E}">
        <p14:creationId xmlns:p14="http://schemas.microsoft.com/office/powerpoint/2010/main" val="3415897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PB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t">
        <a:spAutoFit/>
      </a:bodyPr>
      <a:lstStyle>
        <a:defPPr marL="571500" marR="0" indent="-571500" algn="l" defTabSz="825500" rtl="0" fontAlgn="auto" latinLnBrk="0" hangingPunct="0">
          <a:lnSpc>
            <a:spcPts val="5700"/>
          </a:lnSpc>
          <a:spcBef>
            <a:spcPts val="1200"/>
          </a:spcBef>
          <a:spcAft>
            <a:spcPts val="0"/>
          </a:spcAft>
          <a:buClrTx/>
          <a:buSzTx/>
          <a:buFont typeface="Arial" panose="020B0604020202020204" pitchFamily="34" charset="0"/>
          <a:buChar char="•"/>
          <a:tabLst/>
          <a:defRPr kumimoji="0" sz="40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Helvetica" pitchFamily="2" charset="0"/>
            <a:ea typeface="+mn-ea"/>
            <a:cs typeface="+mn-cs"/>
            <a:sym typeface="Helvetica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PB" id="{4CC9EA29-B83B-964B-94ED-DD043B4A57E6}" vid="{C447E1CA-9E5C-CC44-B3AD-0F4463BEE0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SPB</Template>
  <TotalTime>560</TotalTime>
  <Words>385</Words>
  <Application>Microsoft Macintosh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Helvetica</vt:lpstr>
      <vt:lpstr>Helvetica Light</vt:lpstr>
      <vt:lpstr>SPB</vt:lpstr>
      <vt:lpstr>Adult Income Survey Story Telling project</vt:lpstr>
      <vt:lpstr>Introduction – Adult Income Survey</vt:lpstr>
      <vt:lpstr>Income Groups</vt:lpstr>
      <vt:lpstr>Income distributions w/ Age</vt:lpstr>
      <vt:lpstr>Count of Work-Class and Occupation</vt:lpstr>
      <vt:lpstr>Education for two Income classes</vt:lpstr>
      <vt:lpstr>Gender for two income classes</vt:lpstr>
      <vt:lpstr>Working Hours </vt:lpstr>
      <vt:lpstr>Work-hour flexibility by gender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Income Survey Story Telling project</dc:title>
  <dc:creator>Doosoo Yoon</dc:creator>
  <cp:lastModifiedBy>Doosoo Yoon</cp:lastModifiedBy>
  <cp:revision>2</cp:revision>
  <dcterms:created xsi:type="dcterms:W3CDTF">2022-09-19T06:59:11Z</dcterms:created>
  <dcterms:modified xsi:type="dcterms:W3CDTF">2022-09-19T16:20:44Z</dcterms:modified>
</cp:coreProperties>
</file>