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5" r:id="rId7"/>
    <p:sldId id="263" r:id="rId8"/>
    <p:sldId id="264" r:id="rId9"/>
    <p:sldId id="260" r:id="rId10"/>
    <p:sldId id="261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32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DE9785-F2CC-0D42-A4F6-B77F774EC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623598"/>
            <a:ext cx="21031200" cy="1482723"/>
          </a:xfrm>
          <a:prstGeom prst="rect">
            <a:avLst/>
          </a:prstGeom>
        </p:spPr>
        <p:txBody>
          <a:bodyPr/>
          <a:lstStyle>
            <a:lvl1pPr algn="ctr">
              <a:defRPr sz="7800">
                <a:latin typeface="Helvetica" pitchFamily="2" charset="0"/>
              </a:defRPr>
            </a:lvl1pPr>
          </a:lstStyle>
          <a:p>
            <a:r>
              <a:rPr lang="en-US" dirty="0"/>
              <a:t>Springboard Presentation Material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7B5B3AE8-B000-DB49-A35F-E404E1BC350B}"/>
              </a:ext>
            </a:extLst>
          </p:cNvPr>
          <p:cNvSpPr txBox="1">
            <a:spLocks/>
          </p:cNvSpPr>
          <p:nvPr/>
        </p:nvSpPr>
        <p:spPr>
          <a:xfrm>
            <a:off x="1676400" y="7982149"/>
            <a:ext cx="21031200" cy="1482723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en-US" sz="6100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61180C-5A93-254A-AC28-EB3F32D2B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9999" y="6809819"/>
            <a:ext cx="9144001" cy="10230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1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Presenter; Company</a:t>
            </a:r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616ED4D-8270-84EE-C35A-E8632A98C9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52" y="10972800"/>
            <a:ext cx="6307611" cy="210253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"/>
          <p:cNvSpPr/>
          <p:nvPr/>
        </p:nvSpPr>
        <p:spPr>
          <a:xfrm>
            <a:off x="307545" y="1695844"/>
            <a:ext cx="237689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3738AA-3C73-B942-A2EF-47B29B1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44" y="330594"/>
            <a:ext cx="23768911" cy="1270000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9851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lk Title or Date, Time, Place">
            <a:extLst>
              <a:ext uri="{FF2B5EF4-FFF2-40B4-BE49-F238E27FC236}">
                <a16:creationId xmlns:a16="http://schemas.microsoft.com/office/drawing/2014/main" id="{8C648E1C-39E6-5548-B5E8-E65B7CF59992}"/>
              </a:ext>
            </a:extLst>
          </p:cNvPr>
          <p:cNvSpPr txBox="1"/>
          <p:nvPr/>
        </p:nvSpPr>
        <p:spPr>
          <a:xfrm>
            <a:off x="718457" y="12952727"/>
            <a:ext cx="508151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algn="l"/>
            <a:r>
              <a:rPr lang="en-US" dirty="0"/>
              <a:t>WMR Ticket Price (2022.06.01)</a:t>
            </a: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1CF49172-5DF6-DE4A-BED5-3BDDC8520453}"/>
              </a:ext>
            </a:extLst>
          </p:cNvPr>
          <p:cNvSpPr/>
          <p:nvPr/>
        </p:nvSpPr>
        <p:spPr>
          <a:xfrm>
            <a:off x="718457" y="12744845"/>
            <a:ext cx="23293407" cy="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EBFC3B8-BE73-E298-1154-245C01DB4D4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350" y="11587556"/>
            <a:ext cx="1898650" cy="1898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3" r:id="rId4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kiing down a mountain&#10;&#10;Description automatically generated with medium confidence">
            <a:extLst>
              <a:ext uri="{FF2B5EF4-FFF2-40B4-BE49-F238E27FC236}">
                <a16:creationId xmlns:a16="http://schemas.microsoft.com/office/drawing/2014/main" id="{101849D5-8472-0751-A34E-CBF32BF95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7" r="-271" b="819"/>
          <a:stretch/>
        </p:blipFill>
        <p:spPr>
          <a:xfrm>
            <a:off x="19050" y="442439"/>
            <a:ext cx="24414480" cy="48463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930EC60-A5CC-3294-EF44-716A4503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461798"/>
            <a:ext cx="21031200" cy="1482723"/>
          </a:xfrm>
        </p:spPr>
        <p:txBody>
          <a:bodyPr/>
          <a:lstStyle/>
          <a:p>
            <a:r>
              <a:rPr lang="en-US" b="1" dirty="0"/>
              <a:t>Whitefish Mountain Resort Ticket Price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809B4F-F410-C143-A78D-ED2B41103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19999" y="7076518"/>
            <a:ext cx="9144001" cy="2829482"/>
          </a:xfrm>
        </p:spPr>
        <p:txBody>
          <a:bodyPr/>
          <a:lstStyle/>
          <a:p>
            <a:r>
              <a:rPr lang="en-US" dirty="0" err="1"/>
              <a:t>Doosoo</a:t>
            </a:r>
            <a:r>
              <a:rPr lang="en-US" dirty="0"/>
              <a:t> Yoon</a:t>
            </a:r>
            <a:br>
              <a:rPr lang="en-US" dirty="0"/>
            </a:br>
            <a:r>
              <a:rPr lang="en-US" dirty="0"/>
              <a:t>Data Science Team</a:t>
            </a:r>
            <a:br>
              <a:rPr lang="en-US" dirty="0"/>
            </a:br>
            <a:r>
              <a:rPr lang="en-US" sz="4800" dirty="0"/>
              <a:t>2022.06.01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104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1F9EAB-AD62-0C27-900F-1BDEE54020DD}"/>
              </a:ext>
            </a:extLst>
          </p:cNvPr>
          <p:cNvSpPr txBox="1"/>
          <p:nvPr/>
        </p:nvSpPr>
        <p:spPr>
          <a:xfrm>
            <a:off x="8991600" y="6024438"/>
            <a:ext cx="6736879" cy="833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114149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66CC-8E39-F114-2097-152C12AA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8D224-E9A1-751D-8D7A-2FEFA5B369C5}"/>
              </a:ext>
            </a:extLst>
          </p:cNvPr>
          <p:cNvSpPr txBox="1"/>
          <p:nvPr/>
        </p:nvSpPr>
        <p:spPr>
          <a:xfrm>
            <a:off x="666750" y="4222651"/>
            <a:ext cx="22764750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r>
              <a:rPr lang="en-AU" dirty="0"/>
              <a:t>How much can Whitefish Mountain Resort (WMR; renamed from Big Mountain Resort) increase lift ticket prices for weekdays and weekends in the upcoming season to maintain the service by covering the additional </a:t>
            </a:r>
            <a:r>
              <a:rPr lang="en-AU" b="1" dirty="0"/>
              <a:t>operating costs of $1,540,000 for the new chair lift</a:t>
            </a:r>
            <a:r>
              <a:rPr lang="en-AU" dirty="0"/>
              <a:t>?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3EB6E-C7E1-2846-6F69-EBA973D5632D}"/>
              </a:ext>
            </a:extLst>
          </p:cNvPr>
          <p:cNvSpPr txBox="1"/>
          <p:nvPr/>
        </p:nvSpPr>
        <p:spPr>
          <a:xfrm>
            <a:off x="666750" y="8989748"/>
            <a:ext cx="13735050" cy="3075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>
                    <a:alpha val="15000"/>
                  </a:srgb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Scope of solution: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solidFill>
                  <a:srgbClr val="000000">
                    <a:alpha val="15000"/>
                  </a:srgbClr>
                </a:solidFill>
                <a:latin typeface="Helvetica" pitchFamily="2" charset="0"/>
              </a:rPr>
              <a:t>Only  consider the adult’s ticket price for weekends, 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15000"/>
                  </a:srgb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No difference </a:t>
            </a:r>
            <a:r>
              <a:rPr lang="en-US" sz="4000" dirty="0">
                <a:solidFill>
                  <a:srgbClr val="000000">
                    <a:alpha val="15000"/>
                  </a:srgbClr>
                </a:solidFill>
                <a:latin typeface="Helvetica" pitchFamily="2" charset="0"/>
              </a:rPr>
              <a:t>of price between weekdays and weekends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15000"/>
                  </a:srgb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No </a:t>
            </a:r>
            <a:r>
              <a:rPr lang="en-US" sz="4000" dirty="0">
                <a:solidFill>
                  <a:srgbClr val="000000">
                    <a:alpha val="15000"/>
                  </a:srgbClr>
                </a:solidFill>
                <a:latin typeface="Helvetica" pitchFamily="2" charset="0"/>
              </a:rPr>
              <a:t>consideration of seasonal tickets, night skiing tickets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>
                  <a:alpha val="15000"/>
                </a:srgbClr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A71A3-F38B-89B7-C051-65930159BD30}"/>
              </a:ext>
            </a:extLst>
          </p:cNvPr>
          <p:cNvSpPr txBox="1"/>
          <p:nvPr/>
        </p:nvSpPr>
        <p:spPr>
          <a:xfrm>
            <a:off x="15811500" y="8989748"/>
            <a:ext cx="7772400" cy="3757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>
                    <a:alpha val="15000"/>
                  </a:srgb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Data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15000"/>
                  </a:srgb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: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15000"/>
                  </a:srgb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A single CSV file – 27 features for 330 resorts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solidFill>
                  <a:srgbClr val="000000">
                    <a:alpha val="15000"/>
                  </a:srgbClr>
                </a:solidFill>
                <a:latin typeface="Helvetica" pitchFamily="2" charset="0"/>
              </a:rPr>
              <a:t>Population and area data for the US states – Wikipedia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>
                  <a:alpha val="15000"/>
                </a:srgbClr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84964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66CC-8E39-F114-2097-152C12AA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8D224-E9A1-751D-8D7A-2FEFA5B369C5}"/>
              </a:ext>
            </a:extLst>
          </p:cNvPr>
          <p:cNvSpPr txBox="1"/>
          <p:nvPr/>
        </p:nvSpPr>
        <p:spPr>
          <a:xfrm>
            <a:off x="666750" y="4222651"/>
            <a:ext cx="22764750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r>
              <a:rPr lang="en-AU" dirty="0"/>
              <a:t>How much can Whitefish Mountain Resort (WMR; renamed from Big Mountain Resort) increase lift ticket prices for weekdays and weekends in the upcoming season to maintain the service by covering the additional </a:t>
            </a:r>
            <a:r>
              <a:rPr lang="en-AU" b="1" dirty="0"/>
              <a:t>operating costs of $1,540,000 for the new chair lift</a:t>
            </a:r>
            <a:r>
              <a:rPr lang="en-AU" dirty="0"/>
              <a:t>?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3EB6E-C7E1-2846-6F69-EBA973D5632D}"/>
              </a:ext>
            </a:extLst>
          </p:cNvPr>
          <p:cNvSpPr txBox="1"/>
          <p:nvPr/>
        </p:nvSpPr>
        <p:spPr>
          <a:xfrm>
            <a:off x="666750" y="8989748"/>
            <a:ext cx="13735050" cy="3075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Scope of solution: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Only  consider the adult’s ticket price for weekends, 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No difference </a:t>
            </a:r>
            <a:r>
              <a:rPr lang="en-US" sz="4000" dirty="0">
                <a:latin typeface="Helvetica" pitchFamily="2" charset="0"/>
              </a:rPr>
              <a:t>of price between weekdays and weekends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No </a:t>
            </a:r>
            <a:r>
              <a:rPr lang="en-US" sz="4000" dirty="0">
                <a:latin typeface="Helvetica" pitchFamily="2" charset="0"/>
              </a:rPr>
              <a:t>consideration of seasonal tickets, night skiing tickets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A71A3-F38B-89B7-C051-65930159BD30}"/>
              </a:ext>
            </a:extLst>
          </p:cNvPr>
          <p:cNvSpPr txBox="1"/>
          <p:nvPr/>
        </p:nvSpPr>
        <p:spPr>
          <a:xfrm>
            <a:off x="15811500" y="8989748"/>
            <a:ext cx="7772400" cy="3757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Data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: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A single CSV file – 27 features for 330 resorts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Population and area data for the US states – Wikipedia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93381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DD3A-B2CE-0EC4-BA91-D0DD68A2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2C95C-60FA-9098-E642-733A041A8EB8}"/>
              </a:ext>
            </a:extLst>
          </p:cNvPr>
          <p:cNvSpPr txBox="1"/>
          <p:nvPr/>
        </p:nvSpPr>
        <p:spPr>
          <a:xfrm>
            <a:off x="700210" y="3409950"/>
            <a:ext cx="23126524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6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sym typeface="Helvetica Light"/>
              </a:rPr>
              <a:t>Our model suggests that</a:t>
            </a:r>
          </a:p>
          <a:p>
            <a:pPr marL="571500" marR="0" indent="-571500" algn="l" defTabSz="825500" rtl="0" fontAlgn="auto" latinLnBrk="0" hangingPunct="0">
              <a:lnSpc>
                <a:spcPts val="6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the current ticket price at WMR, $81, is underpriced, and there is a room to increase </a:t>
            </a:r>
            <a:br>
              <a:rPr lang="en-US" sz="4000" dirty="0">
                <a:latin typeface="Helvetica" pitchFamily="2" charset="0"/>
              </a:rPr>
            </a:br>
            <a:r>
              <a:rPr lang="en-US" sz="4000" dirty="0">
                <a:latin typeface="Helvetica" pitchFamily="2" charset="0"/>
              </a:rPr>
              <a:t>the price without risk,</a:t>
            </a:r>
          </a:p>
          <a:p>
            <a:pPr marL="571500" marR="0" indent="-571500" algn="l" defTabSz="825500" rtl="0" fontAlgn="auto" latinLnBrk="0" hangingPunct="0">
              <a:lnSpc>
                <a:spcPts val="6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the predicted ticket price is </a:t>
            </a:r>
            <a:r>
              <a:rPr lang="en-US" sz="4000" b="1" dirty="0">
                <a:solidFill>
                  <a:srgbClr val="0070C0"/>
                </a:solidFill>
                <a:latin typeface="Helvetica" pitchFamily="2" charset="0"/>
              </a:rPr>
              <a:t>$95</a:t>
            </a:r>
            <a:br>
              <a:rPr lang="en-US" sz="4000" dirty="0">
                <a:latin typeface="Helvetica" pitchFamily="2" charset="0"/>
              </a:rPr>
            </a:br>
            <a:r>
              <a:rPr lang="en-US" sz="40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4000" b="1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additional revenue: +$26M</a:t>
            </a:r>
            <a:r>
              <a:rPr lang="en-US" sz="4000" dirty="0">
                <a:latin typeface="Helvetica" pitchFamily="2" charset="0"/>
                <a:sym typeface="Wingdings" pitchFamily="2" charset="2"/>
              </a:rPr>
              <a:t>, which will cover the operating costs for the new chairlifts ($1.54M),</a:t>
            </a:r>
          </a:p>
          <a:p>
            <a:pPr marL="571500" marR="0" indent="-571500" algn="l" defTabSz="825500" rtl="0" fontAlgn="auto" latinLnBrk="0" hangingPunct="0">
              <a:lnSpc>
                <a:spcPts val="6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  <a:sym typeface="Wingdings" pitchFamily="2" charset="2"/>
              </a:rPr>
              <a:t>the ticket price can be further increased by adding the height of vertical drop:</a:t>
            </a:r>
            <a:br>
              <a:rPr lang="en-US" sz="4000" dirty="0">
                <a:latin typeface="Helvetica" pitchFamily="2" charset="0"/>
                <a:sym typeface="Wingdings" pitchFamily="2" charset="2"/>
              </a:rPr>
            </a:br>
            <a:r>
              <a:rPr lang="en-US" sz="4000" dirty="0">
                <a:latin typeface="Helvetica" pitchFamily="2" charset="0"/>
                <a:sym typeface="Wingdings" pitchFamily="2" charset="2"/>
              </a:rPr>
              <a:t>150 feet lower down  additional revenue: </a:t>
            </a:r>
            <a:r>
              <a:rPr lang="en-US" sz="4000" b="1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+$3.5M </a:t>
            </a:r>
            <a:endParaRPr lang="en-US" sz="4000" b="1" dirty="0">
              <a:solidFill>
                <a:srgbClr val="0070C0"/>
              </a:solidFill>
              <a:latin typeface="Helvetica" pitchFamily="2" charset="0"/>
            </a:endParaRPr>
          </a:p>
          <a:p>
            <a:pPr marL="571500" marR="0" indent="-571500" algn="l" defTabSz="825500" rtl="0" fontAlgn="auto" latinLnBrk="0" hangingPunct="0">
              <a:lnSpc>
                <a:spcPts val="6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775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8CA8-E5ED-DD00-6859-39750932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C60D128-9E31-28E0-5D38-03CBA49DF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4" y="1771650"/>
            <a:ext cx="11560605" cy="963383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A2A7177-C6F1-0FB4-D1B1-2331830B5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49" y="1771650"/>
            <a:ext cx="12208306" cy="9156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46325F-5056-05F0-D7AE-2126AD7A704E}"/>
              </a:ext>
            </a:extLst>
          </p:cNvPr>
          <p:cNvSpPr txBox="1"/>
          <p:nvPr/>
        </p:nvSpPr>
        <p:spPr>
          <a:xfrm>
            <a:off x="1238250" y="11253088"/>
            <a:ext cx="21467415" cy="1564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The correlation between features </a:t>
            </a:r>
            <a:r>
              <a:rPr lang="en-US" sz="4000" dirty="0">
                <a:latin typeface="Helvetica" pitchFamily="2" charset="0"/>
              </a:rPr>
              <a:t>reveals that the ticket price may be influenced dominantly by</a:t>
            </a:r>
          </a:p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Vertical_drop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fastQuads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total</a:t>
            </a:r>
            <a:r>
              <a:rPr lang="en-US" sz="4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Helvetica" pitchFamily="2" charset="0"/>
              </a:rPr>
              <a:t>_chairs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pitchFamily="2" charset="0"/>
              </a:rPr>
              <a:t>, Runs, Snow </a:t>
            </a:r>
            <a:r>
              <a:rPr lang="en-US" sz="4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Helvetica" pitchFamily="2" charset="0"/>
              </a:rPr>
              <a:t>Making_ac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EA5871-828C-EAF9-56D5-DE685798C1D0}"/>
              </a:ext>
            </a:extLst>
          </p:cNvPr>
          <p:cNvSpPr/>
          <p:nvPr/>
        </p:nvSpPr>
        <p:spPr>
          <a:xfrm>
            <a:off x="1009649" y="11253088"/>
            <a:ext cx="21696015" cy="1564531"/>
          </a:xfrm>
          <a:prstGeom prst="roundRect">
            <a:avLst/>
          </a:prstGeom>
          <a:noFill/>
          <a:ln w="5080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47664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8CA8-E5ED-DD00-6859-39750932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C60D128-9E31-28E0-5D38-03CBA49DF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4" y="1771650"/>
            <a:ext cx="11560605" cy="963383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A2A7177-C6F1-0FB4-D1B1-2331830B5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49" y="1771650"/>
            <a:ext cx="12208306" cy="9156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46325F-5056-05F0-D7AE-2126AD7A704E}"/>
              </a:ext>
            </a:extLst>
          </p:cNvPr>
          <p:cNvSpPr txBox="1"/>
          <p:nvPr/>
        </p:nvSpPr>
        <p:spPr>
          <a:xfrm>
            <a:off x="1238250" y="11253088"/>
            <a:ext cx="21467415" cy="1564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The correlation between features </a:t>
            </a:r>
            <a:r>
              <a:rPr lang="en-US" sz="4000" dirty="0">
                <a:latin typeface="Helvetica" pitchFamily="2" charset="0"/>
              </a:rPr>
              <a:t>reveals that the ticket price may be influenced dominantly by</a:t>
            </a:r>
          </a:p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Vertical_drop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fastQuads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total</a:t>
            </a:r>
            <a:r>
              <a:rPr lang="en-US" sz="4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Helvetica" pitchFamily="2" charset="0"/>
              </a:rPr>
              <a:t>_chairs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pitchFamily="2" charset="0"/>
              </a:rPr>
              <a:t>, Runs, Snow </a:t>
            </a:r>
            <a:r>
              <a:rPr lang="en-US" sz="4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Helvetica" pitchFamily="2" charset="0"/>
              </a:rPr>
              <a:t>Making_ac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EA5871-828C-EAF9-56D5-DE685798C1D0}"/>
              </a:ext>
            </a:extLst>
          </p:cNvPr>
          <p:cNvSpPr/>
          <p:nvPr/>
        </p:nvSpPr>
        <p:spPr>
          <a:xfrm>
            <a:off x="1009649" y="11253088"/>
            <a:ext cx="21696015" cy="1564531"/>
          </a:xfrm>
          <a:prstGeom prst="roundRect">
            <a:avLst/>
          </a:prstGeom>
          <a:noFill/>
          <a:ln w="5080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8F8BA-B35D-9989-2123-332FC77CC1F3}"/>
              </a:ext>
            </a:extLst>
          </p:cNvPr>
          <p:cNvSpPr/>
          <p:nvPr/>
        </p:nvSpPr>
        <p:spPr>
          <a:xfrm>
            <a:off x="1924050" y="5753100"/>
            <a:ext cx="8362950" cy="342900"/>
          </a:xfrm>
          <a:prstGeom prst="rect">
            <a:avLst/>
          </a:prstGeom>
          <a:noFill/>
          <a:ln w="508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A0E89E-8331-FE29-9E9C-BC353F5D50E3}"/>
              </a:ext>
            </a:extLst>
          </p:cNvPr>
          <p:cNvCxnSpPr/>
          <p:nvPr/>
        </p:nvCxnSpPr>
        <p:spPr>
          <a:xfrm flipV="1">
            <a:off x="10325100" y="2310512"/>
            <a:ext cx="2914650" cy="3423538"/>
          </a:xfrm>
          <a:prstGeom prst="line">
            <a:avLst/>
          </a:prstGeom>
          <a:noFill/>
          <a:ln w="50800" cap="flat">
            <a:solidFill>
              <a:srgbClr val="00B0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D4DEF3-2784-B813-CC30-239AD54F6CFB}"/>
              </a:ext>
            </a:extLst>
          </p:cNvPr>
          <p:cNvCxnSpPr>
            <a:cxnSpLocks/>
          </p:cNvCxnSpPr>
          <p:nvPr/>
        </p:nvCxnSpPr>
        <p:spPr>
          <a:xfrm>
            <a:off x="10325100" y="6096000"/>
            <a:ext cx="2914650" cy="253765"/>
          </a:xfrm>
          <a:prstGeom prst="line">
            <a:avLst/>
          </a:prstGeom>
          <a:noFill/>
          <a:ln w="50800" cap="flat">
            <a:solidFill>
              <a:srgbClr val="00B0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45427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8CA8-E5ED-DD00-6859-39750932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A2A7177-C6F1-0FB4-D1B1-2331830B5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49" y="1771650"/>
            <a:ext cx="12208306" cy="915623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A5D7FFA-6D35-FBCE-7B9E-A48DA284D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5" y="1752601"/>
            <a:ext cx="10934700" cy="109347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5A752B0-F5B2-AB28-73DA-0B81EAD3F556}"/>
              </a:ext>
            </a:extLst>
          </p:cNvPr>
          <p:cNvSpPr/>
          <p:nvPr/>
        </p:nvSpPr>
        <p:spPr>
          <a:xfrm>
            <a:off x="1333500" y="2209800"/>
            <a:ext cx="2324100" cy="9658350"/>
          </a:xfrm>
          <a:prstGeom prst="ellipse">
            <a:avLst/>
          </a:prstGeom>
          <a:noFill/>
          <a:ln w="50800" cap="flat">
            <a:solidFill>
              <a:schemeClr val="accent4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A6536-1438-337C-A2BD-004D580750A0}"/>
              </a:ext>
            </a:extLst>
          </p:cNvPr>
          <p:cNvSpPr txBox="1"/>
          <p:nvPr/>
        </p:nvSpPr>
        <p:spPr>
          <a:xfrm>
            <a:off x="12226560" y="9760686"/>
            <a:ext cx="8612205" cy="229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The importance in features </a:t>
            </a:r>
            <a:r>
              <a:rPr lang="en-US" sz="4000" dirty="0">
                <a:latin typeface="Helvetica" pitchFamily="2" charset="0"/>
              </a:rPr>
              <a:t>from model is consistent with correlation analysis.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B90ECBC-7599-F6E9-282D-326C2271DA1A}"/>
              </a:ext>
            </a:extLst>
          </p:cNvPr>
          <p:cNvSpPr/>
          <p:nvPr/>
        </p:nvSpPr>
        <p:spPr>
          <a:xfrm>
            <a:off x="11734800" y="9505950"/>
            <a:ext cx="9218264" cy="2782489"/>
          </a:xfrm>
          <a:prstGeom prst="roundRect">
            <a:avLst/>
          </a:prstGeom>
          <a:noFill/>
          <a:ln w="5080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10875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8CA8-E5ED-DD00-6859-39750932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WMR sit?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000BF4B-6EFC-CF64-E7F3-A01F3FD8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790699"/>
            <a:ext cx="14363700" cy="10772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50A5D-05B0-6E24-3AA9-B25C0B01B24F}"/>
              </a:ext>
            </a:extLst>
          </p:cNvPr>
          <p:cNvSpPr txBox="1"/>
          <p:nvPr/>
        </p:nvSpPr>
        <p:spPr>
          <a:xfrm>
            <a:off x="16236578" y="3600450"/>
            <a:ext cx="7839877" cy="3757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Distribution of resorts: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The ticket price at WMR is higher than the average price. 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WMR </a:t>
            </a:r>
            <a:r>
              <a:rPr lang="en-US" sz="4000" dirty="0">
                <a:latin typeface="Helvetica" pitchFamily="2" charset="0"/>
              </a:rPr>
              <a:t>is placed at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 high-level </a:t>
            </a:r>
            <a:br>
              <a:rPr lang="en-US" sz="4000" dirty="0">
                <a:latin typeface="Helvetica" pitchFamily="2" charset="0"/>
              </a:rPr>
            </a:br>
            <a:r>
              <a:rPr lang="en-US" sz="4000" dirty="0">
                <a:latin typeface="Helvetica" pitchFamily="2" charset="0"/>
              </a:rPr>
              <a:t>for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most </a:t>
            </a:r>
            <a:r>
              <a:rPr lang="en-US" sz="4000" dirty="0">
                <a:latin typeface="Helvetica" pitchFamily="2" charset="0"/>
              </a:rPr>
              <a:t>features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182989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F56-5383-65C2-05AA-BFF73B91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3F691-9C13-BD83-B89D-9541C334A27A}"/>
              </a:ext>
            </a:extLst>
          </p:cNvPr>
          <p:cNvSpPr txBox="1"/>
          <p:nvPr/>
        </p:nvSpPr>
        <p:spPr>
          <a:xfrm>
            <a:off x="307544" y="2895377"/>
            <a:ext cx="23466857" cy="7925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6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Helvetica" pitchFamily="2" charset="0"/>
              </a:rPr>
              <a:t>After exploring the data for the resorts in the US and applying our model for the ticket, we conclude that</a:t>
            </a:r>
          </a:p>
          <a:p>
            <a:pPr marL="571500" indent="-571500" algn="just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WMR’s current lift ticket is underpriced and there is a room that </a:t>
            </a:r>
            <a:r>
              <a:rPr lang="en-US" sz="4000" b="1" dirty="0">
                <a:solidFill>
                  <a:schemeClr val="accent1"/>
                </a:solidFill>
                <a:latin typeface="Helvetica" pitchFamily="2" charset="0"/>
              </a:rPr>
              <a:t>increases the ticket price up to $95</a:t>
            </a:r>
            <a:r>
              <a:rPr lang="en-US" sz="4000" dirty="0">
                <a:latin typeface="Helvetica" pitchFamily="2" charset="0"/>
              </a:rPr>
              <a:t>, which is $14 higher than the current price,</a:t>
            </a:r>
          </a:p>
          <a:p>
            <a:pPr marL="571500" indent="-571500" algn="just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if we assume that the number of visitors would be 350,000 (x 5 tickets for each visitor), </a:t>
            </a:r>
            <a:r>
              <a:rPr lang="en-US" sz="4000" dirty="0">
                <a:solidFill>
                  <a:schemeClr val="accent1"/>
                </a:solidFill>
                <a:latin typeface="Helvetica" pitchFamily="2" charset="0"/>
              </a:rPr>
              <a:t>the additional </a:t>
            </a:r>
            <a:r>
              <a:rPr lang="en-US" sz="4000" b="1" dirty="0">
                <a:solidFill>
                  <a:schemeClr val="accent1"/>
                </a:solidFill>
                <a:latin typeface="Helvetica" pitchFamily="2" charset="0"/>
              </a:rPr>
              <a:t>revenue would be $26M</a:t>
            </a:r>
            <a:r>
              <a:rPr lang="en-US" sz="4000" dirty="0">
                <a:latin typeface="Helvetica" pitchFamily="2" charset="0"/>
              </a:rPr>
              <a:t>, which will cover the operating costs for the newly installed chairlift ($1.54M).</a:t>
            </a:r>
          </a:p>
          <a:p>
            <a:pPr marL="571500" indent="-571500" algn="just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our best scenario, which was examined by our regression model, is that the ticket price can be further increased without risk if </a:t>
            </a:r>
            <a:r>
              <a:rPr lang="en-US" sz="4000" b="1" dirty="0">
                <a:solidFill>
                  <a:schemeClr val="accent1"/>
                </a:solidFill>
                <a:latin typeface="Helvetica" pitchFamily="2" charset="0"/>
              </a:rPr>
              <a:t>WMR increases the vertical drop by adding a run to a point 150 feet lower down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marL="571500" marR="0" indent="-571500" algn="l" defTabSz="825500" rtl="0" fontAlgn="auto" latinLnBrk="0" hangingPunct="0">
              <a:lnSpc>
                <a:spcPts val="6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570843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EHT_API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ts val="57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Helvetica" pitchFamily="2" charset="0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EHT_API" id="{D49B6798-C41C-B44C-BDB6-0051082E8E01}" vid="{26350148-41E5-A043-9723-1A8E8B149D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EHT_API</Template>
  <TotalTime>80</TotalTime>
  <Words>546</Words>
  <Application>Microsoft Macintosh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</vt:lpstr>
      <vt:lpstr>Helvetica Light</vt:lpstr>
      <vt:lpstr>EHT_API</vt:lpstr>
      <vt:lpstr>Whitefish Mountain Resort Ticket Price</vt:lpstr>
      <vt:lpstr>Problem Identification</vt:lpstr>
      <vt:lpstr>Problem Identification</vt:lpstr>
      <vt:lpstr>Recommendation</vt:lpstr>
      <vt:lpstr>Modeling results</vt:lpstr>
      <vt:lpstr>Modeling results</vt:lpstr>
      <vt:lpstr>Modeling results</vt:lpstr>
      <vt:lpstr>Where does WMR sit?</vt:lpstr>
      <vt:lpstr>Summary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Whitefish Mountain Resort Ticket Price</dc:title>
  <dc:creator>Doosoo Yoon</dc:creator>
  <cp:lastModifiedBy>Doosoo Yoon</cp:lastModifiedBy>
  <cp:revision>4</cp:revision>
  <dcterms:created xsi:type="dcterms:W3CDTF">2022-06-02T14:43:10Z</dcterms:created>
  <dcterms:modified xsi:type="dcterms:W3CDTF">2022-06-02T16:03:53Z</dcterms:modified>
</cp:coreProperties>
</file>