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6858000" cx="9144000"/>
  <p:notesSz cx="6858000" cy="9144000"/>
  <p:embeddedFontLst>
    <p:embeddedFont>
      <p:font typeface="Quattrocento Sans"/>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1" roundtripDataSignature="AMtx7mjePgcf4o3P14yvzwXOpDGj26wO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customschemas.google.com/relationships/presentationmetadata" Target="metadata"/><Relationship Id="rId10" Type="http://schemas.openxmlformats.org/officeDocument/2006/relationships/font" Target="fonts/QuattrocentoSans-boldItalic.fntdata"/><Relationship Id="rId9" Type="http://schemas.openxmlformats.org/officeDocument/2006/relationships/font" Target="fonts/Quattrocento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QuattrocentoSans-regular.fntdata"/><Relationship Id="rId8" Type="http://schemas.openxmlformats.org/officeDocument/2006/relationships/font" Target="fonts/QuattrocentoSa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 name="Shape 15"/>
        <p:cNvGrpSpPr/>
        <p:nvPr/>
      </p:nvGrpSpPr>
      <p:grpSpPr>
        <a:xfrm>
          <a:off x="0" y="0"/>
          <a:ext cx="0" cy="0"/>
          <a:chOff x="0" y="0"/>
          <a:chExt cx="0" cy="0"/>
        </a:xfrm>
      </p:grpSpPr>
      <p:sp>
        <p:nvSpPr>
          <p:cNvPr id="16" name="Google Shape;16;p1:notes"/>
          <p:cNvSpPr txBox="1"/>
          <p:nvPr>
            <p:ph idx="12" type="sldNum"/>
          </p:nvPr>
        </p:nvSpPr>
        <p:spPr>
          <a:xfrm>
            <a:off x="6042320" y="9493393"/>
            <a:ext cx="169918" cy="18466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AU" sz="1800" u="none" cap="none" strike="noStrike">
                <a:solidFill>
                  <a:srgbClr val="000000"/>
                </a:solidFill>
              </a:rPr>
              <a:t>‹#›</a:t>
            </a:fld>
            <a:endParaRPr b="0" i="0" sz="1800" u="none" cap="none" strike="noStrike">
              <a:solidFill>
                <a:srgbClr val="000000"/>
              </a:solidFill>
            </a:endParaRPr>
          </a:p>
        </p:txBody>
      </p:sp>
      <p:sp>
        <p:nvSpPr>
          <p:cNvPr id="17" name="Google Shape;17;p1:notes"/>
          <p:cNvSpPr/>
          <p:nvPr>
            <p:ph idx="2" type="sldImg"/>
          </p:nvPr>
        </p:nvSpPr>
        <p:spPr>
          <a:xfrm>
            <a:off x="-2319338" y="1265238"/>
            <a:ext cx="11201401" cy="84010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 name="Google Shape;18;p1:notes"/>
          <p:cNvSpPr txBox="1"/>
          <p:nvPr>
            <p:ph idx="1" type="body"/>
          </p:nvPr>
        </p:nvSpPr>
        <p:spPr>
          <a:xfrm>
            <a:off x="789535" y="605318"/>
            <a:ext cx="5470797" cy="2462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lang="en-AU"/>
              <a:t>Hypothesis: </a:t>
            </a:r>
            <a:r>
              <a:rPr b="0" i="1" lang="en-AU" sz="1200" u="none" cap="none" strike="noStrike">
                <a:solidFill>
                  <a:srgbClr val="000000"/>
                </a:solidFill>
                <a:latin typeface="Arial"/>
                <a:ea typeface="Arial"/>
                <a:cs typeface="Arial"/>
                <a:sym typeface="Arial"/>
              </a:rPr>
              <a:t>Create a Hypothesis with an emphasis on SMART principles. </a:t>
            </a:r>
            <a:r>
              <a:rPr b="1" i="1" lang="en-AU" sz="1200" u="none" cap="none" strike="noStrike">
                <a:solidFill>
                  <a:srgbClr val="000000"/>
                </a:solidFill>
                <a:latin typeface="Arial"/>
                <a:ea typeface="Arial"/>
                <a:cs typeface="Arial"/>
                <a:sym typeface="Arial"/>
              </a:rPr>
              <a:t>(</a:t>
            </a:r>
            <a:r>
              <a:rPr b="1" i="1" lang="en-AU" sz="1200"/>
              <a:t>S – Specific, M – Measurable, A – Achievable, R – Realistic, T – Timebound). </a:t>
            </a:r>
            <a:r>
              <a:rPr b="0" i="0" lang="en-AU" sz="1200"/>
              <a:t>If you cannot do this, you </a:t>
            </a:r>
            <a:r>
              <a:rPr b="1" i="0" lang="en-AU" sz="1200"/>
              <a:t>do not</a:t>
            </a:r>
            <a:r>
              <a:rPr b="0" i="0" lang="en-AU" sz="1200"/>
              <a:t> have a good grasp on the business problem.</a:t>
            </a:r>
            <a:endParaRPr b="1"/>
          </a:p>
          <a:p>
            <a:pPr indent="0" lvl="0" marL="0" rtl="0" algn="l">
              <a:lnSpc>
                <a:spcPct val="100000"/>
              </a:lnSpc>
              <a:spcBef>
                <a:spcPts val="0"/>
              </a:spcBef>
              <a:spcAft>
                <a:spcPts val="0"/>
              </a:spcAft>
              <a:buSzPts val="1400"/>
              <a:buNone/>
            </a:pPr>
            <a:r>
              <a:t/>
            </a:r>
            <a:endParaRPr/>
          </a:p>
          <a:p>
            <a:pPr indent="0" lvl="0" marL="0" marR="0" rtl="0" algn="l">
              <a:lnSpc>
                <a:spcPct val="100000"/>
              </a:lnSpc>
              <a:spcBef>
                <a:spcPts val="0"/>
              </a:spcBef>
              <a:spcAft>
                <a:spcPts val="0"/>
              </a:spcAft>
              <a:buClr>
                <a:srgbClr val="000000"/>
              </a:buClr>
              <a:buSzPts val="1400"/>
              <a:buFont typeface="Arial"/>
              <a:buNone/>
            </a:pPr>
            <a:r>
              <a:rPr b="1" lang="en-AU"/>
              <a:t>Context: </a:t>
            </a:r>
            <a:r>
              <a:rPr lang="en-AU" sz="1200"/>
              <a:t>With context, we have </a:t>
            </a:r>
            <a:r>
              <a:rPr b="1" lang="en-AU" sz="1200" u="sng"/>
              <a:t>clearly identified the problem at hand </a:t>
            </a:r>
            <a:r>
              <a:rPr lang="en-AU" sz="1200"/>
              <a:t>and have elucidated on how our initiative may solve this problem, alongside the commercial implications this will have on the business. </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rPr b="1" lang="en-AU"/>
              <a:t>Criteria for Success</a:t>
            </a:r>
            <a:r>
              <a:rPr b="0" lang="en-AU"/>
              <a:t>: Clearly defining the criteria for success ensures that the scope of your work is clearly defined and understood. Otherwise, if this isn’t defined – your work will never end which will result in mismatched expectations.</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Scope of Solution Space: </a:t>
            </a:r>
            <a:r>
              <a:rPr b="0" lang="en-AU"/>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Constraints within Solution Space: </a:t>
            </a:r>
            <a:r>
              <a:rPr b="0" lang="en-AU"/>
              <a:t>Looking forward, what are the foreseeable problems we are likely to encounter? Could this be stakeholder resistance? Could this be we don’t have access to the right data? </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Stakeholders to provide key insight: </a:t>
            </a:r>
            <a:r>
              <a:rPr b="0" lang="en-AU"/>
              <a:t>Who are the people I need to speak to, to get the answers I need for my data analysis?</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What key data sources are required</a:t>
            </a:r>
            <a:r>
              <a:rPr b="0" lang="en-AU"/>
              <a:t>?</a:t>
            </a:r>
            <a:endParaRPr/>
          </a:p>
          <a:p>
            <a:pPr indent="0" lvl="0" marL="0" rtl="0" algn="l">
              <a:lnSpc>
                <a:spcPct val="100000"/>
              </a:lnSpc>
              <a:spcBef>
                <a:spcPts val="0"/>
              </a:spcBef>
              <a:spcAft>
                <a:spcPts val="0"/>
              </a:spcAft>
              <a:buSzPts val="1400"/>
              <a:buNone/>
            </a:pPr>
            <a:r>
              <a:rPr b="0" lang="en-AU"/>
              <a:t>Based off my discussions with the key stakeholders – can we clearly list out all the data sources we need so we can make a highly targeted request as opposed to a scatter-gun approach where we ask for a bit of everything?</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t/>
            </a: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3" name="Shape 13"/>
        <p:cNvGrpSpPr/>
        <p:nvPr/>
      </p:nvGrpSpPr>
      <p:grpSpPr>
        <a:xfrm>
          <a:off x="0" y="0"/>
          <a:ext cx="0" cy="0"/>
          <a:chOff x="0" y="0"/>
          <a:chExt cx="0" cy="0"/>
        </a:xfrm>
      </p:grpSpPr>
      <p:sp>
        <p:nvSpPr>
          <p:cNvPr id="14" name="Google Shape;14;p3"/>
          <p:cNvSpPr txBox="1"/>
          <p:nvPr>
            <p:ph type="title"/>
          </p:nvPr>
        </p:nvSpPr>
        <p:spPr>
          <a:xfrm>
            <a:off x="174945" y="234863"/>
            <a:ext cx="8794113" cy="29832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816"/>
              <a:buFont typeface="Arial"/>
              <a:buNone/>
            </a:pPr>
            <a:r>
              <a:t/>
            </a:r>
            <a:endParaRPr b="0" i="0" sz="816" u="none" cap="none" strike="noStrike">
              <a:solidFill>
                <a:srgbClr val="000000"/>
              </a:solidFill>
              <a:latin typeface="Arial"/>
              <a:ea typeface="Arial"/>
              <a:cs typeface="Arial"/>
              <a:sym typeface="Arial"/>
            </a:endParaRPr>
          </a:p>
        </p:txBody>
      </p:sp>
      <p:sp>
        <p:nvSpPr>
          <p:cNvPr id="11" name="Google Shape;11;p2"/>
          <p:cNvSpPr txBox="1"/>
          <p:nvPr>
            <p:ph idx="1" type="body"/>
          </p:nvPr>
        </p:nvSpPr>
        <p:spPr>
          <a:xfrm>
            <a:off x="2343099" y="2570857"/>
            <a:ext cx="4389768" cy="125611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1pPr>
            <a:lvl2pPr indent="-358140" lvl="1" marL="914400" marR="0" rtl="0" algn="l">
              <a:lnSpc>
                <a:spcPct val="100000"/>
              </a:lnSpc>
              <a:spcBef>
                <a:spcPts val="0"/>
              </a:spcBef>
              <a:spcAft>
                <a:spcPts val="0"/>
              </a:spcAft>
              <a:buClr>
                <a:schemeClr val="dk2"/>
              </a:buClr>
              <a:buSzPts val="2040"/>
              <a:buFont typeface="Arial"/>
              <a:buChar char="▪"/>
              <a:defRPr b="0" i="0" sz="1632" u="none" cap="none" strike="noStrike">
                <a:solidFill>
                  <a:schemeClr val="dk1"/>
                </a:solidFill>
                <a:latin typeface="Arial"/>
                <a:ea typeface="Arial"/>
                <a:cs typeface="Arial"/>
                <a:sym typeface="Arial"/>
              </a:defRPr>
            </a:lvl2pPr>
            <a:lvl3pPr indent="-352933" lvl="2" marL="1371600" marR="0" rtl="0" algn="l">
              <a:lnSpc>
                <a:spcPct val="100000"/>
              </a:lnSpc>
              <a:spcBef>
                <a:spcPts val="0"/>
              </a:spcBef>
              <a:spcAft>
                <a:spcPts val="0"/>
              </a:spcAft>
              <a:buClr>
                <a:schemeClr val="dk2"/>
              </a:buClr>
              <a:buSzPts val="1958"/>
              <a:buFont typeface="Arial"/>
              <a:buChar char="–"/>
              <a:defRPr b="0" i="0" sz="1632" u="none" cap="none" strike="noStrike">
                <a:solidFill>
                  <a:schemeClr val="dk1"/>
                </a:solidFill>
                <a:latin typeface="Arial"/>
                <a:ea typeface="Arial"/>
                <a:cs typeface="Arial"/>
                <a:sym typeface="Arial"/>
              </a:defRPr>
            </a:lvl3pPr>
            <a:lvl4pPr indent="-352933" lvl="3" marL="1828800" marR="0" rtl="0" algn="l">
              <a:lnSpc>
                <a:spcPct val="100000"/>
              </a:lnSpc>
              <a:spcBef>
                <a:spcPts val="0"/>
              </a:spcBef>
              <a:spcAft>
                <a:spcPts val="0"/>
              </a:spcAft>
              <a:buClr>
                <a:schemeClr val="dk2"/>
              </a:buClr>
              <a:buSzPts val="1958"/>
              <a:buFont typeface="Arial"/>
              <a:buChar char="▫"/>
              <a:defRPr b="0" i="0" sz="1632" u="none" cap="none" strike="noStrike">
                <a:solidFill>
                  <a:schemeClr val="dk1"/>
                </a:solidFill>
                <a:latin typeface="Arial"/>
                <a:ea typeface="Arial"/>
                <a:cs typeface="Arial"/>
                <a:sym typeface="Arial"/>
              </a:defRPr>
            </a:lvl4pPr>
            <a:lvl5pPr indent="-320801" lvl="4" marL="22860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5pPr>
            <a:lvl6pPr indent="-320801" lvl="5" marL="27432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6pPr>
            <a:lvl7pPr indent="-320801" lvl="6" marL="32004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7pPr>
            <a:lvl8pPr indent="-320802" lvl="7" marL="36576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8pPr>
            <a:lvl9pPr indent="-320802" lvl="8" marL="41148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9pPr>
          </a:lstStyle>
          <a:p/>
        </p:txBody>
      </p:sp>
      <p:sp>
        <p:nvSpPr>
          <p:cNvPr id="12" name="Google Shape;12;p2"/>
          <p:cNvSpPr txBox="1"/>
          <p:nvPr>
            <p:ph type="title"/>
          </p:nvPr>
        </p:nvSpPr>
        <p:spPr>
          <a:xfrm>
            <a:off x="174945" y="234863"/>
            <a:ext cx="8794113" cy="298327"/>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1939"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1</a:t>
            </a:r>
            <a:endParaRPr b="0" i="0" sz="1428" u="none" cap="none" strike="noStrik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Context</a:t>
            </a:r>
            <a:endParaRPr b="0" i="0" sz="1400" u="none" cap="none" strike="noStrik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Constraints within solution space</a:t>
            </a:r>
            <a:endParaRPr b="0" i="0" sz="1400" u="none" cap="none" strike="noStrik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sp>
        <p:nvSpPr>
          <p:cNvPr id="27" name="Google Shape;27;p1"/>
          <p:cNvSpPr/>
          <p:nvPr/>
        </p:nvSpPr>
        <p:spPr>
          <a:xfrm>
            <a:off x="218936" y="3664296"/>
            <a:ext cx="288300" cy="288300"/>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28" name="Google Shape;28;p1"/>
          <p:cNvSpPr/>
          <p:nvPr/>
        </p:nvSpPr>
        <p:spPr>
          <a:xfrm>
            <a:off x="601195" y="3696352"/>
            <a:ext cx="3597600" cy="224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Criteria for success</a:t>
            </a:r>
            <a:endParaRPr b="0" i="0" sz="1400" u="none" cap="none" strike="noStrik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Stakeholders to provide key insight</a:t>
            </a:r>
            <a:endParaRPr b="0" i="0" sz="1400" u="none" cap="none" strike="noStrik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Scope of solution space </a:t>
            </a:r>
            <a:endParaRPr b="0" i="0" sz="1400" u="none" cap="none" strike="noStrik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Key data sources </a:t>
            </a:r>
            <a:endParaRPr b="0" i="0" sz="1400" u="none" cap="none" strike="noStrike">
              <a:solidFill>
                <a:srgbClr val="000000"/>
              </a:solidFill>
              <a:latin typeface="Arial"/>
              <a:ea typeface="Arial"/>
              <a:cs typeface="Arial"/>
              <a:sym typeface="Arial"/>
            </a:endParaRPr>
          </a:p>
        </p:txBody>
      </p:sp>
      <p:sp>
        <p:nvSpPr>
          <p:cNvPr id="34" name="Google Shape;34;p1"/>
          <p:cNvSpPr txBox="1"/>
          <p:nvPr/>
        </p:nvSpPr>
        <p:spPr>
          <a:xfrm>
            <a:off x="143125" y="1951525"/>
            <a:ext cx="4324500" cy="1563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0"/>
              <a:buFont typeface="Arial"/>
              <a:buNone/>
            </a:pPr>
            <a:r>
              <a:rPr lang="en-AU" sz="1070"/>
              <a:t>Whitefish Mountain Resort (WMR; renamed from Big Mountain Resort in 2007) is a ski resort in Montana </a:t>
            </a:r>
            <a:r>
              <a:rPr lang="en-AU" sz="1070"/>
              <a:t>accommodating</a:t>
            </a:r>
            <a:r>
              <a:rPr lang="en-AU" sz="1070"/>
              <a:t> skiers and riders of all levels and abilities. To provide better service to customers, WMR has recently installed an additional chair lift that would require the extra operating costs of $1,540,000. WMR is desire to know how much they can increase ticket prices and/or how they can cut costs without undermining the ticket price to </a:t>
            </a:r>
            <a:r>
              <a:rPr lang="en-AU" sz="1070"/>
              <a:t>maintain their profits by covering these additional operating costs.</a:t>
            </a:r>
            <a:r>
              <a:rPr lang="en-AU" sz="1070"/>
              <a:t> </a:t>
            </a:r>
            <a:endParaRPr i="0" sz="1400" u="none" cap="none" strike="noStrike">
              <a:solidFill>
                <a:srgbClr val="000000"/>
              </a:solidFill>
            </a:endParaRPr>
          </a:p>
        </p:txBody>
      </p:sp>
      <p:sp>
        <p:nvSpPr>
          <p:cNvPr id="35" name="Google Shape;35;p1"/>
          <p:cNvSpPr txBox="1"/>
          <p:nvPr/>
        </p:nvSpPr>
        <p:spPr>
          <a:xfrm>
            <a:off x="143075" y="3983850"/>
            <a:ext cx="4324500" cy="64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1"/>
              <a:buFont typeface="Arial"/>
              <a:buNone/>
            </a:pPr>
            <a:r>
              <a:rPr lang="en-AU" sz="1071"/>
              <a:t>It can be considered as a successful solution if the amount of increase in the net profits can cover $1,540,000, the extra operating costs of the new chair lift.   </a:t>
            </a:r>
            <a:endParaRPr i="0" sz="1071" u="none" cap="none" strike="noStrike">
              <a:solidFill>
                <a:srgbClr val="000000"/>
              </a:solidFill>
            </a:endParaRPr>
          </a:p>
        </p:txBody>
      </p:sp>
      <p:sp>
        <p:nvSpPr>
          <p:cNvPr id="36" name="Google Shape;36;p1"/>
          <p:cNvSpPr txBox="1"/>
          <p:nvPr/>
        </p:nvSpPr>
        <p:spPr>
          <a:xfrm>
            <a:off x="186842" y="5184805"/>
            <a:ext cx="4324500" cy="751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1"/>
              <a:buFont typeface="Arial"/>
              <a:buNone/>
            </a:pPr>
            <a:r>
              <a:rPr lang="en-AU" sz="1071"/>
              <a:t>In this solution, we will only consider the </a:t>
            </a:r>
            <a:r>
              <a:rPr lang="en-AU" sz="1071"/>
              <a:t>adult’s</a:t>
            </a:r>
            <a:r>
              <a:rPr lang="en-AU" sz="1071"/>
              <a:t> ticket price for weekdays and weekends to estimate the change in the net profits for the </a:t>
            </a:r>
            <a:r>
              <a:rPr lang="en-AU" sz="1071"/>
              <a:t>upcoming</a:t>
            </a:r>
            <a:r>
              <a:rPr lang="en-AU" sz="1071"/>
              <a:t> season.</a:t>
            </a:r>
            <a:endParaRPr b="0" i="0" sz="1400" u="none" cap="none" strike="noStrike">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0"/>
              <a:buFont typeface="Arial"/>
              <a:buNone/>
            </a:pPr>
            <a:r>
              <a:rPr lang="en-AU" sz="1070"/>
              <a:t>The ticket price can be </a:t>
            </a:r>
            <a:r>
              <a:rPr lang="en-AU" sz="1070"/>
              <a:t>different for the time – night skiing versus day skiing. Moreover, the ticket price for young skiers can be different from that of adults.  Due to the lack of information in the data, the estimated profits may be robust.</a:t>
            </a:r>
            <a:endParaRPr i="0" sz="1070" u="none" cap="none" strike="noStrike">
              <a:solidFill>
                <a:srgbClr val="000000"/>
              </a:solidFill>
            </a:endParaRPr>
          </a:p>
        </p:txBody>
      </p:sp>
      <p:sp>
        <p:nvSpPr>
          <p:cNvPr id="38" name="Google Shape;38;p1"/>
          <p:cNvSpPr txBox="1"/>
          <p:nvPr/>
        </p:nvSpPr>
        <p:spPr>
          <a:xfrm>
            <a:off x="4590928" y="5085174"/>
            <a:ext cx="4324418" cy="10810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0"/>
              <a:buFont typeface="Arial"/>
              <a:buNone/>
            </a:pPr>
            <a:r>
              <a:rPr lang="en-AU" sz="1070"/>
              <a:t>A single CSV file from the database manager</a:t>
            </a:r>
            <a:endParaRPr i="0" sz="1070" u="none" cap="none" strike="noStrike">
              <a:solidFill>
                <a:srgbClr val="000000"/>
              </a:solidFill>
            </a:endParaRPr>
          </a:p>
        </p:txBody>
      </p:sp>
      <p:sp>
        <p:nvSpPr>
          <p:cNvPr id="39" name="Google Shape;39;p1"/>
          <p:cNvSpPr/>
          <p:nvPr/>
        </p:nvSpPr>
        <p:spPr>
          <a:xfrm>
            <a:off x="6633337" y="6524418"/>
            <a:ext cx="432048" cy="205317"/>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H</a:t>
            </a:r>
            <a:endParaRPr b="0" i="0" sz="1400" u="none" cap="none" strike="noStrik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D</a:t>
            </a:r>
            <a:endParaRPr b="0" i="0" sz="1400" u="none" cap="none" strike="noStrik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E</a:t>
            </a:r>
            <a:endParaRPr b="0" i="0" sz="1400" u="none" cap="none" strike="noStrik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I</a:t>
            </a:r>
            <a:endParaRPr b="0" i="0" sz="1400" u="none" cap="none" strike="noStrik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P</a:t>
            </a:r>
            <a:endParaRPr b="0" i="0" sz="1400" u="none" cap="none" strike="noStrik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H</a:t>
            </a:r>
            <a:endParaRPr b="0" i="0" sz="1400" u="none" cap="none" strike="noStrik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fmla="val 53513" name="adj1"/>
              <a:gd fmla="val 6588" name="adj2"/>
            </a:avLst>
          </a:prstGeom>
          <a:solidFill>
            <a:srgbClr val="FEF2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 name="Google Shape;46;p1"/>
          <p:cNvSpPr txBox="1"/>
          <p:nvPr>
            <p:ph type="title"/>
          </p:nvPr>
        </p:nvSpPr>
        <p:spPr>
          <a:xfrm>
            <a:off x="184140" y="189590"/>
            <a:ext cx="8793596" cy="30777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5" y="3547600"/>
            <a:ext cx="4324500" cy="1014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1"/>
              <a:buFont typeface="Arial"/>
              <a:buNone/>
            </a:pPr>
            <a:r>
              <a:rPr lang="en-AU" sz="1071"/>
              <a:t>Nick Polumbus – CEO (as of April 2022)</a:t>
            </a:r>
            <a:endParaRPr sz="1071"/>
          </a:p>
          <a:p>
            <a:pPr indent="0" lvl="0" marL="0" marR="0" rtl="0" algn="l">
              <a:lnSpc>
                <a:spcPct val="100000"/>
              </a:lnSpc>
              <a:spcBef>
                <a:spcPts val="0"/>
              </a:spcBef>
              <a:spcAft>
                <a:spcPts val="0"/>
              </a:spcAft>
              <a:buClr>
                <a:srgbClr val="000000"/>
              </a:buClr>
              <a:buSzPts val="1071"/>
              <a:buFont typeface="Arial"/>
              <a:buNone/>
            </a:pPr>
            <a:r>
              <a:rPr lang="en-AU" sz="1071"/>
              <a:t>Bradley Kincaid – CFO </a:t>
            </a:r>
            <a:endParaRPr sz="1071"/>
          </a:p>
          <a:p>
            <a:pPr indent="0" lvl="0" marL="0" marR="0" rtl="0" algn="l">
              <a:lnSpc>
                <a:spcPct val="100000"/>
              </a:lnSpc>
              <a:spcBef>
                <a:spcPts val="0"/>
              </a:spcBef>
              <a:spcAft>
                <a:spcPts val="0"/>
              </a:spcAft>
              <a:buClr>
                <a:srgbClr val="000000"/>
              </a:buClr>
              <a:buSzPts val="1071"/>
              <a:buFont typeface="Arial"/>
              <a:buNone/>
            </a:pPr>
            <a:r>
              <a:rPr lang="en-AU" sz="1071"/>
              <a:t>Brian Carper – General Manager</a:t>
            </a:r>
            <a:endParaRPr sz="1071"/>
          </a:p>
          <a:p>
            <a:pPr indent="0" lvl="0" marL="0" marR="0" rtl="0" algn="l">
              <a:lnSpc>
                <a:spcPct val="100000"/>
              </a:lnSpc>
              <a:spcBef>
                <a:spcPts val="0"/>
              </a:spcBef>
              <a:spcAft>
                <a:spcPts val="0"/>
              </a:spcAft>
              <a:buClr>
                <a:srgbClr val="000000"/>
              </a:buClr>
              <a:buSzPts val="1071"/>
              <a:buFont typeface="Arial"/>
              <a:buNone/>
            </a:pPr>
            <a:r>
              <a:rPr lang="en-AU" sz="1071"/>
              <a:t>Aaron Larson – Director of Operations </a:t>
            </a:r>
            <a:endParaRPr sz="1071"/>
          </a:p>
          <a:p>
            <a:pPr indent="0" lvl="0" marL="0" marR="0" rtl="0" algn="l">
              <a:lnSpc>
                <a:spcPct val="100000"/>
              </a:lnSpc>
              <a:spcBef>
                <a:spcPts val="0"/>
              </a:spcBef>
              <a:spcAft>
                <a:spcPts val="0"/>
              </a:spcAft>
              <a:buClr>
                <a:srgbClr val="000000"/>
              </a:buClr>
              <a:buSzPts val="1071"/>
              <a:buFont typeface="Arial"/>
              <a:buNone/>
            </a:pPr>
            <a:r>
              <a:rPr lang="en-AU" sz="1071"/>
              <a:t>Bill Cubbage – Director of Operations</a:t>
            </a:r>
            <a:endParaRPr sz="1071"/>
          </a:p>
        </p:txBody>
      </p:sp>
      <p:sp>
        <p:nvSpPr>
          <p:cNvPr id="48" name="Google Shape;48;p1"/>
          <p:cNvSpPr txBox="1"/>
          <p:nvPr/>
        </p:nvSpPr>
        <p:spPr>
          <a:xfrm>
            <a:off x="184150" y="540900"/>
            <a:ext cx="7662600" cy="751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lang="en-AU"/>
              <a:t>How much can Whitefish Mountain Resort (renamed from Big Mountain Resort) increase lift ticket prices for weekdays and weekends in the upcoming season to maintain the service by </a:t>
            </a:r>
            <a:r>
              <a:rPr b="1" lang="en-AU"/>
              <a:t>covering the additional operating costs of $1,540,000 for the new chair lift?</a:t>
            </a:r>
            <a:r>
              <a:rPr b="1" lang="en-AU"/>
              <a:t> </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Christopher H</dc:creator>
</cp:coreProperties>
</file>