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59" r:id="rId6"/>
    <p:sldId id="270" r:id="rId7"/>
    <p:sldId id="267" r:id="rId8"/>
    <p:sldId id="268" r:id="rId9"/>
    <p:sldId id="274" r:id="rId10"/>
    <p:sldId id="26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snapToObjects="1">
      <p:cViewPr varScale="1">
        <p:scale>
          <a:sx n="67" d="100"/>
          <a:sy n="67" d="100"/>
        </p:scale>
        <p:origin x="24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DE9785-F2CC-0D42-A4F6-B77F774EC2AE}"/>
              </a:ext>
            </a:extLst>
          </p:cNvPr>
          <p:cNvSpPr>
            <a:spLocks noGrp="1"/>
          </p:cNvSpPr>
          <p:nvPr>
            <p:ph type="title" hasCustomPrompt="1"/>
          </p:nvPr>
        </p:nvSpPr>
        <p:spPr>
          <a:xfrm>
            <a:off x="1676400" y="4623598"/>
            <a:ext cx="21031200" cy="1482723"/>
          </a:xfrm>
          <a:prstGeom prst="rect">
            <a:avLst/>
          </a:prstGeom>
        </p:spPr>
        <p:txBody>
          <a:bodyPr/>
          <a:lstStyle>
            <a:lvl1pPr algn="ctr">
              <a:defRPr sz="7800">
                <a:latin typeface="Helvetica" pitchFamily="2" charset="0"/>
              </a:defRPr>
            </a:lvl1pPr>
          </a:lstStyle>
          <a:p>
            <a:r>
              <a:rPr lang="en-US" dirty="0"/>
              <a:t>Springboard Presentation Material</a:t>
            </a:r>
          </a:p>
        </p:txBody>
      </p:sp>
      <p:sp>
        <p:nvSpPr>
          <p:cNvPr id="13" name="Title 7">
            <a:extLst>
              <a:ext uri="{FF2B5EF4-FFF2-40B4-BE49-F238E27FC236}">
                <a16:creationId xmlns:a16="http://schemas.microsoft.com/office/drawing/2014/main" id="{7B5B3AE8-B000-DB49-A35F-E404E1BC350B}"/>
              </a:ext>
            </a:extLst>
          </p:cNvPr>
          <p:cNvSpPr txBox="1">
            <a:spLocks/>
          </p:cNvSpPr>
          <p:nvPr/>
        </p:nvSpPr>
        <p:spPr>
          <a:xfrm>
            <a:off x="1676400" y="7982149"/>
            <a:ext cx="21031200" cy="1482723"/>
          </a:xfrm>
          <a:prstGeom prst="rect">
            <a:avLst/>
          </a:prstGeom>
        </p:spPr>
        <p:txBody>
          <a:bodyPr/>
          <a:lstStyle>
            <a:lvl1pPr marL="0" marR="0" indent="0" algn="ctr" defTabSz="8255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pitchFamily="2" charset="0"/>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endParaRPr lang="en-US" sz="6100" dirty="0"/>
          </a:p>
        </p:txBody>
      </p:sp>
      <p:sp>
        <p:nvSpPr>
          <p:cNvPr id="30" name="Text Placeholder 29">
            <a:extLst>
              <a:ext uri="{FF2B5EF4-FFF2-40B4-BE49-F238E27FC236}">
                <a16:creationId xmlns:a16="http://schemas.microsoft.com/office/drawing/2014/main" id="{9F61180C-5A93-254A-AC28-EB3F32D2B34F}"/>
              </a:ext>
            </a:extLst>
          </p:cNvPr>
          <p:cNvSpPr>
            <a:spLocks noGrp="1"/>
          </p:cNvSpPr>
          <p:nvPr>
            <p:ph type="body" sz="quarter" idx="13" hasCustomPrompt="1"/>
          </p:nvPr>
        </p:nvSpPr>
        <p:spPr>
          <a:xfrm>
            <a:off x="7619999" y="6809819"/>
            <a:ext cx="9144001" cy="1023056"/>
          </a:xfrm>
          <a:prstGeom prst="rect">
            <a:avLst/>
          </a:prstGeom>
        </p:spPr>
        <p:txBody>
          <a:bodyPr/>
          <a:lstStyle>
            <a:lvl1pPr marL="0" indent="0" algn="ctr">
              <a:buNone/>
              <a:defRPr sz="6100">
                <a:solidFill>
                  <a:schemeClr val="tx1"/>
                </a:solidFill>
                <a:latin typeface="Helvetica" pitchFamily="2" charset="0"/>
              </a:defRPr>
            </a:lvl1pPr>
          </a:lstStyle>
          <a:p>
            <a:pPr lvl="0"/>
            <a:r>
              <a:rPr lang="en-US" dirty="0"/>
              <a:t>Presenter; Company</a:t>
            </a:r>
          </a:p>
        </p:txBody>
      </p:sp>
      <p:pic>
        <p:nvPicPr>
          <p:cNvPr id="4" name="Picture 3" descr="A picture containing text, sign&#10;&#10;Description automatically generated">
            <a:extLst>
              <a:ext uri="{FF2B5EF4-FFF2-40B4-BE49-F238E27FC236}">
                <a16:creationId xmlns:a16="http://schemas.microsoft.com/office/drawing/2014/main" id="{1616ED4D-8270-84EE-C35A-E8632A98C9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70852" y="10972800"/>
            <a:ext cx="6307611" cy="2102537"/>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Head">
    <p:spTree>
      <p:nvGrpSpPr>
        <p:cNvPr id="1" name=""/>
        <p:cNvGrpSpPr/>
        <p:nvPr/>
      </p:nvGrpSpPr>
      <p:grpSpPr>
        <a:xfrm>
          <a:off x="0" y="0"/>
          <a:ext cx="0" cy="0"/>
          <a:chOff x="0" y="0"/>
          <a:chExt cx="0" cy="0"/>
        </a:xfrm>
      </p:grpSpPr>
      <p:sp>
        <p:nvSpPr>
          <p:cNvPr id="32" name="Line"/>
          <p:cNvSpPr/>
          <p:nvPr/>
        </p:nvSpPr>
        <p:spPr>
          <a:xfrm>
            <a:off x="307545" y="1695844"/>
            <a:ext cx="23768910" cy="1"/>
          </a:xfrm>
          <a:prstGeom prst="line">
            <a:avLst/>
          </a:prstGeom>
          <a:ln w="38100">
            <a:solidFill>
              <a:srgbClr val="000000"/>
            </a:solidFill>
            <a:miter lim="400000"/>
          </a:ln>
        </p:spPr>
        <p:txBody>
          <a:bodyPr lIns="50800" tIns="50800" rIns="50800" bIns="50800" anchor="ctr"/>
          <a:lstStyle/>
          <a:p>
            <a:pPr>
              <a:defRPr sz="3200"/>
            </a:pPr>
            <a:endParaRPr/>
          </a:p>
        </p:txBody>
      </p:sp>
      <p:sp>
        <p:nvSpPr>
          <p:cNvPr id="4" name="Title 3">
            <a:extLst>
              <a:ext uri="{FF2B5EF4-FFF2-40B4-BE49-F238E27FC236}">
                <a16:creationId xmlns:a16="http://schemas.microsoft.com/office/drawing/2014/main" id="{3D3738AA-3C73-B942-A2EF-47B29B11FC8C}"/>
              </a:ext>
            </a:extLst>
          </p:cNvPr>
          <p:cNvSpPr>
            <a:spLocks noGrp="1"/>
          </p:cNvSpPr>
          <p:nvPr>
            <p:ph type="title"/>
          </p:nvPr>
        </p:nvSpPr>
        <p:spPr>
          <a:xfrm>
            <a:off x="307544" y="330594"/>
            <a:ext cx="23768911" cy="1270000"/>
          </a:xfrm>
          <a:prstGeom prst="rect">
            <a:avLst/>
          </a:prstGeom>
        </p:spPr>
        <p:txBody>
          <a:bodyPr/>
          <a:lstStyle>
            <a:lvl1pPr algn="l">
              <a:defRPr sz="8000" b="1">
                <a:latin typeface="Helvetica" pitchFamily="2" charset="0"/>
              </a:defRPr>
            </a:lvl1pPr>
          </a:lstStyle>
          <a:p>
            <a:r>
              <a:rPr lang="en-US"/>
              <a:t>Click to edit Master 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Footnote">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98513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alk Title or Date, Time, Place">
            <a:extLst>
              <a:ext uri="{FF2B5EF4-FFF2-40B4-BE49-F238E27FC236}">
                <a16:creationId xmlns:a16="http://schemas.microsoft.com/office/drawing/2014/main" id="{8C648E1C-39E6-5548-B5E8-E65B7CF59992}"/>
              </a:ext>
            </a:extLst>
          </p:cNvPr>
          <p:cNvSpPr txBox="1"/>
          <p:nvPr/>
        </p:nvSpPr>
        <p:spPr>
          <a:xfrm>
            <a:off x="718457" y="12952727"/>
            <a:ext cx="476252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lvl1pPr>
          </a:lstStyle>
          <a:p>
            <a:pPr algn="l"/>
            <a:r>
              <a:rPr lang="en-US" dirty="0"/>
              <a:t>WNV Prediction (2022.12.07)</a:t>
            </a:r>
            <a:endParaRPr dirty="0"/>
          </a:p>
        </p:txBody>
      </p:sp>
      <p:sp>
        <p:nvSpPr>
          <p:cNvPr id="10" name="Line">
            <a:extLst>
              <a:ext uri="{FF2B5EF4-FFF2-40B4-BE49-F238E27FC236}">
                <a16:creationId xmlns:a16="http://schemas.microsoft.com/office/drawing/2014/main" id="{1CF49172-5DF6-DE4A-BED5-3BDDC8520453}"/>
              </a:ext>
            </a:extLst>
          </p:cNvPr>
          <p:cNvSpPr/>
          <p:nvPr/>
        </p:nvSpPr>
        <p:spPr>
          <a:xfrm>
            <a:off x="718457" y="12744845"/>
            <a:ext cx="23293407" cy="0"/>
          </a:xfrm>
          <a:prstGeom prst="line">
            <a:avLst/>
          </a:prstGeom>
          <a:ln w="38100">
            <a:solidFill>
              <a:srgbClr val="000000"/>
            </a:solidFill>
            <a:miter lim="400000"/>
          </a:ln>
        </p:spPr>
        <p:txBody>
          <a:bodyPr lIns="50800" tIns="50800" rIns="50800" bIns="50800" anchor="ctr"/>
          <a:lstStyle/>
          <a:p>
            <a:pPr>
              <a:defRPr sz="3200"/>
            </a:pPr>
            <a:endParaRPr/>
          </a:p>
        </p:txBody>
      </p:sp>
      <p:pic>
        <p:nvPicPr>
          <p:cNvPr id="3" name="Picture 2" descr="Icon&#10;&#10;Description automatically generated">
            <a:extLst>
              <a:ext uri="{FF2B5EF4-FFF2-40B4-BE49-F238E27FC236}">
                <a16:creationId xmlns:a16="http://schemas.microsoft.com/office/drawing/2014/main" id="{7EBFC3B8-BE73-E298-1154-245C01DB4D4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2485350" y="11587556"/>
            <a:ext cx="1898650" cy="18986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3" r:id="rId4"/>
  </p:sldLayoutIdLst>
  <p:transition spd="med"/>
  <p:txStyles>
    <p:titleStyle>
      <a:lvl1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eaLnBrk="1" latinLnBrk="0" hangingPunct="1">
        <a:lnSpc>
          <a:spcPct val="100000"/>
        </a:lnSpc>
        <a:spcBef>
          <a:spcPts val="52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mn-ea"/>
          <a:cs typeface="+mn-cs"/>
          <a:sym typeface="Helvetica Light"/>
        </a:defRPr>
      </a:lvl1pPr>
      <a:lvl2pPr marL="1270000" marR="0" indent="-635000" algn="l" defTabSz="825500" eaLnBrk="1" latinLnBrk="0" hangingPunct="1">
        <a:lnSpc>
          <a:spcPct val="100000"/>
        </a:lnSpc>
        <a:spcBef>
          <a:spcPts val="52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mn-ea"/>
          <a:cs typeface="+mn-cs"/>
          <a:sym typeface="Helvetica Light"/>
        </a:defRPr>
      </a:lvl2pPr>
      <a:lvl3pPr marL="1905000" marR="0" indent="-635000" algn="l" defTabSz="825500" eaLnBrk="1" latinLnBrk="0" hangingPunct="1">
        <a:lnSpc>
          <a:spcPct val="100000"/>
        </a:lnSpc>
        <a:spcBef>
          <a:spcPts val="52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mn-ea"/>
          <a:cs typeface="+mn-cs"/>
          <a:sym typeface="Helvetica Light"/>
        </a:defRPr>
      </a:lvl3pPr>
      <a:lvl4pPr marL="2540000" marR="0" indent="-635000" algn="l" defTabSz="825500" eaLnBrk="1" latinLnBrk="0" hangingPunct="1">
        <a:lnSpc>
          <a:spcPct val="100000"/>
        </a:lnSpc>
        <a:spcBef>
          <a:spcPts val="52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mn-ea"/>
          <a:cs typeface="+mn-cs"/>
          <a:sym typeface="Helvetica Light"/>
        </a:defRPr>
      </a:lvl4pPr>
      <a:lvl5pPr marL="3175000" marR="0" indent="-635000" algn="l" defTabSz="825500" eaLnBrk="1" latinLnBrk="0" hangingPunct="1">
        <a:lnSpc>
          <a:spcPct val="100000"/>
        </a:lnSpc>
        <a:spcBef>
          <a:spcPts val="5200"/>
        </a:spcBef>
        <a:spcAft>
          <a:spcPts val="0"/>
        </a:spcAft>
        <a:buClrTx/>
        <a:buSzPct val="75000"/>
        <a:buFontTx/>
        <a:buChar char="•"/>
        <a:tabLst/>
        <a:defRPr sz="4000" b="0" i="0" u="none" strike="noStrike" cap="none" spc="0" baseline="0">
          <a:ln>
            <a:noFill/>
          </a:ln>
          <a:solidFill>
            <a:srgbClr val="000000"/>
          </a:solidFill>
          <a:uFillTx/>
          <a:latin typeface="Helvetica" pitchFamily="2" charset="0"/>
          <a:ea typeface="+mn-ea"/>
          <a:cs typeface="+mn-cs"/>
          <a:sym typeface="Helvetica Light"/>
        </a:defRPr>
      </a:lvl5pPr>
      <a:lvl6pPr marL="3810000" marR="0" indent="-635000" algn="l" defTabSz="825500" eaLnBrk="1" latinLnBrk="0" hangingPunct="1">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eaLnBrk="1" latinLnBrk="0" hangingPunct="1">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eaLnBrk="1" latinLnBrk="0" hangingPunct="1">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eaLnBrk="1" latinLnBrk="0" hangingPunct="1">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30EC60-A5CC-3294-EF44-716A45032F5E}"/>
              </a:ext>
            </a:extLst>
          </p:cNvPr>
          <p:cNvSpPr>
            <a:spLocks noGrp="1"/>
          </p:cNvSpPr>
          <p:nvPr>
            <p:ph type="title"/>
          </p:nvPr>
        </p:nvSpPr>
        <p:spPr>
          <a:xfrm>
            <a:off x="1676400" y="5700338"/>
            <a:ext cx="21031200" cy="1482723"/>
          </a:xfrm>
        </p:spPr>
        <p:txBody>
          <a:bodyPr/>
          <a:lstStyle/>
          <a:p>
            <a:r>
              <a:rPr lang="en-US" b="1" dirty="0"/>
              <a:t>West Nile Virus Prediction</a:t>
            </a:r>
          </a:p>
        </p:txBody>
      </p:sp>
      <p:sp>
        <p:nvSpPr>
          <p:cNvPr id="6" name="Text Placeholder 5">
            <a:extLst>
              <a:ext uri="{FF2B5EF4-FFF2-40B4-BE49-F238E27FC236}">
                <a16:creationId xmlns:a16="http://schemas.microsoft.com/office/drawing/2014/main" id="{6A809B4F-F410-C143-A78D-ED2B41103630}"/>
              </a:ext>
            </a:extLst>
          </p:cNvPr>
          <p:cNvSpPr>
            <a:spLocks noGrp="1"/>
          </p:cNvSpPr>
          <p:nvPr>
            <p:ph type="body" sz="quarter" idx="13"/>
          </p:nvPr>
        </p:nvSpPr>
        <p:spPr>
          <a:xfrm>
            <a:off x="7619999" y="7076518"/>
            <a:ext cx="9144001" cy="2829482"/>
          </a:xfrm>
        </p:spPr>
        <p:txBody>
          <a:bodyPr/>
          <a:lstStyle/>
          <a:p>
            <a:r>
              <a:rPr lang="en-US" dirty="0" err="1"/>
              <a:t>Doosoo</a:t>
            </a:r>
            <a:r>
              <a:rPr lang="en-US" dirty="0"/>
              <a:t> Yoon</a:t>
            </a:r>
            <a:br>
              <a:rPr lang="en-US" dirty="0"/>
            </a:br>
            <a:r>
              <a:rPr lang="en-US" dirty="0"/>
              <a:t>Data Science Team</a:t>
            </a:r>
            <a:br>
              <a:rPr lang="en-US" dirty="0"/>
            </a:br>
            <a:r>
              <a:rPr lang="en-US" sz="4800" dirty="0"/>
              <a:t>2022.12.07</a:t>
            </a:r>
          </a:p>
          <a:p>
            <a:endParaRPr lang="en-US" dirty="0"/>
          </a:p>
        </p:txBody>
      </p:sp>
      <p:pic>
        <p:nvPicPr>
          <p:cNvPr id="2" name="Picture 1">
            <a:extLst>
              <a:ext uri="{FF2B5EF4-FFF2-40B4-BE49-F238E27FC236}">
                <a16:creationId xmlns:a16="http://schemas.microsoft.com/office/drawing/2014/main" id="{B5E91BDC-1BDB-B9F6-E59B-AF9256D94A46}"/>
              </a:ext>
            </a:extLst>
          </p:cNvPr>
          <p:cNvPicPr>
            <a:picLocks noChangeAspect="1"/>
          </p:cNvPicPr>
          <p:nvPr/>
        </p:nvPicPr>
        <p:blipFill>
          <a:blip r:embed="rId2"/>
          <a:stretch>
            <a:fillRect/>
          </a:stretch>
        </p:blipFill>
        <p:spPr>
          <a:xfrm>
            <a:off x="2310846" y="675007"/>
            <a:ext cx="19762305" cy="4581645"/>
          </a:xfrm>
          <a:prstGeom prst="rect">
            <a:avLst/>
          </a:prstGeom>
        </p:spPr>
      </p:pic>
      <p:pic>
        <p:nvPicPr>
          <p:cNvPr id="3" name="Picture 2" descr="A close-up of a stethoscope&#10;&#10;Description automatically generated with medium confidence">
            <a:extLst>
              <a:ext uri="{FF2B5EF4-FFF2-40B4-BE49-F238E27FC236}">
                <a16:creationId xmlns:a16="http://schemas.microsoft.com/office/drawing/2014/main" id="{6A3FC358-CF11-066B-C548-240AE1700E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9943" y="675007"/>
            <a:ext cx="2854057" cy="2392609"/>
          </a:xfrm>
          <a:prstGeom prst="rect">
            <a:avLst/>
          </a:prstGeom>
        </p:spPr>
      </p:pic>
    </p:spTree>
    <p:extLst>
      <p:ext uri="{BB962C8B-B14F-4D97-AF65-F5344CB8AC3E}">
        <p14:creationId xmlns:p14="http://schemas.microsoft.com/office/powerpoint/2010/main" val="137781046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9821-2C28-E6CC-F9F9-4F37C97388C3}"/>
              </a:ext>
            </a:extLst>
          </p:cNvPr>
          <p:cNvSpPr>
            <a:spLocks noGrp="1"/>
          </p:cNvSpPr>
          <p:nvPr>
            <p:ph type="title"/>
          </p:nvPr>
        </p:nvSpPr>
        <p:spPr/>
        <p:txBody>
          <a:bodyPr/>
          <a:lstStyle/>
          <a:p>
            <a:r>
              <a:rPr lang="en-US" dirty="0"/>
              <a:t>Importance of Features</a:t>
            </a:r>
          </a:p>
        </p:txBody>
      </p:sp>
      <p:pic>
        <p:nvPicPr>
          <p:cNvPr id="3" name="Picture 2" descr="Chart, bar chart&#10;&#10;Description automatically generated">
            <a:extLst>
              <a:ext uri="{FF2B5EF4-FFF2-40B4-BE49-F238E27FC236}">
                <a16:creationId xmlns:a16="http://schemas.microsoft.com/office/drawing/2014/main" id="{D2911939-2F13-6083-5B70-5374433F6E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532" y="2784849"/>
            <a:ext cx="10769918" cy="7353770"/>
          </a:xfrm>
          <a:prstGeom prst="rect">
            <a:avLst/>
          </a:prstGeom>
        </p:spPr>
      </p:pic>
      <p:pic>
        <p:nvPicPr>
          <p:cNvPr id="4" name="Picture 3" descr="Chart&#10;&#10;Description automatically generated">
            <a:extLst>
              <a:ext uri="{FF2B5EF4-FFF2-40B4-BE49-F238E27FC236}">
                <a16:creationId xmlns:a16="http://schemas.microsoft.com/office/drawing/2014/main" id="{1F3E41AD-FA3E-CAD9-03B0-57EC963C45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44300" y="2524703"/>
            <a:ext cx="11963400" cy="7806451"/>
          </a:xfrm>
          <a:prstGeom prst="rect">
            <a:avLst/>
          </a:prstGeom>
        </p:spPr>
      </p:pic>
      <p:sp>
        <p:nvSpPr>
          <p:cNvPr id="6" name="Rounded Rectangle 5">
            <a:extLst>
              <a:ext uri="{FF2B5EF4-FFF2-40B4-BE49-F238E27FC236}">
                <a16:creationId xmlns:a16="http://schemas.microsoft.com/office/drawing/2014/main" id="{65085A56-9F20-ED6D-F45A-360E7B06007D}"/>
              </a:ext>
            </a:extLst>
          </p:cNvPr>
          <p:cNvSpPr/>
          <p:nvPr/>
        </p:nvSpPr>
        <p:spPr>
          <a:xfrm>
            <a:off x="307544" y="3108699"/>
            <a:ext cx="21961906" cy="1325880"/>
          </a:xfrm>
          <a:prstGeom prst="roundRect">
            <a:avLst/>
          </a:prstGeom>
          <a:noFill/>
          <a:ln w="63500" cap="flat">
            <a:solidFill>
              <a:schemeClr val="accent1">
                <a:lumMod val="75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TextBox 6">
            <a:extLst>
              <a:ext uri="{FF2B5EF4-FFF2-40B4-BE49-F238E27FC236}">
                <a16:creationId xmlns:a16="http://schemas.microsoft.com/office/drawing/2014/main" id="{EBFFEB84-E760-7035-86AD-E2A9AF5918FD}"/>
              </a:ext>
            </a:extLst>
          </p:cNvPr>
          <p:cNvSpPr txBox="1"/>
          <p:nvPr/>
        </p:nvSpPr>
        <p:spPr>
          <a:xfrm>
            <a:off x="1981200" y="11201400"/>
            <a:ext cx="20601794" cy="833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825500" rtl="0" fontAlgn="auto" latinLnBrk="0" hangingPunct="0">
              <a:lnSpc>
                <a:spcPts val="5700"/>
              </a:lnSpc>
              <a:spcBef>
                <a:spcPts val="0"/>
              </a:spcBef>
              <a:spcAft>
                <a:spcPts val="0"/>
              </a:spcAft>
              <a:buClrTx/>
              <a:buSzTx/>
              <a:buFontTx/>
              <a:buNone/>
              <a:tabLst/>
            </a:pPr>
            <a:r>
              <a:rPr kumimoji="0" lang="en-US" sz="4000" b="1" i="0" u="none" strike="noStrike" cap="none" spc="0" normalizeH="0" baseline="0" dirty="0">
                <a:ln>
                  <a:noFill/>
                </a:ln>
                <a:solidFill>
                  <a:srgbClr val="0070C0"/>
                </a:solidFill>
                <a:effectLst/>
                <a:uFillTx/>
                <a:latin typeface="Helvetica" pitchFamily="2" charset="0"/>
                <a:ea typeface="+mn-ea"/>
                <a:cs typeface="+mn-cs"/>
                <a:sym typeface="Helvetica Light"/>
              </a:rPr>
              <a:t>Wind direction </a:t>
            </a: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and </a:t>
            </a:r>
            <a:r>
              <a:rPr kumimoji="0" lang="en-US" sz="4000" b="1" i="0" u="none" strike="noStrike" cap="none" spc="0" normalizeH="0" baseline="0" dirty="0">
                <a:ln>
                  <a:noFill/>
                </a:ln>
                <a:solidFill>
                  <a:srgbClr val="0070C0"/>
                </a:solidFill>
                <a:effectLst/>
                <a:uFillTx/>
                <a:latin typeface="Helvetica" pitchFamily="2" charset="0"/>
                <a:ea typeface="+mn-ea"/>
                <a:cs typeface="+mn-cs"/>
                <a:sym typeface="Helvetica Light"/>
              </a:rPr>
              <a:t>precipitation</a:t>
            </a: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 factors contribute significantly to the prediction of WNV.</a:t>
            </a:r>
          </a:p>
        </p:txBody>
      </p:sp>
    </p:spTree>
    <p:extLst>
      <p:ext uri="{BB962C8B-B14F-4D97-AF65-F5344CB8AC3E}">
        <p14:creationId xmlns:p14="http://schemas.microsoft.com/office/powerpoint/2010/main" val="8553950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EF56-5383-65C2-05AA-BFF73B91AE8D}"/>
              </a:ext>
            </a:extLst>
          </p:cNvPr>
          <p:cNvSpPr>
            <a:spLocks noGrp="1"/>
          </p:cNvSpPr>
          <p:nvPr>
            <p:ph type="title"/>
          </p:nvPr>
        </p:nvSpPr>
        <p:spPr/>
        <p:txBody>
          <a:bodyPr/>
          <a:lstStyle/>
          <a:p>
            <a:r>
              <a:rPr lang="en-US" dirty="0"/>
              <a:t>Take away</a:t>
            </a:r>
          </a:p>
        </p:txBody>
      </p:sp>
      <p:sp>
        <p:nvSpPr>
          <p:cNvPr id="4" name="TextBox 3">
            <a:extLst>
              <a:ext uri="{FF2B5EF4-FFF2-40B4-BE49-F238E27FC236}">
                <a16:creationId xmlns:a16="http://schemas.microsoft.com/office/drawing/2014/main" id="{5251278B-8579-17B8-3DA7-9559102C27A0}"/>
              </a:ext>
            </a:extLst>
          </p:cNvPr>
          <p:cNvSpPr txBox="1"/>
          <p:nvPr/>
        </p:nvSpPr>
        <p:spPr>
          <a:xfrm>
            <a:off x="833559" y="2266950"/>
            <a:ext cx="21816891" cy="81817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73075" lvl="1" indent="-473075" algn="l">
              <a:lnSpc>
                <a:spcPts val="6300"/>
              </a:lnSpc>
              <a:buFont typeface="Arial" panose="020B0604020202020204" pitchFamily="34" charset="0"/>
              <a:buChar char="•"/>
            </a:pPr>
            <a:r>
              <a:rPr lang="en-US" sz="4000" dirty="0">
                <a:latin typeface="Helvetica" pitchFamily="2" charset="0"/>
              </a:rPr>
              <a:t>Spray works in reducing the number of mosquitos and the presence the virus.</a:t>
            </a:r>
          </a:p>
          <a:p>
            <a:pPr marL="473075" lvl="1" indent="-473075" algn="l">
              <a:lnSpc>
                <a:spcPts val="6300"/>
              </a:lnSpc>
              <a:buFont typeface="Arial" panose="020B0604020202020204" pitchFamily="34" charset="0"/>
              <a:buChar char="•"/>
            </a:pPr>
            <a:r>
              <a:rPr lang="en-US" sz="4000" dirty="0">
                <a:latin typeface="Helvetica" pitchFamily="2" charset="0"/>
              </a:rPr>
              <a:t>When does the city of Chicago apply the spray to minimize the outbreak of the virus?</a:t>
            </a:r>
          </a:p>
          <a:p>
            <a:pPr marL="473075" lvl="1" indent="-473075" algn="l">
              <a:lnSpc>
                <a:spcPts val="6300"/>
              </a:lnSpc>
              <a:buFont typeface="Arial" panose="020B0604020202020204" pitchFamily="34" charset="0"/>
              <a:buChar char="•"/>
            </a:pPr>
            <a:r>
              <a:rPr lang="en-US" sz="4000" dirty="0">
                <a:latin typeface="Helvetica" pitchFamily="2" charset="0"/>
              </a:rPr>
              <a:t>To help the city predict the presence of WNV from the weather condition, we benchmark 5 different models, in which </a:t>
            </a:r>
          </a:p>
          <a:p>
            <a:pPr marL="928688" lvl="1" indent="-455613" algn="l">
              <a:lnSpc>
                <a:spcPts val="6300"/>
              </a:lnSpc>
              <a:buFont typeface="Arial" panose="020B0604020202020204" pitchFamily="34" charset="0"/>
              <a:buChar char="•"/>
            </a:pPr>
            <a:r>
              <a:rPr lang="en-US" sz="4000" dirty="0">
                <a:latin typeface="Helvetica" pitchFamily="2" charset="0"/>
              </a:rPr>
              <a:t>the </a:t>
            </a:r>
            <a:r>
              <a:rPr lang="en-US" sz="4000" b="1" dirty="0">
                <a:solidFill>
                  <a:schemeClr val="accent1">
                    <a:lumMod val="60000"/>
                    <a:lumOff val="40000"/>
                  </a:schemeClr>
                </a:solidFill>
                <a:latin typeface="Helvetica" pitchFamily="2" charset="0"/>
              </a:rPr>
              <a:t>Random Forest model </a:t>
            </a:r>
            <a:r>
              <a:rPr lang="en-US" sz="4000" dirty="0">
                <a:latin typeface="Helvetica" pitchFamily="2" charset="0"/>
              </a:rPr>
              <a:t>is the best one for this project. </a:t>
            </a:r>
          </a:p>
          <a:p>
            <a:pPr marL="928688" lvl="1" indent="-455613" algn="l">
              <a:lnSpc>
                <a:spcPts val="6300"/>
              </a:lnSpc>
              <a:buFont typeface="Arial" panose="020B0604020202020204" pitchFamily="34" charset="0"/>
              <a:buChar char="•"/>
            </a:pPr>
            <a:r>
              <a:rPr lang="en-US" sz="4000" b="1" dirty="0">
                <a:solidFill>
                  <a:schemeClr val="accent5">
                    <a:lumMod val="60000"/>
                    <a:lumOff val="40000"/>
                  </a:schemeClr>
                </a:solidFill>
                <a:latin typeface="Helvetica" pitchFamily="2" charset="0"/>
              </a:rPr>
              <a:t>wet and warm air </a:t>
            </a:r>
            <a:r>
              <a:rPr lang="en-US" sz="4000" dirty="0">
                <a:latin typeface="Helvetica" pitchFamily="2" charset="0"/>
              </a:rPr>
              <a:t>are critical condition for the spread of the virus.</a:t>
            </a:r>
          </a:p>
          <a:p>
            <a:pPr marL="473075" lvl="1" indent="-455613" algn="l">
              <a:lnSpc>
                <a:spcPts val="6300"/>
              </a:lnSpc>
            </a:pPr>
            <a:endParaRPr lang="en-US" sz="4000" dirty="0">
              <a:latin typeface="Helvetica" pitchFamily="2" charset="0"/>
            </a:endParaRPr>
          </a:p>
          <a:p>
            <a:pPr marL="17463" lvl="1" indent="0" algn="l">
              <a:lnSpc>
                <a:spcPts val="6300"/>
              </a:lnSpc>
            </a:pPr>
            <a:r>
              <a:rPr lang="en-US" sz="4000" dirty="0">
                <a:latin typeface="Helvetica" pitchFamily="2" charset="0"/>
              </a:rPr>
              <a:t>We suggest that the City of Chicago utilize our best model to predict the prevalence of the virus from the weather condition and plan the strategic spray to prevent from the virus spread effectively. </a:t>
            </a:r>
          </a:p>
        </p:txBody>
      </p:sp>
      <p:pic>
        <p:nvPicPr>
          <p:cNvPr id="5" name="Picture 4" descr="A close-up of a stethoscope&#10;&#10;Description automatically generated with medium confidence">
            <a:extLst>
              <a:ext uri="{FF2B5EF4-FFF2-40B4-BE49-F238E27FC236}">
                <a16:creationId xmlns:a16="http://schemas.microsoft.com/office/drawing/2014/main" id="{5FCD02D7-FFB0-F1B3-F464-735948429C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45401" y="488490"/>
            <a:ext cx="3448050" cy="2890564"/>
          </a:xfrm>
          <a:prstGeom prst="rect">
            <a:avLst/>
          </a:prstGeom>
        </p:spPr>
      </p:pic>
    </p:spTree>
    <p:extLst>
      <p:ext uri="{BB962C8B-B14F-4D97-AF65-F5344CB8AC3E}">
        <p14:creationId xmlns:p14="http://schemas.microsoft.com/office/powerpoint/2010/main" val="29857084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1F9EAB-AD62-0C27-900F-1BDEE54020DD}"/>
              </a:ext>
            </a:extLst>
          </p:cNvPr>
          <p:cNvSpPr txBox="1"/>
          <p:nvPr/>
        </p:nvSpPr>
        <p:spPr>
          <a:xfrm>
            <a:off x="8991600" y="6024438"/>
            <a:ext cx="6736879" cy="833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ts val="5700"/>
              </a:lnSpc>
              <a:spcBef>
                <a:spcPts val="0"/>
              </a:spcBef>
              <a:spcAft>
                <a:spcPts val="0"/>
              </a:spcAft>
              <a:buClrTx/>
              <a:buSzTx/>
              <a:buFontTx/>
              <a:buNone/>
              <a:tabLst/>
            </a:pPr>
            <a:r>
              <a:rPr kumimoji="0" lang="en-US" sz="8000" b="1" i="0" u="none" strike="noStrike" cap="none" spc="0" normalizeH="0" baseline="0" dirty="0">
                <a:ln>
                  <a:noFill/>
                </a:ln>
                <a:solidFill>
                  <a:srgbClr val="000000"/>
                </a:solidFill>
                <a:effectLst/>
                <a:uFillTx/>
                <a:latin typeface="Helvetica" pitchFamily="2" charset="0"/>
                <a:ea typeface="+mn-ea"/>
                <a:cs typeface="+mn-cs"/>
                <a:sym typeface="Helvetica Light"/>
              </a:rPr>
              <a:t>Thank you !</a:t>
            </a:r>
          </a:p>
        </p:txBody>
      </p:sp>
    </p:spTree>
    <p:extLst>
      <p:ext uri="{BB962C8B-B14F-4D97-AF65-F5344CB8AC3E}">
        <p14:creationId xmlns:p14="http://schemas.microsoft.com/office/powerpoint/2010/main" val="35114149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66CC-8E39-F114-2097-152C12AA7E4F}"/>
              </a:ext>
            </a:extLst>
          </p:cNvPr>
          <p:cNvSpPr>
            <a:spLocks noGrp="1"/>
          </p:cNvSpPr>
          <p:nvPr>
            <p:ph type="title"/>
          </p:nvPr>
        </p:nvSpPr>
        <p:spPr/>
        <p:txBody>
          <a:bodyPr/>
          <a:lstStyle/>
          <a:p>
            <a:r>
              <a:rPr lang="en-US" dirty="0"/>
              <a:t>Problem Identification</a:t>
            </a:r>
          </a:p>
        </p:txBody>
      </p:sp>
      <p:sp>
        <p:nvSpPr>
          <p:cNvPr id="3" name="TextBox 2">
            <a:extLst>
              <a:ext uri="{FF2B5EF4-FFF2-40B4-BE49-F238E27FC236}">
                <a16:creationId xmlns:a16="http://schemas.microsoft.com/office/drawing/2014/main" id="{51C8D224-E9A1-751D-8D7A-2FEFA5B369C5}"/>
              </a:ext>
            </a:extLst>
          </p:cNvPr>
          <p:cNvSpPr txBox="1"/>
          <p:nvPr/>
        </p:nvSpPr>
        <p:spPr>
          <a:xfrm>
            <a:off x="666750" y="3944359"/>
            <a:ext cx="22764750"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AU" dirty="0"/>
              <a:t>How can </a:t>
            </a:r>
            <a:r>
              <a:rPr lang="en-AU" b="1" dirty="0">
                <a:solidFill>
                  <a:srgbClr val="0070C0"/>
                </a:solidFill>
              </a:rPr>
              <a:t>the City of Chicago </a:t>
            </a:r>
            <a:r>
              <a:rPr lang="en-AU" dirty="0"/>
              <a:t>predict an outbreak of </a:t>
            </a:r>
            <a:r>
              <a:rPr lang="en-AU" b="1" dirty="0">
                <a:solidFill>
                  <a:schemeClr val="accent5">
                    <a:lumMod val="40000"/>
                    <a:lumOff val="60000"/>
                  </a:schemeClr>
                </a:solidFill>
              </a:rPr>
              <a:t>West Nile Virus (WNV)</a:t>
            </a:r>
            <a:r>
              <a:rPr lang="en-AU" dirty="0"/>
              <a:t>, which is known to be spread through infected mosquitos, using weather conditions, and thus mitigate its spread next year effectively by controlling the number of mosquitos with spray?</a:t>
            </a:r>
            <a:endParaRPr lang="en-US" dirty="0"/>
          </a:p>
        </p:txBody>
      </p:sp>
      <p:sp>
        <p:nvSpPr>
          <p:cNvPr id="5" name="TextBox 4">
            <a:extLst>
              <a:ext uri="{FF2B5EF4-FFF2-40B4-BE49-F238E27FC236}">
                <a16:creationId xmlns:a16="http://schemas.microsoft.com/office/drawing/2014/main" id="{AB6A71A3-F38B-89B7-C051-65930159BD30}"/>
              </a:ext>
            </a:extLst>
          </p:cNvPr>
          <p:cNvSpPr txBox="1"/>
          <p:nvPr/>
        </p:nvSpPr>
        <p:spPr>
          <a:xfrm>
            <a:off x="2642152" y="8174739"/>
            <a:ext cx="18813946" cy="3757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ts val="5700"/>
              </a:lnSpc>
              <a:spcBef>
                <a:spcPts val="0"/>
              </a:spcBef>
              <a:spcAft>
                <a:spcPts val="0"/>
              </a:spcAft>
              <a:buClrTx/>
              <a:buSzTx/>
              <a:buFontTx/>
              <a:buNone/>
              <a:tabLst/>
            </a:pPr>
            <a:r>
              <a:rPr kumimoji="0" lang="en-US" sz="4000" b="1" i="0" u="none" strike="noStrike" cap="none" spc="0" normalizeH="0" baseline="0" dirty="0">
                <a:ln>
                  <a:noFill/>
                </a:ln>
                <a:solidFill>
                  <a:srgbClr val="000000">
                    <a:alpha val="15000"/>
                  </a:srgbClr>
                </a:solidFill>
                <a:effectLst/>
                <a:uFillTx/>
                <a:latin typeface="Helvetica" pitchFamily="2" charset="0"/>
                <a:ea typeface="+mn-ea"/>
                <a:cs typeface="+mn-cs"/>
                <a:sym typeface="Helvetica Light"/>
              </a:rPr>
              <a:t>Data</a:t>
            </a:r>
            <a:r>
              <a:rPr kumimoji="0" lang="en-US" sz="4000" b="0" i="0" u="none" strike="noStrike" cap="none" spc="0" normalizeH="0" baseline="0" dirty="0">
                <a:ln>
                  <a:noFill/>
                </a:ln>
                <a:solidFill>
                  <a:srgbClr val="000000">
                    <a:alpha val="15000"/>
                  </a:srgbClr>
                </a:solidFill>
                <a:effectLst/>
                <a:uFillTx/>
                <a:latin typeface="Helvetica" pitchFamily="2" charset="0"/>
                <a:ea typeface="+mn-ea"/>
                <a:cs typeface="+mn-cs"/>
                <a:sym typeface="Helvetica Light"/>
              </a:rPr>
              <a:t>:</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alpha val="15000"/>
                  </a:srgbClr>
                </a:solidFill>
                <a:effectLst/>
                <a:uFillTx/>
                <a:latin typeface="Helvetica" pitchFamily="2" charset="0"/>
                <a:ea typeface="+mn-ea"/>
                <a:cs typeface="+mn-cs"/>
                <a:sym typeface="Helvetica Light"/>
              </a:rPr>
              <a:t>Main data – WNV test results and the number of trapped mosquitos in Chicago (2007 – 2013)</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solidFill>
                  <a:srgbClr val="000000">
                    <a:alpha val="15000"/>
                  </a:srgbClr>
                </a:solidFill>
                <a:latin typeface="Helvetica" pitchFamily="2" charset="0"/>
              </a:rPr>
              <a:t>Spray data – Date and location for spray efforts to kill mosquitos</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alpha val="15000"/>
                  </a:srgbClr>
                </a:solidFill>
                <a:effectLst/>
                <a:uFillTx/>
                <a:latin typeface="Helvetica" pitchFamily="2" charset="0"/>
                <a:ea typeface="+mn-ea"/>
                <a:cs typeface="+mn-cs"/>
                <a:sym typeface="Helvetica Light"/>
              </a:rPr>
              <a:t>Weather data – Dat</a:t>
            </a:r>
            <a:r>
              <a:rPr lang="en-US" sz="4000" dirty="0">
                <a:solidFill>
                  <a:srgbClr val="000000">
                    <a:alpha val="15000"/>
                  </a:srgbClr>
                </a:solidFill>
                <a:latin typeface="Helvetica" pitchFamily="2" charset="0"/>
              </a:rPr>
              <a:t>aset from NOAA of the weather condition (2007 – 2014) </a:t>
            </a:r>
            <a:endParaRPr kumimoji="0" lang="en-US" sz="4000" b="0" i="0" u="none" strike="noStrike" cap="none" spc="0" normalizeH="0" baseline="0" dirty="0">
              <a:ln>
                <a:noFill/>
              </a:ln>
              <a:solidFill>
                <a:srgbClr val="000000">
                  <a:alpha val="15000"/>
                </a:srgbClr>
              </a:solidFill>
              <a:effectLst/>
              <a:uFillTx/>
              <a:latin typeface="Helvetica" pitchFamily="2" charset="0"/>
              <a:ea typeface="+mn-ea"/>
              <a:cs typeface="+mn-cs"/>
              <a:sym typeface="Helvetica Light"/>
            </a:endParaRPr>
          </a:p>
        </p:txBody>
      </p:sp>
    </p:spTree>
    <p:extLst>
      <p:ext uri="{BB962C8B-B14F-4D97-AF65-F5344CB8AC3E}">
        <p14:creationId xmlns:p14="http://schemas.microsoft.com/office/powerpoint/2010/main" val="35884964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66CC-8E39-F114-2097-152C12AA7E4F}"/>
              </a:ext>
            </a:extLst>
          </p:cNvPr>
          <p:cNvSpPr>
            <a:spLocks noGrp="1"/>
          </p:cNvSpPr>
          <p:nvPr>
            <p:ph type="title"/>
          </p:nvPr>
        </p:nvSpPr>
        <p:spPr/>
        <p:txBody>
          <a:bodyPr/>
          <a:lstStyle/>
          <a:p>
            <a:r>
              <a:rPr lang="en-US" dirty="0"/>
              <a:t>Problem Identification</a:t>
            </a:r>
          </a:p>
        </p:txBody>
      </p:sp>
      <p:sp>
        <p:nvSpPr>
          <p:cNvPr id="3" name="TextBox 2">
            <a:extLst>
              <a:ext uri="{FF2B5EF4-FFF2-40B4-BE49-F238E27FC236}">
                <a16:creationId xmlns:a16="http://schemas.microsoft.com/office/drawing/2014/main" id="{51C8D224-E9A1-751D-8D7A-2FEFA5B369C5}"/>
              </a:ext>
            </a:extLst>
          </p:cNvPr>
          <p:cNvSpPr txBox="1"/>
          <p:nvPr/>
        </p:nvSpPr>
        <p:spPr>
          <a:xfrm>
            <a:off x="666750" y="3944359"/>
            <a:ext cx="22764750"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AU" dirty="0"/>
              <a:t>How can </a:t>
            </a:r>
            <a:r>
              <a:rPr lang="en-AU" b="1" dirty="0">
                <a:solidFill>
                  <a:srgbClr val="0070C0"/>
                </a:solidFill>
              </a:rPr>
              <a:t>the City of Chicago </a:t>
            </a:r>
            <a:r>
              <a:rPr lang="en-AU" dirty="0"/>
              <a:t>predict an outbreak of </a:t>
            </a:r>
            <a:r>
              <a:rPr lang="en-AU" b="1" dirty="0">
                <a:solidFill>
                  <a:schemeClr val="accent5">
                    <a:lumMod val="40000"/>
                    <a:lumOff val="60000"/>
                  </a:schemeClr>
                </a:solidFill>
              </a:rPr>
              <a:t>West Nile Virus (WNV)</a:t>
            </a:r>
            <a:r>
              <a:rPr lang="en-AU" dirty="0"/>
              <a:t>, which is known to be spread through infected mosquitos, using weather conditions, and thus mitigate its spread next year effectively by controlling the number of mosquitos with spray?</a:t>
            </a:r>
            <a:endParaRPr lang="en-US" dirty="0"/>
          </a:p>
        </p:txBody>
      </p:sp>
      <p:sp>
        <p:nvSpPr>
          <p:cNvPr id="5" name="TextBox 4">
            <a:extLst>
              <a:ext uri="{FF2B5EF4-FFF2-40B4-BE49-F238E27FC236}">
                <a16:creationId xmlns:a16="http://schemas.microsoft.com/office/drawing/2014/main" id="{AB6A71A3-F38B-89B7-C051-65930159BD30}"/>
              </a:ext>
            </a:extLst>
          </p:cNvPr>
          <p:cNvSpPr txBox="1"/>
          <p:nvPr/>
        </p:nvSpPr>
        <p:spPr>
          <a:xfrm>
            <a:off x="2642152" y="8174739"/>
            <a:ext cx="18813946" cy="3757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ts val="5700"/>
              </a:lnSpc>
              <a:spcBef>
                <a:spcPts val="0"/>
              </a:spcBef>
              <a:spcAft>
                <a:spcPts val="0"/>
              </a:spcAft>
              <a:buClrTx/>
              <a:buSzTx/>
              <a:buFontTx/>
              <a:buNone/>
              <a:tabLst/>
            </a:pPr>
            <a:r>
              <a:rPr kumimoji="0" lang="en-US" sz="4000" b="1" i="0" u="none" strike="noStrike" cap="none" spc="0" normalizeH="0" baseline="0" dirty="0">
                <a:ln>
                  <a:noFill/>
                </a:ln>
                <a:effectLst/>
                <a:uFillTx/>
                <a:latin typeface="Helvetica" pitchFamily="2" charset="0"/>
                <a:ea typeface="+mn-ea"/>
                <a:cs typeface="+mn-cs"/>
                <a:sym typeface="Helvetica Light"/>
              </a:rPr>
              <a:t>Data</a:t>
            </a:r>
            <a:r>
              <a:rPr kumimoji="0" lang="en-US" sz="4000" b="0" i="0" u="none" strike="noStrike" cap="none" spc="0" normalizeH="0" baseline="0" dirty="0">
                <a:ln>
                  <a:noFill/>
                </a:ln>
                <a:effectLst/>
                <a:uFillTx/>
                <a:latin typeface="Helvetica" pitchFamily="2" charset="0"/>
                <a:ea typeface="+mn-ea"/>
                <a:cs typeface="+mn-cs"/>
                <a:sym typeface="Helvetica Light"/>
              </a:rPr>
              <a:t>:</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effectLst/>
                <a:uFillTx/>
                <a:latin typeface="Helvetica" pitchFamily="2" charset="0"/>
                <a:ea typeface="+mn-ea"/>
                <a:cs typeface="+mn-cs"/>
                <a:sym typeface="Helvetica Light"/>
              </a:rPr>
              <a:t>Main data – WNV test results and the number of trapped mosquitos in Chicago (2007 – 2013)</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latin typeface="Helvetica" pitchFamily="2" charset="0"/>
              </a:rPr>
              <a:t>Spray data – Date and location for spray efforts to kill mosquitos</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effectLst/>
                <a:uFillTx/>
                <a:latin typeface="Helvetica" pitchFamily="2" charset="0"/>
                <a:ea typeface="+mn-ea"/>
                <a:cs typeface="+mn-cs"/>
                <a:sym typeface="Helvetica Light"/>
              </a:rPr>
              <a:t>Weather data – Dat</a:t>
            </a:r>
            <a:r>
              <a:rPr lang="en-US" sz="4000" dirty="0">
                <a:latin typeface="Helvetica" pitchFamily="2" charset="0"/>
              </a:rPr>
              <a:t>aset from NOAA of the weather condition (2007 – 2014) </a:t>
            </a:r>
            <a:endParaRPr kumimoji="0" lang="en-US" sz="4000" b="0" i="0" u="none" strike="noStrike" cap="none" spc="0" normalizeH="0" baseline="0" dirty="0">
              <a:ln>
                <a:noFill/>
              </a:ln>
              <a:effectLst/>
              <a:uFillTx/>
              <a:latin typeface="Helvetica" pitchFamily="2" charset="0"/>
              <a:ea typeface="+mn-ea"/>
              <a:cs typeface="+mn-cs"/>
              <a:sym typeface="Helvetica Light"/>
            </a:endParaRPr>
          </a:p>
        </p:txBody>
      </p:sp>
    </p:spTree>
    <p:extLst>
      <p:ext uri="{BB962C8B-B14F-4D97-AF65-F5344CB8AC3E}">
        <p14:creationId xmlns:p14="http://schemas.microsoft.com/office/powerpoint/2010/main" val="7589865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DD3A-B2CE-0EC4-BA91-D0DD68A2E21C}"/>
              </a:ext>
            </a:extLst>
          </p:cNvPr>
          <p:cNvSpPr>
            <a:spLocks noGrp="1"/>
          </p:cNvSpPr>
          <p:nvPr>
            <p:ph type="title"/>
          </p:nvPr>
        </p:nvSpPr>
        <p:spPr/>
        <p:txBody>
          <a:bodyPr/>
          <a:lstStyle/>
          <a:p>
            <a:r>
              <a:rPr lang="en-US" dirty="0"/>
              <a:t>Recommendation</a:t>
            </a:r>
          </a:p>
        </p:txBody>
      </p:sp>
      <p:sp>
        <p:nvSpPr>
          <p:cNvPr id="3" name="TextBox 2">
            <a:extLst>
              <a:ext uri="{FF2B5EF4-FFF2-40B4-BE49-F238E27FC236}">
                <a16:creationId xmlns:a16="http://schemas.microsoft.com/office/drawing/2014/main" id="{13D2C95C-60FA-9098-E642-733A041A8EB8}"/>
              </a:ext>
            </a:extLst>
          </p:cNvPr>
          <p:cNvSpPr txBox="1"/>
          <p:nvPr/>
        </p:nvSpPr>
        <p:spPr>
          <a:xfrm>
            <a:off x="833559" y="2266950"/>
            <a:ext cx="21816891" cy="9797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ts val="6300"/>
              </a:lnSpc>
              <a:spcBef>
                <a:spcPts val="0"/>
              </a:spcBef>
              <a:spcAft>
                <a:spcPts val="0"/>
              </a:spcAft>
              <a:buClrTx/>
              <a:buSzTx/>
              <a:buFontTx/>
              <a:buNone/>
              <a:tabLst/>
            </a:pPr>
            <a:r>
              <a:rPr lang="en-US" sz="4000" dirty="0">
                <a:latin typeface="Helvetica" pitchFamily="2" charset="0"/>
              </a:rPr>
              <a:t>The data shows that </a:t>
            </a:r>
          </a:p>
          <a:p>
            <a:pPr marL="928688" lvl="1" indent="-455613" algn="l">
              <a:lnSpc>
                <a:spcPts val="6300"/>
              </a:lnSpc>
              <a:buFont typeface="Arial" panose="020B0604020202020204" pitchFamily="34" charset="0"/>
              <a:buChar char="•"/>
            </a:pPr>
            <a:r>
              <a:rPr lang="en-US" sz="4000" dirty="0">
                <a:latin typeface="Helvetica" pitchFamily="2" charset="0"/>
              </a:rPr>
              <a:t>the virus actively prevailed on </a:t>
            </a:r>
            <a:r>
              <a:rPr lang="en-US" sz="4000" b="1" dirty="0">
                <a:solidFill>
                  <a:srgbClr val="FF0000"/>
                </a:solidFill>
                <a:latin typeface="Helvetica" pitchFamily="2" charset="0"/>
              </a:rPr>
              <a:t>August</a:t>
            </a:r>
            <a:r>
              <a:rPr lang="en-US" sz="4000" dirty="0">
                <a:latin typeface="Helvetica" pitchFamily="2" charset="0"/>
              </a:rPr>
              <a:t> in the City of Chicago.</a:t>
            </a:r>
          </a:p>
          <a:p>
            <a:pPr lvl="1" indent="0" algn="l">
              <a:lnSpc>
                <a:spcPts val="6300"/>
              </a:lnSpc>
            </a:pPr>
            <a:r>
              <a:rPr lang="en-US" sz="4000" dirty="0">
                <a:latin typeface="Helvetica" pitchFamily="2" charset="0"/>
              </a:rPr>
              <a:t>       </a:t>
            </a:r>
            <a:r>
              <a:rPr lang="en-US" sz="4000" dirty="0">
                <a:latin typeface="Helvetica" pitchFamily="2" charset="0"/>
                <a:sym typeface="Wingdings" pitchFamily="2" charset="2"/>
              </a:rPr>
              <a:t> </a:t>
            </a:r>
            <a:r>
              <a:rPr lang="en-US" sz="4000" dirty="0">
                <a:latin typeface="Helvetica" pitchFamily="2" charset="0"/>
              </a:rPr>
              <a:t>Careful tracking of mosquito number is demanded during the summer.</a:t>
            </a:r>
          </a:p>
          <a:p>
            <a:pPr marL="871538" lvl="1" indent="-398463" algn="l">
              <a:lnSpc>
                <a:spcPts val="6300"/>
              </a:lnSpc>
              <a:buFont typeface="Arial" panose="020B0604020202020204" pitchFamily="34" charset="0"/>
              <a:buChar char="•"/>
            </a:pPr>
            <a:r>
              <a:rPr lang="en-US" sz="4000" dirty="0">
                <a:latin typeface="Helvetica" pitchFamily="2" charset="0"/>
              </a:rPr>
              <a:t>spray works in reducing the number of mosquitos and the presence the virus.</a:t>
            </a:r>
          </a:p>
          <a:p>
            <a:pPr marL="571500" lvl="1" indent="-571500" algn="l">
              <a:lnSpc>
                <a:spcPts val="6300"/>
              </a:lnSpc>
              <a:buFont typeface="Arial" panose="020B0604020202020204" pitchFamily="34" charset="0"/>
              <a:buChar char="•"/>
            </a:pPr>
            <a:endParaRPr lang="en-US" sz="4000" dirty="0">
              <a:latin typeface="Helvetica" pitchFamily="2" charset="0"/>
            </a:endParaRPr>
          </a:p>
          <a:p>
            <a:pPr lvl="1" indent="0" algn="l">
              <a:lnSpc>
                <a:spcPts val="6300"/>
              </a:lnSpc>
            </a:pPr>
            <a:r>
              <a:rPr lang="en-US" sz="4000" dirty="0">
                <a:latin typeface="Helvetica" pitchFamily="2" charset="0"/>
              </a:rPr>
              <a:t>Given the weather dataset, we evaluate 5 different models and find that </a:t>
            </a:r>
          </a:p>
          <a:p>
            <a:pPr marL="928688" lvl="1" indent="-455613" algn="l">
              <a:lnSpc>
                <a:spcPts val="6300"/>
              </a:lnSpc>
              <a:buFont typeface="Arial" panose="020B0604020202020204" pitchFamily="34" charset="0"/>
              <a:buChar char="•"/>
            </a:pPr>
            <a:r>
              <a:rPr lang="en-US" sz="4000" dirty="0">
                <a:latin typeface="Helvetica" pitchFamily="2" charset="0"/>
              </a:rPr>
              <a:t>the </a:t>
            </a:r>
            <a:r>
              <a:rPr lang="en-US" sz="4000" b="1" dirty="0">
                <a:solidFill>
                  <a:schemeClr val="accent1">
                    <a:lumMod val="60000"/>
                    <a:lumOff val="40000"/>
                  </a:schemeClr>
                </a:solidFill>
                <a:latin typeface="Helvetica" pitchFamily="2" charset="0"/>
              </a:rPr>
              <a:t>Random Forest model </a:t>
            </a:r>
            <a:r>
              <a:rPr lang="en-US" sz="4000" dirty="0">
                <a:latin typeface="Helvetica" pitchFamily="2" charset="0"/>
              </a:rPr>
              <a:t>is the best one for this project. </a:t>
            </a:r>
          </a:p>
          <a:p>
            <a:pPr marL="928688" lvl="1" indent="-455613" algn="l">
              <a:lnSpc>
                <a:spcPts val="6300"/>
              </a:lnSpc>
              <a:buFont typeface="Arial" panose="020B0604020202020204" pitchFamily="34" charset="0"/>
              <a:buChar char="•"/>
            </a:pPr>
            <a:r>
              <a:rPr lang="en-US" sz="4000" b="1" dirty="0">
                <a:solidFill>
                  <a:schemeClr val="accent5">
                    <a:lumMod val="60000"/>
                    <a:lumOff val="40000"/>
                  </a:schemeClr>
                </a:solidFill>
                <a:latin typeface="Helvetica" pitchFamily="2" charset="0"/>
              </a:rPr>
              <a:t>wet and warm air </a:t>
            </a:r>
            <a:r>
              <a:rPr lang="en-US" sz="4000" dirty="0">
                <a:latin typeface="Helvetica" pitchFamily="2" charset="0"/>
              </a:rPr>
              <a:t>are critical condition for the spread of the virus.</a:t>
            </a:r>
          </a:p>
          <a:p>
            <a:pPr marL="473075" lvl="1" indent="-455613" algn="l">
              <a:lnSpc>
                <a:spcPts val="6300"/>
              </a:lnSpc>
            </a:pPr>
            <a:endParaRPr lang="en-US" sz="4000" dirty="0">
              <a:latin typeface="Helvetica" pitchFamily="2" charset="0"/>
            </a:endParaRPr>
          </a:p>
          <a:p>
            <a:pPr marL="17463" lvl="1" indent="0" algn="l">
              <a:lnSpc>
                <a:spcPts val="6300"/>
              </a:lnSpc>
            </a:pPr>
            <a:r>
              <a:rPr lang="en-US" sz="4000" dirty="0">
                <a:latin typeface="Helvetica" pitchFamily="2" charset="0"/>
              </a:rPr>
              <a:t>We suggest that the City of Chicago utilize our best model to predict the prevalence of the virus from the weather condition and plan the strategic spray to prevent from the virus spread effectively. </a:t>
            </a:r>
          </a:p>
        </p:txBody>
      </p:sp>
    </p:spTree>
    <p:extLst>
      <p:ext uri="{BB962C8B-B14F-4D97-AF65-F5344CB8AC3E}">
        <p14:creationId xmlns:p14="http://schemas.microsoft.com/office/powerpoint/2010/main" val="20680775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8CA8-E5ED-DD00-6859-39750932D3F5}"/>
              </a:ext>
            </a:extLst>
          </p:cNvPr>
          <p:cNvSpPr>
            <a:spLocks noGrp="1"/>
          </p:cNvSpPr>
          <p:nvPr>
            <p:ph type="title"/>
          </p:nvPr>
        </p:nvSpPr>
        <p:spPr/>
        <p:txBody>
          <a:bodyPr/>
          <a:lstStyle/>
          <a:p>
            <a:r>
              <a:rPr lang="en-US" dirty="0"/>
              <a:t>Outbreak of WNV</a:t>
            </a:r>
          </a:p>
        </p:txBody>
      </p:sp>
      <p:pic>
        <p:nvPicPr>
          <p:cNvPr id="3" name="Picture 2" descr="Map&#10;&#10;Description automatically generated">
            <a:extLst>
              <a:ext uri="{FF2B5EF4-FFF2-40B4-BE49-F238E27FC236}">
                <a16:creationId xmlns:a16="http://schemas.microsoft.com/office/drawing/2014/main" id="{BFDC7F4F-DFBD-5453-5929-AA5F942BF92C}"/>
              </a:ext>
            </a:extLst>
          </p:cNvPr>
          <p:cNvPicPr>
            <a:picLocks noChangeAspect="1"/>
          </p:cNvPicPr>
          <p:nvPr/>
        </p:nvPicPr>
        <p:blipFill>
          <a:blip r:embed="rId2"/>
          <a:stretch>
            <a:fillRect/>
          </a:stretch>
        </p:blipFill>
        <p:spPr>
          <a:xfrm>
            <a:off x="1085850" y="1960370"/>
            <a:ext cx="8305800" cy="10528344"/>
          </a:xfrm>
          <a:prstGeom prst="rect">
            <a:avLst/>
          </a:prstGeom>
        </p:spPr>
      </p:pic>
      <p:sp>
        <p:nvSpPr>
          <p:cNvPr id="5" name="TextBox 4">
            <a:extLst>
              <a:ext uri="{FF2B5EF4-FFF2-40B4-BE49-F238E27FC236}">
                <a16:creationId xmlns:a16="http://schemas.microsoft.com/office/drawing/2014/main" id="{2E609E1A-2FC1-A025-7D24-C6DF47CCFC3F}"/>
              </a:ext>
            </a:extLst>
          </p:cNvPr>
          <p:cNvSpPr txBox="1"/>
          <p:nvPr/>
        </p:nvSpPr>
        <p:spPr>
          <a:xfrm>
            <a:off x="10194495" y="2724150"/>
            <a:ext cx="13103655" cy="30264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Mosquitos dwell broadly in the city of Chicago.</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latin typeface="Helvetica" pitchFamily="2" charset="0"/>
              </a:rPr>
              <a:t>The largest WNV-positive case occurs at the place where</a:t>
            </a: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 the cumulative number of mosquitos is largest.</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latin typeface="Helvetica" pitchFamily="2" charset="0"/>
              </a:rPr>
              <a:t>Spray is effective to mosquito control.</a:t>
            </a:r>
            <a:endPar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endParaRPr>
          </a:p>
        </p:txBody>
      </p:sp>
      <p:cxnSp>
        <p:nvCxnSpPr>
          <p:cNvPr id="10" name="Straight Arrow Connector 9">
            <a:extLst>
              <a:ext uri="{FF2B5EF4-FFF2-40B4-BE49-F238E27FC236}">
                <a16:creationId xmlns:a16="http://schemas.microsoft.com/office/drawing/2014/main" id="{18BEC9B5-4ECB-8CCA-400B-C2C264E797E7}"/>
              </a:ext>
            </a:extLst>
          </p:cNvPr>
          <p:cNvCxnSpPr>
            <a:cxnSpLocks/>
          </p:cNvCxnSpPr>
          <p:nvPr/>
        </p:nvCxnSpPr>
        <p:spPr>
          <a:xfrm flipV="1">
            <a:off x="3638550" y="3871900"/>
            <a:ext cx="6577740" cy="814400"/>
          </a:xfrm>
          <a:prstGeom prst="straightConnector1">
            <a:avLst/>
          </a:prstGeom>
          <a:noFill/>
          <a:ln w="76200" cap="flat">
            <a:solidFill>
              <a:srgbClr val="FF0000"/>
            </a:solidFill>
            <a:prstDash val="solid"/>
            <a:miter lim="400000"/>
            <a:headEnd type="triangle"/>
            <a:tailEnd type="non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547664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8CA8-E5ED-DD00-6859-39750932D3F5}"/>
              </a:ext>
            </a:extLst>
          </p:cNvPr>
          <p:cNvSpPr>
            <a:spLocks noGrp="1"/>
          </p:cNvSpPr>
          <p:nvPr>
            <p:ph type="title"/>
          </p:nvPr>
        </p:nvSpPr>
        <p:spPr/>
        <p:txBody>
          <a:bodyPr/>
          <a:lstStyle/>
          <a:p>
            <a:r>
              <a:rPr lang="en-US" dirty="0"/>
              <a:t>Outbreak of WNV</a:t>
            </a:r>
          </a:p>
        </p:txBody>
      </p:sp>
      <p:pic>
        <p:nvPicPr>
          <p:cNvPr id="3" name="Picture 2" descr="Map&#10;&#10;Description automatically generated">
            <a:extLst>
              <a:ext uri="{FF2B5EF4-FFF2-40B4-BE49-F238E27FC236}">
                <a16:creationId xmlns:a16="http://schemas.microsoft.com/office/drawing/2014/main" id="{BFDC7F4F-DFBD-5453-5929-AA5F942BF92C}"/>
              </a:ext>
            </a:extLst>
          </p:cNvPr>
          <p:cNvPicPr>
            <a:picLocks noChangeAspect="1"/>
          </p:cNvPicPr>
          <p:nvPr/>
        </p:nvPicPr>
        <p:blipFill>
          <a:blip r:embed="rId2"/>
          <a:stretch>
            <a:fillRect/>
          </a:stretch>
        </p:blipFill>
        <p:spPr>
          <a:xfrm>
            <a:off x="1085850" y="1960370"/>
            <a:ext cx="8305800" cy="10528344"/>
          </a:xfrm>
          <a:prstGeom prst="rect">
            <a:avLst/>
          </a:prstGeom>
        </p:spPr>
      </p:pic>
      <p:sp>
        <p:nvSpPr>
          <p:cNvPr id="5" name="TextBox 4">
            <a:extLst>
              <a:ext uri="{FF2B5EF4-FFF2-40B4-BE49-F238E27FC236}">
                <a16:creationId xmlns:a16="http://schemas.microsoft.com/office/drawing/2014/main" id="{2E609E1A-2FC1-A025-7D24-C6DF47CCFC3F}"/>
              </a:ext>
            </a:extLst>
          </p:cNvPr>
          <p:cNvSpPr txBox="1"/>
          <p:nvPr/>
        </p:nvSpPr>
        <p:spPr>
          <a:xfrm>
            <a:off x="10194495" y="2724150"/>
            <a:ext cx="13103655" cy="30264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Mosquitos dwell broadly in the city of Chicago.</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latin typeface="Helvetica" pitchFamily="2" charset="0"/>
              </a:rPr>
              <a:t>The largest WNV-positive case occurs at the place where</a:t>
            </a: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 the cumulative number of mosquitos is largest.</a:t>
            </a:r>
          </a:p>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latin typeface="Helvetica" pitchFamily="2" charset="0"/>
              </a:rPr>
              <a:t>Spray is effective to mosquito control.</a:t>
            </a:r>
            <a:endPar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endParaRPr>
          </a:p>
        </p:txBody>
      </p:sp>
      <p:cxnSp>
        <p:nvCxnSpPr>
          <p:cNvPr id="10" name="Straight Arrow Connector 9">
            <a:extLst>
              <a:ext uri="{FF2B5EF4-FFF2-40B4-BE49-F238E27FC236}">
                <a16:creationId xmlns:a16="http://schemas.microsoft.com/office/drawing/2014/main" id="{18BEC9B5-4ECB-8CCA-400B-C2C264E797E7}"/>
              </a:ext>
            </a:extLst>
          </p:cNvPr>
          <p:cNvCxnSpPr>
            <a:cxnSpLocks/>
          </p:cNvCxnSpPr>
          <p:nvPr/>
        </p:nvCxnSpPr>
        <p:spPr>
          <a:xfrm flipV="1">
            <a:off x="3638550" y="3871900"/>
            <a:ext cx="6577740" cy="814400"/>
          </a:xfrm>
          <a:prstGeom prst="straightConnector1">
            <a:avLst/>
          </a:prstGeom>
          <a:noFill/>
          <a:ln w="76200" cap="flat">
            <a:solidFill>
              <a:srgbClr val="FF0000"/>
            </a:solidFill>
            <a:prstDash val="solid"/>
            <a:miter lim="400000"/>
            <a:headEnd type="triangle"/>
            <a:tailEnd type="none"/>
          </a:ln>
          <a:effectLst/>
          <a:sp3d/>
        </p:spPr>
        <p:style>
          <a:lnRef idx="0">
            <a:scrgbClr r="0" g="0" b="0"/>
          </a:lnRef>
          <a:fillRef idx="0">
            <a:scrgbClr r="0" g="0" b="0"/>
          </a:fillRef>
          <a:effectRef idx="0">
            <a:scrgbClr r="0" g="0" b="0"/>
          </a:effectRef>
          <a:fontRef idx="none"/>
        </p:style>
      </p:cxnSp>
      <p:pic>
        <p:nvPicPr>
          <p:cNvPr id="4" name="Picture 3" descr="Chart, bar chart, waterfall chart&#10;&#10;Description automatically generated">
            <a:extLst>
              <a:ext uri="{FF2B5EF4-FFF2-40B4-BE49-F238E27FC236}">
                <a16:creationId xmlns:a16="http://schemas.microsoft.com/office/drawing/2014/main" id="{BE85FC99-00F2-A2B5-8842-189B03DDA061}"/>
              </a:ext>
            </a:extLst>
          </p:cNvPr>
          <p:cNvPicPr>
            <a:picLocks noChangeAspect="1"/>
          </p:cNvPicPr>
          <p:nvPr/>
        </p:nvPicPr>
        <p:blipFill>
          <a:blip r:embed="rId3"/>
          <a:stretch>
            <a:fillRect/>
          </a:stretch>
        </p:blipFill>
        <p:spPr>
          <a:xfrm>
            <a:off x="11089845" y="5948350"/>
            <a:ext cx="8697936" cy="6654664"/>
          </a:xfrm>
          <a:prstGeom prst="rect">
            <a:avLst/>
          </a:prstGeom>
        </p:spPr>
      </p:pic>
    </p:spTree>
    <p:extLst>
      <p:ext uri="{BB962C8B-B14F-4D97-AF65-F5344CB8AC3E}">
        <p14:creationId xmlns:p14="http://schemas.microsoft.com/office/powerpoint/2010/main" val="38600584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5360-7C1C-3910-5C26-B5BB7834ADA5}"/>
              </a:ext>
            </a:extLst>
          </p:cNvPr>
          <p:cNvSpPr>
            <a:spLocks noGrp="1"/>
          </p:cNvSpPr>
          <p:nvPr>
            <p:ph type="title"/>
          </p:nvPr>
        </p:nvSpPr>
        <p:spPr/>
        <p:txBody>
          <a:bodyPr/>
          <a:lstStyle/>
          <a:p>
            <a:r>
              <a:rPr lang="en-US" dirty="0"/>
              <a:t>Temperature vs. Mosquitos &amp; WNV</a:t>
            </a:r>
          </a:p>
        </p:txBody>
      </p:sp>
      <p:pic>
        <p:nvPicPr>
          <p:cNvPr id="3" name="Picture 2" descr="Chart, scatter chart&#10;&#10;Description automatically generated">
            <a:extLst>
              <a:ext uri="{FF2B5EF4-FFF2-40B4-BE49-F238E27FC236}">
                <a16:creationId xmlns:a16="http://schemas.microsoft.com/office/drawing/2014/main" id="{41992477-D240-99A4-4B53-E36B69BAC36B}"/>
              </a:ext>
            </a:extLst>
          </p:cNvPr>
          <p:cNvPicPr>
            <a:picLocks noChangeAspect="1"/>
          </p:cNvPicPr>
          <p:nvPr/>
        </p:nvPicPr>
        <p:blipFill>
          <a:blip r:embed="rId2"/>
          <a:stretch>
            <a:fillRect/>
          </a:stretch>
        </p:blipFill>
        <p:spPr>
          <a:xfrm>
            <a:off x="1143000" y="2275772"/>
            <a:ext cx="11913235" cy="9164455"/>
          </a:xfrm>
          <a:prstGeom prst="rect">
            <a:avLst/>
          </a:prstGeom>
        </p:spPr>
      </p:pic>
      <p:sp>
        <p:nvSpPr>
          <p:cNvPr id="4" name="TextBox 3">
            <a:extLst>
              <a:ext uri="{FF2B5EF4-FFF2-40B4-BE49-F238E27FC236}">
                <a16:creationId xmlns:a16="http://schemas.microsoft.com/office/drawing/2014/main" id="{29F20BD1-514C-DC93-8F39-15CE3E2377C7}"/>
              </a:ext>
            </a:extLst>
          </p:cNvPr>
          <p:cNvSpPr txBox="1"/>
          <p:nvPr/>
        </p:nvSpPr>
        <p:spPr>
          <a:xfrm>
            <a:off x="13417798" y="3733800"/>
            <a:ext cx="9823202" cy="22955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571500" marR="0" indent="-571500" algn="l" defTabSz="825500" rtl="0" fontAlgn="auto" latinLnBrk="0" hangingPunct="0">
              <a:lnSpc>
                <a:spcPts val="5700"/>
              </a:lnSpc>
              <a:spcBef>
                <a:spcPts val="0"/>
              </a:spcBef>
              <a:spcAft>
                <a:spcPts val="0"/>
              </a:spcAft>
              <a:buClrTx/>
              <a:buSzTx/>
              <a:buFont typeface="Arial" panose="020B0604020202020204" pitchFamily="34" charset="0"/>
              <a:buChar char="•"/>
              <a:tabLst/>
            </a:pPr>
            <a:r>
              <a:rPr lang="en-US" sz="4000" dirty="0">
                <a:latin typeface="Helvetica" pitchFamily="2" charset="0"/>
              </a:rPr>
              <a:t>Average Temperature: 70 ~ 80 degrees </a:t>
            </a:r>
            <a:br>
              <a:rPr lang="en-US" sz="4000" dirty="0">
                <a:latin typeface="Helvetica" pitchFamily="2" charset="0"/>
              </a:rPr>
            </a:br>
            <a:r>
              <a:rPr kumimoji="0" lang="en-US" sz="4000" b="0" i="0" u="none" strike="noStrike" cap="none" spc="0" normalizeH="0" baseline="0" dirty="0">
                <a:ln>
                  <a:noFill/>
                </a:ln>
                <a:solidFill>
                  <a:srgbClr val="000000"/>
                </a:solidFill>
                <a:effectLst/>
                <a:uFillTx/>
                <a:latin typeface="Helvetica" pitchFamily="2" charset="0"/>
                <a:ea typeface="+mn-ea"/>
                <a:cs typeface="+mn-cs"/>
                <a:sym typeface="Wingdings" pitchFamily="2" charset="2"/>
              </a:rPr>
              <a:t> more mosquitos</a:t>
            </a:r>
            <a:br>
              <a:rPr lang="en-US" sz="4000" dirty="0">
                <a:latin typeface="Helvetica" pitchFamily="2" charset="0"/>
              </a:rPr>
            </a:br>
            <a:r>
              <a:rPr lang="en-US" sz="4000" dirty="0">
                <a:latin typeface="Helvetica" pitchFamily="2" charset="0"/>
                <a:sym typeface="Wingdings" pitchFamily="2" charset="2"/>
              </a:rPr>
              <a:t> more WNV</a:t>
            </a:r>
            <a:endParaRPr kumimoji="0" lang="en-US" sz="4000" b="0" i="0" u="none" strike="noStrike" cap="none" spc="0" normalizeH="0" baseline="0" dirty="0">
              <a:ln>
                <a:noFill/>
              </a:ln>
              <a:solidFill>
                <a:srgbClr val="000000"/>
              </a:solidFill>
              <a:effectLst/>
              <a:uFillTx/>
              <a:latin typeface="Helvetica" pitchFamily="2" charset="0"/>
              <a:ea typeface="+mn-ea"/>
              <a:cs typeface="+mn-cs"/>
              <a:sym typeface="Wingdings" pitchFamily="2" charset="2"/>
            </a:endParaRPr>
          </a:p>
        </p:txBody>
      </p:sp>
    </p:spTree>
    <p:extLst>
      <p:ext uri="{BB962C8B-B14F-4D97-AF65-F5344CB8AC3E}">
        <p14:creationId xmlns:p14="http://schemas.microsoft.com/office/powerpoint/2010/main" val="34468561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73B3-9CAF-F677-2E1E-5D2FBDBCED7F}"/>
              </a:ext>
            </a:extLst>
          </p:cNvPr>
          <p:cNvSpPr>
            <a:spLocks noGrp="1"/>
          </p:cNvSpPr>
          <p:nvPr>
            <p:ph type="title"/>
          </p:nvPr>
        </p:nvSpPr>
        <p:spPr/>
        <p:txBody>
          <a:bodyPr/>
          <a:lstStyle/>
          <a:p>
            <a:r>
              <a:rPr lang="en-US" dirty="0"/>
              <a:t>Modeling Result</a:t>
            </a:r>
          </a:p>
        </p:txBody>
      </p:sp>
      <p:pic>
        <p:nvPicPr>
          <p:cNvPr id="3" name="Picture 2" descr="Chart, histogram&#10;&#10;Description automatically generated">
            <a:extLst>
              <a:ext uri="{FF2B5EF4-FFF2-40B4-BE49-F238E27FC236}">
                <a16:creationId xmlns:a16="http://schemas.microsoft.com/office/drawing/2014/main" id="{A3913B3A-BC06-2179-2529-2C4FB402A130}"/>
              </a:ext>
            </a:extLst>
          </p:cNvPr>
          <p:cNvPicPr>
            <a:picLocks noChangeAspect="1"/>
          </p:cNvPicPr>
          <p:nvPr/>
        </p:nvPicPr>
        <p:blipFill>
          <a:blip r:embed="rId2"/>
          <a:stretch>
            <a:fillRect/>
          </a:stretch>
        </p:blipFill>
        <p:spPr>
          <a:xfrm>
            <a:off x="1047750" y="2065020"/>
            <a:ext cx="10658475" cy="8526780"/>
          </a:xfrm>
          <a:prstGeom prst="rect">
            <a:avLst/>
          </a:prstGeom>
        </p:spPr>
      </p:pic>
      <p:pic>
        <p:nvPicPr>
          <p:cNvPr id="4" name="Picture 3" descr="Chart, line chart&#10;&#10;Description automatically generated">
            <a:extLst>
              <a:ext uri="{FF2B5EF4-FFF2-40B4-BE49-F238E27FC236}">
                <a16:creationId xmlns:a16="http://schemas.microsoft.com/office/drawing/2014/main" id="{AFA21AEA-51CE-829D-0D36-D8BDB59A299E}"/>
              </a:ext>
            </a:extLst>
          </p:cNvPr>
          <p:cNvPicPr>
            <a:picLocks noChangeAspect="1"/>
          </p:cNvPicPr>
          <p:nvPr/>
        </p:nvPicPr>
        <p:blipFill>
          <a:blip r:embed="rId3"/>
          <a:stretch>
            <a:fillRect/>
          </a:stretch>
        </p:blipFill>
        <p:spPr>
          <a:xfrm>
            <a:off x="12192000" y="2337100"/>
            <a:ext cx="11884455" cy="9427134"/>
          </a:xfrm>
          <a:prstGeom prst="rect">
            <a:avLst/>
          </a:prstGeom>
        </p:spPr>
      </p:pic>
      <p:sp>
        <p:nvSpPr>
          <p:cNvPr id="5" name="TextBox 4">
            <a:extLst>
              <a:ext uri="{FF2B5EF4-FFF2-40B4-BE49-F238E27FC236}">
                <a16:creationId xmlns:a16="http://schemas.microsoft.com/office/drawing/2014/main" id="{A0DDF0D0-BA02-B38A-10D7-99200092F791}"/>
              </a:ext>
            </a:extLst>
          </p:cNvPr>
          <p:cNvSpPr txBox="1"/>
          <p:nvPr/>
        </p:nvSpPr>
        <p:spPr>
          <a:xfrm>
            <a:off x="1733550" y="11334750"/>
            <a:ext cx="10740120" cy="833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825500" rtl="0" fontAlgn="auto" latinLnBrk="0" hangingPunct="0">
              <a:lnSpc>
                <a:spcPts val="57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Best model: Random Forest (AUC score: 0.82)</a:t>
            </a:r>
          </a:p>
        </p:txBody>
      </p:sp>
      <p:sp>
        <p:nvSpPr>
          <p:cNvPr id="6" name="Rounded Rectangle 5">
            <a:extLst>
              <a:ext uri="{FF2B5EF4-FFF2-40B4-BE49-F238E27FC236}">
                <a16:creationId xmlns:a16="http://schemas.microsoft.com/office/drawing/2014/main" id="{E53C9472-FF11-5ED5-61AB-B09A52C9D6C9}"/>
              </a:ext>
            </a:extLst>
          </p:cNvPr>
          <p:cNvSpPr/>
          <p:nvPr/>
        </p:nvSpPr>
        <p:spPr>
          <a:xfrm>
            <a:off x="1314450" y="11296650"/>
            <a:ext cx="11363327" cy="971550"/>
          </a:xfrm>
          <a:prstGeom prst="roundRect">
            <a:avLst/>
          </a:prstGeom>
          <a:noFill/>
          <a:ln w="63500" cap="flat">
            <a:solidFill>
              <a:schemeClr val="accent4">
                <a:lumMod val="60000"/>
                <a:lumOff val="40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6287544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73B3-9CAF-F677-2E1E-5D2FBDBCED7F}"/>
              </a:ext>
            </a:extLst>
          </p:cNvPr>
          <p:cNvSpPr>
            <a:spLocks noGrp="1"/>
          </p:cNvSpPr>
          <p:nvPr>
            <p:ph type="title"/>
          </p:nvPr>
        </p:nvSpPr>
        <p:spPr/>
        <p:txBody>
          <a:bodyPr/>
          <a:lstStyle/>
          <a:p>
            <a:r>
              <a:rPr lang="en-US" dirty="0"/>
              <a:t>Modeling Result</a:t>
            </a:r>
          </a:p>
        </p:txBody>
      </p:sp>
      <p:pic>
        <p:nvPicPr>
          <p:cNvPr id="3" name="Picture 2" descr="Chart, histogram&#10;&#10;Description automatically generated">
            <a:extLst>
              <a:ext uri="{FF2B5EF4-FFF2-40B4-BE49-F238E27FC236}">
                <a16:creationId xmlns:a16="http://schemas.microsoft.com/office/drawing/2014/main" id="{A3913B3A-BC06-2179-2529-2C4FB402A130}"/>
              </a:ext>
            </a:extLst>
          </p:cNvPr>
          <p:cNvPicPr>
            <a:picLocks noChangeAspect="1"/>
          </p:cNvPicPr>
          <p:nvPr/>
        </p:nvPicPr>
        <p:blipFill>
          <a:blip r:embed="rId2"/>
          <a:stretch>
            <a:fillRect/>
          </a:stretch>
        </p:blipFill>
        <p:spPr>
          <a:xfrm>
            <a:off x="1047750" y="2065020"/>
            <a:ext cx="10658475" cy="8526780"/>
          </a:xfrm>
          <a:prstGeom prst="rect">
            <a:avLst/>
          </a:prstGeom>
        </p:spPr>
      </p:pic>
      <p:pic>
        <p:nvPicPr>
          <p:cNvPr id="4" name="Picture 3" descr="Chart, line chart&#10;&#10;Description automatically generated">
            <a:extLst>
              <a:ext uri="{FF2B5EF4-FFF2-40B4-BE49-F238E27FC236}">
                <a16:creationId xmlns:a16="http://schemas.microsoft.com/office/drawing/2014/main" id="{AFA21AEA-51CE-829D-0D36-D8BDB59A299E}"/>
              </a:ext>
            </a:extLst>
          </p:cNvPr>
          <p:cNvPicPr>
            <a:picLocks noChangeAspect="1"/>
          </p:cNvPicPr>
          <p:nvPr/>
        </p:nvPicPr>
        <p:blipFill>
          <a:blip r:embed="rId3"/>
          <a:stretch>
            <a:fillRect/>
          </a:stretch>
        </p:blipFill>
        <p:spPr>
          <a:xfrm>
            <a:off x="12192000" y="2337100"/>
            <a:ext cx="11884455" cy="9427134"/>
          </a:xfrm>
          <a:prstGeom prst="rect">
            <a:avLst/>
          </a:prstGeom>
        </p:spPr>
      </p:pic>
      <p:sp>
        <p:nvSpPr>
          <p:cNvPr id="5" name="TextBox 4">
            <a:extLst>
              <a:ext uri="{FF2B5EF4-FFF2-40B4-BE49-F238E27FC236}">
                <a16:creationId xmlns:a16="http://schemas.microsoft.com/office/drawing/2014/main" id="{A0DDF0D0-BA02-B38A-10D7-99200092F791}"/>
              </a:ext>
            </a:extLst>
          </p:cNvPr>
          <p:cNvSpPr txBox="1"/>
          <p:nvPr/>
        </p:nvSpPr>
        <p:spPr>
          <a:xfrm>
            <a:off x="1733550" y="11334750"/>
            <a:ext cx="10740120" cy="833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825500" rtl="0" fontAlgn="auto" latinLnBrk="0" hangingPunct="0">
              <a:lnSpc>
                <a:spcPts val="57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Helvetica" pitchFamily="2" charset="0"/>
                <a:ea typeface="+mn-ea"/>
                <a:cs typeface="+mn-cs"/>
                <a:sym typeface="Helvetica Light"/>
              </a:rPr>
              <a:t>Best model: Random Forest (AUC score: 0.82)</a:t>
            </a:r>
          </a:p>
        </p:txBody>
      </p:sp>
      <p:sp>
        <p:nvSpPr>
          <p:cNvPr id="6" name="Rounded Rectangle 5">
            <a:extLst>
              <a:ext uri="{FF2B5EF4-FFF2-40B4-BE49-F238E27FC236}">
                <a16:creationId xmlns:a16="http://schemas.microsoft.com/office/drawing/2014/main" id="{E53C9472-FF11-5ED5-61AB-B09A52C9D6C9}"/>
              </a:ext>
            </a:extLst>
          </p:cNvPr>
          <p:cNvSpPr/>
          <p:nvPr/>
        </p:nvSpPr>
        <p:spPr>
          <a:xfrm>
            <a:off x="1314450" y="11296650"/>
            <a:ext cx="11363327" cy="971550"/>
          </a:xfrm>
          <a:prstGeom prst="roundRect">
            <a:avLst/>
          </a:prstGeom>
          <a:noFill/>
          <a:ln w="63500" cap="flat">
            <a:solidFill>
              <a:schemeClr val="accent4">
                <a:lumMod val="60000"/>
                <a:lumOff val="40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8" name="Rectangle 7">
            <a:extLst>
              <a:ext uri="{FF2B5EF4-FFF2-40B4-BE49-F238E27FC236}">
                <a16:creationId xmlns:a16="http://schemas.microsoft.com/office/drawing/2014/main" id="{DF34D9E1-43D7-71B3-C9E4-91F809B6ECBB}"/>
              </a:ext>
            </a:extLst>
          </p:cNvPr>
          <p:cNvSpPr/>
          <p:nvPr/>
        </p:nvSpPr>
        <p:spPr>
          <a:xfrm>
            <a:off x="6678394" y="3041947"/>
            <a:ext cx="11514351" cy="7932026"/>
          </a:xfrm>
          <a:prstGeom prst="rect">
            <a:avLst/>
          </a:prstGeom>
          <a:solidFill>
            <a:srgbClr val="FFFFFF"/>
          </a:solidFill>
          <a:ln w="63500" cap="flat">
            <a:solidFill>
              <a:schemeClr val="accent4">
                <a:lumMod val="60000"/>
                <a:lumOff val="40000"/>
              </a:schemeClr>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7" name="Picture 6" descr="Chart, treemap chart&#10;&#10;Description automatically generated">
            <a:extLst>
              <a:ext uri="{FF2B5EF4-FFF2-40B4-BE49-F238E27FC236}">
                <a16:creationId xmlns:a16="http://schemas.microsoft.com/office/drawing/2014/main" id="{715E01DD-8BB0-873E-5153-7833FE467255}"/>
              </a:ext>
            </a:extLst>
          </p:cNvPr>
          <p:cNvPicPr>
            <a:picLocks noChangeAspect="1"/>
          </p:cNvPicPr>
          <p:nvPr/>
        </p:nvPicPr>
        <p:blipFill>
          <a:blip r:embed="rId4"/>
          <a:stretch>
            <a:fillRect/>
          </a:stretch>
        </p:blipFill>
        <p:spPr>
          <a:xfrm>
            <a:off x="6996113" y="3508424"/>
            <a:ext cx="10658474" cy="7105649"/>
          </a:xfrm>
          <a:prstGeom prst="rect">
            <a:avLst/>
          </a:prstGeom>
        </p:spPr>
      </p:pic>
    </p:spTree>
    <p:extLst>
      <p:ext uri="{BB962C8B-B14F-4D97-AF65-F5344CB8AC3E}">
        <p14:creationId xmlns:p14="http://schemas.microsoft.com/office/powerpoint/2010/main" val="54975109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HT_API">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t">
        <a:spAutoFit/>
      </a:bodyPr>
      <a:lstStyle>
        <a:defPPr marL="0" marR="0" indent="0" algn="l" defTabSz="825500" rtl="0" fontAlgn="auto" latinLnBrk="0" hangingPunct="0">
          <a:lnSpc>
            <a:spcPts val="5700"/>
          </a:lnSpc>
          <a:spcBef>
            <a:spcPts val="0"/>
          </a:spcBef>
          <a:spcAft>
            <a:spcPts val="0"/>
          </a:spcAft>
          <a:buClrTx/>
          <a:buSzTx/>
          <a:buFontTx/>
          <a:buNone/>
          <a:tabLst/>
          <a:defRPr kumimoji="0" sz="4000" b="0" i="0" u="none" strike="noStrike" cap="none" spc="0" normalizeH="0" baseline="0" dirty="0">
            <a:ln>
              <a:noFill/>
            </a:ln>
            <a:solidFill>
              <a:srgbClr val="000000"/>
            </a:solidFill>
            <a:effectLst/>
            <a:uFillTx/>
            <a:latin typeface="Helvetica" pitchFamily="2" charset="0"/>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EHT_API" id="{D49B6798-C41C-B44C-BDB6-0051082E8E01}" vid="{26350148-41E5-A043-9723-1A8E8B149DEA}"/>
    </a:ext>
  </a:extLst>
</a:theme>
</file>

<file path=docProps/app.xml><?xml version="1.0" encoding="utf-8"?>
<Properties xmlns="http://schemas.openxmlformats.org/officeDocument/2006/extended-properties" xmlns:vt="http://schemas.openxmlformats.org/officeDocument/2006/docPropsVTypes">
  <Template>EHT_API</Template>
  <TotalTime>762</TotalTime>
  <Words>578</Words>
  <Application>Microsoft Macintosh PowerPoint</Application>
  <PresentationFormat>Custom</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Helvetica</vt:lpstr>
      <vt:lpstr>Helvetica Light</vt:lpstr>
      <vt:lpstr>EHT_API</vt:lpstr>
      <vt:lpstr>West Nile Virus Prediction</vt:lpstr>
      <vt:lpstr>Problem Identification</vt:lpstr>
      <vt:lpstr>Problem Identification</vt:lpstr>
      <vt:lpstr>Recommendation</vt:lpstr>
      <vt:lpstr>Outbreak of WNV</vt:lpstr>
      <vt:lpstr>Outbreak of WNV</vt:lpstr>
      <vt:lpstr>Temperature vs. Mosquitos &amp; WNV</vt:lpstr>
      <vt:lpstr>Modeling Result</vt:lpstr>
      <vt:lpstr>Modeling Result</vt:lpstr>
      <vt:lpstr>Importance of Features</vt:lpstr>
      <vt:lpstr>Take away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Whitefish Mountain Resort Ticket Price</dc:title>
  <dc:creator>Doosoo Yoon</dc:creator>
  <cp:lastModifiedBy>Doosoo Yoon</cp:lastModifiedBy>
  <cp:revision>9</cp:revision>
  <dcterms:created xsi:type="dcterms:W3CDTF">2022-06-02T14:43:10Z</dcterms:created>
  <dcterms:modified xsi:type="dcterms:W3CDTF">2022-12-09T05:17:01Z</dcterms:modified>
</cp:coreProperties>
</file>