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5" r:id="rId3"/>
    <p:sldId id="276" r:id="rId4"/>
    <p:sldId id="258" r:id="rId5"/>
    <p:sldId id="259" r:id="rId6"/>
    <p:sldId id="277" r:id="rId7"/>
    <p:sldId id="282" r:id="rId8"/>
    <p:sldId id="278" r:id="rId9"/>
    <p:sldId id="279" r:id="rId10"/>
    <p:sldId id="280" r:id="rId11"/>
    <p:sldId id="281" r:id="rId12"/>
    <p:sldId id="283" r:id="rId13"/>
    <p:sldId id="284" r:id="rId14"/>
    <p:sldId id="285" r:id="rId15"/>
    <p:sldId id="260" r:id="rId16"/>
    <p:sldId id="261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/>
    <p:restoredTop sz="96327"/>
  </p:normalViewPr>
  <p:slideViewPr>
    <p:cSldViewPr snapToGrid="0" snapToObjects="1">
      <p:cViewPr varScale="1">
        <p:scale>
          <a:sx n="75" d="100"/>
          <a:sy n="75" d="100"/>
        </p:scale>
        <p:origin x="22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2DE9785-F2CC-0D42-A4F6-B77F774EC2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6400" y="4623598"/>
            <a:ext cx="21031200" cy="1482723"/>
          </a:xfrm>
          <a:prstGeom prst="rect">
            <a:avLst/>
          </a:prstGeom>
        </p:spPr>
        <p:txBody>
          <a:bodyPr/>
          <a:lstStyle>
            <a:lvl1pPr algn="ctr">
              <a:defRPr sz="7800">
                <a:latin typeface="Helvetica" pitchFamily="2" charset="0"/>
              </a:defRPr>
            </a:lvl1pPr>
          </a:lstStyle>
          <a:p>
            <a:r>
              <a:rPr lang="en-US" dirty="0"/>
              <a:t>Springboard Presentation Material</a:t>
            </a:r>
          </a:p>
        </p:txBody>
      </p:sp>
      <p:sp>
        <p:nvSpPr>
          <p:cNvPr id="13" name="Title 7">
            <a:extLst>
              <a:ext uri="{FF2B5EF4-FFF2-40B4-BE49-F238E27FC236}">
                <a16:creationId xmlns:a16="http://schemas.microsoft.com/office/drawing/2014/main" id="{7B5B3AE8-B000-DB49-A35F-E404E1BC350B}"/>
              </a:ext>
            </a:extLst>
          </p:cNvPr>
          <p:cNvSpPr txBox="1">
            <a:spLocks/>
          </p:cNvSpPr>
          <p:nvPr/>
        </p:nvSpPr>
        <p:spPr>
          <a:xfrm>
            <a:off x="1676400" y="7982149"/>
            <a:ext cx="21031200" cy="1482723"/>
          </a:xfrm>
          <a:prstGeom prst="rect">
            <a:avLst/>
          </a:prstGeom>
        </p:spPr>
        <p:txBody>
          <a:bodyPr/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" pitchFamily="2" charset="0"/>
                <a:ea typeface="+mn-ea"/>
                <a:cs typeface="+mn-cs"/>
                <a:sym typeface="Helvetica Light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endParaRPr lang="en-US" sz="6100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F61180C-5A93-254A-AC28-EB3F32D2B3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19999" y="6809819"/>
            <a:ext cx="9144001" cy="10230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100">
                <a:solidFill>
                  <a:schemeClr val="tx1"/>
                </a:solidFill>
                <a:latin typeface="Helvetica" pitchFamily="2" charset="0"/>
              </a:defRPr>
            </a:lvl1pPr>
          </a:lstStyle>
          <a:p>
            <a:pPr lvl="0"/>
            <a:r>
              <a:rPr lang="en-US" dirty="0"/>
              <a:t>Presenter; Company</a:t>
            </a:r>
          </a:p>
        </p:txBody>
      </p:sp>
      <p:pic>
        <p:nvPicPr>
          <p:cNvPr id="4" name="Picture 3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1616ED4D-8270-84EE-C35A-E8632A98C9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852" y="10972800"/>
            <a:ext cx="6307611" cy="2102537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Line"/>
          <p:cNvSpPr/>
          <p:nvPr/>
        </p:nvSpPr>
        <p:spPr>
          <a:xfrm>
            <a:off x="307545" y="1695844"/>
            <a:ext cx="2376891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D3738AA-3C73-B942-A2EF-47B29B11F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544" y="330594"/>
            <a:ext cx="23768911" cy="1270000"/>
          </a:xfrm>
          <a:prstGeom prst="rect">
            <a:avLst/>
          </a:prstGeom>
        </p:spPr>
        <p:txBody>
          <a:bodyPr/>
          <a:lstStyle>
            <a:lvl1pPr algn="l">
              <a:defRPr sz="8000" b="1"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Fo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798513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alk Title or Date, Time, Place">
            <a:extLst>
              <a:ext uri="{FF2B5EF4-FFF2-40B4-BE49-F238E27FC236}">
                <a16:creationId xmlns:a16="http://schemas.microsoft.com/office/drawing/2014/main" id="{8C648E1C-39E6-5548-B5E8-E65B7CF59992}"/>
              </a:ext>
            </a:extLst>
          </p:cNvPr>
          <p:cNvSpPr txBox="1"/>
          <p:nvPr/>
        </p:nvSpPr>
        <p:spPr>
          <a:xfrm>
            <a:off x="718457" y="12952727"/>
            <a:ext cx="5583260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algn="l"/>
            <a:r>
              <a:rPr lang="en-US" dirty="0"/>
              <a:t>Web Traffic Forecast (2023.01.15)</a:t>
            </a:r>
            <a:endParaRPr dirty="0"/>
          </a:p>
        </p:txBody>
      </p:sp>
      <p:sp>
        <p:nvSpPr>
          <p:cNvPr id="10" name="Line">
            <a:extLst>
              <a:ext uri="{FF2B5EF4-FFF2-40B4-BE49-F238E27FC236}">
                <a16:creationId xmlns:a16="http://schemas.microsoft.com/office/drawing/2014/main" id="{1CF49172-5DF6-DE4A-BED5-3BDDC8520453}"/>
              </a:ext>
            </a:extLst>
          </p:cNvPr>
          <p:cNvSpPr/>
          <p:nvPr/>
        </p:nvSpPr>
        <p:spPr>
          <a:xfrm>
            <a:off x="718457" y="12744845"/>
            <a:ext cx="23293407" cy="0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7EBFC3B8-BE73-E298-1154-245C01DB4D4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5350" y="11587556"/>
            <a:ext cx="1898650" cy="18986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3" r:id="rId4"/>
  </p:sldLayoutIdLst>
  <p:transition spd="med"/>
  <p:txStyles>
    <p:titleStyle>
      <a:lvl1pPr marL="0" marR="0" indent="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" pitchFamily="2" charset="0"/>
          <a:ea typeface="+mn-ea"/>
          <a:cs typeface="+mn-cs"/>
          <a:sym typeface="Helvetica Light"/>
        </a:defRPr>
      </a:lvl1pPr>
      <a:lvl2pPr marL="1270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" pitchFamily="2" charset="0"/>
          <a:ea typeface="+mn-ea"/>
          <a:cs typeface="+mn-cs"/>
          <a:sym typeface="Helvetica Light"/>
        </a:defRPr>
      </a:lvl2pPr>
      <a:lvl3pPr marL="1905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" pitchFamily="2" charset="0"/>
          <a:ea typeface="+mn-ea"/>
          <a:cs typeface="+mn-cs"/>
          <a:sym typeface="Helvetica Light"/>
        </a:defRPr>
      </a:lvl3pPr>
      <a:lvl4pPr marL="2540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" pitchFamily="2" charset="0"/>
          <a:ea typeface="+mn-ea"/>
          <a:cs typeface="+mn-cs"/>
          <a:sym typeface="Helvetica Light"/>
        </a:defRPr>
      </a:lvl4pPr>
      <a:lvl5pPr marL="3175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" pitchFamily="2" charset="0"/>
          <a:ea typeface="+mn-ea"/>
          <a:cs typeface="+mn-cs"/>
          <a:sym typeface="Helvetica Light"/>
        </a:defRPr>
      </a:lvl5pPr>
      <a:lvl6pPr marL="3810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30EC60-A5CC-3294-EF44-716A4503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5700338"/>
            <a:ext cx="21031200" cy="1482723"/>
          </a:xfrm>
          <a:effectLst>
            <a:softEdge rad="32157"/>
          </a:effectLst>
        </p:spPr>
        <p:txBody>
          <a:bodyPr/>
          <a:lstStyle/>
          <a:p>
            <a:r>
              <a:rPr lang="en-US" b="1" dirty="0"/>
              <a:t>Web Traffic Time Series Forecasting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A809B4F-F410-C143-A78D-ED2B411036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19999" y="7076518"/>
            <a:ext cx="9144001" cy="2829482"/>
          </a:xfrm>
        </p:spPr>
        <p:txBody>
          <a:bodyPr/>
          <a:lstStyle/>
          <a:p>
            <a:r>
              <a:rPr lang="en-US" dirty="0" err="1"/>
              <a:t>Doosoo</a:t>
            </a:r>
            <a:r>
              <a:rPr lang="en-US" dirty="0"/>
              <a:t> Yoon</a:t>
            </a:r>
            <a:br>
              <a:rPr lang="en-US" dirty="0"/>
            </a:br>
            <a:r>
              <a:rPr lang="en-US" dirty="0"/>
              <a:t>Data Science Team</a:t>
            </a:r>
            <a:br>
              <a:rPr lang="en-US" dirty="0"/>
            </a:br>
            <a:r>
              <a:rPr lang="en-US" sz="4800" dirty="0"/>
              <a:t>2023.01.15</a:t>
            </a:r>
          </a:p>
          <a:p>
            <a:endParaRPr lang="en-US" dirty="0"/>
          </a:p>
        </p:txBody>
      </p:sp>
      <p:pic>
        <p:nvPicPr>
          <p:cNvPr id="7" name="Picture 6" descr="A picture containing dark, laser&#10;&#10;Description automatically generated">
            <a:extLst>
              <a:ext uri="{FF2B5EF4-FFF2-40B4-BE49-F238E27FC236}">
                <a16:creationId xmlns:a16="http://schemas.microsoft.com/office/drawing/2014/main" id="{B12AB001-3772-E28C-28F2-5DA9D72482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132" y="0"/>
            <a:ext cx="24417131" cy="5253318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37781046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34FF1-4B7C-C547-BF9F-D44DD42D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Views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88CB26EF-7E88-299F-4190-01BC72F18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322" y="7235688"/>
            <a:ext cx="7315200" cy="5486400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8CB3B8E6-902A-B834-69C5-7D9AA5E620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6278" y="1749288"/>
            <a:ext cx="7315200" cy="5486400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0F4DF4A2-E227-538A-FF7A-87DD0C88EA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6278" y="7235688"/>
            <a:ext cx="7315200" cy="5486400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0D36127B-C147-583E-C37F-C0ABF50E41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322" y="1749288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45322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239DE-6CB0-DA9D-FB1E-4A476ADB8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Model: SARIMA</a:t>
            </a:r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E7E9D18E-0A59-2E75-2072-08ED9B04A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83" y="7096543"/>
            <a:ext cx="7315200" cy="5486400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AAF0C2EB-7E69-F026-4635-A086ACCD70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340" y="7096543"/>
            <a:ext cx="7315200" cy="5486400"/>
          </a:xfrm>
          <a:prstGeom prst="rect">
            <a:avLst/>
          </a:prstGeom>
        </p:spPr>
      </p:pic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E4273124-53F9-06D4-3C9B-695EB5602F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35" y="1843711"/>
            <a:ext cx="7315200" cy="5486400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7AB668AC-1876-56DC-B82E-3FC0F29A8A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340" y="1843711"/>
            <a:ext cx="7315200" cy="5486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F0F907-66B6-9876-139B-CDC07DBD598E}"/>
              </a:ext>
            </a:extLst>
          </p:cNvPr>
          <p:cNvSpPr txBox="1"/>
          <p:nvPr/>
        </p:nvSpPr>
        <p:spPr>
          <a:xfrm>
            <a:off x="14577392" y="3022380"/>
            <a:ext cx="9719739" cy="15645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571500" marR="0" indent="-571500" algn="l" defTabSz="825500" rtl="0" fontAlgn="auto" latinLnBrk="0" hangingPunct="0">
              <a:lnSpc>
                <a:spcPts val="5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 pitchFamily="2" charset="0"/>
                <a:ea typeface="+mn-ea"/>
                <a:cs typeface="+mn-cs"/>
                <a:sym typeface="Helvetica Light"/>
              </a:rPr>
              <a:t>Strong week seasonality</a:t>
            </a:r>
            <a:r>
              <a:rPr lang="en-US" sz="4000" b="1" dirty="0">
                <a:latin typeface="Helvetica" pitchFamily="2" charset="0"/>
              </a:rPr>
              <a:t> (m=7)</a:t>
            </a:r>
          </a:p>
          <a:p>
            <a:pPr marL="571500" marR="0" indent="-571500" algn="l" defTabSz="825500" rtl="0" fontAlgn="auto" latinLnBrk="0" hangingPunct="0">
              <a:lnSpc>
                <a:spcPts val="5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4000" dirty="0">
                <a:latin typeface="Helvetica" pitchFamily="2" charset="0"/>
              </a:rPr>
              <a:t>Stationarity test </a:t>
            </a:r>
            <a:r>
              <a:rPr lang="en-US" sz="4000" dirty="0">
                <a:latin typeface="Helvetica" pitchFamily="2" charset="0"/>
                <a:sym typeface="Wingdings" pitchFamily="2" charset="2"/>
              </a:rPr>
              <a:t> </a:t>
            </a:r>
            <a:r>
              <a:rPr lang="en-US" sz="4000" b="1" dirty="0">
                <a:solidFill>
                  <a:srgbClr val="FF0000"/>
                </a:solidFill>
                <a:latin typeface="Helvetica" pitchFamily="2" charset="0"/>
                <a:sym typeface="Wingdings" pitchFamily="2" charset="2"/>
              </a:rPr>
              <a:t>Log &amp; Difference</a:t>
            </a: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" pitchFamily="2" charset="0"/>
              <a:ea typeface="+mn-ea"/>
              <a:cs typeface="+mn-cs"/>
              <a:sym typeface="Helvetica Light"/>
            </a:endParaRPr>
          </a:p>
        </p:txBody>
      </p:sp>
      <p:pic>
        <p:nvPicPr>
          <p:cNvPr id="7" name="Picture 6" descr="Calendar&#10;&#10;Description automatically generated">
            <a:extLst>
              <a:ext uri="{FF2B5EF4-FFF2-40B4-BE49-F238E27FC236}">
                <a16:creationId xmlns:a16="http://schemas.microsoft.com/office/drawing/2014/main" id="{7B0533DA-8774-96A7-9AC7-4E31BDA4AE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3410" y="7096543"/>
            <a:ext cx="77724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8029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239DE-6CB0-DA9D-FB1E-4A476ADB8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Model: Prophet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918830B2-2E0E-B949-7F9A-5222B089E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287" y="2107094"/>
            <a:ext cx="14007548" cy="84045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EF22E1-BA1F-0B2F-663F-3DB999DFE6A8}"/>
              </a:ext>
            </a:extLst>
          </p:cNvPr>
          <p:cNvSpPr txBox="1"/>
          <p:nvPr/>
        </p:nvSpPr>
        <p:spPr>
          <a:xfrm>
            <a:off x="2034624" y="10412233"/>
            <a:ext cx="22041831" cy="15645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466725" marR="0" indent="-466725" algn="l" defTabSz="825500" rtl="0" fontAlgn="auto" latinLnBrk="0" hangingPunct="0">
              <a:lnSpc>
                <a:spcPts val="5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4000" dirty="0">
                <a:latin typeface="Helvetica" pitchFamily="2" charset="0"/>
              </a:rPr>
              <a:t>Prophet automatically detects abrupt changes in the trajectories of time series.</a:t>
            </a:r>
          </a:p>
          <a:p>
            <a:pPr marL="466725" marR="0" indent="-466725" algn="l" defTabSz="825500" rtl="0" fontAlgn="auto" latinLnBrk="0" hangingPunct="0">
              <a:lnSpc>
                <a:spcPts val="5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4000" dirty="0">
                <a:latin typeface="Helvetica" pitchFamily="2" charset="0"/>
              </a:rPr>
              <a:t>Unexpected bump is predicted in August 2017.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BAC3D3-A37C-9383-3B21-B73EDC5DFFFE}"/>
              </a:ext>
            </a:extLst>
          </p:cNvPr>
          <p:cNvCxnSpPr/>
          <p:nvPr/>
        </p:nvCxnSpPr>
        <p:spPr>
          <a:xfrm flipV="1">
            <a:off x="13089467" y="5520267"/>
            <a:ext cx="3979333" cy="5909733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18464757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239DE-6CB0-DA9D-FB1E-4A476ADB8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Model: LSTM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D87C1D63-5FC6-19F7-D00A-AC8E665E7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42" y="1868557"/>
            <a:ext cx="11463130" cy="8597348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02A51CEA-FA9D-AAEA-4FD2-4355A0CB6C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5272" y="1868557"/>
            <a:ext cx="11463130" cy="85973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FEF45D8-25FB-C98C-29C0-21689BC17C8F}"/>
              </a:ext>
            </a:extLst>
          </p:cNvPr>
          <p:cNvSpPr txBox="1"/>
          <p:nvPr/>
        </p:nvSpPr>
        <p:spPr>
          <a:xfrm>
            <a:off x="2034624" y="10412233"/>
            <a:ext cx="22041831" cy="15645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466725" marR="0" indent="-466725" algn="l" defTabSz="825500" rtl="0" fontAlgn="auto" latinLnBrk="0" hangingPunct="0">
              <a:lnSpc>
                <a:spcPts val="5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4000" dirty="0">
                <a:latin typeface="Helvetica" pitchFamily="2" charset="0"/>
              </a:rPr>
              <a:t>Long Short-Term Memory (LSTM): Feedback connections by a recurrent neural network.</a:t>
            </a:r>
          </a:p>
          <a:p>
            <a:pPr marL="466725" marR="0" indent="-466725" algn="l" defTabSz="825500" rtl="0" fontAlgn="auto" latinLnBrk="0" hangingPunct="0">
              <a:lnSpc>
                <a:spcPts val="5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4000" b="1" dirty="0">
                <a:latin typeface="Helvetica" pitchFamily="2" charset="0"/>
              </a:rPr>
              <a:t>Look back = 10 days</a:t>
            </a:r>
          </a:p>
        </p:txBody>
      </p:sp>
    </p:spTree>
    <p:extLst>
      <p:ext uri="{BB962C8B-B14F-4D97-AF65-F5344CB8AC3E}">
        <p14:creationId xmlns:p14="http://schemas.microsoft.com/office/powerpoint/2010/main" val="361988852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7C0AF38-AC4F-330D-89CA-973D94A6455B}"/>
              </a:ext>
            </a:extLst>
          </p:cNvPr>
          <p:cNvSpPr/>
          <p:nvPr/>
        </p:nvSpPr>
        <p:spPr>
          <a:xfrm>
            <a:off x="15282701" y="2862470"/>
            <a:ext cx="6559826" cy="24649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ap="flat">
            <a:solidFill>
              <a:schemeClr val="accent5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9B265F-1626-039A-E166-4095BC1FC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6D96A5CD-696D-5B39-0F9A-94B4ED885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38" y="2002735"/>
            <a:ext cx="13788887" cy="10341665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95F87447-AD74-86EC-4190-AAE1E53A23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3225" y="6564795"/>
            <a:ext cx="7315200" cy="5486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970459-0024-5848-E6B3-2FAC07BB7BE4}"/>
              </a:ext>
            </a:extLst>
          </p:cNvPr>
          <p:cNvSpPr txBox="1"/>
          <p:nvPr/>
        </p:nvSpPr>
        <p:spPr>
          <a:xfrm>
            <a:off x="15869480" y="3300429"/>
            <a:ext cx="5996608" cy="15645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R="0" algn="l" defTabSz="825500" rtl="0" fontAlgn="auto" latinLnBrk="0" hangingPunct="0">
              <a:lnSpc>
                <a:spcPts val="57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 pitchFamily="2" charset="0"/>
                <a:ea typeface="+mn-ea"/>
                <a:cs typeface="+mn-cs"/>
                <a:sym typeface="Helvetica Light"/>
              </a:rPr>
              <a:t>Best Model: LSTM</a:t>
            </a:r>
            <a:br>
              <a:rPr lang="en-US" sz="4000" b="1" dirty="0">
                <a:latin typeface="Helvetica" pitchFamily="2" charset="0"/>
              </a:rPr>
            </a:br>
            <a:r>
              <a:rPr lang="en-US" sz="4000" b="1" dirty="0">
                <a:latin typeface="Helvetica" pitchFamily="2" charset="0"/>
              </a:rPr>
              <a:t>(smallest </a:t>
            </a:r>
            <a:r>
              <a:rPr lang="en-US" sz="4000" b="1" dirty="0" err="1">
                <a:latin typeface="Helvetica" pitchFamily="2" charset="0"/>
              </a:rPr>
              <a:t>sMAPE</a:t>
            </a:r>
            <a:r>
              <a:rPr lang="en-US" sz="4000" b="1" dirty="0">
                <a:latin typeface="Helvetica" pitchFamily="2" charset="0"/>
              </a:rPr>
              <a:t> error)</a:t>
            </a: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pitchFamily="2" charset="0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40052210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BEF56-5383-65C2-05AA-BFF73B91A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away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51278B-8579-17B8-3DA7-9559102C27A0}"/>
              </a:ext>
            </a:extLst>
          </p:cNvPr>
          <p:cNvSpPr txBox="1"/>
          <p:nvPr/>
        </p:nvSpPr>
        <p:spPr>
          <a:xfrm>
            <a:off x="833559" y="2182285"/>
            <a:ext cx="21816891" cy="97975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825500" rtl="0" fontAlgn="auto" latinLnBrk="0" hangingPunct="0">
              <a:lnSpc>
                <a:spcPts val="6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latin typeface="Helvetica" pitchFamily="2" charset="0"/>
              </a:rPr>
              <a:t>The data shows that </a:t>
            </a:r>
          </a:p>
          <a:p>
            <a:pPr marL="928688" lvl="1" indent="-446088" algn="l">
              <a:lnSpc>
                <a:spcPts val="6300"/>
              </a:lnSpc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Helvetica" pitchFamily="2" charset="0"/>
              </a:rPr>
              <a:t>English Wikipedia pages </a:t>
            </a:r>
            <a:r>
              <a:rPr lang="en-US" sz="4000" dirty="0">
                <a:latin typeface="Helvetica" pitchFamily="2" charset="0"/>
              </a:rPr>
              <a:t>are the largest for both number of articles and the average daily traffic.</a:t>
            </a:r>
          </a:p>
          <a:p>
            <a:pPr marL="928688" lvl="1" indent="-446088" algn="l">
              <a:lnSpc>
                <a:spcPts val="63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Helvetica" pitchFamily="2" charset="0"/>
              </a:rPr>
              <a:t>although the </a:t>
            </a:r>
            <a:r>
              <a:rPr lang="en-US" sz="4000" b="1" dirty="0">
                <a:latin typeface="Helvetica" pitchFamily="2" charset="0"/>
              </a:rPr>
              <a:t>mobile-web-accessible pages </a:t>
            </a:r>
            <a:r>
              <a:rPr lang="en-US" sz="4000" dirty="0">
                <a:latin typeface="Helvetica" pitchFamily="2" charset="0"/>
              </a:rPr>
              <a:t>are slightly more than the </a:t>
            </a:r>
            <a:r>
              <a:rPr lang="en-US" sz="4000" b="1" dirty="0">
                <a:latin typeface="Helvetica" pitchFamily="2" charset="0"/>
              </a:rPr>
              <a:t>desktop-accessible pages</a:t>
            </a:r>
            <a:r>
              <a:rPr lang="en-US" sz="4000" dirty="0">
                <a:latin typeface="Helvetica" pitchFamily="2" charset="0"/>
              </a:rPr>
              <a:t>, the daily traffic for the desktop-accessible pages are still popular.</a:t>
            </a:r>
          </a:p>
          <a:p>
            <a:pPr marL="928688" lvl="1" indent="-446088" algn="l">
              <a:lnSpc>
                <a:spcPts val="63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Helvetica" pitchFamily="2" charset="0"/>
              </a:rPr>
              <a:t>the total average traffic has </a:t>
            </a:r>
            <a:r>
              <a:rPr lang="en-US" sz="4000" b="1" dirty="0">
                <a:latin typeface="Helvetica" pitchFamily="2" charset="0"/>
              </a:rPr>
              <a:t>a strong week seasonality</a:t>
            </a:r>
            <a:r>
              <a:rPr lang="en-US" sz="4000" dirty="0">
                <a:latin typeface="Helvetica" pitchFamily="2" charset="0"/>
              </a:rPr>
              <a:t>.</a:t>
            </a:r>
          </a:p>
          <a:p>
            <a:pPr marL="482600" lvl="1" indent="-465138" algn="l">
              <a:lnSpc>
                <a:spcPts val="6300"/>
              </a:lnSpc>
            </a:pPr>
            <a:endParaRPr lang="en-US" sz="4000" dirty="0">
              <a:latin typeface="Helvetica" pitchFamily="2" charset="0"/>
            </a:endParaRPr>
          </a:p>
          <a:p>
            <a:pPr marL="482600" lvl="1" indent="-465138" algn="l">
              <a:lnSpc>
                <a:spcPts val="6300"/>
              </a:lnSpc>
            </a:pPr>
            <a:r>
              <a:rPr lang="en-US" sz="4000" dirty="0">
                <a:latin typeface="Helvetica" pitchFamily="2" charset="0"/>
              </a:rPr>
              <a:t>Three different models for forecasting the future web traffic: </a:t>
            </a:r>
          </a:p>
          <a:p>
            <a:pPr marL="482600" lvl="1" indent="-465138" algn="l">
              <a:lnSpc>
                <a:spcPts val="6300"/>
              </a:lnSpc>
            </a:pPr>
            <a:r>
              <a:rPr lang="en-US" sz="4000" dirty="0">
                <a:latin typeface="Helvetica" pitchFamily="2" charset="0"/>
              </a:rPr>
              <a:t>	SARIMA, Prophet by Facebook, </a:t>
            </a:r>
            <a:r>
              <a:rPr lang="en-US" sz="4000" b="1" dirty="0">
                <a:solidFill>
                  <a:schemeClr val="accent5"/>
                </a:solidFill>
                <a:latin typeface="Helvetica" pitchFamily="2" charset="0"/>
              </a:rPr>
              <a:t>LSTM (</a:t>
            </a:r>
            <a:r>
              <a:rPr lang="en-US" sz="4000" b="1" dirty="0">
                <a:solidFill>
                  <a:schemeClr val="accent5"/>
                </a:solidFill>
                <a:latin typeface="Helvetica" pitchFamily="2" charset="0"/>
                <a:sym typeface="Wingdings" pitchFamily="2" charset="2"/>
              </a:rPr>
              <a:t> best performance)</a:t>
            </a:r>
            <a:endParaRPr lang="en-US" sz="4000" b="1" dirty="0">
              <a:solidFill>
                <a:schemeClr val="accent5"/>
              </a:solidFill>
              <a:latin typeface="Helvetica" pitchFamily="2" charset="0"/>
            </a:endParaRPr>
          </a:p>
          <a:p>
            <a:pPr marL="482600" lvl="1" indent="-465138" algn="l">
              <a:lnSpc>
                <a:spcPts val="6300"/>
              </a:lnSpc>
            </a:pPr>
            <a:endParaRPr lang="en-US" sz="4000" dirty="0">
              <a:latin typeface="Helvetica" pitchFamily="2" charset="0"/>
            </a:endParaRPr>
          </a:p>
          <a:p>
            <a:pPr marL="17463" lvl="1" indent="0" algn="l">
              <a:lnSpc>
                <a:spcPts val="6300"/>
              </a:lnSpc>
            </a:pPr>
            <a:r>
              <a:rPr lang="en-US" sz="4000" dirty="0">
                <a:latin typeface="Helvetica" pitchFamily="2" charset="0"/>
              </a:rPr>
              <a:t>We suggest that the internet servers make use of </a:t>
            </a:r>
            <a:r>
              <a:rPr lang="en-US" sz="4000" b="1" dirty="0">
                <a:solidFill>
                  <a:srgbClr val="C00000"/>
                </a:solidFill>
                <a:latin typeface="Helvetica" pitchFamily="2" charset="0"/>
              </a:rPr>
              <a:t>our best model, LSTM</a:t>
            </a:r>
            <a:r>
              <a:rPr lang="en-US" sz="4000" dirty="0">
                <a:latin typeface="Helvetica" pitchFamily="2" charset="0"/>
              </a:rPr>
              <a:t>, to predict the traffic of web pages to avoid any mishaps such as server shutdown or slowdown.</a:t>
            </a:r>
          </a:p>
        </p:txBody>
      </p:sp>
    </p:spTree>
    <p:extLst>
      <p:ext uri="{BB962C8B-B14F-4D97-AF65-F5344CB8AC3E}">
        <p14:creationId xmlns:p14="http://schemas.microsoft.com/office/powerpoint/2010/main" val="298570843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1F9EAB-AD62-0C27-900F-1BDEE54020DD}"/>
              </a:ext>
            </a:extLst>
          </p:cNvPr>
          <p:cNvSpPr txBox="1"/>
          <p:nvPr/>
        </p:nvSpPr>
        <p:spPr>
          <a:xfrm>
            <a:off x="8991600" y="6024438"/>
            <a:ext cx="6736879" cy="8335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825500" rtl="0" fontAlgn="auto" latinLnBrk="0" hangingPunct="0">
              <a:lnSpc>
                <a:spcPts val="5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 pitchFamily="2" charset="0"/>
                <a:ea typeface="+mn-ea"/>
                <a:cs typeface="+mn-cs"/>
                <a:sym typeface="Helvetica Light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51141498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466CC-8E39-F114-2097-152C12AA7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Identification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C8D224-E9A1-751D-8D7A-2FEFA5B369C5}"/>
              </a:ext>
            </a:extLst>
          </p:cNvPr>
          <p:cNvSpPr txBox="1"/>
          <p:nvPr/>
        </p:nvSpPr>
        <p:spPr>
          <a:xfrm>
            <a:off x="666750" y="3944359"/>
            <a:ext cx="22764750" cy="24109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r>
              <a:rPr lang="en-AU" dirty="0"/>
              <a:t>How can </a:t>
            </a:r>
            <a:r>
              <a:rPr lang="en-AU" b="1" dirty="0">
                <a:solidFill>
                  <a:srgbClr val="0070C0"/>
                </a:solidFill>
              </a:rPr>
              <a:t>the internet servers, such as Google, Facebook, and Yahoo, </a:t>
            </a:r>
            <a:r>
              <a:rPr lang="en-AU" b="1" dirty="0">
                <a:solidFill>
                  <a:schemeClr val="tx1"/>
                </a:solidFill>
              </a:rPr>
              <a:t>improve their capability in handling traffic control by means of time series analysis, forecasting an accurate </a:t>
            </a:r>
            <a:r>
              <a:rPr lang="en-AU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prediction of future views </a:t>
            </a:r>
            <a:r>
              <a:rPr lang="en-AU" b="1" dirty="0">
                <a:solidFill>
                  <a:schemeClr val="tx1"/>
                </a:solidFill>
              </a:rPr>
              <a:t>for the next 60 days?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6A71A3-F38B-89B7-C051-65930159BD30}"/>
              </a:ext>
            </a:extLst>
          </p:cNvPr>
          <p:cNvSpPr txBox="1"/>
          <p:nvPr/>
        </p:nvSpPr>
        <p:spPr>
          <a:xfrm>
            <a:off x="2642152" y="7332059"/>
            <a:ext cx="18813946" cy="44884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825500" rtl="0" fontAlgn="auto" latinLnBrk="0" hangingPunct="0">
              <a:lnSpc>
                <a:spcPts val="5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FillTx/>
                <a:latin typeface="Helvetica" pitchFamily="2" charset="0"/>
                <a:ea typeface="+mn-ea"/>
                <a:cs typeface="+mn-cs"/>
                <a:sym typeface="Helvetica Light"/>
              </a:rPr>
              <a:t>Data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FillTx/>
                <a:latin typeface="Helvetica" pitchFamily="2" charset="0"/>
                <a:ea typeface="+mn-ea"/>
                <a:cs typeface="+mn-cs"/>
                <a:sym typeface="Helvetica Light"/>
              </a:rPr>
              <a:t>:</a:t>
            </a:r>
          </a:p>
          <a:p>
            <a:pPr marL="571500" marR="0" indent="-571500" algn="l" defTabSz="825500" rtl="0" fontAlgn="auto" latinLnBrk="0" hangingPunct="0">
              <a:lnSpc>
                <a:spcPts val="5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FillTx/>
                <a:latin typeface="Helvetica" pitchFamily="2" charset="0"/>
                <a:ea typeface="+mn-ea"/>
                <a:cs typeface="+mn-cs"/>
                <a:sym typeface="Helvetica Light"/>
              </a:rPr>
              <a:t>Main data – </a:t>
            </a:r>
            <a:r>
              <a:rPr kumimoji="0" lang="en-US" sz="4000" b="0" i="0" u="none" strike="noStrike" cap="none" spc="0" normalizeH="0" baseline="0" dirty="0" err="1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FillTx/>
                <a:latin typeface="Helvetica" pitchFamily="2" charset="0"/>
                <a:ea typeface="+mn-ea"/>
                <a:cs typeface="+mn-cs"/>
                <a:sym typeface="Helvetica Light"/>
              </a:rPr>
              <a:t>train.csv</a:t>
            </a:r>
            <a:endParaRPr lang="en-US" sz="4000" dirty="0">
              <a:solidFill>
                <a:srgbClr val="000000">
                  <a:alpha val="20000"/>
                </a:srgbClr>
              </a:solidFill>
              <a:latin typeface="Helvetica" pitchFamily="2" charset="0"/>
            </a:endParaRPr>
          </a:p>
          <a:p>
            <a:pPr marL="928688" marR="0" indent="-446088" algn="l" defTabSz="825500" rtl="0" fontAlgn="auto" latinLnBrk="0" hangingPunct="0">
              <a:lnSpc>
                <a:spcPts val="5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0000">
                    <a:alpha val="20000"/>
                  </a:srgbClr>
                </a:solidFill>
                <a:latin typeface="Helvetica" pitchFamily="2" charset="0"/>
              </a:rPr>
              <a:t>145k rows each of which represents a different Wikipedia page</a:t>
            </a:r>
          </a:p>
          <a:p>
            <a:pPr marL="928688" marR="0" indent="-446088" algn="l" defTabSz="825500" rtl="0" fontAlgn="auto" latinLnBrk="0" hangingPunct="0">
              <a:lnSpc>
                <a:spcPts val="5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0000">
                    <a:alpha val="20000"/>
                  </a:srgbClr>
                </a:solidFill>
                <a:latin typeface="Helvetica" pitchFamily="2" charset="0"/>
              </a:rPr>
              <a:t>804 columns: article title + daily traffic on the particular Wikipedia page from</a:t>
            </a:r>
          </a:p>
          <a:p>
            <a:pPr marL="482600" lvl="1" indent="0" algn="l">
              <a:lnSpc>
                <a:spcPts val="5700"/>
              </a:lnSpc>
            </a:pPr>
            <a:r>
              <a:rPr lang="en-US" sz="4000" dirty="0">
                <a:solidFill>
                  <a:srgbClr val="000000">
                    <a:alpha val="20000"/>
                  </a:srgbClr>
                </a:solidFill>
                <a:latin typeface="Helvetica" pitchFamily="2" charset="0"/>
              </a:rPr>
              <a:t>					2015-07-01 to 2017-09-10</a:t>
            </a:r>
          </a:p>
          <a:p>
            <a:pPr marL="1054100" lvl="1" indent="-571500" algn="l">
              <a:lnSpc>
                <a:spcPts val="57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0000">
                    <a:alpha val="20000"/>
                  </a:srgbClr>
                </a:solidFill>
                <a:latin typeface="Helvetica" pitchFamily="2" charset="0"/>
              </a:rPr>
              <a:t>Page title: language / type of access / agent</a:t>
            </a:r>
          </a:p>
        </p:txBody>
      </p:sp>
    </p:spTree>
    <p:extLst>
      <p:ext uri="{BB962C8B-B14F-4D97-AF65-F5344CB8AC3E}">
        <p14:creationId xmlns:p14="http://schemas.microsoft.com/office/powerpoint/2010/main" val="110886424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466CC-8E39-F114-2097-152C12AA7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Identification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C8D224-E9A1-751D-8D7A-2FEFA5B369C5}"/>
              </a:ext>
            </a:extLst>
          </p:cNvPr>
          <p:cNvSpPr txBox="1"/>
          <p:nvPr/>
        </p:nvSpPr>
        <p:spPr>
          <a:xfrm>
            <a:off x="666750" y="3944359"/>
            <a:ext cx="22764750" cy="24109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r>
              <a:rPr lang="en-AU" dirty="0"/>
              <a:t>How can </a:t>
            </a:r>
            <a:r>
              <a:rPr lang="en-AU" b="1" dirty="0">
                <a:solidFill>
                  <a:srgbClr val="0070C0"/>
                </a:solidFill>
              </a:rPr>
              <a:t>the internet servers, such as Google, Facebook, and Yahoo, </a:t>
            </a:r>
            <a:r>
              <a:rPr lang="en-AU" b="1" dirty="0">
                <a:solidFill>
                  <a:schemeClr val="tx1"/>
                </a:solidFill>
              </a:rPr>
              <a:t>improve their capability in handling traffic control by means of time series analysis, forecasting an accurate </a:t>
            </a:r>
            <a:r>
              <a:rPr lang="en-AU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prediction of future views </a:t>
            </a:r>
            <a:r>
              <a:rPr lang="en-AU" b="1" dirty="0">
                <a:solidFill>
                  <a:schemeClr val="tx1"/>
                </a:solidFill>
              </a:rPr>
              <a:t>for the next 60 days?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6A71A3-F38B-89B7-C051-65930159BD30}"/>
              </a:ext>
            </a:extLst>
          </p:cNvPr>
          <p:cNvSpPr txBox="1"/>
          <p:nvPr/>
        </p:nvSpPr>
        <p:spPr>
          <a:xfrm>
            <a:off x="2642152" y="7332059"/>
            <a:ext cx="18813946" cy="44884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825500" rtl="0" fontAlgn="auto" latinLnBrk="0" hangingPunct="0">
              <a:lnSpc>
                <a:spcPts val="5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effectLst/>
                <a:uFillTx/>
                <a:latin typeface="Helvetica" pitchFamily="2" charset="0"/>
                <a:ea typeface="+mn-ea"/>
                <a:cs typeface="+mn-cs"/>
                <a:sym typeface="Helvetica Light"/>
              </a:rPr>
              <a:t>Data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effectLst/>
                <a:uFillTx/>
                <a:latin typeface="Helvetica" pitchFamily="2" charset="0"/>
                <a:ea typeface="+mn-ea"/>
                <a:cs typeface="+mn-cs"/>
                <a:sym typeface="Helvetica Light"/>
              </a:rPr>
              <a:t>:</a:t>
            </a:r>
          </a:p>
          <a:p>
            <a:pPr marL="571500" marR="0" indent="-571500" algn="l" defTabSz="825500" rtl="0" fontAlgn="auto" latinLnBrk="0" hangingPunct="0">
              <a:lnSpc>
                <a:spcPts val="5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effectLst/>
                <a:uFillTx/>
                <a:latin typeface="Helvetica" pitchFamily="2" charset="0"/>
                <a:ea typeface="+mn-ea"/>
                <a:cs typeface="+mn-cs"/>
                <a:sym typeface="Helvetica Light"/>
              </a:rPr>
              <a:t>Main data – </a:t>
            </a:r>
            <a:r>
              <a:rPr kumimoji="0" lang="en-US" sz="4000" b="0" i="0" u="none" strike="noStrike" cap="none" spc="0" normalizeH="0" baseline="0" dirty="0" err="1">
                <a:ln>
                  <a:noFill/>
                </a:ln>
                <a:effectLst/>
                <a:uFillTx/>
                <a:latin typeface="Helvetica" pitchFamily="2" charset="0"/>
                <a:ea typeface="+mn-ea"/>
                <a:cs typeface="+mn-cs"/>
                <a:sym typeface="Helvetica Light"/>
              </a:rPr>
              <a:t>train.csv</a:t>
            </a:r>
            <a:endParaRPr lang="en-US" sz="4000" dirty="0">
              <a:latin typeface="Helvetica" pitchFamily="2" charset="0"/>
            </a:endParaRPr>
          </a:p>
          <a:p>
            <a:pPr marL="928688" marR="0" indent="-446088" algn="l" defTabSz="825500" rtl="0" fontAlgn="auto" latinLnBrk="0" hangingPunct="0">
              <a:lnSpc>
                <a:spcPts val="5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4000" dirty="0">
                <a:latin typeface="Helvetica" pitchFamily="2" charset="0"/>
              </a:rPr>
              <a:t>145k rows each of which represents a different Wikipedia page</a:t>
            </a:r>
          </a:p>
          <a:p>
            <a:pPr marL="928688" marR="0" indent="-446088" algn="l" defTabSz="825500" rtl="0" fontAlgn="auto" latinLnBrk="0" hangingPunct="0">
              <a:lnSpc>
                <a:spcPts val="5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4000" dirty="0">
                <a:latin typeface="Helvetica" pitchFamily="2" charset="0"/>
              </a:rPr>
              <a:t>804 columns: article title + daily traffic on the particular Wikipedia page from</a:t>
            </a:r>
          </a:p>
          <a:p>
            <a:pPr marL="482600" lvl="1" indent="0" algn="l">
              <a:lnSpc>
                <a:spcPts val="5700"/>
              </a:lnSpc>
            </a:pPr>
            <a:r>
              <a:rPr lang="en-US" sz="4000" dirty="0">
                <a:latin typeface="Helvetica" pitchFamily="2" charset="0"/>
              </a:rPr>
              <a:t>					2015-07-01 to 2017-09-10</a:t>
            </a:r>
          </a:p>
          <a:p>
            <a:pPr marL="1054100" lvl="1" indent="-571500" algn="l">
              <a:lnSpc>
                <a:spcPts val="57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Helvetica" pitchFamily="2" charset="0"/>
              </a:rPr>
              <a:t>Page title: language / type of access / agent</a:t>
            </a:r>
          </a:p>
        </p:txBody>
      </p:sp>
    </p:spTree>
    <p:extLst>
      <p:ext uri="{BB962C8B-B14F-4D97-AF65-F5344CB8AC3E}">
        <p14:creationId xmlns:p14="http://schemas.microsoft.com/office/powerpoint/2010/main" val="58323919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EDD3A-B2CE-0EC4-BA91-D0DD68A2E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D2C95C-60FA-9098-E642-733A041A8EB8}"/>
              </a:ext>
            </a:extLst>
          </p:cNvPr>
          <p:cNvSpPr txBox="1"/>
          <p:nvPr/>
        </p:nvSpPr>
        <p:spPr>
          <a:xfrm>
            <a:off x="833559" y="2159376"/>
            <a:ext cx="21816891" cy="97975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825500" rtl="0" fontAlgn="auto" latinLnBrk="0" hangingPunct="0">
              <a:lnSpc>
                <a:spcPts val="6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latin typeface="Helvetica" pitchFamily="2" charset="0"/>
              </a:rPr>
              <a:t>The data shows that </a:t>
            </a:r>
          </a:p>
          <a:p>
            <a:pPr marL="928688" lvl="1" indent="-446088" algn="l">
              <a:lnSpc>
                <a:spcPts val="63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Helvetica" pitchFamily="2" charset="0"/>
              </a:rPr>
              <a:t>the number of pages written in </a:t>
            </a:r>
            <a:r>
              <a:rPr lang="en-US" sz="4000" b="1" dirty="0">
                <a:solidFill>
                  <a:srgbClr val="FF0000"/>
                </a:solidFill>
                <a:latin typeface="Helvetica" pitchFamily="2" charset="0"/>
              </a:rPr>
              <a:t>English</a:t>
            </a:r>
            <a:r>
              <a:rPr lang="en-US" sz="4000" dirty="0">
                <a:latin typeface="Helvetica" pitchFamily="2" charset="0"/>
              </a:rPr>
              <a:t> is the largest</a:t>
            </a:r>
          </a:p>
          <a:p>
            <a:pPr marL="928688" lvl="1" indent="-446088" algn="l">
              <a:lnSpc>
                <a:spcPts val="63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Helvetica" pitchFamily="2" charset="0"/>
              </a:rPr>
              <a:t>although the mobile-web-accessible pages are slightly more than the desktop-accessible pages, the </a:t>
            </a:r>
            <a:r>
              <a:rPr lang="en-US" sz="4000" b="1" dirty="0">
                <a:latin typeface="Helvetica" pitchFamily="2" charset="0"/>
              </a:rPr>
              <a:t>daily traffic for the desktop-accessible pages are still popular</a:t>
            </a:r>
            <a:r>
              <a:rPr lang="en-US" sz="4000" dirty="0">
                <a:latin typeface="Helvetica" pitchFamily="2" charset="0"/>
              </a:rPr>
              <a:t>.</a:t>
            </a:r>
          </a:p>
          <a:p>
            <a:pPr marL="928688" lvl="1" indent="-446088" algn="l">
              <a:lnSpc>
                <a:spcPts val="63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Helvetica" pitchFamily="2" charset="0"/>
              </a:rPr>
              <a:t>the daily traffic of </a:t>
            </a:r>
            <a:r>
              <a:rPr lang="en-US" sz="4000" b="1" dirty="0">
                <a:solidFill>
                  <a:srgbClr val="FF0000"/>
                </a:solidFill>
                <a:latin typeface="Helvetica" pitchFamily="2" charset="0"/>
              </a:rPr>
              <a:t>English</a:t>
            </a:r>
            <a:r>
              <a:rPr lang="en-US" sz="4000" dirty="0">
                <a:latin typeface="Helvetica" pitchFamily="2" charset="0"/>
              </a:rPr>
              <a:t> wiki pages is an order of magnitude busier than that of any other pages.</a:t>
            </a:r>
          </a:p>
          <a:p>
            <a:pPr marL="482600" lvl="1" indent="-465138" algn="l">
              <a:lnSpc>
                <a:spcPts val="6300"/>
              </a:lnSpc>
            </a:pPr>
            <a:endParaRPr lang="en-US" sz="4000" dirty="0">
              <a:latin typeface="Helvetica" pitchFamily="2" charset="0"/>
            </a:endParaRPr>
          </a:p>
          <a:p>
            <a:pPr marL="482600" lvl="1" indent="-465138" algn="l">
              <a:lnSpc>
                <a:spcPts val="6300"/>
              </a:lnSpc>
            </a:pPr>
            <a:r>
              <a:rPr lang="en-US" sz="4000" dirty="0">
                <a:latin typeface="Helvetica" pitchFamily="2" charset="0"/>
              </a:rPr>
              <a:t>We performed three different models for forecasting the future web traffic: </a:t>
            </a:r>
          </a:p>
          <a:p>
            <a:pPr marL="482600" lvl="1" indent="-465138" algn="l">
              <a:lnSpc>
                <a:spcPts val="6300"/>
              </a:lnSpc>
            </a:pPr>
            <a:r>
              <a:rPr lang="en-US" sz="4000" dirty="0">
                <a:latin typeface="Helvetica" pitchFamily="2" charset="0"/>
              </a:rPr>
              <a:t>	SARIMA, Prophet by Facebook, </a:t>
            </a:r>
            <a:r>
              <a:rPr lang="en-US" sz="4000" b="1" dirty="0">
                <a:solidFill>
                  <a:schemeClr val="accent5"/>
                </a:solidFill>
                <a:latin typeface="Helvetica" pitchFamily="2" charset="0"/>
              </a:rPr>
              <a:t>LSTM (</a:t>
            </a:r>
            <a:r>
              <a:rPr lang="en-US" sz="4000" b="1" dirty="0">
                <a:solidFill>
                  <a:schemeClr val="accent5"/>
                </a:solidFill>
                <a:latin typeface="Helvetica" pitchFamily="2" charset="0"/>
                <a:sym typeface="Wingdings" pitchFamily="2" charset="2"/>
              </a:rPr>
              <a:t> best performance)</a:t>
            </a:r>
            <a:endParaRPr lang="en-US" sz="4000" b="1" dirty="0">
              <a:solidFill>
                <a:schemeClr val="accent5"/>
              </a:solidFill>
              <a:latin typeface="Helvetica" pitchFamily="2" charset="0"/>
            </a:endParaRPr>
          </a:p>
          <a:p>
            <a:pPr marL="482600" lvl="1" indent="-465138" algn="l">
              <a:lnSpc>
                <a:spcPts val="6300"/>
              </a:lnSpc>
            </a:pPr>
            <a:endParaRPr lang="en-US" sz="4000" dirty="0">
              <a:latin typeface="Helvetica" pitchFamily="2" charset="0"/>
            </a:endParaRPr>
          </a:p>
          <a:p>
            <a:pPr marL="17463" lvl="1" indent="0" algn="l">
              <a:lnSpc>
                <a:spcPts val="6300"/>
              </a:lnSpc>
            </a:pPr>
            <a:r>
              <a:rPr lang="en-US" sz="4000" dirty="0">
                <a:latin typeface="Helvetica" pitchFamily="2" charset="0"/>
              </a:rPr>
              <a:t>We suggest that the internet servers make use of </a:t>
            </a:r>
            <a:r>
              <a:rPr lang="en-US" sz="4000" b="1" dirty="0">
                <a:solidFill>
                  <a:schemeClr val="accent5"/>
                </a:solidFill>
                <a:latin typeface="Helvetica" pitchFamily="2" charset="0"/>
              </a:rPr>
              <a:t>our best model, LSTM</a:t>
            </a:r>
            <a:r>
              <a:rPr lang="en-US" sz="4000" dirty="0">
                <a:latin typeface="Helvetica" pitchFamily="2" charset="0"/>
              </a:rPr>
              <a:t>, to predict the traffic of web pages to avoid any mishaps such as server shutdown or slowdown.</a:t>
            </a:r>
          </a:p>
        </p:txBody>
      </p:sp>
    </p:spTree>
    <p:extLst>
      <p:ext uri="{BB962C8B-B14F-4D97-AF65-F5344CB8AC3E}">
        <p14:creationId xmlns:p14="http://schemas.microsoft.com/office/powerpoint/2010/main" val="206807753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98CA8-E5ED-DD00-6859-39750932D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Articles per language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609E1A-2FC1-A025-7D24-C6DF47CCFC3F}"/>
              </a:ext>
            </a:extLst>
          </p:cNvPr>
          <p:cNvSpPr txBox="1"/>
          <p:nvPr/>
        </p:nvSpPr>
        <p:spPr>
          <a:xfrm>
            <a:off x="13213976" y="2724150"/>
            <a:ext cx="10084174" cy="30264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571500" marR="0" indent="-571500" algn="l" defTabSz="825500" rtl="0" fontAlgn="auto" latinLnBrk="0" hangingPunct="0">
              <a:lnSpc>
                <a:spcPts val="5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" pitchFamily="2" charset="0"/>
                <a:ea typeface="+mn-ea"/>
                <a:cs typeface="+mn-cs"/>
                <a:sym typeface="Helvetica Light"/>
              </a:rPr>
              <a:t>English Wiki pages 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 pitchFamily="2" charset="0"/>
                <a:ea typeface="+mn-ea"/>
                <a:cs typeface="+mn-cs"/>
                <a:sym typeface="Helvetica Light"/>
              </a:rPr>
              <a:t>are dominant.</a:t>
            </a:r>
          </a:p>
          <a:p>
            <a:pPr marL="571500" marR="0" indent="-571500" algn="l" defTabSz="825500" rtl="0" fontAlgn="auto" latinLnBrk="0" hangingPunct="0">
              <a:lnSpc>
                <a:spcPts val="5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 pitchFamily="2" charset="0"/>
                <a:ea typeface="+mn-ea"/>
                <a:cs typeface="+mn-cs"/>
                <a:sym typeface="Helvetica Light"/>
              </a:rPr>
              <a:t>The number of 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Helvetica" pitchFamily="2" charset="0"/>
                <a:ea typeface="+mn-ea"/>
                <a:cs typeface="+mn-cs"/>
                <a:sym typeface="Helvetica Light"/>
              </a:rPr>
              <a:t>Spanish Wiki pages 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 pitchFamily="2" charset="0"/>
                <a:ea typeface="+mn-ea"/>
                <a:cs typeface="+mn-cs"/>
                <a:sym typeface="Helvetica Light"/>
              </a:rPr>
              <a:t>is the smallest although Spanish is one of the most spoken languages.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8FB9A7B1-BC31-DE5B-A89F-57F51F7C7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50" y="2018087"/>
            <a:ext cx="13085726" cy="981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76644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CB4B96D8-7B68-7E41-BA89-CCD73F186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9" y="1845529"/>
            <a:ext cx="10583334" cy="7937500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3545AF62-0723-4D88-2DFF-C7DF27504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154" y="1845529"/>
            <a:ext cx="10583334" cy="7937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998CA8-E5ED-DD00-6859-39750932D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Articles per Agent/Access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56D92C-3B4C-7D56-49F1-491CA1D2D64E}"/>
              </a:ext>
            </a:extLst>
          </p:cNvPr>
          <p:cNvSpPr txBox="1"/>
          <p:nvPr/>
        </p:nvSpPr>
        <p:spPr>
          <a:xfrm>
            <a:off x="924248" y="10063796"/>
            <a:ext cx="23152207" cy="15645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466725" marR="0" indent="-466725" algn="l" defTabSz="825500" rtl="0" fontAlgn="auto" latinLnBrk="0" hangingPunct="0">
              <a:lnSpc>
                <a:spcPts val="5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 pitchFamily="2" charset="0"/>
                <a:ea typeface="+mn-ea"/>
                <a:cs typeface="+mn-cs"/>
                <a:sym typeface="Helvetica Light"/>
              </a:rPr>
              <a:t>Non-spider pages 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 pitchFamily="2" charset="0"/>
                <a:ea typeface="+mn-ea"/>
                <a:cs typeface="+mn-cs"/>
                <a:sym typeface="Helvetica Light"/>
              </a:rPr>
              <a:t>are more than 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 pitchFamily="2" charset="0"/>
                <a:ea typeface="+mn-ea"/>
                <a:cs typeface="+mn-cs"/>
                <a:sym typeface="Helvetica Light"/>
              </a:rPr>
              <a:t>spider </a:t>
            </a:r>
            <a:r>
              <a:rPr lang="en-US" sz="4000" b="1" dirty="0">
                <a:latin typeface="Helvetica" pitchFamily="2" charset="0"/>
              </a:rPr>
              <a:t>counterparts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 pitchFamily="2" charset="0"/>
                <a:ea typeface="+mn-ea"/>
                <a:cs typeface="+mn-cs"/>
                <a:sym typeface="Helvetica Light"/>
              </a:rPr>
              <a:t>.</a:t>
            </a:r>
          </a:p>
          <a:p>
            <a:pPr marL="466725" marR="0" indent="-466725" algn="l" defTabSz="825500" rtl="0" fontAlgn="auto" latinLnBrk="0" hangingPunct="0">
              <a:lnSpc>
                <a:spcPts val="5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4000" dirty="0">
                <a:latin typeface="Helvetica" pitchFamily="2" charset="0"/>
              </a:rPr>
              <a:t>The number of </a:t>
            </a:r>
            <a:r>
              <a:rPr lang="en-US" sz="4000" b="1" dirty="0">
                <a:latin typeface="Helvetica" pitchFamily="2" charset="0"/>
              </a:rPr>
              <a:t>Mobile-web-accessible pages </a:t>
            </a:r>
            <a:r>
              <a:rPr lang="en-US" sz="4000" dirty="0">
                <a:latin typeface="Helvetica" pitchFamily="2" charset="0"/>
              </a:rPr>
              <a:t>is slightly more than </a:t>
            </a:r>
            <a:r>
              <a:rPr lang="en-US" sz="4000" b="1" dirty="0">
                <a:latin typeface="Helvetica" pitchFamily="2" charset="0"/>
              </a:rPr>
              <a:t>desktop-accessible pages</a:t>
            </a:r>
            <a:r>
              <a:rPr lang="en-US" sz="4000" dirty="0">
                <a:latin typeface="Helvetic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289461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CB4B96D8-7B68-7E41-BA89-CCD73F186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9" y="1845529"/>
            <a:ext cx="10583334" cy="7937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998CA8-E5ED-DD00-6859-39750932D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>
                    <a:alpha val="10000"/>
                  </a:srgbClr>
                </a:solidFill>
              </a:rPr>
              <a:t>Number of Articles per Agent/</a:t>
            </a:r>
            <a:r>
              <a:rPr lang="en-US" dirty="0"/>
              <a:t>Access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609E1A-2FC1-A025-7D24-C6DF47CCFC3F}"/>
              </a:ext>
            </a:extLst>
          </p:cNvPr>
          <p:cNvSpPr txBox="1"/>
          <p:nvPr/>
        </p:nvSpPr>
        <p:spPr>
          <a:xfrm>
            <a:off x="924248" y="10063796"/>
            <a:ext cx="23152207" cy="22955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466725" marR="0" indent="-466725" algn="l" defTabSz="825500" rtl="0" fontAlgn="auto" latinLnBrk="0" hangingPunct="0">
              <a:lnSpc>
                <a:spcPts val="5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 pitchFamily="2" charset="0"/>
                <a:ea typeface="+mn-ea"/>
                <a:cs typeface="+mn-cs"/>
                <a:sym typeface="Helvetica Light"/>
              </a:rPr>
              <a:t>Non-spider pages 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 pitchFamily="2" charset="0"/>
                <a:ea typeface="+mn-ea"/>
                <a:cs typeface="+mn-cs"/>
                <a:sym typeface="Helvetica Light"/>
              </a:rPr>
              <a:t>are more than 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 pitchFamily="2" charset="0"/>
                <a:ea typeface="+mn-ea"/>
                <a:cs typeface="+mn-cs"/>
                <a:sym typeface="Helvetica Light"/>
              </a:rPr>
              <a:t>spider </a:t>
            </a:r>
            <a:r>
              <a:rPr lang="en-US" sz="4000" b="1" dirty="0">
                <a:latin typeface="Helvetica" pitchFamily="2" charset="0"/>
              </a:rPr>
              <a:t>counterparts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 pitchFamily="2" charset="0"/>
                <a:ea typeface="+mn-ea"/>
                <a:cs typeface="+mn-cs"/>
                <a:sym typeface="Helvetica Light"/>
              </a:rPr>
              <a:t>.</a:t>
            </a:r>
          </a:p>
          <a:p>
            <a:pPr marL="466725" marR="0" indent="-466725" algn="l" defTabSz="825500" rtl="0" fontAlgn="auto" latinLnBrk="0" hangingPunct="0">
              <a:lnSpc>
                <a:spcPts val="5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4000" dirty="0">
                <a:latin typeface="Helvetica" pitchFamily="2" charset="0"/>
              </a:rPr>
              <a:t>The number of </a:t>
            </a:r>
            <a:r>
              <a:rPr lang="en-US" sz="4000" b="1" dirty="0">
                <a:latin typeface="Helvetica" pitchFamily="2" charset="0"/>
              </a:rPr>
              <a:t>Mobile-web-accessible pages </a:t>
            </a:r>
            <a:r>
              <a:rPr lang="en-US" sz="4000" dirty="0">
                <a:latin typeface="Helvetica" pitchFamily="2" charset="0"/>
              </a:rPr>
              <a:t>is slightly more than </a:t>
            </a:r>
            <a:r>
              <a:rPr lang="en-US" sz="4000" b="1" dirty="0">
                <a:latin typeface="Helvetica" pitchFamily="2" charset="0"/>
              </a:rPr>
              <a:t>desktop-accessible pages</a:t>
            </a:r>
            <a:r>
              <a:rPr lang="en-US" sz="4000" dirty="0">
                <a:latin typeface="Helvetica" pitchFamily="2" charset="0"/>
              </a:rPr>
              <a:t>.</a:t>
            </a:r>
          </a:p>
          <a:p>
            <a:pPr marR="0" algn="l" defTabSz="825500" rtl="0" fontAlgn="auto" latinLnBrk="0" hangingPunct="0">
              <a:lnSpc>
                <a:spcPts val="57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4000" dirty="0">
                <a:latin typeface="Helvetica" pitchFamily="2" charset="0"/>
              </a:rPr>
              <a:t>	</a:t>
            </a:r>
            <a:r>
              <a:rPr lang="en-US" sz="4000" dirty="0">
                <a:latin typeface="Helvetica" pitchFamily="2" charset="0"/>
                <a:sym typeface="Wingdings" pitchFamily="2" charset="2"/>
              </a:rPr>
              <a:t> However, </a:t>
            </a:r>
            <a:r>
              <a:rPr lang="en-US" sz="4000" b="1" dirty="0">
                <a:solidFill>
                  <a:schemeClr val="accent1"/>
                </a:solidFill>
                <a:latin typeface="Helvetica" pitchFamily="2" charset="0"/>
                <a:sym typeface="Wingdings" pitchFamily="2" charset="2"/>
              </a:rPr>
              <a:t>desktop-access has still more traffic than mobile-access</a:t>
            </a:r>
            <a:r>
              <a:rPr lang="en-US" sz="4000" dirty="0">
                <a:latin typeface="Helvetica" pitchFamily="2" charset="0"/>
                <a:sym typeface="Wingdings" pitchFamily="2" charset="2"/>
              </a:rPr>
              <a:t>.</a:t>
            </a:r>
            <a:endParaRPr lang="en-US" sz="4000" dirty="0">
              <a:latin typeface="Helvetica" pitchFamily="2" charset="0"/>
            </a:endParaRP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8B54FBBE-D437-2225-33CE-E49716620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48" y="1845529"/>
            <a:ext cx="11267751" cy="845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58631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5CCFB-0EC8-B242-DD1C-26F552CEC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Traffic per language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B80BB3-1E75-6DA1-20F1-C55455643C77}"/>
              </a:ext>
            </a:extLst>
          </p:cNvPr>
          <p:cNvSpPr txBox="1"/>
          <p:nvPr/>
        </p:nvSpPr>
        <p:spPr>
          <a:xfrm>
            <a:off x="1749502" y="9805381"/>
            <a:ext cx="22041831" cy="30264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466725" marR="0" indent="-466725" algn="l" defTabSz="825500" rtl="0" fontAlgn="auto" latinLnBrk="0" hangingPunct="0">
              <a:lnSpc>
                <a:spcPts val="5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 pitchFamily="2" charset="0"/>
                <a:ea typeface="+mn-ea"/>
                <a:cs typeface="+mn-cs"/>
                <a:sym typeface="Helvetica Light"/>
              </a:rPr>
              <a:t>The average daily traffic of 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 pitchFamily="2" charset="0"/>
                <a:ea typeface="+mn-ea"/>
                <a:cs typeface="+mn-cs"/>
                <a:sym typeface="Helvetica Light"/>
              </a:rPr>
              <a:t>English Wiki pages 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 pitchFamily="2" charset="0"/>
                <a:ea typeface="+mn-ea"/>
                <a:cs typeface="+mn-cs"/>
                <a:sym typeface="Helvetica Light"/>
              </a:rPr>
              <a:t>are an order of magnitude busier than any other pages.</a:t>
            </a:r>
          </a:p>
          <a:p>
            <a:pPr marL="466725" marR="0" indent="-466725" algn="l" defTabSz="825500" rtl="0" fontAlgn="auto" latinLnBrk="0" hangingPunct="0">
              <a:lnSpc>
                <a:spcPts val="5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4000" dirty="0">
                <a:latin typeface="Helvetica" pitchFamily="2" charset="0"/>
              </a:rPr>
              <a:t>Similar pattern between English and Russian pages</a:t>
            </a:r>
          </a:p>
          <a:p>
            <a:pPr marL="466725" marR="0" indent="-466725" algn="l" defTabSz="825500" rtl="0" fontAlgn="auto" latinLnBrk="0" hangingPunct="0">
              <a:lnSpc>
                <a:spcPts val="5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4000" dirty="0">
                <a:latin typeface="Helvetica" pitchFamily="2" charset="0"/>
              </a:rPr>
              <a:t>Spanish pages have relatively high traffic although it has small number of articles.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D4D8D7A6-3FCA-123C-EEAA-15CAD3969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9" y="1759653"/>
            <a:ext cx="11019183" cy="8264387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582A90F9-08FA-BAFA-190D-7FB0764EAE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34" y="1759653"/>
            <a:ext cx="11019183" cy="826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06094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B56AB-255D-5366-E85D-5CD2C1C5F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5 popular pages </a:t>
            </a:r>
            <a:r>
              <a:rPr lang="en-US"/>
              <a:t>per language</a:t>
            </a:r>
            <a:endParaRPr lang="en-US" dirty="0"/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1E9DFA3E-7FB6-1DB8-8D13-941E7E3EE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927" y="2247708"/>
            <a:ext cx="5979296" cy="4484472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7A72C107-E03C-FFF2-5BDA-DCB1AF317B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60" y="2247708"/>
            <a:ext cx="5979296" cy="4484472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8A0C5530-180E-A43C-8E67-987B4EE62E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7955" y="2247708"/>
            <a:ext cx="5979296" cy="4484472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3E1B2143-F3CD-C240-9B26-916E8A24FD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3685" y="2247708"/>
            <a:ext cx="5979296" cy="4484472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E91D6D8F-CC3F-EAEA-111F-062B36CD85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7955" y="6840022"/>
            <a:ext cx="5979296" cy="4484472"/>
          </a:xfrm>
          <a:prstGeom prst="rect">
            <a:avLst/>
          </a:prstGeom>
        </p:spPr>
      </p:pic>
      <p:pic>
        <p:nvPicPr>
          <p:cNvPr id="14" name="Picture 1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AC7D031-D2D6-40C0-70E7-22FAC8577C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927" y="6840022"/>
            <a:ext cx="5979296" cy="4484472"/>
          </a:xfrm>
          <a:prstGeom prst="rect">
            <a:avLst/>
          </a:prstGeom>
        </p:spPr>
      </p:pic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E728010A-BC37-5553-6370-E7F7D565F4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60" y="6840022"/>
            <a:ext cx="5979296" cy="448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421781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EHT_API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none" lIns="50800" tIns="50800" rIns="50800" bIns="50800" numCol="1" spcCol="38100" rtlCol="0" anchor="t">
        <a:spAutoFit/>
      </a:bodyPr>
      <a:lstStyle>
        <a:defPPr marL="0" marR="0" indent="0" algn="l" defTabSz="825500" rtl="0" fontAlgn="auto" latinLnBrk="0" hangingPunct="0">
          <a:lnSpc>
            <a:spcPts val="57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 dirty="0">
            <a:ln>
              <a:noFill/>
            </a:ln>
            <a:solidFill>
              <a:srgbClr val="000000"/>
            </a:solidFill>
            <a:effectLst/>
            <a:uFillTx/>
            <a:latin typeface="Helvetica" pitchFamily="2" charset="0"/>
            <a:ea typeface="+mn-ea"/>
            <a:cs typeface="+mn-cs"/>
            <a:sym typeface="Helvetica Light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EHT_API" id="{D49B6798-C41C-B44C-BDB6-0051082E8E01}" vid="{26350148-41E5-A043-9723-1A8E8B149D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EHT_API</Template>
  <TotalTime>966</TotalTime>
  <Words>654</Words>
  <Application>Microsoft Macintosh PowerPoint</Application>
  <PresentationFormat>Custom</PresentationFormat>
  <Paragraphs>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Helvetica</vt:lpstr>
      <vt:lpstr>Helvetica Light</vt:lpstr>
      <vt:lpstr>EHT_API</vt:lpstr>
      <vt:lpstr>Web Traffic Time Series Forecasting</vt:lpstr>
      <vt:lpstr>Problem Identification</vt:lpstr>
      <vt:lpstr>Problem Identification</vt:lpstr>
      <vt:lpstr>Recommendation</vt:lpstr>
      <vt:lpstr>Number of Articles per language</vt:lpstr>
      <vt:lpstr>Number of Articles per Agent/Access</vt:lpstr>
      <vt:lpstr>Number of Articles per Agent/Access</vt:lpstr>
      <vt:lpstr>Daily Traffic per language</vt:lpstr>
      <vt:lpstr>Top 5 popular pages per language</vt:lpstr>
      <vt:lpstr>Average Views</vt:lpstr>
      <vt:lpstr>Model: SARIMA</vt:lpstr>
      <vt:lpstr>Model: Prophet</vt:lpstr>
      <vt:lpstr>Model: LSTM</vt:lpstr>
      <vt:lpstr>Model Comparison</vt:lpstr>
      <vt:lpstr>Take away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Whitefish Mountain Resort Ticket Price</dc:title>
  <dc:creator>Doosoo Yoon</dc:creator>
  <cp:lastModifiedBy>Doosoo Yoon</cp:lastModifiedBy>
  <cp:revision>16</cp:revision>
  <dcterms:created xsi:type="dcterms:W3CDTF">2022-06-02T14:43:10Z</dcterms:created>
  <dcterms:modified xsi:type="dcterms:W3CDTF">2023-01-16T23:45:33Z</dcterms:modified>
</cp:coreProperties>
</file>