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63" r:id="rId2"/>
    <p:sldId id="270" r:id="rId3"/>
    <p:sldId id="257" r:id="rId4"/>
    <p:sldId id="267" r:id="rId5"/>
    <p:sldId id="264" r:id="rId6"/>
    <p:sldId id="268" r:id="rId7"/>
    <p:sldId id="269" r:id="rId8"/>
  </p:sldIdLst>
  <p:sldSz cx="9144000" cy="6858000" type="screen4x3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1572" y="-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E8B066-0C54-440D-A0AC-D9B3844502DB}" type="datetimeFigureOut">
              <a:rPr lang="es-EC" smtClean="0"/>
              <a:t>16/05/2014</a:t>
            </a:fld>
            <a:endParaRPr lang="es-EC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C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6ACFDD-543D-42B7-9988-DF2F6E746733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5369305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C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D87A1A-05B8-44B8-913C-8AD592664959}" type="slidenum">
              <a:rPr lang="es-EC" smtClean="0"/>
              <a:t>3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4581588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C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D87A1A-05B8-44B8-913C-8AD592664959}" type="slidenum">
              <a:rPr lang="es-EC" smtClean="0"/>
              <a:t>4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4581588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C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D87A1A-05B8-44B8-913C-8AD592664959}" type="slidenum">
              <a:rPr lang="es-EC" smtClean="0"/>
              <a:t>5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4581588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C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D87A1A-05B8-44B8-913C-8AD592664959}" type="slidenum">
              <a:rPr lang="es-EC" smtClean="0"/>
              <a:t>6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458158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C83C0-18BC-41E5-9214-7DCB52325666}" type="datetimeFigureOut">
              <a:rPr lang="es-EC" smtClean="0"/>
              <a:t>16/05/2014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2BC03-87C6-47E2-BB19-DD7037807F86}" type="slidenum">
              <a:rPr lang="es-EC" smtClean="0"/>
              <a:t>‹Nº›</a:t>
            </a:fld>
            <a:endParaRPr lang="es-EC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C83C0-18BC-41E5-9214-7DCB52325666}" type="datetimeFigureOut">
              <a:rPr lang="es-EC" smtClean="0"/>
              <a:t>16/05/2014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2BC03-87C6-47E2-BB19-DD7037807F86}" type="slidenum">
              <a:rPr lang="es-EC" smtClean="0"/>
              <a:t>‹Nº›</a:t>
            </a:fld>
            <a:endParaRPr lang="es-EC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C83C0-18BC-41E5-9214-7DCB52325666}" type="datetimeFigureOut">
              <a:rPr lang="es-EC" smtClean="0"/>
              <a:t>16/05/2014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2BC03-87C6-47E2-BB19-DD7037807F86}" type="slidenum">
              <a:rPr lang="es-EC" smtClean="0"/>
              <a:t>‹Nº›</a:t>
            </a:fld>
            <a:endParaRPr lang="es-EC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C83C0-18BC-41E5-9214-7DCB52325666}" type="datetimeFigureOut">
              <a:rPr lang="es-EC" smtClean="0"/>
              <a:t>16/05/2014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2BC03-87C6-47E2-BB19-DD7037807F86}" type="slidenum">
              <a:rPr lang="es-EC" smtClean="0"/>
              <a:t>‹Nº›</a:t>
            </a:fld>
            <a:endParaRPr lang="es-EC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C83C0-18BC-41E5-9214-7DCB52325666}" type="datetimeFigureOut">
              <a:rPr lang="es-EC" smtClean="0"/>
              <a:t>16/05/2014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2BC03-87C6-47E2-BB19-DD7037807F86}" type="slidenum">
              <a:rPr lang="es-EC" smtClean="0"/>
              <a:t>‹Nº›</a:t>
            </a:fld>
            <a:endParaRPr lang="es-EC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C83C0-18BC-41E5-9214-7DCB52325666}" type="datetimeFigureOut">
              <a:rPr lang="es-EC" smtClean="0"/>
              <a:t>16/05/2014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2BC03-87C6-47E2-BB19-DD7037807F86}" type="slidenum">
              <a:rPr lang="es-EC" smtClean="0"/>
              <a:t>‹Nº›</a:t>
            </a:fld>
            <a:endParaRPr lang="es-EC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C83C0-18BC-41E5-9214-7DCB52325666}" type="datetimeFigureOut">
              <a:rPr lang="es-EC" smtClean="0"/>
              <a:t>16/05/2014</a:t>
            </a:fld>
            <a:endParaRPr lang="es-EC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2BC03-87C6-47E2-BB19-DD7037807F86}" type="slidenum">
              <a:rPr lang="es-EC" smtClean="0"/>
              <a:t>‹Nº›</a:t>
            </a:fld>
            <a:endParaRPr lang="es-EC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C83C0-18BC-41E5-9214-7DCB52325666}" type="datetimeFigureOut">
              <a:rPr lang="es-EC" smtClean="0"/>
              <a:t>16/05/2014</a:t>
            </a:fld>
            <a:endParaRPr lang="es-EC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2BC03-87C6-47E2-BB19-DD7037807F86}" type="slidenum">
              <a:rPr lang="es-EC" smtClean="0"/>
              <a:t>‹Nº›</a:t>
            </a:fld>
            <a:endParaRPr lang="es-EC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C83C0-18BC-41E5-9214-7DCB52325666}" type="datetimeFigureOut">
              <a:rPr lang="es-EC" smtClean="0"/>
              <a:t>16/05/2014</a:t>
            </a:fld>
            <a:endParaRPr lang="es-EC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2BC03-87C6-47E2-BB19-DD7037807F86}" type="slidenum">
              <a:rPr lang="es-EC" smtClean="0"/>
              <a:t>‹Nº›</a:t>
            </a:fld>
            <a:endParaRPr lang="es-EC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C83C0-18BC-41E5-9214-7DCB52325666}" type="datetimeFigureOut">
              <a:rPr lang="es-EC" smtClean="0"/>
              <a:t>16/05/2014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2BC03-87C6-47E2-BB19-DD7037807F86}" type="slidenum">
              <a:rPr lang="es-EC" smtClean="0"/>
              <a:t>‹Nº›</a:t>
            </a:fld>
            <a:endParaRPr lang="es-EC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C83C0-18BC-41E5-9214-7DCB52325666}" type="datetimeFigureOut">
              <a:rPr lang="es-EC" smtClean="0"/>
              <a:t>16/05/2014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2BC03-87C6-47E2-BB19-DD7037807F86}" type="slidenum">
              <a:rPr lang="es-EC" smtClean="0"/>
              <a:t>‹Nº›</a:t>
            </a:fld>
            <a:endParaRPr lang="es-EC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31EC83C0-18BC-41E5-9214-7DCB52325666}" type="datetimeFigureOut">
              <a:rPr lang="es-EC" smtClean="0"/>
              <a:t>16/05/2014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B42BC03-87C6-47E2-BB19-DD7037807F86}" type="slidenum">
              <a:rPr lang="es-EC" smtClean="0"/>
              <a:t>‹Nº›</a:t>
            </a:fld>
            <a:endParaRPr lang="es-EC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5" descr="Descripción: C:\Users\USER\Documents\Imagenes MOODLE\puces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2438" y="1990725"/>
            <a:ext cx="1897520" cy="1747664"/>
          </a:xfrm>
          <a:prstGeom prst="rect">
            <a:avLst/>
          </a:prstGeom>
          <a:noFill/>
          <a:extLst/>
        </p:spPr>
      </p:pic>
      <p:sp>
        <p:nvSpPr>
          <p:cNvPr id="5" name="10 Cuadro de texto"/>
          <p:cNvSpPr txBox="1"/>
          <p:nvPr/>
        </p:nvSpPr>
        <p:spPr>
          <a:xfrm>
            <a:off x="1331024" y="785352"/>
            <a:ext cx="6320347" cy="607145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s-ES" sz="2800" b="1" dirty="0" smtClean="0">
                <a:solidFill>
                  <a:srgbClr val="1F497D"/>
                </a:solidFill>
                <a:latin typeface="Arial"/>
                <a:ea typeface="Calibri"/>
                <a:cs typeface="Times New Roman"/>
              </a:rPr>
              <a:t>PROCESAMIENTO DE IMÁGENES</a:t>
            </a:r>
            <a:endParaRPr lang="es-EC" sz="2800" dirty="0">
              <a:effectLst/>
              <a:ea typeface="Calibri"/>
              <a:cs typeface="Times New Roman"/>
            </a:endParaRPr>
          </a:p>
        </p:txBody>
      </p:sp>
      <p:sp>
        <p:nvSpPr>
          <p:cNvPr id="6" name="9 Cuadro de texto"/>
          <p:cNvSpPr txBox="1"/>
          <p:nvPr/>
        </p:nvSpPr>
        <p:spPr>
          <a:xfrm>
            <a:off x="683568" y="5826596"/>
            <a:ext cx="4064496" cy="26670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s-ES" b="1" dirty="0">
                <a:solidFill>
                  <a:srgbClr val="1F497D"/>
                </a:solidFill>
                <a:effectLst/>
                <a:latin typeface="Arial"/>
                <a:ea typeface="Calibri"/>
                <a:cs typeface="Times New Roman"/>
              </a:rPr>
              <a:t>Docente: Ing. José Luis Carvajal C</a:t>
            </a:r>
            <a:r>
              <a:rPr lang="es-ES" sz="1000" b="1" dirty="0">
                <a:solidFill>
                  <a:srgbClr val="1F497D"/>
                </a:solidFill>
                <a:effectLst/>
                <a:latin typeface="Arial"/>
                <a:ea typeface="Calibri"/>
                <a:cs typeface="Times New Roman"/>
              </a:rPr>
              <a:t>.</a:t>
            </a:r>
            <a:endParaRPr lang="es-EC" sz="1100" dirty="0">
              <a:effectLst/>
              <a:ea typeface="Calibri"/>
              <a:cs typeface="Times New Roman"/>
            </a:endParaRPr>
          </a:p>
        </p:txBody>
      </p:sp>
      <p:sp>
        <p:nvSpPr>
          <p:cNvPr id="7" name="11 Cuadro de texto"/>
          <p:cNvSpPr txBox="1"/>
          <p:nvPr/>
        </p:nvSpPr>
        <p:spPr>
          <a:xfrm>
            <a:off x="683568" y="4429869"/>
            <a:ext cx="7776864" cy="59055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s-ES" sz="2800" b="1" dirty="0">
                <a:solidFill>
                  <a:srgbClr val="1F497D"/>
                </a:solidFill>
                <a:effectLst/>
                <a:latin typeface="Arial"/>
                <a:ea typeface="Calibri"/>
                <a:cs typeface="Times New Roman"/>
              </a:rPr>
              <a:t>INGENIERÍA EN </a:t>
            </a:r>
            <a:r>
              <a:rPr lang="es-ES" sz="2800" b="1" dirty="0" smtClean="0">
                <a:solidFill>
                  <a:srgbClr val="1F497D"/>
                </a:solidFill>
                <a:effectLst/>
                <a:latin typeface="Arial"/>
                <a:ea typeface="Calibri"/>
                <a:cs typeface="Times New Roman"/>
              </a:rPr>
              <a:t>SISTEMAS Y COMPUTACIÓN</a:t>
            </a:r>
            <a:endParaRPr lang="es-EC" sz="2800" dirty="0">
              <a:effectLst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25472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467544" y="332656"/>
            <a:ext cx="8208912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/>
              <a:t>Imágenes a Color:</a:t>
            </a:r>
          </a:p>
          <a:p>
            <a:endParaRPr lang="es-ES" b="1" dirty="0"/>
          </a:p>
          <a:p>
            <a:pPr algn="just"/>
            <a:r>
              <a:rPr lang="es-ES" dirty="0" err="1" smtClean="0"/>
              <a:t>Matlab</a:t>
            </a:r>
            <a:r>
              <a:rPr lang="es-ES" dirty="0" smtClean="0"/>
              <a:t> es la interfaz más simple para trabajar, pero a la vez, es la más lenta (unas 120 veces más lento que C++ y unas 30 veces más lento que Java cuando se trabaja pixel a pixel). Las imágenes se trabajan como arreglos de varias dimensiones.</a:t>
            </a:r>
          </a:p>
          <a:p>
            <a:pPr algn="just"/>
            <a:endParaRPr lang="es-ES" dirty="0"/>
          </a:p>
          <a:p>
            <a:pPr algn="just"/>
            <a:r>
              <a:rPr lang="es-ES" b="1" dirty="0" smtClean="0"/>
              <a:t>Imágenes en color: </a:t>
            </a:r>
            <a:r>
              <a:rPr lang="es-ES" dirty="0" smtClean="0"/>
              <a:t>arreglo de 3 dimensiones. Por ejemplo para generar espacio para una imagen de 640 x 480 con 3 colores se usa:</a:t>
            </a:r>
          </a:p>
          <a:p>
            <a:pPr algn="just"/>
            <a:endParaRPr lang="es-ES" b="1" dirty="0"/>
          </a:p>
          <a:p>
            <a:pPr algn="just"/>
            <a:r>
              <a:rPr lang="es-ES" dirty="0" smtClean="0"/>
              <a:t>I = </a:t>
            </a:r>
            <a:r>
              <a:rPr lang="es-ES" dirty="0" err="1" smtClean="0"/>
              <a:t>zeros</a:t>
            </a:r>
            <a:r>
              <a:rPr lang="es-ES" dirty="0" smtClean="0"/>
              <a:t>(480,640,3)</a:t>
            </a:r>
          </a:p>
          <a:p>
            <a:pPr algn="just"/>
            <a:endParaRPr lang="es-ES" dirty="0"/>
          </a:p>
          <a:p>
            <a:pPr algn="just"/>
            <a:r>
              <a:rPr lang="es-ES" dirty="0" smtClean="0"/>
              <a:t>Una imagen a color contiene 3 imágenes simples: una para el color rojo, otra para el verde y otra para el azul.</a:t>
            </a:r>
          </a:p>
          <a:p>
            <a:pPr algn="just"/>
            <a:endParaRPr lang="es-ES" dirty="0"/>
          </a:p>
          <a:p>
            <a:pPr algn="just"/>
            <a:r>
              <a:rPr lang="es-ES" dirty="0" smtClean="0"/>
              <a:t>Rojo: I(i,j,1)</a:t>
            </a:r>
          </a:p>
          <a:p>
            <a:pPr algn="just"/>
            <a:r>
              <a:rPr lang="es-ES" dirty="0" smtClean="0"/>
              <a:t>Verde: I(i,j,2)</a:t>
            </a:r>
          </a:p>
          <a:p>
            <a:pPr algn="just"/>
            <a:r>
              <a:rPr lang="es-ES" dirty="0" smtClean="0"/>
              <a:t>Azul: I(i,j,3)</a:t>
            </a:r>
          </a:p>
          <a:p>
            <a:pPr algn="just"/>
            <a:endParaRPr lang="es-ES" dirty="0"/>
          </a:p>
          <a:p>
            <a:pPr algn="just"/>
            <a:r>
              <a:rPr lang="es-ES" dirty="0" smtClean="0"/>
              <a:t>Para poder leer, grabar o mostrar imágenes en la plantilla, deben almacenarse como tipo de datos uint8 (un entero de 8 bits), mientras que para poder operar matemáticamente con ellas, debe almacenarse como </a:t>
            </a:r>
            <a:r>
              <a:rPr lang="es-ES" dirty="0" err="1" smtClean="0"/>
              <a:t>double</a:t>
            </a:r>
            <a:r>
              <a:rPr lang="es-ES" dirty="0" smtClean="0"/>
              <a:t> (número decimal). 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554903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467544" y="260648"/>
            <a:ext cx="8208912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/>
              <a:t>Conversión entre diferentes tipos de datos e imágenes:</a:t>
            </a:r>
          </a:p>
          <a:p>
            <a:endParaRPr lang="es-ES" b="1" dirty="0"/>
          </a:p>
          <a:p>
            <a:pPr algn="just"/>
            <a:r>
              <a:rPr lang="es-ES" dirty="0" smtClean="0"/>
              <a:t>La conversión de tipos de datos constituyen a las imágenes es una tarea frecuente en el procesamiento de imágenes, debido a que no todos los tipos de datos son convenientes para realizar un tipo de operación específica.</a:t>
            </a:r>
          </a:p>
          <a:p>
            <a:pPr algn="just"/>
            <a:endParaRPr lang="es-ES" dirty="0" smtClean="0"/>
          </a:p>
          <a:p>
            <a:pPr algn="just"/>
            <a:r>
              <a:rPr lang="es-ES" b="1" dirty="0" smtClean="0"/>
              <a:t>Conversión entre tipos de datos:</a:t>
            </a:r>
          </a:p>
          <a:p>
            <a:pPr algn="just"/>
            <a:endParaRPr lang="es-ES" b="1" dirty="0"/>
          </a:p>
          <a:p>
            <a:pPr algn="just"/>
            <a:r>
              <a:rPr lang="es-ES" dirty="0" smtClean="0"/>
              <a:t>La conversión entre tipos de datos se realiza de manera sencilla en </a:t>
            </a:r>
            <a:r>
              <a:rPr lang="es-ES" dirty="0" err="1" smtClean="0"/>
              <a:t>Matlab</a:t>
            </a:r>
            <a:r>
              <a:rPr lang="es-ES" dirty="0" smtClean="0"/>
              <a:t> utilizando la siguiente sintaxis general:</a:t>
            </a:r>
          </a:p>
          <a:p>
            <a:pPr algn="just"/>
            <a:endParaRPr lang="es-ES" dirty="0"/>
          </a:p>
          <a:p>
            <a:pPr algn="ctr"/>
            <a:r>
              <a:rPr lang="es-ES" dirty="0" smtClean="0"/>
              <a:t>B = </a:t>
            </a:r>
            <a:r>
              <a:rPr lang="es-ES" dirty="0" err="1" smtClean="0"/>
              <a:t>tipo_de_dato</a:t>
            </a:r>
            <a:r>
              <a:rPr lang="es-ES" dirty="0" smtClean="0"/>
              <a:t>(A)</a:t>
            </a:r>
          </a:p>
          <a:p>
            <a:pPr algn="just"/>
            <a:endParaRPr lang="es-ES" dirty="0"/>
          </a:p>
          <a:p>
            <a:pPr algn="just"/>
            <a:r>
              <a:rPr lang="es-ES" dirty="0" smtClean="0"/>
              <a:t>Donde </a:t>
            </a:r>
            <a:r>
              <a:rPr lang="es-ES" dirty="0" err="1" smtClean="0"/>
              <a:t>tipo_de_dato</a:t>
            </a:r>
            <a:r>
              <a:rPr lang="es-ES" dirty="0" smtClean="0"/>
              <a:t> es uno de los tipos de datos uint8, </a:t>
            </a:r>
            <a:r>
              <a:rPr lang="es-ES" dirty="0" err="1" smtClean="0"/>
              <a:t>double</a:t>
            </a:r>
            <a:r>
              <a:rPr lang="es-ES" dirty="0" smtClean="0"/>
              <a:t>, </a:t>
            </a:r>
            <a:r>
              <a:rPr lang="es-ES" dirty="0" err="1" smtClean="0"/>
              <a:t>logical</a:t>
            </a:r>
            <a:r>
              <a:rPr lang="es-ES" dirty="0" smtClean="0"/>
              <a:t>. De esta manera el tipo de datos original atribuido a </a:t>
            </a:r>
            <a:r>
              <a:rPr lang="es-ES" dirty="0" err="1" smtClean="0"/>
              <a:t>A</a:t>
            </a:r>
            <a:r>
              <a:rPr lang="es-ES" dirty="0" smtClean="0"/>
              <a:t> se convertirá al tipo de dato designado por </a:t>
            </a:r>
            <a:r>
              <a:rPr lang="es-ES" dirty="0" err="1" smtClean="0"/>
              <a:t>tipo_de_dato</a:t>
            </a:r>
            <a:r>
              <a:rPr lang="es-ES" dirty="0" smtClean="0"/>
              <a:t> y será grabado en la matriz B.</a:t>
            </a:r>
          </a:p>
          <a:p>
            <a:pPr algn="just"/>
            <a:endParaRPr lang="es-ES" dirty="0"/>
          </a:p>
          <a:p>
            <a:pPr algn="just"/>
            <a:r>
              <a:rPr lang="es-ES" dirty="0" smtClean="0"/>
              <a:t>Un ejemplo de esta conversión sería, si se considera que la imagen A es del tipo de datos uint8 y se deseará convertir al tipo </a:t>
            </a:r>
            <a:r>
              <a:rPr lang="es-ES" dirty="0" err="1" smtClean="0"/>
              <a:t>double</a:t>
            </a:r>
            <a:r>
              <a:rPr lang="es-ES" dirty="0" smtClean="0"/>
              <a:t> se escribiría en línea de comandos.</a:t>
            </a:r>
          </a:p>
          <a:p>
            <a:pPr algn="just"/>
            <a:endParaRPr lang="es-ES" dirty="0"/>
          </a:p>
          <a:p>
            <a:pPr algn="ctr"/>
            <a:r>
              <a:rPr lang="es-ES" dirty="0" smtClean="0"/>
              <a:t>B = </a:t>
            </a:r>
            <a:r>
              <a:rPr lang="es-ES" dirty="0" err="1" smtClean="0"/>
              <a:t>double</a:t>
            </a:r>
            <a:r>
              <a:rPr lang="es-ES" dirty="0" smtClean="0"/>
              <a:t>(A) </a:t>
            </a:r>
          </a:p>
          <a:p>
            <a:pPr algn="just"/>
            <a:r>
              <a:rPr lang="es-ES" dirty="0" smtClean="0"/>
              <a:t> </a:t>
            </a:r>
            <a:endParaRPr lang="es-EC" dirty="0"/>
          </a:p>
        </p:txBody>
      </p:sp>
      <p:sp>
        <p:nvSpPr>
          <p:cNvPr id="3" name="AutoShape 2" descr="data:image/jpeg;base64,/9j/4AAQSkZJRgABAQAAAQABAAD/2wCEAAkGBxATEhUQEBAQFA8UERAPEA8SFQ8QDxAQFBEWFhYSFBYYHCggJBolIBQUIzEhJSkrLi4uGB8zODQsNysvLisBCgoKDg0OGxAQGywkHyQsLCwsLCwsLCwsLjAsLCwsLCwsLCwsLCwsLCwsLCwsLCwsLCwsLCwsLCwsLCwsLCwsLP/AABEIAKwAwAMBEQACEQEDEQH/xAAcAAEAAgMBAQEAAAAAAAAAAAAABQYDBAcCAQj/xAA8EAABAwICBwUGBQEJAAAAAAABAAIDBBEFIQYSEzFBUWEHIiNxgTJCUpGh0RRTYnLBgiQzQ2NzorHh8P/EABsBAQACAwEBAAAAAAAAAAAAAAADBAECBQYH/8QAMREAAgIBAgUCBAYBBQAAAAAAAAECAxEEIQUSEzFBUXEiMoHBI0JhobHRkQYkM+Hw/9oADAMBAAIRAxEAPwDuKAIAgCAIAgCAIAgCAIAgCAIDDV1LI2GR5s1ouefkOqylnY1lJRTk+yOOdoOntVtBBBI6I+04MNixvAE/EfksahqpY8jhalrJOx7Q8L1GhfaHUQvEda90sDjnI7OWL9V+LeioV6nDxLsegv4bGUc17P8Ak7NFI1wDmkFrgHNcMwQdxCvnCaaeGe0MBAEAQBAEAQBAEAQBAEAQBAEAQBAEAQBAc90w0haXSOv/AGelBvY5ST/YbvO6sVJRTm/BxuITldOOmh+Z7nE6Nz6icyPzfI+59TuXI1duzkz22g08aoKEeyLxpBgGzja8DhmvPaTWdSbTOxXOMspeC09kekRIdQSn2Rr05O/V96P0yI8yvR6S3PwM4nFdLh9WP1/s6arpxQgCAIAgCAIAgCAIAgCAIAgCAIAgCAICvaa46KWA6p8aQFsY4jm/0v8AMhbRWWRW2ckf1OJadVuzhiomnvOG2m557gf/AHBb6mXLFQKvBaOrdPUS9l9zS0Mp7zs6ELznEZ4qZ7jTrCOwaTUgdAMvd/heO0VjVpDorH1WjlVPVSU87Zo8nxvD28jbe09Du9V7KqbWJI6dtasi4S7M/Q2F17J4mTxnuSNDx0vwPku3GSkso8ZZW65uL7o2lsaBAEAQBAEAQBAEAQBAEAQBAEAQBAYaupZGx0kjg1jQXOceAQw3jc5Fi+ImqqNtJlGLu1T7kLMwD1PHzVmEcdzi6q9zy4+y+py3E641FQ+Y+87u9G8FQus5m2er4fpVRVGteP5LZoJF4oK89xSX4eDu1rEWdaxI3it0XkadrChp/htyckxyGzyvX6WWYncZ0Dsdxm7JKN5zYdrF1Y42c30Nj/UuzpJ5Tiee4vRiStXnZnSldOMEAQBAEAQBAEAQBAEAQBAEAQBAEBzXTLSH8Q/YxH+zxu7zhulkHL9I+pU1cPLObrdR+SP1KHpTXbKncAfEnOzbzETfaPqSs3S5Ye5pw2jq6hZ7Q3+r7FJpGLl2M9pTEvuhLLOuuBxJ5R0YLY6TNJdnovNRWJFGEcTOd6Sxd669HopbHYXY0dFcV/C1cU97MDtWT/Tdk75b/RdamfJNMq6unrVOPnx7n6HBXYPHn1AEAQBAEAQBAEAQBAEAQBAEB8Jtmd3NAc90v0u2l6ekd4e6Woafa5sjPLm75KSEM7sp6nU8i5Y9ynB1yGN8hyHVT/ojl4wnKRRtKK/bVBDT4cfhs8hvKpXz5pex6bhem6VKz3luzXpmKhNnerRfNE22K4OveS9BbF61+6uFjcq8vxFQ0ijuuxo2dGPylRlbwXXQO79nmLfiKKMk3kj8CTndgFifMWK6+nnzQR5PX09K5rw90WVTFIIAgCAIAgCAIAgCAIAgPjnAC5IAGZJyAQFNxvtBgiOpTxvqH8XNOrED+87/AEC25WRO+td2U/GNIqyqFpnNih/Ii1gHDk9xNz9B0Uka/Up263O1ZBT1IAsNy2civCpvdmpW1+ygfLfvuvFF5n2nei1lLljknpo616r8Ld/YpEDVz5M9ZWiUpW5qrNl6CLvo5kuHrNy3AuDX5LjtbkTW5AY224V/TPDLcOxTaltiu1B7AvXY9iepUSUzj3ZWB7R/mM328wfor+kniTicfi9WYKa8fc68ugeeCAIAgCAIAgCAIAgCA8veACSQABck5ABDDaSyyjaS4+2W8bXWi48NfqenRW661FZfc89q9ZZdLlr2j/JTKusjbussykka1Uzl3IKsxK/FQymdKrTYI9kjnuDG5ucbBR5y8FtxVcXJ9kR2lNYHyiJh8OIag5F3vOUd0svC8FvhtDjW5y7y3/o0IGqpJncrRJ0bc1Vsexbgi5YHkuNqSzAtEbslymtzWS3IzFBcK1R3J4din1zc12KnsZPmEYgaeeOobvjka8jm2/eHqLqzCXLJMhvqVtbg/J+kIpA4BzTdrgHA8wRcFdo8Y1h4Z6QwEAQBAEAQBAEAQBAcn7QtOg6Q0tO8bJhIleP8R490H4R9StotLchurdi5fBRJsaJ4rZ2EMNEl4I+fECeK0cy1DTpGlJU3WmSxGvBIUUuxhfUn2jeKEdT7TlvF8sXL/BVth1ro0rt3l9kVyMXNz81VkzuQibsTVBJlyCJShbmqtrLES2YSuReWIlijdkuc0ZkjVrhkpau5JHsVPEGZrr0syRjgrRg7j2ZYrt6FgJu+EmB3OzfZPyIXV00+aHseV4jT0736PctinKAQBAEAQBAEAJQEZW47BHlrazvhZn9dy2UWyvPVVx859isYrpNNIC1nhsIINs3kHrw9FsopFSeqnL5djkukOCOj7zc28xw81pKJd02oT2ZWHyEb1Fk6aimYzKsZNuU2KCndLI2Nu8nM/C3iVmK5ngjvsjTBzfgzaQ1jXvEUf91ENRg5niVtbLLwuyI9BS4xc5/NLdmlC1VZM68Im5E1QyZZiiVomqpayeJZ8NXLuJok9EclQkjdmKq3LeHc3iVrEWLp0sMhnhXUYLz2QYns6mSnJ7szAWjhtI7n6gn5K5pJYk16nI4vVzVqa8fc7EuiedCAIAgCAxzTtYLvcAOqyk32NJ2RgsyeCHq9ImDKNpceZyHy3qRVvyULOIxXyLJA12Jyye042+EZNW6ikUZ6iyz5mRj0NUa8i1JYmrM0HIi45Fak0Sm6QaN73wDqWfZRyj6HT02qxtMpsrCMjkVCzrReSahH4aAvOU8ws0cWRc/MqVfBHPlnPl/ur+VfJDv+rISNqryZ1oI3I2qFstxRtwtUUmTRRLUTVTsZNEsVCudaTImYTkqUjc+T7lmJsiBxBiv1MyQU7c1fizU94ZXugmjnZ7Ub2vtzAOY9RceqlhLlkmRXVqyDg/J+kaeZr2Ne03a5oe08wRcLsp5WTxkouLwzIsmAgNKrxSKPIuu74W5lbKDZWt1dVfd7+iIWrx+R2TAGDnvcpVWl3ObbxGyW0Nv5ImaZzjdxJPMm6k7FGUpSeZPJhcVgykYnlYN0jA8rBIjA9akqNd61JUa71glRX8Zw2nc4SvFtXvPtkHDgD5rCinuyeOosguSHd9ilYnWumkLzu3NHJqgnPmeTs6XTqqCivqeYmqCTOhCJsxhRNliKNyBqhkyVEvRtVOxkqJyjVGwlRLwlU5EiPsiIyiIrmq5UzJAVTVfgzBqFTGDtvZZiu2ohGTd8DjE7nq72H5Zei6mmnzQx6Hl+J09O7Ph7/wBlxVg5wQETieCtku5lmyf7XeakjNruUdRoo2fFHZlXqYXsOq9pDuR/hTJ5OPOuUHiSMJchrg8OcsGyRicVg3SMTisEiMLysEiMD1qSI1aiSw6ncOaJZN8pLLKHpTiusdiw3F7vPxFR2z/KjqcP0z/5Z9/BBRMVWTO1CJtMaomyzFGxG1RtkqRu07VBNkqJalaqljJETNKFSmSIk4SqsiRHt6wjYjqxqs1sEDWMV+tmCPcFYRguHZVi2xrNk42ZUN2fTaNuWH6uHqrelnyzx6nL4pTz08y/KdsXSPNBAEBr1tFHK3VeL8j7w8isptEVtMbFiSKhiuESQ5+1HweOH7gplNM5F2llVv3RFkrJAkY3FDZIxOKwboxOK1JEa88gaLn0HEnkFg3RUdJ8Z1AWtPiOFjb3ByCxOXIsLuXNHpnfLml8qKW0Em53qnJno4QNmNqibLMYmdjVG2SpGzExRyZKkSFOxV5s3RKUzVVmyRErThVJkiJCJV5G6MhWpk0qlqmgzJC1jFerZgipQrUWYPEcrmOD2Gz2uD2u5Oabg/RSJ4eTWUVJYfY/R+C4i2ogjnbukY13kbZj0N12YS5opo8ZdW65uD8G6tiMIAgPjgDkRccRwQFaxjRu93wWB3mPgf2/ZSKfqc+7R+Yf4KpK0gkEEEZEHIhblHGNmYnFYNka08wGW9x3NG8/9dUSb7G2Ulllcx/GBCDcgykWAG5nQfdJyUF+pNptPLUy7YiUGV7nuLnG5Koylk9TVUoLCMrGKJstxiZ2NUbZKkZ42KNskSNyGNQyZIkb8EagkzdElA1VpM3RIwBVpG6N2NQM3MpWpkzRYLUyi8cLyPiNmt+ZV2jS3Wbxi8Fe3V01vEpI0cS0SrmguNO4j9Ba/wCgKvLR3w7xI4cQ08nhSKhVRkEhwII3gggjzBW0S2mmso1ipAdS7G8XJbLRuPsETRftcbPb6Gx/qV/ST2cTgcXpw1YvOzOlq6cUIAgCAICNxfBo5xmNWThIBn5HmFlPBDbRGz3Ian0Q+OT1aLn0vl/ypHNeCnXopt/iPb0X9mafQqmLXBjpWvdvk1tZ1+t1hWSRNLQ1SafocK070WqqKe051433MM7b6jxxBvud0VWxvO53dJGHJiJXmMVdsvxiZ2tWjZKkZ42LRskSNqKJQykbpG9DEoJSN0jehjUEpG6N6FigkzZG7EFBI2RvUsTnuDWAlxNgBvJWihKcuWKy2ZlJQXNJ4Re8D0XZGA+cB8m8N3sZ9yvRaPhUK/it3f7I89q+Jys+GrZfuyxgLrnJCAgtJdFaasb32hsoHcmaAHjz5joVDbRGxb9/Ut6bWWUPZ7ehxbSPR6oo5NnM3I32crbmOQDkefRcyyqVbwz02n1Nd8eaH1XoedFMX/CVUc5J1A7Vlt+W7J3y3+i2qnyTTMaujrVOHnx7n6Ha4EXGYOYPAhdc8efUAQBAEAQBAEBHY/g0NXA+nmaCxwyNs2O4Pb1BWJLKwb1zcJcyPzVi2ES00z6eYeJG7VJG5w4OHQjNc+fwvDPQ1SU4qSMccKiciZI3IadQymbpG7FTqCUzZI3I4FC5m6RtRxKJyM4NqNiibNjbp4nOcGtBLibADeStEnJ4XcOSisvsdL0bwBtO3WdZ0xHedvDR8LfuvTaHQxoXNLeT/b9EeZ1uule8LaP/ALuTa6BQCAIAgNLF8LhqYnQzsDmO+bTwc08CFrOCmsMlpunVLmg9zhelujE1FJqv70LidlMBk8cjyd0XKtqdbw+x6nS6uGojld/KOrdmuL/iKJgJvJD4L+dh7J9Rb5LoaafND2OBxGnpXPHZ7lrU5QCAIAgCAIAgCA532uaOCWNtYweJF3Jbb3RE5E/tP0JVTVx+HnXg6fDbsS6b89jmlPQHkuNO47qiSEVB0VeVxtymyyjUbtM4MraZaOZnBlbCtXIzg9hi1yZOh6I6PbEbaUeM4d0flt+69Hw/Q9JdSfzP9v8As87xDW9V8kPlX7lmXUOWEAQBAEAQGriWHxTxuimYHxuFiDw6jkeq1lFSWGb12SrlzReGUXAsCmwutyJkoai0Zk4xPudTaDzJF+qq11umf6M6t+ohq6d9px39/XB0RXDjhAEAQBAEAQBAYqqnbIx0bxdj2lrh0IWsoqSaZtCTjJSXg5dLgRie6N29ptfmOBXidU5U2OuXg9bVdGcFNeTIKDoqnWN+oj4aPosq0ypoxuplspm6aMUkVlspGS2aIaPWtUTNz3xMPD9Z/hei4Zocfi2L2X3OFxHXZ/Cr+r+xcF3DihAEAQBAEAQBAfCEB9QBAEAQBAEAQBAEBB4/RAubIBw1Xfx/K8p/qOhxcb127P7HS0V2IuBG/hF5XqFvrGCWkW8bCWNpozw2U8ZFmE8krgGj+sRLMO5vZGfePM9F6bhnDXLFtq28L7so63iHKunW9/LLcvSnCCAIAgCAIAgCAIAgCAIAgCAIAgCAIAgMdRFrNLeYy81V1umWpolU/K/fwbwlyyTIOBwOXFfLZxcXhnRmsbnuSG+QFzyW1EJ2zUILL9EYU8dzPRYO0HXksTwbvA6le34ZwTpfiX7vwvC9/Uiu1ja5Yf5JZejKIQBAEAQBAEAQBAEAQBAEAQBAEAQBAEAQBARwoWGRxz4G18rleft4Npr9TKU8+uE8Itu+SrSN9kYG4WXX02kp00eWqKRVcm+56VkwEAQBAEAQBAEAQBAEAQ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21398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467544" y="260648"/>
            <a:ext cx="82089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s-ES" dirty="0" smtClean="0"/>
          </a:p>
          <a:p>
            <a:pPr algn="just"/>
            <a:r>
              <a:rPr lang="es-ES" dirty="0"/>
              <a:t/>
            </a:r>
            <a:br>
              <a:rPr lang="es-ES" dirty="0"/>
            </a:br>
            <a:r>
              <a:rPr lang="es-ES" dirty="0" smtClean="0"/>
              <a:t> </a:t>
            </a:r>
            <a:endParaRPr lang="es-EC" dirty="0"/>
          </a:p>
        </p:txBody>
      </p:sp>
      <p:sp>
        <p:nvSpPr>
          <p:cNvPr id="3" name="AutoShape 2" descr="data:image/jpeg;base64,/9j/4AAQSkZJRgABAQAAAQABAAD/2wCEAAkGBxATEhUQEBAQFA8UERAPEA8SFQ8QDxAQFBEWFhYSFBYYHCggJBolIBQUIzEhJSkrLi4uGB8zODQsNysvLisBCgoKDg0OGxAQGywkHyQsLCwsLCwsLCwsLjAsLCwsLCwsLCwsLCwsLCwsLCwsLCwsLCwsLCwsLCwsLCwsLCwsLP/AABEIAKwAwAMBEQACEQEDEQH/xAAcAAEAAgMBAQEAAAAAAAAAAAAABQYDBAcCAQj/xAA8EAABAwICBwUGBQEJAAAAAAABAAIDBBEFIQYSEzFBUWEHIiNxgTJCUpGh0RRTYnLBgiQzQ2NzorHh8P/EABsBAQACAwEBAAAAAAAAAAAAAAADBAECBQYH/8QAMREAAgIBAgUCBAYBBQAAAAAAAAECAxEEIQUSEzFBUXEiMoHBI0JhobHRkQYkM+Hw/9oADAMBAAIRAxEAPwDuKAIAgCAIAgCAIAgCAIAgCAIDDV1LI2GR5s1ouefkOqylnY1lJRTk+yOOdoOntVtBBBI6I+04MNixvAE/EfksahqpY8jhalrJOx7Q8L1GhfaHUQvEda90sDjnI7OWL9V+LeioV6nDxLsegv4bGUc17P8Ak7NFI1wDmkFrgHNcMwQdxCvnCaaeGe0MBAEAQBAEAQBAEAQBAEAQBAEAQBAEAQBAc90w0haXSOv/AGelBvY5ST/YbvO6sVJRTm/BxuITldOOmh+Z7nE6Nz6icyPzfI+59TuXI1duzkz22g08aoKEeyLxpBgGzja8DhmvPaTWdSbTOxXOMspeC09kekRIdQSn2Rr05O/V96P0yI8yvR6S3PwM4nFdLh9WP1/s6arpxQgCAIAgCAIAgCAIAgCAIAgCAIAgCAICvaa46KWA6p8aQFsY4jm/0v8AMhbRWWRW2ckf1OJadVuzhiomnvOG2m557gf/AHBb6mXLFQKvBaOrdPUS9l9zS0Mp7zs6ELznEZ4qZ7jTrCOwaTUgdAMvd/heO0VjVpDorH1WjlVPVSU87Zo8nxvD28jbe09Du9V7KqbWJI6dtasi4S7M/Q2F17J4mTxnuSNDx0vwPku3GSkso8ZZW65uL7o2lsaBAEAQBAEAQBAEAQBAEAQBAEAQBAYaupZGx0kjg1jQXOceAQw3jc5Fi+ImqqNtJlGLu1T7kLMwD1PHzVmEcdzi6q9zy4+y+py3E641FQ+Y+87u9G8FQus5m2er4fpVRVGteP5LZoJF4oK89xSX4eDu1rEWdaxI3it0XkadrChp/htyckxyGzyvX6WWYncZ0Dsdxm7JKN5zYdrF1Y42c30Nj/UuzpJ5Tiee4vRiStXnZnSldOMEAQBAEAQBAEAQBAEAQBAEAQBAEBzXTLSH8Q/YxH+zxu7zhulkHL9I+pU1cPLObrdR+SP1KHpTXbKncAfEnOzbzETfaPqSs3S5Ye5pw2jq6hZ7Q3+r7FJpGLl2M9pTEvuhLLOuuBxJ5R0YLY6TNJdnovNRWJFGEcTOd6Sxd669HopbHYXY0dFcV/C1cU97MDtWT/Tdk75b/RdamfJNMq6unrVOPnx7n6HBXYPHn1AEAQBAEAQBAEAQBAEAQBAEB8Jtmd3NAc90v0u2l6ekd4e6Woafa5sjPLm75KSEM7sp6nU8i5Y9ynB1yGN8hyHVT/ojl4wnKRRtKK/bVBDT4cfhs8hvKpXz5pex6bhem6VKz3luzXpmKhNnerRfNE22K4OveS9BbF61+6uFjcq8vxFQ0ijuuxo2dGPylRlbwXXQO79nmLfiKKMk3kj8CTndgFifMWK6+nnzQR5PX09K5rw90WVTFIIAgCAIAgCAIAgCAIAgPjnAC5IAGZJyAQFNxvtBgiOpTxvqH8XNOrED+87/AEC25WRO+td2U/GNIqyqFpnNih/Ii1gHDk9xNz9B0Uka/Up263O1ZBT1IAsNy2civCpvdmpW1+ygfLfvuvFF5n2nei1lLljknpo616r8Ld/YpEDVz5M9ZWiUpW5qrNl6CLvo5kuHrNy3AuDX5LjtbkTW5AY224V/TPDLcOxTaltiu1B7AvXY9iepUSUzj3ZWB7R/mM328wfor+kniTicfi9WYKa8fc68ugeeCAIAgCAIAgCAIAgCA8veACSQABck5ABDDaSyyjaS4+2W8bXWi48NfqenRW661FZfc89q9ZZdLlr2j/JTKusjbussykka1Uzl3IKsxK/FQymdKrTYI9kjnuDG5ucbBR5y8FtxVcXJ9kR2lNYHyiJh8OIag5F3vOUd0svC8FvhtDjW5y7y3/o0IGqpJncrRJ0bc1Vsexbgi5YHkuNqSzAtEbslymtzWS3IzFBcK1R3J4din1zc12KnsZPmEYgaeeOobvjka8jm2/eHqLqzCXLJMhvqVtbg/J+kIpA4BzTdrgHA8wRcFdo8Y1h4Z6QwEAQBAEAQBAEAQBAcn7QtOg6Q0tO8bJhIleP8R490H4R9StotLchurdi5fBRJsaJ4rZ2EMNEl4I+fECeK0cy1DTpGlJU3WmSxGvBIUUuxhfUn2jeKEdT7TlvF8sXL/BVth1ro0rt3l9kVyMXNz81VkzuQibsTVBJlyCJShbmqtrLES2YSuReWIlijdkuc0ZkjVrhkpau5JHsVPEGZrr0syRjgrRg7j2ZYrt6FgJu+EmB3OzfZPyIXV00+aHseV4jT0736PctinKAQBAEAQBAEAJQEZW47BHlrazvhZn9dy2UWyvPVVx859isYrpNNIC1nhsIINs3kHrw9FsopFSeqnL5djkukOCOj7zc28xw81pKJd02oT2ZWHyEb1Fk6aimYzKsZNuU2KCndLI2Nu8nM/C3iVmK5ngjvsjTBzfgzaQ1jXvEUf91ENRg5niVtbLLwuyI9BS4xc5/NLdmlC1VZM68Im5E1QyZZiiVomqpayeJZ8NXLuJok9EclQkjdmKq3LeHc3iVrEWLp0sMhnhXUYLz2QYns6mSnJ7szAWjhtI7n6gn5K5pJYk16nI4vVzVqa8fc7EuiedCAIAgCAxzTtYLvcAOqyk32NJ2RgsyeCHq9ImDKNpceZyHy3qRVvyULOIxXyLJA12Jyye042+EZNW6ikUZ6iyz5mRj0NUa8i1JYmrM0HIi45Fak0Sm6QaN73wDqWfZRyj6HT02qxtMpsrCMjkVCzrReSahH4aAvOU8ws0cWRc/MqVfBHPlnPl/ur+VfJDv+rISNqryZ1oI3I2qFstxRtwtUUmTRRLUTVTsZNEsVCudaTImYTkqUjc+T7lmJsiBxBiv1MyQU7c1fizU94ZXugmjnZ7Ub2vtzAOY9RceqlhLlkmRXVqyDg/J+kaeZr2Ne03a5oe08wRcLsp5WTxkouLwzIsmAgNKrxSKPIuu74W5lbKDZWt1dVfd7+iIWrx+R2TAGDnvcpVWl3ObbxGyW0Nv5ImaZzjdxJPMm6k7FGUpSeZPJhcVgykYnlYN0jA8rBIjA9akqNd61JUa71glRX8Zw2nc4SvFtXvPtkHDgD5rCinuyeOosguSHd9ilYnWumkLzu3NHJqgnPmeTs6XTqqCivqeYmqCTOhCJsxhRNliKNyBqhkyVEvRtVOxkqJyjVGwlRLwlU5EiPsiIyiIrmq5UzJAVTVfgzBqFTGDtvZZiu2ohGTd8DjE7nq72H5Zei6mmnzQx6Hl+J09O7Ph7/wBlxVg5wQETieCtku5lmyf7XeakjNruUdRoo2fFHZlXqYXsOq9pDuR/hTJ5OPOuUHiSMJchrg8OcsGyRicVg3SMTisEiMLysEiMD1qSI1aiSw6ncOaJZN8pLLKHpTiusdiw3F7vPxFR2z/KjqcP0z/5Z9/BBRMVWTO1CJtMaomyzFGxG1RtkqRu07VBNkqJalaqljJETNKFSmSIk4SqsiRHt6wjYjqxqs1sEDWMV+tmCPcFYRguHZVi2xrNk42ZUN2fTaNuWH6uHqrelnyzx6nL4pTz08y/KdsXSPNBAEBr1tFHK3VeL8j7w8isptEVtMbFiSKhiuESQ5+1HweOH7gplNM5F2llVv3RFkrJAkY3FDZIxOKwboxOK1JEa88gaLn0HEnkFg3RUdJ8Z1AWtPiOFjb3ByCxOXIsLuXNHpnfLml8qKW0Em53qnJno4QNmNqibLMYmdjVG2SpGzExRyZKkSFOxV5s3RKUzVVmyRErThVJkiJCJV5G6MhWpk0qlqmgzJC1jFerZgipQrUWYPEcrmOD2Gz2uD2u5Oabg/RSJ4eTWUVJYfY/R+C4i2ogjnbukY13kbZj0N12YS5opo8ZdW65uD8G6tiMIAgPjgDkRccRwQFaxjRu93wWB3mPgf2/ZSKfqc+7R+Yf4KpK0gkEEEZEHIhblHGNmYnFYNka08wGW9x3NG8/9dUSb7G2Ulllcx/GBCDcgykWAG5nQfdJyUF+pNptPLUy7YiUGV7nuLnG5Koylk9TVUoLCMrGKJstxiZ2NUbZKkZ42KNskSNyGNQyZIkb8EagkzdElA1VpM3RIwBVpG6N2NQM3MpWpkzRYLUyi8cLyPiNmt+ZV2jS3Wbxi8Fe3V01vEpI0cS0SrmguNO4j9Ba/wCgKvLR3w7xI4cQ08nhSKhVRkEhwII3gggjzBW0S2mmso1ipAdS7G8XJbLRuPsETRftcbPb6Gx/qV/ST2cTgcXpw1YvOzOlq6cUIAgCAICNxfBo5xmNWThIBn5HmFlPBDbRGz3Ian0Q+OT1aLn0vl/ypHNeCnXopt/iPb0X9mafQqmLXBjpWvdvk1tZ1+t1hWSRNLQ1SafocK070WqqKe051433MM7b6jxxBvud0VWxvO53dJGHJiJXmMVdsvxiZ2tWjZKkZ42LRskSNqKJQykbpG9DEoJSN0jehjUEpG6N6FigkzZG7EFBI2RvUsTnuDWAlxNgBvJWihKcuWKy2ZlJQXNJ4Re8D0XZGA+cB8m8N3sZ9yvRaPhUK/it3f7I89q+Jys+GrZfuyxgLrnJCAgtJdFaasb32hsoHcmaAHjz5joVDbRGxb9/Ut6bWWUPZ7ehxbSPR6oo5NnM3I32crbmOQDkefRcyyqVbwz02n1Nd8eaH1XoedFMX/CVUc5J1A7Vlt+W7J3y3+i2qnyTTMaujrVOHnx7n6Ha4EXGYOYPAhdc8efUAQBAEAQBAEBHY/g0NXA+nmaCxwyNs2O4Pb1BWJLKwb1zcJcyPzVi2ES00z6eYeJG7VJG5w4OHQjNc+fwvDPQ1SU4qSMccKiciZI3IadQymbpG7FTqCUzZI3I4FC5m6RtRxKJyM4NqNiibNjbp4nOcGtBLibADeStEnJ4XcOSisvsdL0bwBtO3WdZ0xHedvDR8LfuvTaHQxoXNLeT/b9EeZ1uule8LaP/ALuTa6BQCAIAgNLF8LhqYnQzsDmO+bTwc08CFrOCmsMlpunVLmg9zhelujE1FJqv70LidlMBk8cjyd0XKtqdbw+x6nS6uGojld/KOrdmuL/iKJgJvJD4L+dh7J9Rb5LoaafND2OBxGnpXPHZ7lrU5QCAIAgCAIAgCA532uaOCWNtYweJF3Jbb3RE5E/tP0JVTVx+HnXg6fDbsS6b89jmlPQHkuNO47qiSEVB0VeVxtymyyjUbtM4MraZaOZnBlbCtXIzg9hi1yZOh6I6PbEbaUeM4d0flt+69Hw/Q9JdSfzP9v8As87xDW9V8kPlX7lmXUOWEAQBAEAQGriWHxTxuimYHxuFiDw6jkeq1lFSWGb12SrlzReGUXAsCmwutyJkoai0Zk4xPudTaDzJF+qq11umf6M6t+ohq6d9px39/XB0RXDjhAEAQBAEAQBAYqqnbIx0bxdj2lrh0IWsoqSaZtCTjJSXg5dLgRie6N29ptfmOBXidU5U2OuXg9bVdGcFNeTIKDoqnWN+oj4aPosq0ypoxuplspm6aMUkVlspGS2aIaPWtUTNz3xMPD9Z/hei4Zocfi2L2X3OFxHXZ/Cr+r+xcF3DihAEAQBAEAQBAfCEB9QBAEAQBAEAQBAEBB4/RAubIBw1Xfx/K8p/qOhxcb127P7HS0V2IuBG/hF5XqFvrGCWkW8bCWNpozw2U8ZFmE8krgGj+sRLMO5vZGfePM9F6bhnDXLFtq28L7so63iHKunW9/LLcvSnCCAIAgCAIAgCAIAgCAIAgCAIAgCAIAgMdRFrNLeYy81V1umWpolU/K/fwbwlyyTIOBwOXFfLZxcXhnRmsbnuSG+QFzyW1EJ2zUILL9EYU8dzPRYO0HXksTwbvA6le34ZwTpfiX7vwvC9/Uiu1ja5Yf5JZejKIQBAEAQBAEAQBAEAQBAEAQBAEAQBAEAQBARwoWGRxz4G18rleft4Npr9TKU8+uE8Itu+SrSN9kYG4WXX02kp00eWqKRVcm+56VkwEAQBAEAQBAEAQBAEAQ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4" name="3 Rectángulo"/>
          <p:cNvSpPr/>
          <p:nvPr/>
        </p:nvSpPr>
        <p:spPr>
          <a:xfrm>
            <a:off x="467544" y="612845"/>
            <a:ext cx="820891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b="1" dirty="0" smtClean="0"/>
              <a:t>Conversión entre diferentes tipos de imágenes:</a:t>
            </a:r>
          </a:p>
          <a:p>
            <a:pPr algn="just"/>
            <a:endParaRPr lang="es-ES" b="1" dirty="0"/>
          </a:p>
          <a:p>
            <a:pPr algn="just"/>
            <a:r>
              <a:rPr lang="es-ES" dirty="0" smtClean="0"/>
              <a:t>El </a:t>
            </a:r>
            <a:r>
              <a:rPr lang="es-ES" dirty="0" err="1" smtClean="0"/>
              <a:t>toolbox</a:t>
            </a:r>
            <a:r>
              <a:rPr lang="es-ES" dirty="0" smtClean="0"/>
              <a:t> de procesamiento de imágenes posee varias funciones que permitan realizar los escalamientos necesarios para convertir diferentes tipos de imágenes.</a:t>
            </a:r>
          </a:p>
          <a:p>
            <a:pPr algn="just"/>
            <a:r>
              <a:rPr lang="es-ES" dirty="0" smtClean="0"/>
              <a:t>La función im2uint8 indaga el tipo de dato de la imagen de entrada y realiza a partir de éste las operaciones necesarias para convertirla al intervalo de valores definido para uint8, el cual se encuentra entre 0 y 255.</a:t>
            </a:r>
          </a:p>
          <a:p>
            <a:pPr algn="just"/>
            <a:endParaRPr lang="es-ES" dirty="0"/>
          </a:p>
          <a:p>
            <a:pPr algn="just"/>
            <a:r>
              <a:rPr lang="es-ES" dirty="0" smtClean="0"/>
              <a:t>Ejemplo:</a:t>
            </a:r>
          </a:p>
          <a:p>
            <a:pPr algn="just"/>
            <a:endParaRPr lang="es-ES" dirty="0" smtClean="0"/>
          </a:p>
          <a:p>
            <a:pPr algn="just"/>
            <a:r>
              <a:rPr lang="es-ES" dirty="0" smtClean="0"/>
              <a:t>A = [-0.2 0.8; 1 0.2]</a:t>
            </a:r>
          </a:p>
          <a:p>
            <a:pPr algn="just"/>
            <a:r>
              <a:rPr lang="es-ES" dirty="0"/>
              <a:t/>
            </a:r>
            <a:br>
              <a:rPr lang="es-ES" dirty="0"/>
            </a:br>
            <a:r>
              <a:rPr lang="es-ES" dirty="0" smtClean="0"/>
              <a:t>Si se desempeñara la conversión se escribiría:</a:t>
            </a:r>
          </a:p>
          <a:p>
            <a:pPr algn="just"/>
            <a:endParaRPr lang="es-ES" dirty="0"/>
          </a:p>
          <a:p>
            <a:pPr algn="just"/>
            <a:r>
              <a:rPr lang="es-ES" dirty="0" smtClean="0"/>
              <a:t>B = im2uint8(A)</a:t>
            </a:r>
          </a:p>
          <a:p>
            <a:pPr algn="just"/>
            <a:endParaRPr lang="es-ES" dirty="0"/>
          </a:p>
          <a:p>
            <a:pPr algn="just"/>
            <a:r>
              <a:rPr lang="es-ES" dirty="0" smtClean="0"/>
              <a:t>Resultado: B = [0 204;255 51]</a:t>
            </a:r>
          </a:p>
          <a:p>
            <a:pPr algn="just"/>
            <a:endParaRPr lang="es-ES" dirty="0"/>
          </a:p>
          <a:p>
            <a:pPr algn="just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65740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460375" y="332656"/>
            <a:ext cx="820891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 smtClean="0"/>
              <a:t>Del resultado puede ser observado como se le asigna al menor número de A el menor número representable en el tipo uint8(0) y al máximo valor de A se le asigna el máximo representable (255), los demás valores se escalan linealmente en el intervalo [0, 255]</a:t>
            </a:r>
          </a:p>
          <a:p>
            <a:pPr algn="just"/>
            <a:endParaRPr lang="es-ES" dirty="0"/>
          </a:p>
          <a:p>
            <a:pPr algn="just"/>
            <a:r>
              <a:rPr lang="es-ES" dirty="0" smtClean="0"/>
              <a:t>Otro ejemplo:</a:t>
            </a:r>
          </a:p>
          <a:p>
            <a:pPr algn="just"/>
            <a:endParaRPr lang="es-ES" dirty="0" smtClean="0"/>
          </a:p>
          <a:p>
            <a:pPr algn="just"/>
            <a:r>
              <a:rPr lang="es-ES" dirty="0" smtClean="0"/>
              <a:t>A = [-100 20;200 1000]</a:t>
            </a:r>
          </a:p>
          <a:p>
            <a:pPr algn="just"/>
            <a:endParaRPr lang="es-ES" dirty="0" smtClean="0"/>
          </a:p>
          <a:p>
            <a:pPr algn="just"/>
            <a:r>
              <a:rPr lang="es-ES" dirty="0" smtClean="0"/>
              <a:t>B = mat2gray(A)</a:t>
            </a:r>
          </a:p>
          <a:p>
            <a:pPr algn="just"/>
            <a:endParaRPr lang="es-ES" dirty="0"/>
          </a:p>
          <a:p>
            <a:pPr algn="just"/>
            <a:r>
              <a:rPr lang="es-ES" dirty="0" smtClean="0"/>
              <a:t>Resultando:</a:t>
            </a:r>
          </a:p>
          <a:p>
            <a:pPr algn="just"/>
            <a:endParaRPr lang="es-ES" dirty="0"/>
          </a:p>
          <a:p>
            <a:pPr algn="just"/>
            <a:r>
              <a:rPr lang="es-ES" dirty="0" smtClean="0"/>
              <a:t>B = [0 </a:t>
            </a:r>
            <a:r>
              <a:rPr lang="es-ES" dirty="0" smtClean="0"/>
              <a:t>0.1091;0.2727 </a:t>
            </a:r>
            <a:r>
              <a:rPr lang="es-ES" dirty="0" smtClean="0"/>
              <a:t>1.000]</a:t>
            </a:r>
          </a:p>
          <a:p>
            <a:pPr algn="just"/>
            <a:r>
              <a:rPr lang="es-ES" dirty="0"/>
              <a:t/>
            </a:r>
            <a:br>
              <a:rPr lang="es-ES" dirty="0"/>
            </a:br>
            <a:r>
              <a:rPr lang="es-ES" dirty="0"/>
              <a:t/>
            </a:r>
            <a:br>
              <a:rPr lang="es-ES" dirty="0"/>
            </a:br>
            <a:endParaRPr lang="es-EC" dirty="0"/>
          </a:p>
        </p:txBody>
      </p:sp>
      <p:sp>
        <p:nvSpPr>
          <p:cNvPr id="3" name="AutoShape 2" descr="data:image/jpeg;base64,/9j/4AAQSkZJRgABAQAAAQABAAD/2wCEAAkGBxATEhUQEBAQFA8UERAPEA8SFQ8QDxAQFBEWFhYSFBYYHCggJBolIBQUIzEhJSkrLi4uGB8zODQsNysvLisBCgoKDg0OGxAQGywkHyQsLCwsLCwsLCwsLjAsLCwsLCwsLCwsLCwsLCwsLCwsLCwsLCwsLCwsLCwsLCwsLCwsLP/AABEIAKwAwAMBEQACEQEDEQH/xAAcAAEAAgMBAQEAAAAAAAAAAAAABQYDBAcCAQj/xAA8EAABAwICBwUGBQEJAAAAAAABAAIDBBEFIQYSEzFBUWEHIiNxgTJCUpGh0RRTYnLBgiQzQ2NzorHh8P/EABsBAQACAwEBAAAAAAAAAAAAAAADBAECBQYH/8QAMREAAgIBAgUCBAYBBQAAAAAAAAECAxEEIQUSEzFBUXEiMoHBI0JhobHRkQYkM+Hw/9oADAMBAAIRAxEAPwDuKAIAgCAIAgCAIAgCAIAgCAIDDV1LI2GR5s1ouefkOqylnY1lJRTk+yOOdoOntVtBBBI6I+04MNixvAE/EfksahqpY8jhalrJOx7Q8L1GhfaHUQvEda90sDjnI7OWL9V+LeioV6nDxLsegv4bGUc17P8Ak7NFI1wDmkFrgHNcMwQdxCvnCaaeGe0MBAEAQBAEAQBAEAQBAEAQBAEAQBAEAQBAc90w0haXSOv/AGelBvY5ST/YbvO6sVJRTm/BxuITldOOmh+Z7nE6Nz6icyPzfI+59TuXI1duzkz22g08aoKEeyLxpBgGzja8DhmvPaTWdSbTOxXOMspeC09kekRIdQSn2Rr05O/V96P0yI8yvR6S3PwM4nFdLh9WP1/s6arpxQgCAIAgCAIAgCAIAgCAIAgCAIAgCAICvaa46KWA6p8aQFsY4jm/0v8AMhbRWWRW2ckf1OJadVuzhiomnvOG2m557gf/AHBb6mXLFQKvBaOrdPUS9l9zS0Mp7zs6ELznEZ4qZ7jTrCOwaTUgdAMvd/heO0VjVpDorH1WjlVPVSU87Zo8nxvD28jbe09Du9V7KqbWJI6dtasi4S7M/Q2F17J4mTxnuSNDx0vwPku3GSkso8ZZW65uL7o2lsaBAEAQBAEAQBAEAQBAEAQBAEAQBAYaupZGx0kjg1jQXOceAQw3jc5Fi+ImqqNtJlGLu1T7kLMwD1PHzVmEcdzi6q9zy4+y+py3E641FQ+Y+87u9G8FQus5m2er4fpVRVGteP5LZoJF4oK89xSX4eDu1rEWdaxI3it0XkadrChp/htyckxyGzyvX6WWYncZ0Dsdxm7JKN5zYdrF1Y42c30Nj/UuzpJ5Tiee4vRiStXnZnSldOMEAQBAEAQBAEAQBAEAQBAEAQBAEBzXTLSH8Q/YxH+zxu7zhulkHL9I+pU1cPLObrdR+SP1KHpTXbKncAfEnOzbzETfaPqSs3S5Ye5pw2jq6hZ7Q3+r7FJpGLl2M9pTEvuhLLOuuBxJ5R0YLY6TNJdnovNRWJFGEcTOd6Sxd669HopbHYXY0dFcV/C1cU97MDtWT/Tdk75b/RdamfJNMq6unrVOPnx7n6HBXYPHn1AEAQBAEAQBAEAQBAEAQBAEB8Jtmd3NAc90v0u2l6ekd4e6Woafa5sjPLm75KSEM7sp6nU8i5Y9ynB1yGN8hyHVT/ojl4wnKRRtKK/bVBDT4cfhs8hvKpXz5pex6bhem6VKz3luzXpmKhNnerRfNE22K4OveS9BbF61+6uFjcq8vxFQ0ijuuxo2dGPylRlbwXXQO79nmLfiKKMk3kj8CTndgFifMWK6+nnzQR5PX09K5rw90WVTFIIAgCAIAgCAIAgCAIAgPjnAC5IAGZJyAQFNxvtBgiOpTxvqH8XNOrED+87/AEC25WRO+td2U/GNIqyqFpnNih/Ii1gHDk9xNz9B0Uka/Up263O1ZBT1IAsNy2civCpvdmpW1+ygfLfvuvFF5n2nei1lLljknpo616r8Ld/YpEDVz5M9ZWiUpW5qrNl6CLvo5kuHrNy3AuDX5LjtbkTW5AY224V/TPDLcOxTaltiu1B7AvXY9iepUSUzj3ZWB7R/mM328wfor+kniTicfi9WYKa8fc68ugeeCAIAgCAIAgCAIAgCA8veACSQABck5ABDDaSyyjaS4+2W8bXWi48NfqenRW661FZfc89q9ZZdLlr2j/JTKusjbussykka1Uzl3IKsxK/FQymdKrTYI9kjnuDG5ucbBR5y8FtxVcXJ9kR2lNYHyiJh8OIag5F3vOUd0svC8FvhtDjW5y7y3/o0IGqpJncrRJ0bc1Vsexbgi5YHkuNqSzAtEbslymtzWS3IzFBcK1R3J4din1zc12KnsZPmEYgaeeOobvjka8jm2/eHqLqzCXLJMhvqVtbg/J+kIpA4BzTdrgHA8wRcFdo8Y1h4Z6QwEAQBAEAQBAEAQBAcn7QtOg6Q0tO8bJhIleP8R490H4R9StotLchurdi5fBRJsaJ4rZ2EMNEl4I+fECeK0cy1DTpGlJU3WmSxGvBIUUuxhfUn2jeKEdT7TlvF8sXL/BVth1ro0rt3l9kVyMXNz81VkzuQibsTVBJlyCJShbmqtrLES2YSuReWIlijdkuc0ZkjVrhkpau5JHsVPEGZrr0syRjgrRg7j2ZYrt6FgJu+EmB3OzfZPyIXV00+aHseV4jT0736PctinKAQBAEAQBAEAJQEZW47BHlrazvhZn9dy2UWyvPVVx859isYrpNNIC1nhsIINs3kHrw9FsopFSeqnL5djkukOCOj7zc28xw81pKJd02oT2ZWHyEb1Fk6aimYzKsZNuU2KCndLI2Nu8nM/C3iVmK5ngjvsjTBzfgzaQ1jXvEUf91ENRg5niVtbLLwuyI9BS4xc5/NLdmlC1VZM68Im5E1QyZZiiVomqpayeJZ8NXLuJok9EclQkjdmKq3LeHc3iVrEWLp0sMhnhXUYLz2QYns6mSnJ7szAWjhtI7n6gn5K5pJYk16nI4vVzVqa8fc7EuiedCAIAgCAxzTtYLvcAOqyk32NJ2RgsyeCHq9ImDKNpceZyHy3qRVvyULOIxXyLJA12Jyye042+EZNW6ikUZ6iyz5mRj0NUa8i1JYmrM0HIi45Fak0Sm6QaN73wDqWfZRyj6HT02qxtMpsrCMjkVCzrReSahH4aAvOU8ws0cWRc/MqVfBHPlnPl/ur+VfJDv+rISNqryZ1oI3I2qFstxRtwtUUmTRRLUTVTsZNEsVCudaTImYTkqUjc+T7lmJsiBxBiv1MyQU7c1fizU94ZXugmjnZ7Ub2vtzAOY9RceqlhLlkmRXVqyDg/J+kaeZr2Ne03a5oe08wRcLsp5WTxkouLwzIsmAgNKrxSKPIuu74W5lbKDZWt1dVfd7+iIWrx+R2TAGDnvcpVWl3ObbxGyW0Nv5ImaZzjdxJPMm6k7FGUpSeZPJhcVgykYnlYN0jA8rBIjA9akqNd61JUa71glRX8Zw2nc4SvFtXvPtkHDgD5rCinuyeOosguSHd9ilYnWumkLzu3NHJqgnPmeTs6XTqqCivqeYmqCTOhCJsxhRNliKNyBqhkyVEvRtVOxkqJyjVGwlRLwlU5EiPsiIyiIrmq5UzJAVTVfgzBqFTGDtvZZiu2ohGTd8DjE7nq72H5Zei6mmnzQx6Hl+J09O7Ph7/wBlxVg5wQETieCtku5lmyf7XeakjNruUdRoo2fFHZlXqYXsOq9pDuR/hTJ5OPOuUHiSMJchrg8OcsGyRicVg3SMTisEiMLysEiMD1qSI1aiSw6ncOaJZN8pLLKHpTiusdiw3F7vPxFR2z/KjqcP0z/5Z9/BBRMVWTO1CJtMaomyzFGxG1RtkqRu07VBNkqJalaqljJETNKFSmSIk4SqsiRHt6wjYjqxqs1sEDWMV+tmCPcFYRguHZVi2xrNk42ZUN2fTaNuWH6uHqrelnyzx6nL4pTz08y/KdsXSPNBAEBr1tFHK3VeL8j7w8isptEVtMbFiSKhiuESQ5+1HweOH7gplNM5F2llVv3RFkrJAkY3FDZIxOKwboxOK1JEa88gaLn0HEnkFg3RUdJ8Z1AWtPiOFjb3ByCxOXIsLuXNHpnfLml8qKW0Em53qnJno4QNmNqibLMYmdjVG2SpGzExRyZKkSFOxV5s3RKUzVVmyRErThVJkiJCJV5G6MhWpk0qlqmgzJC1jFerZgipQrUWYPEcrmOD2Gz2uD2u5Oabg/RSJ4eTWUVJYfY/R+C4i2ogjnbukY13kbZj0N12YS5opo8ZdW65uD8G6tiMIAgPjgDkRccRwQFaxjRu93wWB3mPgf2/ZSKfqc+7R+Yf4KpK0gkEEEZEHIhblHGNmYnFYNka08wGW9x3NG8/9dUSb7G2Ulllcx/GBCDcgykWAG5nQfdJyUF+pNptPLUy7YiUGV7nuLnG5Koylk9TVUoLCMrGKJstxiZ2NUbZKkZ42KNskSNyGNQyZIkb8EagkzdElA1VpM3RIwBVpG6N2NQM3MpWpkzRYLUyi8cLyPiNmt+ZV2jS3Wbxi8Fe3V01vEpI0cS0SrmguNO4j9Ba/wCgKvLR3w7xI4cQ08nhSKhVRkEhwII3gggjzBW0S2mmso1ipAdS7G8XJbLRuPsETRftcbPb6Gx/qV/ST2cTgcXpw1YvOzOlq6cUIAgCAICNxfBo5xmNWThIBn5HmFlPBDbRGz3Ian0Q+OT1aLn0vl/ypHNeCnXopt/iPb0X9mafQqmLXBjpWvdvk1tZ1+t1hWSRNLQ1SafocK070WqqKe051433MM7b6jxxBvud0VWxvO53dJGHJiJXmMVdsvxiZ2tWjZKkZ42LRskSNqKJQykbpG9DEoJSN0jehjUEpG6N6FigkzZG7EFBI2RvUsTnuDWAlxNgBvJWihKcuWKy2ZlJQXNJ4Re8D0XZGA+cB8m8N3sZ9yvRaPhUK/it3f7I89q+Jys+GrZfuyxgLrnJCAgtJdFaasb32hsoHcmaAHjz5joVDbRGxb9/Ut6bWWUPZ7ehxbSPR6oo5NnM3I32crbmOQDkefRcyyqVbwz02n1Nd8eaH1XoedFMX/CVUc5J1A7Vlt+W7J3y3+i2qnyTTMaujrVOHnx7n6Ha4EXGYOYPAhdc8efUAQBAEAQBAEBHY/g0NXA+nmaCxwyNs2O4Pb1BWJLKwb1zcJcyPzVi2ES00z6eYeJG7VJG5w4OHQjNc+fwvDPQ1SU4qSMccKiciZI3IadQymbpG7FTqCUzZI3I4FC5m6RtRxKJyM4NqNiibNjbp4nOcGtBLibADeStEnJ4XcOSisvsdL0bwBtO3WdZ0xHedvDR8LfuvTaHQxoXNLeT/b9EeZ1uule8LaP/ALuTa6BQCAIAgNLF8LhqYnQzsDmO+bTwc08CFrOCmsMlpunVLmg9zhelujE1FJqv70LidlMBk8cjyd0XKtqdbw+x6nS6uGojld/KOrdmuL/iKJgJvJD4L+dh7J9Rb5LoaafND2OBxGnpXPHZ7lrU5QCAIAgCAIAgCA532uaOCWNtYweJF3Jbb3RE5E/tP0JVTVx+HnXg6fDbsS6b89jmlPQHkuNO47qiSEVB0VeVxtymyyjUbtM4MraZaOZnBlbCtXIzg9hi1yZOh6I6PbEbaUeM4d0flt+69Hw/Q9JdSfzP9v8As87xDW9V8kPlX7lmXUOWEAQBAEAQGriWHxTxuimYHxuFiDw6jkeq1lFSWGb12SrlzReGUXAsCmwutyJkoai0Zk4xPudTaDzJF+qq11umf6M6t+ohq6d9px39/XB0RXDjhAEAQBAEAQBAYqqnbIx0bxdj2lrh0IWsoqSaZtCTjJSXg5dLgRie6N29ptfmOBXidU5U2OuXg9bVdGcFNeTIKDoqnWN+oj4aPosq0ypoxuplspm6aMUkVlspGS2aIaPWtUTNz3xMPD9Z/hei4Zocfi2L2X3OFxHXZ/Cr+r+xcF3DihAEAQBAEAQBAfCEB9QBAEAQBAEAQBAEBB4/RAubIBw1Xfx/K8p/qOhxcb127P7HS0V2IuBG/hF5XqFvrGCWkW8bCWNpozw2U8ZFmE8krgGj+sRLMO5vZGfePM9F6bhnDXLFtq28L7so63iHKunW9/LLcvSnCCAIAgCAIAgCAIAgCAIAgCAIAgCAIAgMdRFrNLeYy81V1umWpolU/K/fwbwlyyTIOBwOXFfLZxcXhnRmsbnuSG+QFzyW1EJ2zUILL9EYU8dzPRYO0HXksTwbvA6le34ZwTpfiX7vwvC9/Uiu1ja5Yf5JZejKIQBAEAQBAEAQBAEAQBAEAQBAEAQBAEAQBARwoWGRxz4G18rleft4Npr9TKU8+uE8Itu+SrSN9kYG4WXX02kp00eWqKRVcm+56VkwEAQBAEAQBAEAQBAEAQ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52057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467544" y="260648"/>
            <a:ext cx="82089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s-ES" dirty="0" smtClean="0"/>
          </a:p>
          <a:p>
            <a:pPr algn="just"/>
            <a:r>
              <a:rPr lang="es-ES" dirty="0"/>
              <a:t/>
            </a:r>
            <a:br>
              <a:rPr lang="es-ES" dirty="0"/>
            </a:br>
            <a:r>
              <a:rPr lang="es-ES" dirty="0" smtClean="0"/>
              <a:t> </a:t>
            </a:r>
            <a:endParaRPr lang="es-EC" dirty="0"/>
          </a:p>
        </p:txBody>
      </p:sp>
      <p:sp>
        <p:nvSpPr>
          <p:cNvPr id="3" name="AutoShape 2" descr="data:image/jpeg;base64,/9j/4AAQSkZJRgABAQAAAQABAAD/2wCEAAkGBxATEhUQEBAQFA8UERAPEA8SFQ8QDxAQFBEWFhYSFBYYHCggJBolIBQUIzEhJSkrLi4uGB8zODQsNysvLisBCgoKDg0OGxAQGywkHyQsLCwsLCwsLCwsLjAsLCwsLCwsLCwsLCwsLCwsLCwsLCwsLCwsLCwsLCwsLCwsLCwsLP/AABEIAKwAwAMBEQACEQEDEQH/xAAcAAEAAgMBAQEAAAAAAAAAAAAABQYDBAcCAQj/xAA8EAABAwICBwUGBQEJAAAAAAABAAIDBBEFIQYSEzFBUWEHIiNxgTJCUpGh0RRTYnLBgiQzQ2NzorHh8P/EABsBAQACAwEBAAAAAAAAAAAAAAADBAECBQYH/8QAMREAAgIBAgUCBAYBBQAAAAAAAAECAxEEIQUSEzFBUXEiMoHBI0JhobHRkQYkM+Hw/9oADAMBAAIRAxEAPwDuKAIAgCAIAgCAIAgCAIAgCAIDDV1LI2GR5s1ouefkOqylnY1lJRTk+yOOdoOntVtBBBI6I+04MNixvAE/EfksahqpY8jhalrJOx7Q8L1GhfaHUQvEda90sDjnI7OWL9V+LeioV6nDxLsegv4bGUc17P8Ak7NFI1wDmkFrgHNcMwQdxCvnCaaeGe0MBAEAQBAEAQBAEAQBAEAQBAEAQBAEAQBAc90w0haXSOv/AGelBvY5ST/YbvO6sVJRTm/BxuITldOOmh+Z7nE6Nz6icyPzfI+59TuXI1duzkz22g08aoKEeyLxpBgGzja8DhmvPaTWdSbTOxXOMspeC09kekRIdQSn2Rr05O/V96P0yI8yvR6S3PwM4nFdLh9WP1/s6arpxQgCAIAgCAIAgCAIAgCAIAgCAIAgCAICvaa46KWA6p8aQFsY4jm/0v8AMhbRWWRW2ckf1OJadVuzhiomnvOG2m557gf/AHBb6mXLFQKvBaOrdPUS9l9zS0Mp7zs6ELznEZ4qZ7jTrCOwaTUgdAMvd/heO0VjVpDorH1WjlVPVSU87Zo8nxvD28jbe09Du9V7KqbWJI6dtasi4S7M/Q2F17J4mTxnuSNDx0vwPku3GSkso8ZZW65uL7o2lsaBAEAQBAEAQBAEAQBAEAQBAEAQBAYaupZGx0kjg1jQXOceAQw3jc5Fi+ImqqNtJlGLu1T7kLMwD1PHzVmEcdzi6q9zy4+y+py3E641FQ+Y+87u9G8FQus5m2er4fpVRVGteP5LZoJF4oK89xSX4eDu1rEWdaxI3it0XkadrChp/htyckxyGzyvX6WWYncZ0Dsdxm7JKN5zYdrF1Y42c30Nj/UuzpJ5Tiee4vRiStXnZnSldOMEAQBAEAQBAEAQBAEAQBAEAQBAEBzXTLSH8Q/YxH+zxu7zhulkHL9I+pU1cPLObrdR+SP1KHpTXbKncAfEnOzbzETfaPqSs3S5Ye5pw2jq6hZ7Q3+r7FJpGLl2M9pTEvuhLLOuuBxJ5R0YLY6TNJdnovNRWJFGEcTOd6Sxd669HopbHYXY0dFcV/C1cU97MDtWT/Tdk75b/RdamfJNMq6unrVOPnx7n6HBXYPHn1AEAQBAEAQBAEAQBAEAQBAEB8Jtmd3NAc90v0u2l6ekd4e6Woafa5sjPLm75KSEM7sp6nU8i5Y9ynB1yGN8hyHVT/ojl4wnKRRtKK/bVBDT4cfhs8hvKpXz5pex6bhem6VKz3luzXpmKhNnerRfNE22K4OveS9BbF61+6uFjcq8vxFQ0ijuuxo2dGPylRlbwXXQO79nmLfiKKMk3kj8CTndgFifMWK6+nnzQR5PX09K5rw90WVTFIIAgCAIAgCAIAgCAIAgPjnAC5IAGZJyAQFNxvtBgiOpTxvqH8XNOrED+87/AEC25WRO+td2U/GNIqyqFpnNih/Ii1gHDk9xNz9B0Uka/Up263O1ZBT1IAsNy2civCpvdmpW1+ygfLfvuvFF5n2nei1lLljknpo616r8Ld/YpEDVz5M9ZWiUpW5qrNl6CLvo5kuHrNy3AuDX5LjtbkTW5AY224V/TPDLcOxTaltiu1B7AvXY9iepUSUzj3ZWB7R/mM328wfor+kniTicfi9WYKa8fc68ugeeCAIAgCAIAgCAIAgCA8veACSQABck5ABDDaSyyjaS4+2W8bXWi48NfqenRW661FZfc89q9ZZdLlr2j/JTKusjbussykka1Uzl3IKsxK/FQymdKrTYI9kjnuDG5ucbBR5y8FtxVcXJ9kR2lNYHyiJh8OIag5F3vOUd0svC8FvhtDjW5y7y3/o0IGqpJncrRJ0bc1Vsexbgi5YHkuNqSzAtEbslymtzWS3IzFBcK1R3J4din1zc12KnsZPmEYgaeeOobvjka8jm2/eHqLqzCXLJMhvqVtbg/J+kIpA4BzTdrgHA8wRcFdo8Y1h4Z6QwEAQBAEAQBAEAQBAcn7QtOg6Q0tO8bJhIleP8R490H4R9StotLchurdi5fBRJsaJ4rZ2EMNEl4I+fECeK0cy1DTpGlJU3WmSxGvBIUUuxhfUn2jeKEdT7TlvF8sXL/BVth1ro0rt3l9kVyMXNz81VkzuQibsTVBJlyCJShbmqtrLES2YSuReWIlijdkuc0ZkjVrhkpau5JHsVPEGZrr0syRjgrRg7j2ZYrt6FgJu+EmB3OzfZPyIXV00+aHseV4jT0736PctinKAQBAEAQBAEAJQEZW47BHlrazvhZn9dy2UWyvPVVx859isYrpNNIC1nhsIINs3kHrw9FsopFSeqnL5djkukOCOj7zc28xw81pKJd02oT2ZWHyEb1Fk6aimYzKsZNuU2KCndLI2Nu8nM/C3iVmK5ngjvsjTBzfgzaQ1jXvEUf91ENRg5niVtbLLwuyI9BS4xc5/NLdmlC1VZM68Im5E1QyZZiiVomqpayeJZ8NXLuJok9EclQkjdmKq3LeHc3iVrEWLp0sMhnhXUYLz2QYns6mSnJ7szAWjhtI7n6gn5K5pJYk16nI4vVzVqa8fc7EuiedCAIAgCAxzTtYLvcAOqyk32NJ2RgsyeCHq9ImDKNpceZyHy3qRVvyULOIxXyLJA12Jyye042+EZNW6ikUZ6iyz5mRj0NUa8i1JYmrM0HIi45Fak0Sm6QaN73wDqWfZRyj6HT02qxtMpsrCMjkVCzrReSahH4aAvOU8ws0cWRc/MqVfBHPlnPl/ur+VfJDv+rISNqryZ1oI3I2qFstxRtwtUUmTRRLUTVTsZNEsVCudaTImYTkqUjc+T7lmJsiBxBiv1MyQU7c1fizU94ZXugmjnZ7Ub2vtzAOY9RceqlhLlkmRXVqyDg/J+kaeZr2Ne03a5oe08wRcLsp5WTxkouLwzIsmAgNKrxSKPIuu74W5lbKDZWt1dVfd7+iIWrx+R2TAGDnvcpVWl3ObbxGyW0Nv5ImaZzjdxJPMm6k7FGUpSeZPJhcVgykYnlYN0jA8rBIjA9akqNd61JUa71glRX8Zw2nc4SvFtXvPtkHDgD5rCinuyeOosguSHd9ilYnWumkLzu3NHJqgnPmeTs6XTqqCivqeYmqCTOhCJsxhRNliKNyBqhkyVEvRtVOxkqJyjVGwlRLwlU5EiPsiIyiIrmq5UzJAVTVfgzBqFTGDtvZZiu2ohGTd8DjE7nq72H5Zei6mmnzQx6Hl+J09O7Ph7/wBlxVg5wQETieCtku5lmyf7XeakjNruUdRoo2fFHZlXqYXsOq9pDuR/hTJ5OPOuUHiSMJchrg8OcsGyRicVg3SMTisEiMLysEiMD1qSI1aiSw6ncOaJZN8pLLKHpTiusdiw3F7vPxFR2z/KjqcP0z/5Z9/BBRMVWTO1CJtMaomyzFGxG1RtkqRu07VBNkqJalaqljJETNKFSmSIk4SqsiRHt6wjYjqxqs1sEDWMV+tmCPcFYRguHZVi2xrNk42ZUN2fTaNuWH6uHqrelnyzx6nL4pTz08y/KdsXSPNBAEBr1tFHK3VeL8j7w8isptEVtMbFiSKhiuESQ5+1HweOH7gplNM5F2llVv3RFkrJAkY3FDZIxOKwboxOK1JEa88gaLn0HEnkFg3RUdJ8Z1AWtPiOFjb3ByCxOXIsLuXNHpnfLml8qKW0Em53qnJno4QNmNqibLMYmdjVG2SpGzExRyZKkSFOxV5s3RKUzVVmyRErThVJkiJCJV5G6MhWpk0qlqmgzJC1jFerZgipQrUWYPEcrmOD2Gz2uD2u5Oabg/RSJ4eTWUVJYfY/R+C4i2ogjnbukY13kbZj0N12YS5opo8ZdW65uD8G6tiMIAgPjgDkRccRwQFaxjRu93wWB3mPgf2/ZSKfqc+7R+Yf4KpK0gkEEEZEHIhblHGNmYnFYNka08wGW9x3NG8/9dUSb7G2Ulllcx/GBCDcgykWAG5nQfdJyUF+pNptPLUy7YiUGV7nuLnG5Koylk9TVUoLCMrGKJstxiZ2NUbZKkZ42KNskSNyGNQyZIkb8EagkzdElA1VpM3RIwBVpG6N2NQM3MpWpkzRYLUyi8cLyPiNmt+ZV2jS3Wbxi8Fe3V01vEpI0cS0SrmguNO4j9Ba/wCgKvLR3w7xI4cQ08nhSKhVRkEhwII3gggjzBW0S2mmso1ipAdS7G8XJbLRuPsETRftcbPb6Gx/qV/ST2cTgcXpw1YvOzOlq6cUIAgCAICNxfBo5xmNWThIBn5HmFlPBDbRGz3Ian0Q+OT1aLn0vl/ypHNeCnXopt/iPb0X9mafQqmLXBjpWvdvk1tZ1+t1hWSRNLQ1SafocK070WqqKe051433MM7b6jxxBvud0VWxvO53dJGHJiJXmMVdsvxiZ2tWjZKkZ42LRskSNqKJQykbpG9DEoJSN0jehjUEpG6N6FigkzZG7EFBI2RvUsTnuDWAlxNgBvJWihKcuWKy2ZlJQXNJ4Re8D0XZGA+cB8m8N3sZ9yvRaPhUK/it3f7I89q+Jys+GrZfuyxgLrnJCAgtJdFaasb32hsoHcmaAHjz5joVDbRGxb9/Ut6bWWUPZ7ehxbSPR6oo5NnM3I32crbmOQDkefRcyyqVbwz02n1Nd8eaH1XoedFMX/CVUc5J1A7Vlt+W7J3y3+i2qnyTTMaujrVOHnx7n6Ha4EXGYOYPAhdc8efUAQBAEAQBAEBHY/g0NXA+nmaCxwyNs2O4Pb1BWJLKwb1zcJcyPzVi2ES00z6eYeJG7VJG5w4OHQjNc+fwvDPQ1SU4qSMccKiciZI3IadQymbpG7FTqCUzZI3I4FC5m6RtRxKJyM4NqNiibNjbp4nOcGtBLibADeStEnJ4XcOSisvsdL0bwBtO3WdZ0xHedvDR8LfuvTaHQxoXNLeT/b9EeZ1uule8LaP/ALuTa6BQCAIAgNLF8LhqYnQzsDmO+bTwc08CFrOCmsMlpunVLmg9zhelujE1FJqv70LidlMBk8cjyd0XKtqdbw+x6nS6uGojld/KOrdmuL/iKJgJvJD4L+dh7J9Rb5LoaafND2OBxGnpXPHZ7lrU5QCAIAgCAIAgCA532uaOCWNtYweJF3Jbb3RE5E/tP0JVTVx+HnXg6fDbsS6b89jmlPQHkuNO47qiSEVB0VeVxtymyyjUbtM4MraZaOZnBlbCtXIzg9hi1yZOh6I6PbEbaUeM4d0flt+69Hw/Q9JdSfzP9v8As87xDW9V8kPlX7lmXUOWEAQBAEAQGriWHxTxuimYHxuFiDw6jkeq1lFSWGb12SrlzReGUXAsCmwutyJkoai0Zk4xPudTaDzJF+qq11umf6M6t+ohq6d9px39/XB0RXDjhAEAQBAEAQBAYqqnbIx0bxdj2lrh0IWsoqSaZtCTjJSXg5dLgRie6N29ptfmOBXidU5U2OuXg9bVdGcFNeTIKDoqnWN+oj4aPosq0ypoxuplspm6aMUkVlspGS2aIaPWtUTNz3xMPD9Z/hei4Zocfi2L2X3OFxHXZ/Cr+r+xcF3DihAEAQBAEAQBAfCEB9QBAEAQBAEAQBAEBB4/RAubIBw1Xfx/K8p/qOhxcb127P7HS0V2IuBG/hF5XqFvrGCWkW8bCWNpozw2U8ZFmE8krgGj+sRLMO5vZGfePM9F6bhnDXLFtq28L7so63iHKunW9/LLcvSnCCAIAgCAIAgCAIAgCAIAgCAIAgCAIAgMdRFrNLeYy81V1umWpolU/K/fwbwlyyTIOBwOXFfLZxcXhnRmsbnuSG+QFzyW1EJ2zUILL9EYU8dzPRYO0HXksTwbvA6le34ZwTpfiX7vwvC9/Uiu1ja5Yf5JZejKIQBAEAQBAEAQBAEAQBAEAQBAEAQBAEAQBARwoWGRxz4G18rleft4Npr9TKU8+uE8Itu+SrSN9kYG4WXX02kp00eWqKRVcm+56VkwEAQBAEAQBAEAQBAEAQ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7" name="6 CuadroTexto"/>
          <p:cNvSpPr txBox="1"/>
          <p:nvPr/>
        </p:nvSpPr>
        <p:spPr>
          <a:xfrm>
            <a:off x="450828" y="160338"/>
            <a:ext cx="8216081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 smtClean="0"/>
              <a:t>Cuando se almacena una imagen, debe guardarlo como una imagen uint8 ya que esto requiere mucha menos memoria que el </a:t>
            </a:r>
            <a:r>
              <a:rPr lang="es-ES" dirty="0" err="1" smtClean="0"/>
              <a:t>double</a:t>
            </a:r>
            <a:r>
              <a:rPr lang="es-ES" dirty="0" smtClean="0"/>
              <a:t>. Cuando se está procesando una imagen (realizándose operaciones matemáticas en una imagen), debe convertirlo en un doble.</a:t>
            </a:r>
          </a:p>
          <a:p>
            <a:pPr algn="just"/>
            <a:endParaRPr lang="es-ES" dirty="0"/>
          </a:p>
          <a:p>
            <a:pPr algn="just"/>
            <a:r>
              <a:rPr lang="es-ES" dirty="0" smtClean="0"/>
              <a:t>Para convertir una imagen uint8 a </a:t>
            </a:r>
            <a:r>
              <a:rPr lang="es-ES" dirty="0" err="1" smtClean="0"/>
              <a:t>double</a:t>
            </a:r>
            <a:r>
              <a:rPr lang="es-ES" dirty="0"/>
              <a:t>:</a:t>
            </a:r>
            <a:endParaRPr lang="es-ES" dirty="0" smtClean="0"/>
          </a:p>
          <a:p>
            <a:pPr algn="just"/>
            <a:endParaRPr lang="es-ES" dirty="0"/>
          </a:p>
          <a:p>
            <a:pPr algn="just"/>
            <a:r>
              <a:rPr lang="es-ES" dirty="0" smtClean="0"/>
              <a:t>I = im2double(I)</a:t>
            </a:r>
          </a:p>
          <a:p>
            <a:pPr algn="just"/>
            <a:endParaRPr lang="es-ES" dirty="0" smtClean="0"/>
          </a:p>
          <a:p>
            <a:pPr algn="just"/>
            <a:r>
              <a:rPr lang="es-ES" dirty="0" smtClean="0"/>
              <a:t>Para convertir una imagen a escala de grises a </a:t>
            </a:r>
            <a:r>
              <a:rPr lang="es-ES" dirty="0" err="1" smtClean="0"/>
              <a:t>double</a:t>
            </a:r>
            <a:r>
              <a:rPr lang="es-ES" dirty="0" smtClean="0"/>
              <a:t>:</a:t>
            </a:r>
            <a:endParaRPr lang="es-ES" dirty="0"/>
          </a:p>
          <a:p>
            <a:pPr algn="just"/>
            <a:endParaRPr lang="es-ES" dirty="0" smtClean="0"/>
          </a:p>
          <a:p>
            <a:pPr algn="just"/>
            <a:r>
              <a:rPr lang="es-ES" dirty="0" smtClean="0"/>
              <a:t>I = </a:t>
            </a:r>
            <a:r>
              <a:rPr lang="es-ES" dirty="0" err="1" smtClean="0"/>
              <a:t>double</a:t>
            </a:r>
            <a:r>
              <a:rPr lang="es-ES" dirty="0" smtClean="0"/>
              <a:t>(I)</a:t>
            </a:r>
          </a:p>
          <a:p>
            <a:pPr algn="just"/>
            <a:endParaRPr lang="es-ES" dirty="0"/>
          </a:p>
          <a:p>
            <a:pPr algn="just"/>
            <a:r>
              <a:rPr lang="es-ES" dirty="0" smtClean="0"/>
              <a:t>Para convertir una imagen de </a:t>
            </a:r>
            <a:r>
              <a:rPr lang="es-ES" dirty="0" err="1" smtClean="0"/>
              <a:t>double</a:t>
            </a:r>
            <a:r>
              <a:rPr lang="es-ES" dirty="0" smtClean="0"/>
              <a:t> a uint8 (</a:t>
            </a:r>
            <a:r>
              <a:rPr lang="es-ES" dirty="0" err="1" smtClean="0"/>
              <a:t>rgb</a:t>
            </a:r>
            <a:r>
              <a:rPr lang="es-ES" dirty="0" smtClean="0"/>
              <a:t>).</a:t>
            </a:r>
          </a:p>
          <a:p>
            <a:pPr algn="just"/>
            <a:endParaRPr lang="es-ES" dirty="0"/>
          </a:p>
          <a:p>
            <a:pPr algn="just"/>
            <a:r>
              <a:rPr lang="es-ES" dirty="0" smtClean="0"/>
              <a:t>I = im2uint8(I)</a:t>
            </a:r>
          </a:p>
          <a:p>
            <a:pPr algn="just"/>
            <a:endParaRPr lang="es-ES" dirty="0" smtClean="0"/>
          </a:p>
          <a:p>
            <a:pPr algn="just"/>
            <a:r>
              <a:rPr lang="es-ES" dirty="0" smtClean="0"/>
              <a:t>Para </a:t>
            </a:r>
            <a:r>
              <a:rPr lang="es-ES" dirty="0"/>
              <a:t>convertir una imagen de </a:t>
            </a:r>
            <a:r>
              <a:rPr lang="es-ES" dirty="0" err="1"/>
              <a:t>double</a:t>
            </a:r>
            <a:r>
              <a:rPr lang="es-ES" dirty="0"/>
              <a:t> a </a:t>
            </a:r>
            <a:r>
              <a:rPr lang="es-ES" dirty="0" smtClean="0"/>
              <a:t>uint8 (escala de grises).</a:t>
            </a:r>
            <a:endParaRPr lang="es-ES" dirty="0"/>
          </a:p>
          <a:p>
            <a:pPr algn="just"/>
            <a:endParaRPr lang="es-ES" dirty="0" smtClean="0"/>
          </a:p>
          <a:p>
            <a:pPr algn="just"/>
            <a:r>
              <a:rPr lang="es-ES" dirty="0" smtClean="0"/>
              <a:t>I = uint8(I)</a:t>
            </a:r>
          </a:p>
          <a:p>
            <a:pPr algn="just"/>
            <a:endParaRPr lang="es-ES" dirty="0"/>
          </a:p>
          <a:p>
            <a:pPr algn="just"/>
            <a:r>
              <a:rPr lang="es-ES" dirty="0" smtClean="0"/>
              <a:t>Para convertir una imagen RGB a escala de grises.</a:t>
            </a:r>
          </a:p>
          <a:p>
            <a:pPr algn="just"/>
            <a:endParaRPr lang="es-ES" dirty="0"/>
          </a:p>
          <a:p>
            <a:pPr algn="just"/>
            <a:r>
              <a:rPr lang="es-ES" dirty="0" smtClean="0"/>
              <a:t>I = rgb2gray(I)</a:t>
            </a:r>
          </a:p>
          <a:p>
            <a:pPr algn="just"/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1331708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5810697"/>
              </p:ext>
            </p:extLst>
          </p:nvPr>
        </p:nvGraphicFramePr>
        <p:xfrm>
          <a:off x="755576" y="692696"/>
          <a:ext cx="7848872" cy="394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560"/>
                <a:gridCol w="2808312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Operación</a:t>
                      </a:r>
                      <a:endParaRPr lang="es-EC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Comando de </a:t>
                      </a:r>
                      <a:r>
                        <a:rPr lang="es-ES" dirty="0" err="1" smtClean="0"/>
                        <a:t>matlab</a:t>
                      </a:r>
                      <a:endParaRPr lang="es-EC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Convierte</a:t>
                      </a:r>
                      <a:r>
                        <a:rPr lang="es-ES" baseline="0" dirty="0" smtClean="0"/>
                        <a:t> entre una imagen RGB a escala de grises.</a:t>
                      </a:r>
                      <a:endParaRPr lang="es-EC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rgb2gray()</a:t>
                      </a:r>
                      <a:endParaRPr lang="es-EC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Convierte una</a:t>
                      </a:r>
                      <a:r>
                        <a:rPr lang="es-ES" baseline="0" dirty="0" smtClean="0"/>
                        <a:t> matriz regular a formato de intensidad de escala 0 a 1.</a:t>
                      </a:r>
                      <a:endParaRPr lang="es-EC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mat2gray()</a:t>
                      </a:r>
                      <a:endParaRPr lang="es-EC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Convierte entre formato</a:t>
                      </a:r>
                      <a:r>
                        <a:rPr lang="es-ES" baseline="0" dirty="0" smtClean="0"/>
                        <a:t> de escala de grises a indexado.</a:t>
                      </a:r>
                      <a:endParaRPr lang="es-EC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gray2ind()</a:t>
                      </a:r>
                      <a:endParaRPr lang="es-EC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Convierte una imagen RGB a binario.</a:t>
                      </a:r>
                      <a:endParaRPr lang="es-EC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err="1" smtClean="0"/>
                        <a:t>dither</a:t>
                      </a:r>
                      <a:r>
                        <a:rPr lang="es-ES" dirty="0" smtClean="0"/>
                        <a:t>()</a:t>
                      </a:r>
                      <a:endParaRPr lang="es-EC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s-ES" dirty="0" smtClean="0"/>
                        <a:t>Crea una imagen binaria a partir de</a:t>
                      </a:r>
                      <a:r>
                        <a:rPr lang="es-ES" baseline="0" dirty="0" smtClean="0"/>
                        <a:t> una imagen indexada o RGB.</a:t>
                      </a:r>
                      <a:endParaRPr lang="es-EC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im2bw()</a:t>
                      </a:r>
                      <a:endParaRPr lang="es-EC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s-EC" dirty="0" smtClean="0"/>
                        <a:t>Crea una imagen indexada</a:t>
                      </a:r>
                      <a:r>
                        <a:rPr lang="es-EC" baseline="0" dirty="0" smtClean="0"/>
                        <a:t> a partir de una imagen RGB.</a:t>
                      </a:r>
                      <a:endParaRPr lang="es-EC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dirty="0" smtClean="0"/>
                        <a:t>rgb2ind()</a:t>
                      </a:r>
                      <a:endParaRPr lang="es-EC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9796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ransmisión de listas">
  <a:themeElements>
    <a:clrScheme name="Transmisión de listas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Transmisión de listas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ransmisión de listas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256</TotalTime>
  <Words>700</Words>
  <Application>Microsoft Office PowerPoint</Application>
  <PresentationFormat>Presentación en pantalla (4:3)</PresentationFormat>
  <Paragraphs>102</Paragraphs>
  <Slides>7</Slides>
  <Notes>4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8" baseType="lpstr">
      <vt:lpstr>Transmisión de listas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USER</dc:creator>
  <cp:lastModifiedBy>Usuario</cp:lastModifiedBy>
  <cp:revision>71</cp:revision>
  <dcterms:created xsi:type="dcterms:W3CDTF">2013-04-09T22:24:33Z</dcterms:created>
  <dcterms:modified xsi:type="dcterms:W3CDTF">2014-05-16T16:51:52Z</dcterms:modified>
</cp:coreProperties>
</file>