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3" r:id="rId2"/>
    <p:sldId id="264" r:id="rId3"/>
    <p:sldId id="265" r:id="rId4"/>
    <p:sldId id="266" r:id="rId5"/>
    <p:sldId id="267" r:id="rId6"/>
    <p:sldId id="268" r:id="rId7"/>
  </p:sldIdLst>
  <p:sldSz cx="9144000" cy="6858000" type="screen4x3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8B066-0C54-440D-A0AC-D9B3844502DB}" type="datetimeFigureOut">
              <a:rPr lang="es-EC" smtClean="0"/>
              <a:t>06/05/2013</a:t>
            </a:fld>
            <a:endParaRPr lang="es-EC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ACFDD-543D-42B7-9988-DF2F6E74673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36930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83C0-18BC-41E5-9214-7DCB52325666}" type="datetimeFigureOut">
              <a:rPr lang="es-EC" smtClean="0"/>
              <a:t>06/05/2013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BC03-87C6-47E2-BB19-DD7037807F86}" type="slidenum">
              <a:rPr lang="es-EC" smtClean="0"/>
              <a:t>‹Nº›</a:t>
            </a:fld>
            <a:endParaRPr lang="es-EC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83C0-18BC-41E5-9214-7DCB52325666}" type="datetimeFigureOut">
              <a:rPr lang="es-EC" smtClean="0"/>
              <a:t>06/05/2013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BC03-87C6-47E2-BB19-DD7037807F86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83C0-18BC-41E5-9214-7DCB52325666}" type="datetimeFigureOut">
              <a:rPr lang="es-EC" smtClean="0"/>
              <a:t>06/05/2013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BC03-87C6-47E2-BB19-DD7037807F86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83C0-18BC-41E5-9214-7DCB52325666}" type="datetimeFigureOut">
              <a:rPr lang="es-EC" smtClean="0"/>
              <a:t>06/05/2013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BC03-87C6-47E2-BB19-DD7037807F86}" type="slidenum">
              <a:rPr lang="es-EC" smtClean="0"/>
              <a:t>‹Nº›</a:t>
            </a:fld>
            <a:endParaRPr lang="es-EC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83C0-18BC-41E5-9214-7DCB52325666}" type="datetimeFigureOut">
              <a:rPr lang="es-EC" smtClean="0"/>
              <a:t>06/05/2013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BC03-87C6-47E2-BB19-DD7037807F86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83C0-18BC-41E5-9214-7DCB52325666}" type="datetimeFigureOut">
              <a:rPr lang="es-EC" smtClean="0"/>
              <a:t>06/05/2013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BC03-87C6-47E2-BB19-DD7037807F86}" type="slidenum">
              <a:rPr lang="es-EC" smtClean="0"/>
              <a:t>‹Nº›</a:t>
            </a:fld>
            <a:endParaRPr lang="es-EC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83C0-18BC-41E5-9214-7DCB52325666}" type="datetimeFigureOut">
              <a:rPr lang="es-EC" smtClean="0"/>
              <a:t>06/05/2013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BC03-87C6-47E2-BB19-DD7037807F86}" type="slidenum">
              <a:rPr lang="es-EC" smtClean="0"/>
              <a:t>‹Nº›</a:t>
            </a:fld>
            <a:endParaRPr lang="es-EC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83C0-18BC-41E5-9214-7DCB52325666}" type="datetimeFigureOut">
              <a:rPr lang="es-EC" smtClean="0"/>
              <a:t>06/05/2013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BC03-87C6-47E2-BB19-DD7037807F86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83C0-18BC-41E5-9214-7DCB52325666}" type="datetimeFigureOut">
              <a:rPr lang="es-EC" smtClean="0"/>
              <a:t>06/05/2013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BC03-87C6-47E2-BB19-DD7037807F86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83C0-18BC-41E5-9214-7DCB52325666}" type="datetimeFigureOut">
              <a:rPr lang="es-EC" smtClean="0"/>
              <a:t>06/05/2013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BC03-87C6-47E2-BB19-DD7037807F86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83C0-18BC-41E5-9214-7DCB52325666}" type="datetimeFigureOut">
              <a:rPr lang="es-EC" smtClean="0"/>
              <a:t>06/05/2013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BC03-87C6-47E2-BB19-DD7037807F86}" type="slidenum">
              <a:rPr lang="es-EC" smtClean="0"/>
              <a:t>‹Nº›</a:t>
            </a:fld>
            <a:endParaRPr lang="es-EC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1EC83C0-18BC-41E5-9214-7DCB52325666}" type="datetimeFigureOut">
              <a:rPr lang="es-EC" smtClean="0"/>
              <a:t>06/05/2013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B42BC03-87C6-47E2-BB19-DD7037807F86}" type="slidenum">
              <a:rPr lang="es-EC" smtClean="0"/>
              <a:t>‹Nº›</a:t>
            </a:fld>
            <a:endParaRPr lang="es-EC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5" descr="Descripción: C:\Users\USER\Documents\Imagenes MOODLE\puce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438" y="1990725"/>
            <a:ext cx="1897520" cy="1747664"/>
          </a:xfrm>
          <a:prstGeom prst="rect">
            <a:avLst/>
          </a:prstGeom>
          <a:noFill/>
          <a:extLst/>
        </p:spPr>
      </p:pic>
      <p:sp>
        <p:nvSpPr>
          <p:cNvPr id="5" name="10 Cuadro de texto"/>
          <p:cNvSpPr txBox="1"/>
          <p:nvPr/>
        </p:nvSpPr>
        <p:spPr>
          <a:xfrm>
            <a:off x="1331024" y="785352"/>
            <a:ext cx="6320347" cy="60714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ES" sz="2800" b="1" dirty="0" smtClean="0">
                <a:solidFill>
                  <a:srgbClr val="1F497D"/>
                </a:solidFill>
                <a:latin typeface="Arial"/>
                <a:ea typeface="Calibri"/>
                <a:cs typeface="Times New Roman"/>
              </a:rPr>
              <a:t>PROCESAMIENTO DE IMÁGENES</a:t>
            </a:r>
            <a:endParaRPr lang="es-EC" sz="2800" dirty="0">
              <a:effectLst/>
              <a:ea typeface="Calibri"/>
              <a:cs typeface="Times New Roman"/>
            </a:endParaRPr>
          </a:p>
        </p:txBody>
      </p:sp>
      <p:sp>
        <p:nvSpPr>
          <p:cNvPr id="6" name="9 Cuadro de texto"/>
          <p:cNvSpPr txBox="1"/>
          <p:nvPr/>
        </p:nvSpPr>
        <p:spPr>
          <a:xfrm>
            <a:off x="683568" y="5826596"/>
            <a:ext cx="4064496" cy="2667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b="1" dirty="0">
                <a:solidFill>
                  <a:srgbClr val="1F497D"/>
                </a:solidFill>
                <a:effectLst/>
                <a:latin typeface="Arial"/>
                <a:ea typeface="Calibri"/>
                <a:cs typeface="Times New Roman"/>
              </a:rPr>
              <a:t>Docente: Ing. José Luis Carvajal C</a:t>
            </a:r>
            <a:r>
              <a:rPr lang="es-ES" sz="1000" b="1" dirty="0">
                <a:solidFill>
                  <a:srgbClr val="1F497D"/>
                </a:solidFill>
                <a:effectLst/>
                <a:latin typeface="Arial"/>
                <a:ea typeface="Calibri"/>
                <a:cs typeface="Times New Roman"/>
              </a:rPr>
              <a:t>.</a:t>
            </a:r>
            <a:endParaRPr lang="es-EC" sz="1100" dirty="0">
              <a:effectLst/>
              <a:ea typeface="Calibri"/>
              <a:cs typeface="Times New Roman"/>
            </a:endParaRPr>
          </a:p>
        </p:txBody>
      </p:sp>
      <p:sp>
        <p:nvSpPr>
          <p:cNvPr id="7" name="11 Cuadro de texto"/>
          <p:cNvSpPr txBox="1"/>
          <p:nvPr/>
        </p:nvSpPr>
        <p:spPr>
          <a:xfrm>
            <a:off x="683568" y="4429869"/>
            <a:ext cx="7776864" cy="59055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s-ES" sz="2800" b="1" dirty="0">
                <a:solidFill>
                  <a:srgbClr val="1F497D"/>
                </a:solidFill>
                <a:effectLst/>
                <a:latin typeface="Arial"/>
                <a:ea typeface="Calibri"/>
                <a:cs typeface="Times New Roman"/>
              </a:rPr>
              <a:t>INGENIERÍA EN </a:t>
            </a:r>
            <a:r>
              <a:rPr lang="es-ES" sz="2800" b="1" dirty="0" smtClean="0">
                <a:solidFill>
                  <a:srgbClr val="1F497D"/>
                </a:solidFill>
                <a:effectLst/>
                <a:latin typeface="Arial"/>
                <a:ea typeface="Calibri"/>
                <a:cs typeface="Times New Roman"/>
              </a:rPr>
              <a:t>SISTEMAS Y COMPUTACIÓN</a:t>
            </a:r>
            <a:endParaRPr lang="es-EC" sz="2800" dirty="0">
              <a:effectLst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2547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23528" y="404664"/>
            <a:ext cx="849694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DETERMINACIÓN DE OBJETOS EN UNA IMAGEN</a:t>
            </a:r>
          </a:p>
          <a:p>
            <a:pPr algn="ctr"/>
            <a:endParaRPr lang="es-ES" b="1" dirty="0"/>
          </a:p>
          <a:p>
            <a:pPr algn="just"/>
            <a:r>
              <a:rPr lang="es-EC" dirty="0"/>
              <a:t>Podemos determinar el número </a:t>
            </a:r>
            <a:r>
              <a:rPr lang="es-EC" dirty="0" smtClean="0"/>
              <a:t>de objetos en una </a:t>
            </a:r>
            <a:r>
              <a:rPr lang="es-EC" dirty="0"/>
              <a:t>imagen. Para esto </a:t>
            </a:r>
            <a:r>
              <a:rPr lang="es-EC" dirty="0" smtClean="0"/>
              <a:t>usaremos la </a:t>
            </a:r>
            <a:r>
              <a:rPr lang="es-EC" dirty="0"/>
              <a:t>función </a:t>
            </a:r>
            <a:r>
              <a:rPr lang="es-EC" b="1" i="1" dirty="0" err="1"/>
              <a:t>bwlabel</a:t>
            </a:r>
            <a:r>
              <a:rPr lang="es-EC" dirty="0"/>
              <a:t>. Esta rotula todos los componentes conectados en la </a:t>
            </a:r>
            <a:r>
              <a:rPr lang="es-EC" dirty="0" smtClean="0"/>
              <a:t>imagen binaria </a:t>
            </a:r>
            <a:r>
              <a:rPr lang="es-EC" dirty="0" err="1"/>
              <a:t>bw</a:t>
            </a:r>
            <a:r>
              <a:rPr lang="es-EC" dirty="0"/>
              <a:t> y retorna el número de objetos que encuentra, en el valor de salida</a:t>
            </a:r>
            <a:r>
              <a:rPr lang="es-EC" dirty="0" smtClean="0"/>
              <a:t>.</a:t>
            </a:r>
          </a:p>
          <a:p>
            <a:pPr algn="just"/>
            <a:endParaRPr lang="es-ES" dirty="0"/>
          </a:p>
          <a:p>
            <a:pPr algn="just"/>
            <a:r>
              <a:rPr lang="es-EC" dirty="0"/>
              <a:t>[L,NUM] = </a:t>
            </a:r>
            <a:r>
              <a:rPr lang="es-EC" dirty="0" err="1" smtClean="0"/>
              <a:t>bwlabel</a:t>
            </a:r>
            <a:r>
              <a:rPr lang="es-EC" dirty="0" smtClean="0"/>
              <a:t>(</a:t>
            </a:r>
            <a:r>
              <a:rPr lang="es-EC" dirty="0" err="1" smtClean="0"/>
              <a:t>bw</a:t>
            </a:r>
            <a:r>
              <a:rPr lang="es-EC" dirty="0" smtClean="0"/>
              <a:t>)</a:t>
            </a:r>
          </a:p>
          <a:p>
            <a:pPr algn="just"/>
            <a:endParaRPr lang="es-ES" dirty="0"/>
          </a:p>
          <a:p>
            <a:pPr algn="just"/>
            <a:r>
              <a:rPr lang="es-EC" dirty="0"/>
              <a:t>L es una </a:t>
            </a:r>
            <a:r>
              <a:rPr lang="es-EC" dirty="0" smtClean="0"/>
              <a:t>matriz </a:t>
            </a:r>
            <a:r>
              <a:rPr lang="es-EC" dirty="0"/>
              <a:t>en donde si el elemento corresponde al fondo toma el valor </a:t>
            </a:r>
            <a:r>
              <a:rPr lang="es-EC" dirty="0" smtClean="0"/>
              <a:t>0. </a:t>
            </a:r>
            <a:r>
              <a:rPr lang="es-EC" dirty="0"/>
              <a:t>Si </a:t>
            </a:r>
            <a:r>
              <a:rPr lang="es-EC" dirty="0" smtClean="0"/>
              <a:t>es un </a:t>
            </a:r>
            <a:r>
              <a:rPr lang="es-EC" dirty="0"/>
              <a:t>objeto encontrado tomarán todos los pixeles conectados un valor que </a:t>
            </a:r>
            <a:r>
              <a:rPr lang="es-EC" dirty="0" smtClean="0"/>
              <a:t>comenzará en </a:t>
            </a:r>
            <a:r>
              <a:rPr lang="es-EC" dirty="0"/>
              <a:t>1 para el primer objeto y así sucesivamente.</a:t>
            </a:r>
          </a:p>
          <a:p>
            <a:pPr algn="just"/>
            <a:endParaRPr lang="es-EC" dirty="0" smtClean="0"/>
          </a:p>
          <a:p>
            <a:pPr algn="just"/>
            <a:r>
              <a:rPr lang="es-EC" dirty="0" smtClean="0"/>
              <a:t>En </a:t>
            </a:r>
            <a:r>
              <a:rPr lang="es-EC" dirty="0"/>
              <a:t>NUM quedan la cantidad de objetos </a:t>
            </a:r>
            <a:r>
              <a:rPr lang="es-EC" dirty="0" smtClean="0"/>
              <a:t>encontrados.</a:t>
            </a:r>
          </a:p>
          <a:p>
            <a:pPr algn="just"/>
            <a:endParaRPr lang="es-ES" dirty="0"/>
          </a:p>
          <a:p>
            <a:pPr algn="just"/>
            <a:r>
              <a:rPr lang="es-ES" b="1" dirty="0" smtClean="0"/>
              <a:t>Examinar la matriz </a:t>
            </a:r>
            <a:r>
              <a:rPr lang="es-ES" b="1" dirty="0" err="1" smtClean="0"/>
              <a:t>Label</a:t>
            </a:r>
            <a:r>
              <a:rPr lang="es-ES" b="1" dirty="0" smtClean="0"/>
              <a:t>:</a:t>
            </a:r>
          </a:p>
          <a:p>
            <a:pPr algn="just"/>
            <a:endParaRPr lang="es-ES" b="1" dirty="0"/>
          </a:p>
          <a:p>
            <a:pPr algn="just"/>
            <a:r>
              <a:rPr lang="es-EC" dirty="0"/>
              <a:t>Para tener un entendimiento mas acabado de la matriz </a:t>
            </a:r>
            <a:r>
              <a:rPr lang="es-EC" dirty="0" err="1"/>
              <a:t>label</a:t>
            </a:r>
            <a:r>
              <a:rPr lang="es-EC" dirty="0"/>
              <a:t>, podemos explorar </a:t>
            </a:r>
            <a:r>
              <a:rPr lang="es-EC" dirty="0" smtClean="0"/>
              <a:t>el valor </a:t>
            </a:r>
            <a:r>
              <a:rPr lang="es-EC" dirty="0"/>
              <a:t>de los pixeles de la </a:t>
            </a:r>
            <a:r>
              <a:rPr lang="es-EC" dirty="0" smtClean="0"/>
              <a:t>imagen.</a:t>
            </a:r>
            <a:r>
              <a:rPr lang="es-EC" dirty="0"/>
              <a:t> Hay varios caminos para examinar estos valores, aquí usaremos la función </a:t>
            </a:r>
            <a:r>
              <a:rPr lang="es-EC" dirty="0" err="1" smtClean="0"/>
              <a:t>imcrop</a:t>
            </a:r>
            <a:r>
              <a:rPr lang="es-EC" dirty="0" smtClean="0"/>
              <a:t> para </a:t>
            </a:r>
            <a:r>
              <a:rPr lang="es-EC" dirty="0"/>
              <a:t>seleccionar una pequeña porción de imagen.</a:t>
            </a:r>
          </a:p>
        </p:txBody>
      </p:sp>
    </p:spTree>
    <p:extLst>
      <p:ext uri="{BB962C8B-B14F-4D97-AF65-F5344CB8AC3E}">
        <p14:creationId xmlns:p14="http://schemas.microsoft.com/office/powerpoint/2010/main" val="244327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395536" y="260647"/>
            <a:ext cx="828092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Mostrar la matriz </a:t>
            </a:r>
            <a:r>
              <a:rPr lang="es-ES" b="1" dirty="0" err="1" smtClean="0"/>
              <a:t>label</a:t>
            </a:r>
            <a:r>
              <a:rPr lang="es-ES" b="1" dirty="0" smtClean="0"/>
              <a:t> como imagen indexada en </a:t>
            </a:r>
            <a:r>
              <a:rPr lang="es-ES" b="1" dirty="0" err="1" smtClean="0"/>
              <a:t>pseudocolor</a:t>
            </a:r>
            <a:r>
              <a:rPr lang="es-ES" b="1" dirty="0" smtClean="0"/>
              <a:t>:</a:t>
            </a:r>
          </a:p>
          <a:p>
            <a:endParaRPr lang="es-ES" b="1" dirty="0"/>
          </a:p>
          <a:p>
            <a:pPr algn="just"/>
            <a:r>
              <a:rPr lang="es-EC" dirty="0"/>
              <a:t>Para poder distinguir fácilmente cada objeto podemos mostrarlo en diferentes</a:t>
            </a:r>
          </a:p>
          <a:p>
            <a:pPr algn="just"/>
            <a:r>
              <a:rPr lang="es-EC" dirty="0"/>
              <a:t>colores. Para mostrar la matriz en RGB, usamos la función </a:t>
            </a:r>
            <a:r>
              <a:rPr lang="es-EC" b="1" i="1" dirty="0"/>
              <a:t>label2rgb</a:t>
            </a:r>
            <a:r>
              <a:rPr lang="es-EC" dirty="0"/>
              <a:t>. </a:t>
            </a:r>
            <a:endParaRPr lang="es-EC" dirty="0" smtClean="0"/>
          </a:p>
          <a:p>
            <a:pPr algn="just"/>
            <a:endParaRPr lang="es-EC" dirty="0"/>
          </a:p>
          <a:p>
            <a:pPr algn="just"/>
            <a:r>
              <a:rPr lang="es-EC" dirty="0"/>
              <a:t>&gt;&gt; RGB2 = </a:t>
            </a:r>
            <a:r>
              <a:rPr lang="es-EC" dirty="0" smtClean="0"/>
              <a:t>label2rgb(L)</a:t>
            </a:r>
            <a:endParaRPr lang="es-EC" dirty="0"/>
          </a:p>
          <a:p>
            <a:r>
              <a:rPr lang="es-EC" dirty="0"/>
              <a:t>&gt;&gt; </a:t>
            </a:r>
            <a:r>
              <a:rPr lang="es-EC" dirty="0" err="1"/>
              <a:t>imshow</a:t>
            </a:r>
            <a:r>
              <a:rPr lang="es-EC" dirty="0"/>
              <a:t>(RGB2</a:t>
            </a:r>
            <a:r>
              <a:rPr lang="es-EC" dirty="0" smtClean="0"/>
              <a:t>)</a:t>
            </a:r>
          </a:p>
          <a:p>
            <a:endParaRPr lang="es-ES" dirty="0"/>
          </a:p>
          <a:p>
            <a:r>
              <a:rPr lang="es-ES" b="1" dirty="0" smtClean="0"/>
              <a:t>Medir las propiedades de lo objetos de la imagen:</a:t>
            </a:r>
          </a:p>
          <a:p>
            <a:endParaRPr lang="es-ES" b="1" dirty="0"/>
          </a:p>
          <a:p>
            <a:pPr algn="just"/>
            <a:r>
              <a:rPr lang="es-EC" dirty="0"/>
              <a:t>El comando </a:t>
            </a:r>
            <a:r>
              <a:rPr lang="es-EC" b="1" i="1" dirty="0" err="1"/>
              <a:t>regionprops</a:t>
            </a:r>
            <a:r>
              <a:rPr lang="es-EC" b="1" i="1" dirty="0"/>
              <a:t> </a:t>
            </a:r>
            <a:r>
              <a:rPr lang="es-EC" dirty="0"/>
              <a:t>mide propiedades de objetos o de regiones en una </a:t>
            </a:r>
            <a:r>
              <a:rPr lang="es-EC" dirty="0" smtClean="0"/>
              <a:t>imagen y </a:t>
            </a:r>
            <a:r>
              <a:rPr lang="es-EC" dirty="0"/>
              <a:t>las retorna como un </a:t>
            </a:r>
            <a:r>
              <a:rPr lang="es-EC" dirty="0" err="1"/>
              <a:t>array</a:t>
            </a:r>
            <a:r>
              <a:rPr lang="es-EC" dirty="0"/>
              <a:t>. Cuando se aplica a una imagen con </a:t>
            </a:r>
            <a:r>
              <a:rPr lang="es-EC" dirty="0" smtClean="0"/>
              <a:t>componentes rotulados</a:t>
            </a:r>
            <a:r>
              <a:rPr lang="es-EC" dirty="0"/>
              <a:t>, crea un elemento para cada componente</a:t>
            </a:r>
            <a:r>
              <a:rPr lang="es-EC" dirty="0" smtClean="0"/>
              <a:t>:</a:t>
            </a:r>
          </a:p>
          <a:p>
            <a:pPr algn="just"/>
            <a:endParaRPr lang="es-EC" dirty="0"/>
          </a:p>
          <a:p>
            <a:pPr algn="just"/>
            <a:r>
              <a:rPr lang="es-EC" dirty="0" smtClean="0"/>
              <a:t>&gt;&gt; </a:t>
            </a:r>
            <a:r>
              <a:rPr lang="es-EC" dirty="0" err="1" smtClean="0"/>
              <a:t>imagendata</a:t>
            </a:r>
            <a:r>
              <a:rPr lang="es-EC" dirty="0" smtClean="0"/>
              <a:t> </a:t>
            </a:r>
            <a:r>
              <a:rPr lang="es-EC" dirty="0"/>
              <a:t>= </a:t>
            </a:r>
            <a:r>
              <a:rPr lang="es-EC" dirty="0" err="1" smtClean="0"/>
              <a:t>regionprops</a:t>
            </a:r>
            <a:r>
              <a:rPr lang="es-EC" dirty="0" smtClean="0"/>
              <a:t>(L)</a:t>
            </a:r>
          </a:p>
          <a:p>
            <a:pPr algn="just"/>
            <a:endParaRPr lang="es-ES" dirty="0"/>
          </a:p>
          <a:p>
            <a:r>
              <a:rPr lang="es-EC" dirty="0"/>
              <a:t>MATLAB nos </a:t>
            </a:r>
            <a:r>
              <a:rPr lang="es-EC" dirty="0" smtClean="0"/>
              <a:t>responde:</a:t>
            </a:r>
            <a:endParaRPr lang="es-EC" dirty="0"/>
          </a:p>
          <a:p>
            <a:r>
              <a:rPr lang="es-EC" dirty="0" err="1" smtClean="0"/>
              <a:t>imagen</a:t>
            </a:r>
            <a:r>
              <a:rPr lang="es-EC" dirty="0" err="1" smtClean="0"/>
              <a:t>data</a:t>
            </a:r>
            <a:r>
              <a:rPr lang="es-EC" dirty="0" smtClean="0"/>
              <a:t> </a:t>
            </a:r>
            <a:r>
              <a:rPr lang="es-EC" dirty="0"/>
              <a:t>=</a:t>
            </a:r>
          </a:p>
          <a:p>
            <a:r>
              <a:rPr lang="en-US" dirty="0"/>
              <a:t>101x1 </a:t>
            </a:r>
            <a:r>
              <a:rPr lang="en-US" dirty="0" err="1"/>
              <a:t>struct</a:t>
            </a:r>
            <a:r>
              <a:rPr lang="en-US" dirty="0"/>
              <a:t> array with fields:</a:t>
            </a:r>
          </a:p>
          <a:p>
            <a:r>
              <a:rPr lang="es-EC" dirty="0" err="1"/>
              <a:t>Area</a:t>
            </a:r>
            <a:endParaRPr lang="es-EC" dirty="0"/>
          </a:p>
          <a:p>
            <a:r>
              <a:rPr lang="es-EC" dirty="0" err="1"/>
              <a:t>Centroid</a:t>
            </a:r>
            <a:endParaRPr lang="es-EC" dirty="0"/>
          </a:p>
          <a:p>
            <a:r>
              <a:rPr lang="es-EC" dirty="0" err="1" smtClean="0"/>
              <a:t>BoundingBox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91842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23528" y="332656"/>
            <a:ext cx="856895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Propiedades del objeto 1. </a:t>
            </a:r>
          </a:p>
          <a:p>
            <a:endParaRPr lang="es-ES" dirty="0" smtClean="0"/>
          </a:p>
          <a:p>
            <a:r>
              <a:rPr lang="es-ES" dirty="0" err="1" smtClean="0"/>
              <a:t>imagendata</a:t>
            </a:r>
            <a:r>
              <a:rPr lang="es-ES" dirty="0" smtClean="0"/>
              <a:t>(1</a:t>
            </a:r>
            <a:r>
              <a:rPr lang="es-ES" dirty="0" smtClean="0"/>
              <a:t>)</a:t>
            </a:r>
          </a:p>
          <a:p>
            <a:endParaRPr lang="es-ES" dirty="0" smtClean="0"/>
          </a:p>
          <a:p>
            <a:r>
              <a:rPr lang="es-ES" dirty="0" err="1" smtClean="0"/>
              <a:t>Area</a:t>
            </a:r>
            <a:r>
              <a:rPr lang="es-ES" dirty="0" smtClean="0"/>
              <a:t>: área del objeto.</a:t>
            </a:r>
          </a:p>
          <a:p>
            <a:r>
              <a:rPr lang="es-ES" dirty="0" err="1" smtClean="0"/>
              <a:t>Centroid</a:t>
            </a:r>
            <a:r>
              <a:rPr lang="es-ES" dirty="0" smtClean="0"/>
              <a:t>: centro de gravedad.</a:t>
            </a:r>
          </a:p>
          <a:p>
            <a:r>
              <a:rPr lang="es-ES" dirty="0" err="1" smtClean="0"/>
              <a:t>BoundingBox</a:t>
            </a:r>
            <a:r>
              <a:rPr lang="es-ES" dirty="0" smtClean="0"/>
              <a:t>: posición del objeto, ancho y alto.</a:t>
            </a:r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Propiedades del objeto 10.</a:t>
            </a:r>
          </a:p>
          <a:p>
            <a:endParaRPr lang="es-ES" dirty="0"/>
          </a:p>
          <a:p>
            <a:r>
              <a:rPr lang="es-ES" dirty="0" err="1" smtClean="0"/>
              <a:t>imagendata</a:t>
            </a:r>
            <a:r>
              <a:rPr lang="es-ES" dirty="0" smtClean="0"/>
              <a:t>(10</a:t>
            </a:r>
            <a:r>
              <a:rPr lang="es-ES" dirty="0" smtClean="0"/>
              <a:t>)</a:t>
            </a:r>
            <a:endParaRPr lang="es-EC" dirty="0" smtClean="0"/>
          </a:p>
          <a:p>
            <a:endParaRPr lang="es-EC" dirty="0" smtClean="0"/>
          </a:p>
          <a:p>
            <a:endParaRPr lang="es-EC" dirty="0"/>
          </a:p>
          <a:p>
            <a:r>
              <a:rPr lang="es-EC" dirty="0" smtClean="0"/>
              <a:t>Para </a:t>
            </a:r>
            <a:r>
              <a:rPr lang="es-EC" dirty="0"/>
              <a:t>encontrar el área del componente cuyo rótulo es el “51”, usaremos:</a:t>
            </a:r>
          </a:p>
          <a:p>
            <a:endParaRPr lang="es-ES" dirty="0" smtClean="0"/>
          </a:p>
          <a:p>
            <a:r>
              <a:rPr lang="es-EC" dirty="0" err="1" smtClean="0"/>
              <a:t>imagendata</a:t>
            </a:r>
            <a:r>
              <a:rPr lang="es-EC" dirty="0" smtClean="0"/>
              <a:t>(51</a:t>
            </a:r>
            <a:r>
              <a:rPr lang="es-EC" dirty="0"/>
              <a:t>).</a:t>
            </a:r>
            <a:r>
              <a:rPr lang="es-EC" dirty="0" err="1" smtClean="0"/>
              <a:t>Area</a:t>
            </a:r>
            <a:endParaRPr lang="es-EC" dirty="0" smtClean="0"/>
          </a:p>
          <a:p>
            <a:endParaRPr lang="es-EC" dirty="0"/>
          </a:p>
          <a:p>
            <a:r>
              <a:rPr lang="es-EC" dirty="0"/>
              <a:t>Que retorna el siguiente resultado</a:t>
            </a:r>
            <a:r>
              <a:rPr lang="es-EC" dirty="0" smtClean="0"/>
              <a:t>:</a:t>
            </a:r>
          </a:p>
          <a:p>
            <a:endParaRPr lang="es-EC" dirty="0"/>
          </a:p>
          <a:p>
            <a:r>
              <a:rPr lang="es-EC" dirty="0" err="1"/>
              <a:t>ans</a:t>
            </a:r>
            <a:r>
              <a:rPr lang="es-EC" dirty="0"/>
              <a:t> =</a:t>
            </a:r>
          </a:p>
          <a:p>
            <a:r>
              <a:rPr lang="es-EC" dirty="0" smtClean="0"/>
              <a:t>140</a:t>
            </a:r>
          </a:p>
          <a:p>
            <a:endParaRPr lang="es-ES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22986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95536" y="332656"/>
            <a:ext cx="799288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imagen</a:t>
            </a:r>
            <a:r>
              <a:rPr lang="es-ES" dirty="0" err="1" smtClean="0"/>
              <a:t>date</a:t>
            </a:r>
            <a:r>
              <a:rPr lang="es-ES" dirty="0" smtClean="0"/>
              <a:t>(51</a:t>
            </a:r>
            <a:r>
              <a:rPr lang="es-ES" dirty="0" smtClean="0"/>
              <a:t>).</a:t>
            </a:r>
            <a:r>
              <a:rPr lang="es-ES" dirty="0" err="1" smtClean="0"/>
              <a:t>Centroid</a:t>
            </a:r>
            <a:endParaRPr lang="es-ES" dirty="0" smtClean="0"/>
          </a:p>
          <a:p>
            <a:endParaRPr lang="es-ES" dirty="0"/>
          </a:p>
          <a:p>
            <a:r>
              <a:rPr lang="es-ES" dirty="0" err="1" smtClean="0"/>
              <a:t>imagen</a:t>
            </a:r>
            <a:r>
              <a:rPr lang="es-ES" dirty="0" err="1" smtClean="0"/>
              <a:t>date</a:t>
            </a:r>
            <a:r>
              <a:rPr lang="es-ES" dirty="0" smtClean="0"/>
              <a:t>(51</a:t>
            </a:r>
            <a:r>
              <a:rPr lang="es-ES" dirty="0" smtClean="0"/>
              <a:t>).</a:t>
            </a:r>
            <a:r>
              <a:rPr lang="es-ES" dirty="0" err="1" smtClean="0"/>
              <a:t>Bounding</a:t>
            </a:r>
            <a:endParaRPr lang="es-ES" dirty="0" smtClean="0"/>
          </a:p>
          <a:p>
            <a:endParaRPr lang="es-ES" dirty="0"/>
          </a:p>
          <a:p>
            <a:r>
              <a:rPr lang="es-ES" b="1" dirty="0" smtClean="0"/>
              <a:t>Computar propiedades estadísticas de objetos en la imagen:</a:t>
            </a:r>
          </a:p>
          <a:p>
            <a:endParaRPr lang="es-ES" b="1" dirty="0"/>
          </a:p>
          <a:p>
            <a:pPr algn="just"/>
            <a:r>
              <a:rPr lang="es-ES" dirty="0" smtClean="0"/>
              <a:t>Primero creamos un vector con un elemento para cada objeto que contenga el área de cada objeto.</a:t>
            </a:r>
          </a:p>
          <a:p>
            <a:pPr algn="just"/>
            <a:endParaRPr lang="es-ES" dirty="0"/>
          </a:p>
          <a:p>
            <a:pPr algn="just"/>
            <a:r>
              <a:rPr lang="es-EC" dirty="0" smtClean="0"/>
              <a:t>&gt;&gt; objetos = [</a:t>
            </a:r>
            <a:r>
              <a:rPr lang="es-EC" dirty="0" err="1" smtClean="0"/>
              <a:t>imagendata.Area</a:t>
            </a:r>
            <a:r>
              <a:rPr lang="es-EC" dirty="0" smtClean="0"/>
              <a:t>]</a:t>
            </a:r>
          </a:p>
          <a:p>
            <a:pPr algn="just"/>
            <a:endParaRPr lang="es-ES" dirty="0"/>
          </a:p>
          <a:p>
            <a:pPr algn="just"/>
            <a:r>
              <a:rPr lang="es-ES" dirty="0" smtClean="0"/>
              <a:t>Objetos es un vector con n elementos.</a:t>
            </a:r>
          </a:p>
          <a:p>
            <a:pPr algn="just"/>
            <a:endParaRPr lang="es-ES" dirty="0"/>
          </a:p>
          <a:p>
            <a:pPr algn="just"/>
            <a:r>
              <a:rPr lang="es-EC" dirty="0" smtClean="0"/>
              <a:t>&gt;&gt; </a:t>
            </a:r>
            <a:r>
              <a:rPr lang="es-EC" dirty="0" err="1" smtClean="0"/>
              <a:t>whos</a:t>
            </a:r>
            <a:r>
              <a:rPr lang="es-EC" dirty="0" smtClean="0"/>
              <a:t> objetos</a:t>
            </a:r>
          </a:p>
          <a:p>
            <a:pPr algn="just"/>
            <a:endParaRPr lang="es-ES" dirty="0"/>
          </a:p>
          <a:p>
            <a:pPr algn="just"/>
            <a:r>
              <a:rPr lang="es-ES" dirty="0" smtClean="0"/>
              <a:t>Ahora si podemos calcular con la </a:t>
            </a:r>
            <a:r>
              <a:rPr lang="es-ES" dirty="0" err="1" smtClean="0"/>
              <a:t>fucnión</a:t>
            </a:r>
            <a:r>
              <a:rPr lang="es-ES" dirty="0" smtClean="0"/>
              <a:t> </a:t>
            </a:r>
            <a:r>
              <a:rPr lang="es-ES" dirty="0" err="1" smtClean="0"/>
              <a:t>max</a:t>
            </a:r>
            <a:r>
              <a:rPr lang="es-ES" dirty="0" smtClean="0"/>
              <a:t> el objeto de mayor tamaño:</a:t>
            </a:r>
          </a:p>
          <a:p>
            <a:pPr algn="just"/>
            <a:endParaRPr lang="es-ES" dirty="0"/>
          </a:p>
          <a:p>
            <a:pPr algn="just"/>
            <a:r>
              <a:rPr lang="es-EC" dirty="0" smtClean="0"/>
              <a:t>&gt;&gt; </a:t>
            </a:r>
            <a:r>
              <a:rPr lang="es-EC" dirty="0" err="1" smtClean="0"/>
              <a:t>maximo</a:t>
            </a:r>
            <a:r>
              <a:rPr lang="es-EC" dirty="0" smtClean="0"/>
              <a:t>=</a:t>
            </a:r>
            <a:r>
              <a:rPr lang="es-EC" dirty="0" err="1" smtClean="0"/>
              <a:t>max</a:t>
            </a:r>
            <a:r>
              <a:rPr lang="es-EC" dirty="0" smtClean="0"/>
              <a:t>(objetos)</a:t>
            </a:r>
          </a:p>
          <a:p>
            <a:pPr algn="just"/>
            <a:endParaRPr lang="es-ES" dirty="0"/>
          </a:p>
          <a:p>
            <a:pPr algn="just"/>
            <a:r>
              <a:rPr lang="es-ES" dirty="0" err="1"/>
              <a:t>m</a:t>
            </a:r>
            <a:r>
              <a:rPr lang="es-ES" dirty="0" err="1" smtClean="0"/>
              <a:t>aximo</a:t>
            </a:r>
            <a:r>
              <a:rPr lang="es-ES" dirty="0" smtClean="0"/>
              <a:t> =</a:t>
            </a:r>
            <a:endParaRPr lang="es-EC" dirty="0" smtClean="0"/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	404</a:t>
            </a:r>
            <a:endParaRPr lang="es-ES" dirty="0"/>
          </a:p>
          <a:p>
            <a:pPr algn="just"/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61825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23528" y="260648"/>
            <a:ext cx="84249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 usa el comando </a:t>
            </a:r>
            <a:r>
              <a:rPr lang="es-ES" dirty="0" err="1" smtClean="0"/>
              <a:t>find</a:t>
            </a:r>
            <a:r>
              <a:rPr lang="es-ES" dirty="0" smtClean="0"/>
              <a:t> para retornar cuál es el componente de ese tamaño.</a:t>
            </a:r>
          </a:p>
          <a:p>
            <a:endParaRPr lang="es-ES" dirty="0"/>
          </a:p>
          <a:p>
            <a:r>
              <a:rPr lang="es-ES" dirty="0" err="1"/>
              <a:t>b</a:t>
            </a:r>
            <a:r>
              <a:rPr lang="es-ES" dirty="0" err="1" smtClean="0"/>
              <a:t>igobject</a:t>
            </a:r>
            <a:r>
              <a:rPr lang="es-ES" dirty="0" smtClean="0"/>
              <a:t> = </a:t>
            </a:r>
            <a:r>
              <a:rPr lang="es-ES" dirty="0" err="1" smtClean="0"/>
              <a:t>find</a:t>
            </a:r>
            <a:r>
              <a:rPr lang="es-ES" dirty="0" smtClean="0"/>
              <a:t>(objetos==404)</a:t>
            </a:r>
          </a:p>
          <a:p>
            <a:endParaRPr lang="es-ES" dirty="0"/>
          </a:p>
          <a:p>
            <a:r>
              <a:rPr lang="es-ES" dirty="0" err="1"/>
              <a:t>b</a:t>
            </a:r>
            <a:r>
              <a:rPr lang="es-ES" dirty="0" err="1" smtClean="0"/>
              <a:t>igobject</a:t>
            </a:r>
            <a:r>
              <a:rPr lang="es-ES" dirty="0" smtClean="0"/>
              <a:t> =</a:t>
            </a:r>
          </a:p>
          <a:p>
            <a:endParaRPr lang="es-ES" dirty="0" smtClean="0"/>
          </a:p>
          <a:p>
            <a:r>
              <a:rPr lang="es-ES" dirty="0"/>
              <a:t>	</a:t>
            </a:r>
            <a:r>
              <a:rPr lang="es-ES" dirty="0" smtClean="0"/>
              <a:t>59</a:t>
            </a:r>
          </a:p>
          <a:p>
            <a:endParaRPr lang="es-ES" dirty="0"/>
          </a:p>
          <a:p>
            <a:r>
              <a:rPr lang="es-ES" dirty="0" smtClean="0"/>
              <a:t>El tamaño medio de todos los objetos se obtiene:</a:t>
            </a:r>
          </a:p>
          <a:p>
            <a:endParaRPr lang="es-ES" dirty="0"/>
          </a:p>
          <a:p>
            <a:r>
              <a:rPr lang="es-EC" dirty="0" smtClean="0"/>
              <a:t>&gt;&gt; mean(objetos)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43412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nsmisión de listas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Transmisión de listas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nsmisión de listas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301</TotalTime>
  <Words>434</Words>
  <Application>Microsoft Office PowerPoint</Application>
  <PresentationFormat>Presentación en pantalla (4:3)</PresentationFormat>
  <Paragraphs>90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Transmisión de listas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104</cp:revision>
  <dcterms:created xsi:type="dcterms:W3CDTF">2013-04-09T22:24:33Z</dcterms:created>
  <dcterms:modified xsi:type="dcterms:W3CDTF">2013-05-06T16:41:03Z</dcterms:modified>
</cp:coreProperties>
</file>