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8" r:id="rId6"/>
    <p:sldId id="260" r:id="rId7"/>
    <p:sldId id="261" r:id="rId8"/>
    <p:sldId id="262" r:id="rId9"/>
    <p:sldId id="263" r:id="rId10"/>
    <p:sldId id="264" r:id="rId11"/>
    <p:sldId id="265" r:id="rId12"/>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0E8785-BA5E-4B2B-867C-A3E356D93E17}" type="datetimeFigureOut">
              <a:rPr lang="es-EC" smtClean="0"/>
              <a:t>09/04/2013</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87A1A-05B8-44B8-913C-8AD592664959}" type="slidenum">
              <a:rPr lang="es-EC" smtClean="0"/>
              <a:t>‹Nº›</a:t>
            </a:fld>
            <a:endParaRPr lang="es-EC"/>
          </a:p>
        </p:txBody>
      </p:sp>
    </p:spTree>
    <p:extLst>
      <p:ext uri="{BB962C8B-B14F-4D97-AF65-F5344CB8AC3E}">
        <p14:creationId xmlns:p14="http://schemas.microsoft.com/office/powerpoint/2010/main" val="271472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FE38208-2EFD-4681-B9D5-292BA7894DD5}"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4A81477-A347-4EF5-8781-A0C93C8E041B}" type="slidenum">
              <a:rPr lang="es-EC" smtClean="0"/>
              <a:t>‹Nº›</a:t>
            </a:fld>
            <a:endParaRPr lang="es-EC"/>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FE38208-2EFD-4681-B9D5-292BA7894DD5}"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4A81477-A347-4EF5-8781-A0C93C8E041B}"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E38208-2EFD-4681-B9D5-292BA7894DD5}"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4A81477-A347-4EF5-8781-A0C93C8E041B}"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38208-2EFD-4681-B9D5-292BA7894DD5}"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4A81477-A347-4EF5-8781-A0C93C8E041B}"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E38208-2EFD-4681-B9D5-292BA7894DD5}" type="datetimeFigureOut">
              <a:rPr lang="es-EC" smtClean="0"/>
              <a:t>09/04/2013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4A81477-A347-4EF5-8781-A0C93C8E041B}"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FE38208-2EFD-4681-B9D5-292BA7894DD5}" type="datetimeFigureOut">
              <a:rPr lang="es-EC" smtClean="0"/>
              <a:t>09/04/2013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4A81477-A347-4EF5-8781-A0C93C8E041B}"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FE38208-2EFD-4681-B9D5-292BA7894DD5}" type="datetimeFigureOut">
              <a:rPr lang="es-EC" smtClean="0"/>
              <a:t>09/04/2013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4A81477-A347-4EF5-8781-A0C93C8E041B}" type="slidenum">
              <a:rPr lang="es-EC" smtClean="0"/>
              <a:t>‹Nº›</a:t>
            </a:fld>
            <a:endParaRPr lang="es-EC"/>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FE38208-2EFD-4681-B9D5-292BA7894DD5}" type="datetimeFigureOut">
              <a:rPr lang="es-EC" smtClean="0"/>
              <a:t>09/04/2013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4A81477-A347-4EF5-8781-A0C93C8E041B}"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38208-2EFD-4681-B9D5-292BA7894DD5}" type="datetimeFigureOut">
              <a:rPr lang="es-EC" smtClean="0"/>
              <a:t>09/04/2013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14A81477-A347-4EF5-8781-A0C93C8E041B}"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E38208-2EFD-4681-B9D5-292BA7894DD5}" type="datetimeFigureOut">
              <a:rPr lang="es-EC" smtClean="0"/>
              <a:t>09/04/2013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4A81477-A347-4EF5-8781-A0C93C8E041B}"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E38208-2EFD-4681-B9D5-292BA7894DD5}" type="datetimeFigureOut">
              <a:rPr lang="es-EC" smtClean="0"/>
              <a:t>09/04/2013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4A81477-A347-4EF5-8781-A0C93C8E041B}" type="slidenum">
              <a:rPr lang="es-EC" smtClean="0"/>
              <a:t>‹Nº›</a:t>
            </a:fld>
            <a:endParaRPr lang="es-EC"/>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FE38208-2EFD-4681-B9D5-292BA7894DD5}" type="datetimeFigureOut">
              <a:rPr lang="es-EC" smtClean="0"/>
              <a:t>09/04/2013</a:t>
            </a:fld>
            <a:endParaRPr lang="es-EC"/>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EC"/>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4A81477-A347-4EF5-8781-A0C93C8E041B}"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Descripción: C:\Users\USER\Documents\Imagenes MOODLE\puce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38" y="1990725"/>
            <a:ext cx="1897520" cy="1747664"/>
          </a:xfrm>
          <a:prstGeom prst="rect">
            <a:avLst/>
          </a:prstGeom>
          <a:noFill/>
          <a:extLst/>
        </p:spPr>
      </p:pic>
      <p:sp>
        <p:nvSpPr>
          <p:cNvPr id="5" name="10 Cuadro de texto"/>
          <p:cNvSpPr txBox="1"/>
          <p:nvPr/>
        </p:nvSpPr>
        <p:spPr>
          <a:xfrm>
            <a:off x="1331024" y="785352"/>
            <a:ext cx="6320347" cy="6071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s-ES" sz="2800" b="1" dirty="0" smtClean="0">
                <a:solidFill>
                  <a:srgbClr val="1F497D"/>
                </a:solidFill>
                <a:latin typeface="Arial"/>
                <a:ea typeface="Calibri"/>
                <a:cs typeface="Times New Roman"/>
              </a:rPr>
              <a:t>PROCESAMIENTO DE IMÁGENES</a:t>
            </a:r>
            <a:endParaRPr lang="es-EC" sz="2800" dirty="0">
              <a:effectLst/>
              <a:ea typeface="Calibri"/>
              <a:cs typeface="Times New Roman"/>
            </a:endParaRPr>
          </a:p>
        </p:txBody>
      </p:sp>
      <p:sp>
        <p:nvSpPr>
          <p:cNvPr id="6" name="9 Cuadro de texto"/>
          <p:cNvSpPr txBox="1"/>
          <p:nvPr/>
        </p:nvSpPr>
        <p:spPr>
          <a:xfrm>
            <a:off x="683568" y="5826596"/>
            <a:ext cx="4064496"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b="1" dirty="0">
                <a:solidFill>
                  <a:srgbClr val="1F497D"/>
                </a:solidFill>
                <a:effectLst/>
                <a:latin typeface="Arial"/>
                <a:ea typeface="Calibri"/>
                <a:cs typeface="Times New Roman"/>
              </a:rPr>
              <a:t>Docente: Ing. José Luis Carvajal C</a:t>
            </a:r>
            <a:r>
              <a:rPr lang="es-ES" sz="1000" b="1" dirty="0">
                <a:solidFill>
                  <a:srgbClr val="1F497D"/>
                </a:solidFill>
                <a:effectLst/>
                <a:latin typeface="Arial"/>
                <a:ea typeface="Calibri"/>
                <a:cs typeface="Times New Roman"/>
              </a:rPr>
              <a:t>.</a:t>
            </a:r>
            <a:endParaRPr lang="es-EC" sz="1100" dirty="0">
              <a:effectLst/>
              <a:ea typeface="Calibri"/>
              <a:cs typeface="Times New Roman"/>
            </a:endParaRPr>
          </a:p>
        </p:txBody>
      </p:sp>
      <p:sp>
        <p:nvSpPr>
          <p:cNvPr id="7" name="11 Cuadro de texto"/>
          <p:cNvSpPr txBox="1"/>
          <p:nvPr/>
        </p:nvSpPr>
        <p:spPr>
          <a:xfrm>
            <a:off x="683568" y="4429869"/>
            <a:ext cx="7776864" cy="59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s-ES" sz="2800" b="1" dirty="0">
                <a:solidFill>
                  <a:srgbClr val="1F497D"/>
                </a:solidFill>
                <a:effectLst/>
                <a:latin typeface="Arial"/>
                <a:ea typeface="Calibri"/>
                <a:cs typeface="Times New Roman"/>
              </a:rPr>
              <a:t>INGENIERÍA EN </a:t>
            </a:r>
            <a:r>
              <a:rPr lang="es-ES" sz="2800" b="1" dirty="0" smtClean="0">
                <a:solidFill>
                  <a:srgbClr val="1F497D"/>
                </a:solidFill>
                <a:effectLst/>
                <a:latin typeface="Arial"/>
                <a:ea typeface="Calibri"/>
                <a:cs typeface="Times New Roman"/>
              </a:rPr>
              <a:t>SISTEMAS Y COMPUTACIÓN</a:t>
            </a:r>
            <a:endParaRPr lang="es-EC" sz="2800" dirty="0">
              <a:effectLst/>
              <a:ea typeface="Calibri"/>
              <a:cs typeface="Times New Roman"/>
            </a:endParaRPr>
          </a:p>
        </p:txBody>
      </p:sp>
    </p:spTree>
    <p:extLst>
      <p:ext uri="{BB962C8B-B14F-4D97-AF65-F5344CB8AC3E}">
        <p14:creationId xmlns:p14="http://schemas.microsoft.com/office/powerpoint/2010/main" val="3852001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548680"/>
            <a:ext cx="424847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467544" y="1628800"/>
            <a:ext cx="8280920" cy="3693319"/>
          </a:xfrm>
          <a:prstGeom prst="rect">
            <a:avLst/>
          </a:prstGeom>
          <a:noFill/>
        </p:spPr>
        <p:txBody>
          <a:bodyPr wrap="square" rtlCol="0">
            <a:spAutoFit/>
          </a:bodyPr>
          <a:lstStyle/>
          <a:p>
            <a:pPr algn="just"/>
            <a:r>
              <a:rPr lang="es-EC" dirty="0"/>
              <a:t>Esto no significa que no podamos imprimir a mayores tamaños. Los programas como Photoshop permiten cambiar la resolución de las </a:t>
            </a:r>
            <a:r>
              <a:rPr lang="es-EC" dirty="0" smtClean="0"/>
              <a:t>imágenes </a:t>
            </a:r>
            <a:r>
              <a:rPr lang="es-EC" dirty="0"/>
              <a:t>mediante algoritmos de remuestreos, es decir, invención de píxeles deducidos de los existentes, pero esto, como es lógico, lleva consigo una perdida notable de calidad.</a:t>
            </a:r>
          </a:p>
          <a:p>
            <a:pPr algn="just"/>
            <a:r>
              <a:rPr lang="es-EC" dirty="0"/>
              <a:t>Podemos obtener una imagen de mapa de bits mediante cámara digital fotográfica, </a:t>
            </a:r>
            <a:r>
              <a:rPr lang="es-EC" dirty="0" smtClean="0"/>
              <a:t>escáner, </a:t>
            </a:r>
            <a:r>
              <a:rPr lang="es-EC" dirty="0"/>
              <a:t>captura de video, captura de </a:t>
            </a:r>
            <a:r>
              <a:rPr lang="es-EC" dirty="0" smtClean="0"/>
              <a:t>pantalla, </a:t>
            </a:r>
            <a:r>
              <a:rPr lang="es-EC" dirty="0"/>
              <a:t>conversión de un vector en mapa, etc. Es en el proceso de obtención de la imagen cuando se determina la resolución final que tendrá dicha imagen. Si el destino de la imagen es una pantalla, Internet, un CD-ROM, etc. bastará una resolución de 96 </a:t>
            </a:r>
            <a:r>
              <a:rPr lang="es-EC" dirty="0" err="1"/>
              <a:t>ppp</a:t>
            </a:r>
            <a:r>
              <a:rPr lang="es-EC" dirty="0"/>
              <a:t>. Si la imagen va a ser impresa la resolución necesaria dependerá del dispositivo final de impresión, aunque 300 </a:t>
            </a:r>
            <a:r>
              <a:rPr lang="es-EC" dirty="0" err="1"/>
              <a:t>ppp</a:t>
            </a:r>
            <a:r>
              <a:rPr lang="es-EC" dirty="0"/>
              <a:t> suele ser suficiente.</a:t>
            </a:r>
          </a:p>
          <a:p>
            <a:endParaRPr lang="es-EC" dirty="0"/>
          </a:p>
        </p:txBody>
      </p:sp>
    </p:spTree>
    <p:extLst>
      <p:ext uri="{BB962C8B-B14F-4D97-AF65-F5344CB8AC3E}">
        <p14:creationId xmlns:p14="http://schemas.microsoft.com/office/powerpoint/2010/main" val="1355672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784887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750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47664" y="581166"/>
            <a:ext cx="6336704" cy="400110"/>
          </a:xfrm>
          <a:prstGeom prst="rect">
            <a:avLst/>
          </a:prstGeom>
          <a:noFill/>
        </p:spPr>
        <p:txBody>
          <a:bodyPr wrap="square" rtlCol="0">
            <a:spAutoFit/>
          </a:bodyPr>
          <a:lstStyle/>
          <a:p>
            <a:pPr algn="ctr"/>
            <a:r>
              <a:rPr lang="es-ES" sz="2000" b="1" dirty="0" smtClean="0"/>
              <a:t>PROCESAMIENTO DE IMÁGENES DIGITALES</a:t>
            </a:r>
            <a:endParaRPr lang="es-EC" sz="2000" b="1" dirty="0"/>
          </a:p>
        </p:txBody>
      </p:sp>
      <p:sp>
        <p:nvSpPr>
          <p:cNvPr id="3" name="2 CuadroTexto"/>
          <p:cNvSpPr txBox="1"/>
          <p:nvPr/>
        </p:nvSpPr>
        <p:spPr>
          <a:xfrm>
            <a:off x="683568" y="1340768"/>
            <a:ext cx="8064896" cy="4801314"/>
          </a:xfrm>
          <a:prstGeom prst="rect">
            <a:avLst/>
          </a:prstGeom>
          <a:noFill/>
        </p:spPr>
        <p:txBody>
          <a:bodyPr wrap="square" rtlCol="0">
            <a:spAutoFit/>
          </a:bodyPr>
          <a:lstStyle/>
          <a:p>
            <a:pPr algn="just"/>
            <a:r>
              <a:rPr lang="es-ES" b="1" dirty="0" smtClean="0"/>
              <a:t>Procesamiento digital de imágenes: </a:t>
            </a:r>
            <a:r>
              <a:rPr lang="es-ES" dirty="0" smtClean="0"/>
              <a:t>El procesamiento digital de imágenes puede definirse como la operación de imágenes mediante computadora.</a:t>
            </a:r>
          </a:p>
          <a:p>
            <a:pPr algn="just"/>
            <a:endParaRPr lang="es-ES" b="1" dirty="0" smtClean="0"/>
          </a:p>
          <a:p>
            <a:pPr algn="just"/>
            <a:r>
              <a:rPr lang="es-ES" b="1" dirty="0" smtClean="0"/>
              <a:t>Pixel: </a:t>
            </a:r>
            <a:r>
              <a:rPr lang="es-ES" dirty="0" smtClean="0"/>
              <a:t>El pixel es el elemento básico de la imagen.</a:t>
            </a:r>
            <a:endParaRPr lang="es-ES" b="1" dirty="0" smtClean="0"/>
          </a:p>
          <a:p>
            <a:pPr algn="just"/>
            <a:endParaRPr lang="es-ES" b="1" dirty="0"/>
          </a:p>
          <a:p>
            <a:pPr algn="just"/>
            <a:r>
              <a:rPr lang="es-ES" b="1" dirty="0" smtClean="0"/>
              <a:t>Imagen: </a:t>
            </a:r>
            <a:r>
              <a:rPr lang="es-ES" dirty="0" smtClean="0"/>
              <a:t>Una imagen es un arreglo bidimensional de pixeles con diferente intensidad luminosa.</a:t>
            </a:r>
            <a:endParaRPr lang="es-ES" b="1" dirty="0"/>
          </a:p>
          <a:p>
            <a:endParaRPr lang="es-ES" b="1" dirty="0" smtClean="0"/>
          </a:p>
          <a:p>
            <a:endParaRPr lang="es-ES" b="1" dirty="0"/>
          </a:p>
          <a:p>
            <a:endParaRPr lang="es-ES" b="1" dirty="0" smtClean="0"/>
          </a:p>
          <a:p>
            <a:endParaRPr lang="es-ES" b="1" dirty="0"/>
          </a:p>
          <a:p>
            <a:endParaRPr lang="es-ES" b="1" dirty="0" smtClean="0"/>
          </a:p>
          <a:p>
            <a:endParaRPr lang="es-ES" b="1" dirty="0"/>
          </a:p>
          <a:p>
            <a:endParaRPr lang="es-ES" b="1" dirty="0" smtClean="0"/>
          </a:p>
          <a:p>
            <a:endParaRPr lang="es-ES" b="1" dirty="0"/>
          </a:p>
          <a:p>
            <a:pPr algn="ctr"/>
            <a:r>
              <a:rPr lang="es-ES" dirty="0" smtClean="0"/>
              <a:t>Imagen de 16 pixeles</a:t>
            </a:r>
          </a:p>
          <a:p>
            <a:endParaRPr lang="es-EC" b="1" dirty="0"/>
          </a:p>
        </p:txBody>
      </p:sp>
      <p:graphicFrame>
        <p:nvGraphicFramePr>
          <p:cNvPr id="4" name="3 Tabla"/>
          <p:cNvGraphicFramePr>
            <a:graphicFrameLocks noGrp="1"/>
          </p:cNvGraphicFramePr>
          <p:nvPr>
            <p:extLst>
              <p:ext uri="{D42A27DB-BD31-4B8C-83A1-F6EECF244321}">
                <p14:modId xmlns:p14="http://schemas.microsoft.com/office/powerpoint/2010/main" val="302750422"/>
              </p:ext>
            </p:extLst>
          </p:nvPr>
        </p:nvGraphicFramePr>
        <p:xfrm>
          <a:off x="2987824" y="3933056"/>
          <a:ext cx="3452956" cy="1512168"/>
        </p:xfrm>
        <a:graphic>
          <a:graphicData uri="http://schemas.openxmlformats.org/drawingml/2006/table">
            <a:tbl>
              <a:tblPr firstRow="1" bandRow="1">
                <a:tableStyleId>{5940675A-B579-460E-94D1-54222C63F5DA}</a:tableStyleId>
              </a:tblPr>
              <a:tblGrid>
                <a:gridCol w="863239"/>
                <a:gridCol w="863239"/>
                <a:gridCol w="863239"/>
                <a:gridCol w="863239"/>
              </a:tblGrid>
              <a:tr h="378042">
                <a:tc>
                  <a:txBody>
                    <a:bodyPr/>
                    <a:lstStyle/>
                    <a:p>
                      <a:pPr algn="ctr"/>
                      <a:r>
                        <a:rPr lang="es-ES" dirty="0" smtClean="0"/>
                        <a:t>0</a:t>
                      </a:r>
                      <a:endParaRPr lang="es-EC" dirty="0"/>
                    </a:p>
                  </a:txBody>
                  <a:tcPr/>
                </a:tc>
                <a:tc>
                  <a:txBody>
                    <a:bodyPr/>
                    <a:lstStyle/>
                    <a:p>
                      <a:pPr algn="ctr"/>
                      <a:r>
                        <a:rPr lang="es-ES" dirty="0" smtClean="0"/>
                        <a:t>1</a:t>
                      </a:r>
                      <a:endParaRPr lang="es-EC" dirty="0"/>
                    </a:p>
                  </a:txBody>
                  <a:tcPr/>
                </a:tc>
                <a:tc>
                  <a:txBody>
                    <a:bodyPr/>
                    <a:lstStyle/>
                    <a:p>
                      <a:pPr algn="ctr"/>
                      <a:r>
                        <a:rPr lang="es-ES" dirty="0" smtClean="0"/>
                        <a:t>1</a:t>
                      </a:r>
                      <a:endParaRPr lang="es-EC" dirty="0"/>
                    </a:p>
                  </a:txBody>
                  <a:tcPr/>
                </a:tc>
                <a:tc>
                  <a:txBody>
                    <a:bodyPr/>
                    <a:lstStyle/>
                    <a:p>
                      <a:pPr algn="ctr"/>
                      <a:r>
                        <a:rPr lang="es-ES" dirty="0" smtClean="0"/>
                        <a:t>2</a:t>
                      </a:r>
                      <a:endParaRPr lang="es-EC" dirty="0"/>
                    </a:p>
                  </a:txBody>
                  <a:tcPr/>
                </a:tc>
              </a:tr>
              <a:tr h="378042">
                <a:tc>
                  <a:txBody>
                    <a:bodyPr/>
                    <a:lstStyle/>
                    <a:p>
                      <a:pPr algn="ctr"/>
                      <a:r>
                        <a:rPr lang="es-ES" dirty="0" smtClean="0"/>
                        <a:t>7</a:t>
                      </a:r>
                      <a:endParaRPr lang="es-EC" dirty="0"/>
                    </a:p>
                  </a:txBody>
                  <a:tcPr/>
                </a:tc>
                <a:tc>
                  <a:txBody>
                    <a:bodyPr/>
                    <a:lstStyle/>
                    <a:p>
                      <a:pPr algn="ctr"/>
                      <a:r>
                        <a:rPr lang="es-ES" dirty="0" smtClean="0"/>
                        <a:t>6</a:t>
                      </a:r>
                      <a:endParaRPr lang="es-EC" dirty="0"/>
                    </a:p>
                  </a:txBody>
                  <a:tcPr/>
                </a:tc>
                <a:tc>
                  <a:txBody>
                    <a:bodyPr/>
                    <a:lstStyle/>
                    <a:p>
                      <a:pPr algn="ctr"/>
                      <a:r>
                        <a:rPr lang="es-ES" dirty="0" smtClean="0"/>
                        <a:t>6</a:t>
                      </a:r>
                      <a:endParaRPr lang="es-EC" dirty="0"/>
                    </a:p>
                  </a:txBody>
                  <a:tcPr/>
                </a:tc>
                <a:tc>
                  <a:txBody>
                    <a:bodyPr/>
                    <a:lstStyle/>
                    <a:p>
                      <a:pPr algn="ctr"/>
                      <a:r>
                        <a:rPr lang="es-ES" dirty="0" smtClean="0"/>
                        <a:t>5</a:t>
                      </a:r>
                      <a:endParaRPr lang="es-EC" dirty="0"/>
                    </a:p>
                  </a:txBody>
                  <a:tcPr/>
                </a:tc>
              </a:tr>
              <a:tr h="378042">
                <a:tc>
                  <a:txBody>
                    <a:bodyPr/>
                    <a:lstStyle/>
                    <a:p>
                      <a:pPr algn="ctr"/>
                      <a:r>
                        <a:rPr lang="es-ES" dirty="0" smtClean="0"/>
                        <a:t>6</a:t>
                      </a:r>
                      <a:endParaRPr lang="es-EC" dirty="0"/>
                    </a:p>
                  </a:txBody>
                  <a:tcPr/>
                </a:tc>
                <a:tc>
                  <a:txBody>
                    <a:bodyPr/>
                    <a:lstStyle/>
                    <a:p>
                      <a:pPr algn="ctr"/>
                      <a:r>
                        <a:rPr lang="es-ES" dirty="0" smtClean="0"/>
                        <a:t>0</a:t>
                      </a:r>
                      <a:endParaRPr lang="es-EC" dirty="0"/>
                    </a:p>
                  </a:txBody>
                  <a:tcPr/>
                </a:tc>
                <a:tc>
                  <a:txBody>
                    <a:bodyPr/>
                    <a:lstStyle/>
                    <a:p>
                      <a:pPr algn="ctr"/>
                      <a:r>
                        <a:rPr lang="es-ES" dirty="0" smtClean="0"/>
                        <a:t>4</a:t>
                      </a:r>
                      <a:endParaRPr lang="es-EC" dirty="0"/>
                    </a:p>
                  </a:txBody>
                  <a:tcPr/>
                </a:tc>
                <a:tc>
                  <a:txBody>
                    <a:bodyPr/>
                    <a:lstStyle/>
                    <a:p>
                      <a:pPr algn="ctr"/>
                      <a:r>
                        <a:rPr lang="es-ES" dirty="0" smtClean="0"/>
                        <a:t>0</a:t>
                      </a:r>
                      <a:endParaRPr lang="es-EC" dirty="0"/>
                    </a:p>
                  </a:txBody>
                  <a:tcPr/>
                </a:tc>
              </a:tr>
              <a:tr h="378042">
                <a:tc>
                  <a:txBody>
                    <a:bodyPr/>
                    <a:lstStyle/>
                    <a:p>
                      <a:pPr algn="ctr"/>
                      <a:r>
                        <a:rPr lang="es-ES" dirty="0" smtClean="0"/>
                        <a:t>5</a:t>
                      </a:r>
                      <a:endParaRPr lang="es-EC" dirty="0"/>
                    </a:p>
                  </a:txBody>
                  <a:tcPr/>
                </a:tc>
                <a:tc>
                  <a:txBody>
                    <a:bodyPr/>
                    <a:lstStyle/>
                    <a:p>
                      <a:pPr algn="ctr"/>
                      <a:r>
                        <a:rPr lang="es-ES" dirty="0" smtClean="0"/>
                        <a:t>5</a:t>
                      </a:r>
                      <a:endParaRPr lang="es-EC" dirty="0"/>
                    </a:p>
                  </a:txBody>
                  <a:tcPr/>
                </a:tc>
                <a:tc>
                  <a:txBody>
                    <a:bodyPr/>
                    <a:lstStyle/>
                    <a:p>
                      <a:pPr algn="ctr"/>
                      <a:r>
                        <a:rPr lang="es-ES" dirty="0" smtClean="0"/>
                        <a:t>1</a:t>
                      </a:r>
                      <a:endParaRPr lang="es-EC" dirty="0"/>
                    </a:p>
                  </a:txBody>
                  <a:tcPr/>
                </a:tc>
                <a:tc>
                  <a:txBody>
                    <a:bodyPr/>
                    <a:lstStyle/>
                    <a:p>
                      <a:pPr algn="ctr"/>
                      <a:r>
                        <a:rPr lang="es-ES" dirty="0" smtClean="0"/>
                        <a:t>2</a:t>
                      </a:r>
                      <a:endParaRPr lang="es-EC" dirty="0"/>
                    </a:p>
                  </a:txBody>
                  <a:tcPr/>
                </a:tc>
              </a:tr>
            </a:tbl>
          </a:graphicData>
        </a:graphic>
      </p:graphicFrame>
      <p:cxnSp>
        <p:nvCxnSpPr>
          <p:cNvPr id="6" name="5 Conector recto de flecha"/>
          <p:cNvCxnSpPr/>
          <p:nvPr/>
        </p:nvCxnSpPr>
        <p:spPr>
          <a:xfrm>
            <a:off x="3347864" y="3717610"/>
            <a:ext cx="1872208"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6 CuadroTexto"/>
          <p:cNvSpPr txBox="1"/>
          <p:nvPr/>
        </p:nvSpPr>
        <p:spPr>
          <a:xfrm>
            <a:off x="4067944" y="3213554"/>
            <a:ext cx="1152128" cy="369332"/>
          </a:xfrm>
          <a:prstGeom prst="rect">
            <a:avLst/>
          </a:prstGeom>
          <a:noFill/>
        </p:spPr>
        <p:txBody>
          <a:bodyPr wrap="square" rtlCol="0">
            <a:spAutoFit/>
          </a:bodyPr>
          <a:lstStyle/>
          <a:p>
            <a:r>
              <a:rPr lang="es-ES" dirty="0" smtClean="0"/>
              <a:t>columna</a:t>
            </a:r>
            <a:endParaRPr lang="es-EC" dirty="0"/>
          </a:p>
        </p:txBody>
      </p:sp>
      <p:cxnSp>
        <p:nvCxnSpPr>
          <p:cNvPr id="9" name="8 Conector recto de flecha"/>
          <p:cNvCxnSpPr/>
          <p:nvPr/>
        </p:nvCxnSpPr>
        <p:spPr>
          <a:xfrm>
            <a:off x="2699792" y="4005642"/>
            <a:ext cx="0" cy="10801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 name="9 CuadroTexto"/>
          <p:cNvSpPr txBox="1"/>
          <p:nvPr/>
        </p:nvSpPr>
        <p:spPr>
          <a:xfrm>
            <a:off x="1691680" y="4319808"/>
            <a:ext cx="864096" cy="369332"/>
          </a:xfrm>
          <a:prstGeom prst="rect">
            <a:avLst/>
          </a:prstGeom>
          <a:noFill/>
        </p:spPr>
        <p:txBody>
          <a:bodyPr wrap="square" rtlCol="0">
            <a:spAutoFit/>
          </a:bodyPr>
          <a:lstStyle/>
          <a:p>
            <a:r>
              <a:rPr lang="es-ES" dirty="0" smtClean="0"/>
              <a:t>filas</a:t>
            </a:r>
            <a:endParaRPr lang="es-EC" dirty="0"/>
          </a:p>
        </p:txBody>
      </p:sp>
    </p:spTree>
    <p:extLst>
      <p:ext uri="{BB962C8B-B14F-4D97-AF65-F5344CB8AC3E}">
        <p14:creationId xmlns:p14="http://schemas.microsoft.com/office/powerpoint/2010/main" val="3423687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476672"/>
            <a:ext cx="8136904" cy="5632311"/>
          </a:xfrm>
          <a:prstGeom prst="rect">
            <a:avLst/>
          </a:prstGeom>
          <a:noFill/>
        </p:spPr>
        <p:txBody>
          <a:bodyPr wrap="square" rtlCol="0">
            <a:spAutoFit/>
          </a:bodyPr>
          <a:lstStyle/>
          <a:p>
            <a:pPr algn="just"/>
            <a:r>
              <a:rPr lang="es-ES" dirty="0" smtClean="0"/>
              <a:t>La intensidad luminosa de cada pixel se representa por n bits, entonces existirán 2</a:t>
            </a:r>
            <a:r>
              <a:rPr lang="es-ES" baseline="30000" dirty="0" smtClean="0"/>
              <a:t>n</a:t>
            </a:r>
            <a:r>
              <a:rPr lang="es-ES" dirty="0" smtClean="0"/>
              <a:t> escala de gris diferentes.</a:t>
            </a:r>
          </a:p>
          <a:p>
            <a:pPr algn="just"/>
            <a:endParaRPr lang="es-ES" dirty="0"/>
          </a:p>
          <a:p>
            <a:pPr algn="just"/>
            <a:r>
              <a:rPr lang="es-ES" dirty="0" smtClean="0"/>
              <a:t>Matemáticamente, una imagen se representa por r = </a:t>
            </a:r>
            <a:r>
              <a:rPr lang="es-ES" i="1" dirty="0" smtClean="0"/>
              <a:t>f</a:t>
            </a:r>
            <a:r>
              <a:rPr lang="es-ES" dirty="0" smtClean="0"/>
              <a:t>(</a:t>
            </a:r>
            <a:r>
              <a:rPr lang="es-ES" dirty="0" err="1" smtClean="0"/>
              <a:t>x,y</a:t>
            </a:r>
            <a:r>
              <a:rPr lang="es-ES" dirty="0" smtClean="0"/>
              <a:t>), donde r es la intensidad luminosa del pixel cuyas coordenadas son (x, y)</a:t>
            </a:r>
          </a:p>
          <a:p>
            <a:pPr algn="just"/>
            <a:endParaRPr lang="es-ES" dirty="0"/>
          </a:p>
          <a:p>
            <a:pPr algn="just"/>
            <a:r>
              <a:rPr lang="es-ES" b="1" dirty="0" smtClean="0"/>
              <a:t>Color: </a:t>
            </a:r>
            <a:r>
              <a:rPr lang="es-ES" dirty="0" smtClean="0"/>
              <a:t>El color se forma mediante la combinación de los tres colores básicos: rojo, azul y verde (en inglés RGB)</a:t>
            </a:r>
          </a:p>
          <a:p>
            <a:pPr algn="just"/>
            <a:endParaRPr lang="es-ES" b="1" dirty="0"/>
          </a:p>
          <a:p>
            <a:pPr algn="just"/>
            <a:r>
              <a:rPr lang="es-ES" dirty="0" smtClean="0"/>
              <a:t>El espacio RGB se basa en la combinación de tres señales de luminancia cromática distinta: rojo, verde, azul (red, </a:t>
            </a:r>
            <a:r>
              <a:rPr lang="es-ES" dirty="0" err="1" smtClean="0"/>
              <a:t>green</a:t>
            </a:r>
            <a:r>
              <a:rPr lang="es-ES" dirty="0" smtClean="0"/>
              <a:t>, </a:t>
            </a:r>
            <a:r>
              <a:rPr lang="es-ES" dirty="0" err="1" smtClean="0"/>
              <a:t>blue</a:t>
            </a:r>
            <a:r>
              <a:rPr lang="es-ES" dirty="0" smtClean="0"/>
              <a:t>). La forma más sencilla de obtener un color específico es determinar la cantidad de color rojo, verde y azul que se requiere combinar para obtener el color deseado, para lo cual se realiza la suma aritmética de los componentes: X = R + G + B.</a:t>
            </a:r>
          </a:p>
          <a:p>
            <a:pPr algn="just"/>
            <a:endParaRPr lang="es-ES" dirty="0"/>
          </a:p>
          <a:p>
            <a:pPr algn="just"/>
            <a:r>
              <a:rPr lang="es-ES" dirty="0" smtClean="0"/>
              <a:t>Un color puede definirse como la combinación de tres colores básicos: rojo, verde y azul, y expresarse mediante una tripleta de valores de 0 a 1 (R, G, B) donde R, G y B representan las intensidades de cada uno de los tres colores básicos rojo, verde y azul respectivamente. En la siguiente tabla se presentan ejemplos de colores definidos mediante estas tripletas.</a:t>
            </a:r>
          </a:p>
        </p:txBody>
      </p:sp>
    </p:spTree>
    <p:extLst>
      <p:ext uri="{BB962C8B-B14F-4D97-AF65-F5344CB8AC3E}">
        <p14:creationId xmlns:p14="http://schemas.microsoft.com/office/powerpoint/2010/main" val="47767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tretch>
            <a:fillRect/>
          </a:stretch>
        </p:blipFill>
        <p:spPr>
          <a:xfrm>
            <a:off x="750414" y="455864"/>
            <a:ext cx="7710018" cy="4125264"/>
          </a:xfrm>
          <a:prstGeom prst="rect">
            <a:avLst/>
          </a:prstGeom>
        </p:spPr>
      </p:pic>
    </p:spTree>
    <p:extLst>
      <p:ext uri="{BB962C8B-B14F-4D97-AF65-F5344CB8AC3E}">
        <p14:creationId xmlns:p14="http://schemas.microsoft.com/office/powerpoint/2010/main" val="227416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655272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468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332656"/>
            <a:ext cx="8280920" cy="5355312"/>
          </a:xfrm>
          <a:prstGeom prst="rect">
            <a:avLst/>
          </a:prstGeom>
          <a:noFill/>
        </p:spPr>
        <p:txBody>
          <a:bodyPr wrap="square" rtlCol="0">
            <a:spAutoFit/>
          </a:bodyPr>
          <a:lstStyle/>
          <a:p>
            <a:r>
              <a:rPr lang="es-ES" b="1" dirty="0" smtClean="0"/>
              <a:t>Resolución de imágenes digitales:</a:t>
            </a:r>
          </a:p>
          <a:p>
            <a:endParaRPr lang="es-ES" b="1" dirty="0"/>
          </a:p>
          <a:p>
            <a:pPr algn="just"/>
            <a:r>
              <a:rPr lang="es-EC" dirty="0"/>
              <a:t>En general, cuando hablamos de "resolución", en el ámbito informático, nos referimos a la nitidez, al detalle, a la calidad visual o impresa de dispositivos como pantallas, </a:t>
            </a:r>
            <a:r>
              <a:rPr lang="es-EC" dirty="0" smtClean="0"/>
              <a:t>escáner, </a:t>
            </a:r>
            <a:r>
              <a:rPr lang="es-EC" dirty="0"/>
              <a:t>impresoras, filmadoras, cámaras fotográficas, videos y ficheros de fotografías, imágenes, </a:t>
            </a:r>
            <a:r>
              <a:rPr lang="es-EC" dirty="0" smtClean="0"/>
              <a:t>ilustraciones, etc.</a:t>
            </a:r>
          </a:p>
          <a:p>
            <a:pPr algn="just"/>
            <a:endParaRPr lang="es-ES" dirty="0"/>
          </a:p>
          <a:p>
            <a:pPr algn="just"/>
            <a:r>
              <a:rPr lang="es-EC" dirty="0"/>
              <a:t>Decimos que una fotografía convencional (revelado químico) tiene una buena resolución cuando hay poca presencia de grano y se ve nítida. Hablamos de resolución de pantalla, resolución de impresión</a:t>
            </a:r>
            <a:r>
              <a:rPr lang="es-EC" dirty="0" smtClean="0"/>
              <a:t>, resolución </a:t>
            </a:r>
            <a:r>
              <a:rPr lang="es-EC" dirty="0"/>
              <a:t>óptica, resolución de trama o semitono, resolución de escaneo, resolución digital, resolución de </a:t>
            </a:r>
            <a:r>
              <a:rPr lang="es-EC" dirty="0" smtClean="0"/>
              <a:t>imágenes, etc.</a:t>
            </a:r>
          </a:p>
          <a:p>
            <a:pPr algn="just"/>
            <a:endParaRPr lang="es-ES" dirty="0"/>
          </a:p>
          <a:p>
            <a:pPr algn="just"/>
            <a:r>
              <a:rPr lang="es-EC" dirty="0"/>
              <a:t>Es evidente, que a mayor número de puntos de información por unidad de longitud, tendremos mayor resolución y por tanto, mayor nitidez, detalle y calidad. Por ejemplo, si utilizamos sólo 20 puntos por pulgada (2,54 cm.) para dibujar en pantalla el carácter "a" con un tamaño de varios centímetros, su aspecto sería el de la figura (1). Si utilizamos 50 puntos o 96 por pulgada, obtendremos las figuras (2) y (3</a:t>
            </a:r>
            <a:r>
              <a:rPr lang="es-EC" dirty="0" smtClean="0"/>
              <a:t>).</a:t>
            </a:r>
            <a:endParaRPr lang="es-EC" dirty="0"/>
          </a:p>
        </p:txBody>
      </p:sp>
    </p:spTree>
    <p:extLst>
      <p:ext uri="{BB962C8B-B14F-4D97-AF65-F5344CB8AC3E}">
        <p14:creationId xmlns:p14="http://schemas.microsoft.com/office/powerpoint/2010/main" val="46322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06986"/>
            <a:ext cx="5472608" cy="1929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39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476672"/>
            <a:ext cx="8136904" cy="4524315"/>
          </a:xfrm>
          <a:prstGeom prst="rect">
            <a:avLst/>
          </a:prstGeom>
          <a:noFill/>
        </p:spPr>
        <p:txBody>
          <a:bodyPr wrap="square" rtlCol="0">
            <a:spAutoFit/>
          </a:bodyPr>
          <a:lstStyle/>
          <a:p>
            <a:pPr algn="just"/>
            <a:r>
              <a:rPr lang="es-ES" b="1" dirty="0" smtClean="0"/>
              <a:t>Resolución de pantalla:</a:t>
            </a:r>
            <a:endParaRPr lang="es-EC" b="1" dirty="0" smtClean="0"/>
          </a:p>
          <a:p>
            <a:pPr algn="just"/>
            <a:endParaRPr lang="es-EC" dirty="0"/>
          </a:p>
          <a:p>
            <a:pPr algn="just"/>
            <a:r>
              <a:rPr lang="es-EC" dirty="0" smtClean="0"/>
              <a:t>Las </a:t>
            </a:r>
            <a:r>
              <a:rPr lang="es-EC" dirty="0"/>
              <a:t>pantallas </a:t>
            </a:r>
            <a:r>
              <a:rPr lang="es-EC" dirty="0" smtClean="0"/>
              <a:t>están </a:t>
            </a:r>
            <a:r>
              <a:rPr lang="es-EC" dirty="0"/>
              <a:t>formadas por una matriz permanente de pequeños puntos luminosos. Estos puntos tiene un determinado tamaño y están distribuidos a una determinada distancia. Mediante células de </a:t>
            </a:r>
            <a:r>
              <a:rPr lang="es-EC" dirty="0" smtClean="0"/>
              <a:t>fósforos </a:t>
            </a:r>
            <a:r>
              <a:rPr lang="es-EC" dirty="0"/>
              <a:t>(rojo, verde y azul) estos puntos emiten color. Utilizando los puntos necesarios, los circuitos crean los píxeles que son las unidades mínimas de información de color. Cada píxel podrá estar formado por uno o varios puntos de la matriz permanente y representará un solo color, así que el píxel no tendrá un tamaño determinado, aunque se puede calcular si sabemos la longitud del ancho de la zona de visión de la pantalla y la resolución horizontal. La resolución de la pantalla la definimos dando el número total de pixeles horizontales y verticales. Estos tamaños </a:t>
            </a:r>
            <a:r>
              <a:rPr lang="es-EC" dirty="0" smtClean="0"/>
              <a:t>están </a:t>
            </a:r>
            <a:r>
              <a:rPr lang="es-EC" dirty="0"/>
              <a:t>estandarizados como 800x600, 1024x768, 1280x1024, etc. Los circuitos que contralan la pantalla podrán cambiar entre varias resoluciones, dependiendo del sistema de video (tarjeta gráfica + pantalla) que dispongamos.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241" y="5021415"/>
            <a:ext cx="4737509" cy="150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099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332656"/>
            <a:ext cx="8136904" cy="5632311"/>
          </a:xfrm>
          <a:prstGeom prst="rect">
            <a:avLst/>
          </a:prstGeom>
          <a:noFill/>
        </p:spPr>
        <p:txBody>
          <a:bodyPr wrap="square" rtlCol="0">
            <a:spAutoFit/>
          </a:bodyPr>
          <a:lstStyle/>
          <a:p>
            <a:r>
              <a:rPr lang="es-ES" b="1" dirty="0" smtClean="0"/>
              <a:t>Resolución de imágenes:</a:t>
            </a:r>
            <a:endParaRPr lang="es-ES" dirty="0" smtClean="0"/>
          </a:p>
          <a:p>
            <a:endParaRPr lang="es-ES" b="1" dirty="0"/>
          </a:p>
          <a:p>
            <a:pPr algn="just"/>
            <a:r>
              <a:rPr lang="es-EC" dirty="0"/>
              <a:t>La resolución de las imágenes se refiere a la cantidad de píxeles o muestras de información por pulgada que un fichero o archivo de imagen contiene. Esta resolución es </a:t>
            </a:r>
            <a:r>
              <a:rPr lang="es-EC" dirty="0" smtClean="0"/>
              <a:t>independiente </a:t>
            </a:r>
            <a:r>
              <a:rPr lang="es-EC" dirty="0"/>
              <a:t>de la que tenga la pantalla o la impresora. Suele expresarse dando </a:t>
            </a:r>
            <a:r>
              <a:rPr lang="es-EC" dirty="0" smtClean="0"/>
              <a:t>el número </a:t>
            </a:r>
            <a:r>
              <a:rPr lang="es-EC" dirty="0"/>
              <a:t>de pixeles horizontales y verticales (como se expresa la resolución de la pantalla), pero en realidad lo que hacemos es dar el tamaño que tiene en la pantalla. Nada sabemos del tamaño que tendría en papel. Recordemos que el píxel es sólo un punto de información de color que puede ser más pequeño que una pulga o más grande que un campo de futbol. Es necesario saber el tamaño de los píxeles, así que parece más adecuado dar la resolución en función una unidad de longitud y en ese sentido se habla de píxeles por pulgada o de forma abreviada </a:t>
            </a:r>
            <a:r>
              <a:rPr lang="es-EC" dirty="0" err="1"/>
              <a:t>ppp</a:t>
            </a:r>
            <a:r>
              <a:rPr lang="es-EC" dirty="0"/>
              <a:t>. Por ejemplo, una fotografía que tenga un tamaño de 800x600 píxeles ocupará toda la pantalla en un monitor con resolución 800x600, pero el dispositivo de impresión no podrá procesar hasta que no se conozca el tamaño de esos píxeles, es decir, los píxeles por pulgada (</a:t>
            </a:r>
            <a:r>
              <a:rPr lang="es-EC" dirty="0" err="1"/>
              <a:t>ppp</a:t>
            </a:r>
            <a:r>
              <a:rPr lang="es-EC" dirty="0"/>
              <a:t>). Si el dispositivo de impresión imprime 300 puntos por pulgada (dpi) y la foto tiene una resolución de 300 píxeles por pulgada y un tamaño de 800x600, la foto tendrá en papel unas dimensiones de 6,77 cm. por 5,08 cm.</a:t>
            </a:r>
            <a:endParaRPr lang="es-EC" b="1" dirty="0"/>
          </a:p>
        </p:txBody>
      </p:sp>
    </p:spTree>
    <p:extLst>
      <p:ext uri="{BB962C8B-B14F-4D97-AF65-F5344CB8AC3E}">
        <p14:creationId xmlns:p14="http://schemas.microsoft.com/office/powerpoint/2010/main" val="822506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247</TotalTime>
  <Words>864</Words>
  <Application>Microsoft Office PowerPoint</Application>
  <PresentationFormat>Presentación en pantalla (4:3)</PresentationFormat>
  <Paragraphs>60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Transmisión de listas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55</cp:revision>
  <dcterms:created xsi:type="dcterms:W3CDTF">2013-04-02T16:38:29Z</dcterms:created>
  <dcterms:modified xsi:type="dcterms:W3CDTF">2013-04-09T22:25:57Z</dcterms:modified>
</cp:coreProperties>
</file>