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3" r:id="rId2"/>
    <p:sldId id="257" r:id="rId3"/>
    <p:sldId id="267" r:id="rId4"/>
    <p:sldId id="264" r:id="rId5"/>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C"/>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E8B066-0C54-440D-A0AC-D9B3844502DB}" type="datetimeFigureOut">
              <a:rPr lang="es-EC" smtClean="0"/>
              <a:t>29/04/2013</a:t>
            </a:fld>
            <a:endParaRPr lang="es-EC"/>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C"/>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C"/>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6ACFDD-543D-42B7-9988-DF2F6E746733}" type="slidenum">
              <a:rPr lang="es-EC" smtClean="0"/>
              <a:t>‹Nº›</a:t>
            </a:fld>
            <a:endParaRPr lang="es-EC"/>
          </a:p>
        </p:txBody>
      </p:sp>
    </p:spTree>
    <p:extLst>
      <p:ext uri="{BB962C8B-B14F-4D97-AF65-F5344CB8AC3E}">
        <p14:creationId xmlns:p14="http://schemas.microsoft.com/office/powerpoint/2010/main" val="153693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2</a:t>
            </a:fld>
            <a:endParaRPr lang="es-EC"/>
          </a:p>
        </p:txBody>
      </p:sp>
    </p:spTree>
    <p:extLst>
      <p:ext uri="{BB962C8B-B14F-4D97-AF65-F5344CB8AC3E}">
        <p14:creationId xmlns:p14="http://schemas.microsoft.com/office/powerpoint/2010/main" val="345815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3</a:t>
            </a:fld>
            <a:endParaRPr lang="es-EC"/>
          </a:p>
        </p:txBody>
      </p:sp>
    </p:spTree>
    <p:extLst>
      <p:ext uri="{BB962C8B-B14F-4D97-AF65-F5344CB8AC3E}">
        <p14:creationId xmlns:p14="http://schemas.microsoft.com/office/powerpoint/2010/main" val="345815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dirty="0"/>
          </a:p>
        </p:txBody>
      </p:sp>
      <p:sp>
        <p:nvSpPr>
          <p:cNvPr id="4" name="3 Marcador de número de diapositiva"/>
          <p:cNvSpPr>
            <a:spLocks noGrp="1"/>
          </p:cNvSpPr>
          <p:nvPr>
            <p:ph type="sldNum" sz="quarter" idx="10"/>
          </p:nvPr>
        </p:nvSpPr>
        <p:spPr/>
        <p:txBody>
          <a:bodyPr/>
          <a:lstStyle/>
          <a:p>
            <a:fld id="{C5D87A1A-05B8-44B8-913C-8AD592664959}" type="slidenum">
              <a:rPr lang="es-EC" smtClean="0"/>
              <a:t>4</a:t>
            </a:fld>
            <a:endParaRPr lang="es-EC"/>
          </a:p>
        </p:txBody>
      </p:sp>
    </p:spTree>
    <p:extLst>
      <p:ext uri="{BB962C8B-B14F-4D97-AF65-F5344CB8AC3E}">
        <p14:creationId xmlns:p14="http://schemas.microsoft.com/office/powerpoint/2010/main" val="345815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29/04/2013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31EC83C0-18BC-41E5-9214-7DCB52325666}" type="datetimeFigureOut">
              <a:rPr lang="es-EC" smtClean="0"/>
              <a:t>29/04/2013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1EC83C0-18BC-41E5-9214-7DCB52325666}" type="datetimeFigureOut">
              <a:rPr lang="es-EC" smtClean="0"/>
              <a:t>29/04/2013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EC83C0-18BC-41E5-9214-7DCB52325666}" type="datetimeFigureOut">
              <a:rPr lang="es-EC" smtClean="0"/>
              <a:t>29/04/2013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1EC83C0-18BC-41E5-9214-7DCB52325666}" type="datetimeFigureOut">
              <a:rPr lang="es-EC" smtClean="0"/>
              <a:t>29/04/2013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EC83C0-18BC-41E5-9214-7DCB52325666}" type="datetimeFigureOut">
              <a:rPr lang="es-EC" smtClean="0"/>
              <a:t>29/04/2013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1EC83C0-18BC-41E5-9214-7DCB52325666}" type="datetimeFigureOut">
              <a:rPr lang="es-EC" smtClean="0"/>
              <a:t>29/04/2013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B42BC03-87C6-47E2-BB19-DD7037807F86}" type="slidenum">
              <a:rPr lang="es-EC" smtClean="0"/>
              <a:t>‹Nº›</a:t>
            </a:fld>
            <a:endParaRPr lang="es-EC"/>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1EC83C0-18BC-41E5-9214-7DCB52325666}" type="datetimeFigureOut">
              <a:rPr lang="es-EC" smtClean="0"/>
              <a:t>29/04/2013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C83C0-18BC-41E5-9214-7DCB52325666}" type="datetimeFigureOut">
              <a:rPr lang="es-EC" smtClean="0"/>
              <a:t>29/04/2013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29/04/2013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1EC83C0-18BC-41E5-9214-7DCB52325666}" type="datetimeFigureOut">
              <a:rPr lang="es-EC" smtClean="0"/>
              <a:t>29/04/2013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B42BC03-87C6-47E2-BB19-DD7037807F86}" type="slidenum">
              <a:rPr lang="es-EC" smtClean="0"/>
              <a:t>‹Nº›</a:t>
            </a:fld>
            <a:endParaRPr lang="es-EC"/>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1EC83C0-18BC-41E5-9214-7DCB52325666}" type="datetimeFigureOut">
              <a:rPr lang="es-EC" smtClean="0"/>
              <a:t>29/04/2013</a:t>
            </a:fld>
            <a:endParaRPr lang="es-EC"/>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s-EC"/>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B42BC03-87C6-47E2-BB19-DD7037807F86}"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5" descr="Descripción: C:\Users\USER\Documents\Imagenes MOODLE\puce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438" y="1990725"/>
            <a:ext cx="1897520" cy="1747664"/>
          </a:xfrm>
          <a:prstGeom prst="rect">
            <a:avLst/>
          </a:prstGeom>
          <a:noFill/>
          <a:extLst/>
        </p:spPr>
      </p:pic>
      <p:sp>
        <p:nvSpPr>
          <p:cNvPr id="5" name="10 Cuadro de texto"/>
          <p:cNvSpPr txBox="1"/>
          <p:nvPr/>
        </p:nvSpPr>
        <p:spPr>
          <a:xfrm>
            <a:off x="1331024" y="785352"/>
            <a:ext cx="6320347" cy="60714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s-ES" sz="2800" b="1" dirty="0" smtClean="0">
                <a:solidFill>
                  <a:srgbClr val="1F497D"/>
                </a:solidFill>
                <a:latin typeface="Arial"/>
                <a:ea typeface="Calibri"/>
                <a:cs typeface="Times New Roman"/>
              </a:rPr>
              <a:t>PROCESAMIENTO DE IMÁGENES</a:t>
            </a:r>
            <a:endParaRPr lang="es-EC" sz="2800" dirty="0">
              <a:effectLst/>
              <a:ea typeface="Calibri"/>
              <a:cs typeface="Times New Roman"/>
            </a:endParaRPr>
          </a:p>
        </p:txBody>
      </p:sp>
      <p:sp>
        <p:nvSpPr>
          <p:cNvPr id="6" name="9 Cuadro de texto"/>
          <p:cNvSpPr txBox="1"/>
          <p:nvPr/>
        </p:nvSpPr>
        <p:spPr>
          <a:xfrm>
            <a:off x="683568" y="5826596"/>
            <a:ext cx="4064496" cy="2667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S" b="1" dirty="0">
                <a:solidFill>
                  <a:srgbClr val="1F497D"/>
                </a:solidFill>
                <a:effectLst/>
                <a:latin typeface="Arial"/>
                <a:ea typeface="Calibri"/>
                <a:cs typeface="Times New Roman"/>
              </a:rPr>
              <a:t>Docente: Ing. José Luis Carvajal C</a:t>
            </a:r>
            <a:r>
              <a:rPr lang="es-ES" sz="1000" b="1" dirty="0">
                <a:solidFill>
                  <a:srgbClr val="1F497D"/>
                </a:solidFill>
                <a:effectLst/>
                <a:latin typeface="Arial"/>
                <a:ea typeface="Calibri"/>
                <a:cs typeface="Times New Roman"/>
              </a:rPr>
              <a:t>.</a:t>
            </a:r>
            <a:endParaRPr lang="es-EC" sz="1100" dirty="0">
              <a:effectLst/>
              <a:ea typeface="Calibri"/>
              <a:cs typeface="Times New Roman"/>
            </a:endParaRPr>
          </a:p>
        </p:txBody>
      </p:sp>
      <p:sp>
        <p:nvSpPr>
          <p:cNvPr id="7" name="11 Cuadro de texto"/>
          <p:cNvSpPr txBox="1"/>
          <p:nvPr/>
        </p:nvSpPr>
        <p:spPr>
          <a:xfrm>
            <a:off x="683568" y="4429869"/>
            <a:ext cx="7776864" cy="5905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s-ES" sz="2800" b="1" dirty="0">
                <a:solidFill>
                  <a:srgbClr val="1F497D"/>
                </a:solidFill>
                <a:effectLst/>
                <a:latin typeface="Arial"/>
                <a:ea typeface="Calibri"/>
                <a:cs typeface="Times New Roman"/>
              </a:rPr>
              <a:t>INGENIERÍA EN </a:t>
            </a:r>
            <a:r>
              <a:rPr lang="es-ES" sz="2800" b="1" dirty="0" smtClean="0">
                <a:solidFill>
                  <a:srgbClr val="1F497D"/>
                </a:solidFill>
                <a:effectLst/>
                <a:latin typeface="Arial"/>
                <a:ea typeface="Calibri"/>
                <a:cs typeface="Times New Roman"/>
              </a:rPr>
              <a:t>SISTEMAS Y COMPUTACIÓN</a:t>
            </a:r>
            <a:endParaRPr lang="es-EC" sz="2800" dirty="0">
              <a:effectLst/>
              <a:ea typeface="Calibri"/>
              <a:cs typeface="Times New Roman"/>
            </a:endParaRPr>
          </a:p>
        </p:txBody>
      </p:sp>
    </p:spTree>
    <p:extLst>
      <p:ext uri="{BB962C8B-B14F-4D97-AF65-F5344CB8AC3E}">
        <p14:creationId xmlns:p14="http://schemas.microsoft.com/office/powerpoint/2010/main" val="3425472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208912" cy="6186309"/>
          </a:xfrm>
          <a:prstGeom prst="rect">
            <a:avLst/>
          </a:prstGeom>
          <a:noFill/>
        </p:spPr>
        <p:txBody>
          <a:bodyPr wrap="square" rtlCol="0">
            <a:spAutoFit/>
          </a:bodyPr>
          <a:lstStyle/>
          <a:p>
            <a:pPr algn="ctr"/>
            <a:r>
              <a:rPr lang="es-ES" b="1" dirty="0" smtClean="0"/>
              <a:t>INDEXADO DE VECTORES Y MATRICES</a:t>
            </a:r>
          </a:p>
          <a:p>
            <a:pPr algn="just"/>
            <a:endParaRPr lang="es-ES" dirty="0" smtClean="0"/>
          </a:p>
          <a:p>
            <a:pPr algn="just"/>
            <a:r>
              <a:rPr lang="es-ES" dirty="0" smtClean="0"/>
              <a:t>En las operaciones de procesamiento de imágenes es frecuente la discriminación y búsqueda de elementos o pixeles contenidos en la imagen, por lo que las operaciones de indexado deben ser consideradas importantes. MATLAB soporta poderosos métodos de indexado para matrices y vectores, que simplifica la elaboración de programas y mejora la eficiencia de los algoritmos.</a:t>
            </a:r>
          </a:p>
          <a:p>
            <a:pPr algn="just"/>
            <a:endParaRPr lang="es-ES" dirty="0"/>
          </a:p>
          <a:p>
            <a:pPr algn="just"/>
            <a:r>
              <a:rPr lang="es-ES" b="1" dirty="0" smtClean="0"/>
              <a:t>Indexado de vectores:</a:t>
            </a:r>
          </a:p>
          <a:p>
            <a:pPr algn="just"/>
            <a:endParaRPr lang="es-ES" b="1" dirty="0"/>
          </a:p>
          <a:p>
            <a:pPr algn="just"/>
            <a:r>
              <a:rPr lang="es-ES" dirty="0" smtClean="0"/>
              <a:t>Sea el vector: v=[1 2 3 4 5 6 7];</a:t>
            </a:r>
          </a:p>
          <a:p>
            <a:pPr algn="just"/>
            <a:endParaRPr lang="es-ES" dirty="0"/>
          </a:p>
          <a:p>
            <a:pPr algn="just"/>
            <a:r>
              <a:rPr lang="es-ES" dirty="0" smtClean="0"/>
              <a:t>Y se elige v(2), se tiene que: v(2) = 2</a:t>
            </a:r>
          </a:p>
          <a:p>
            <a:pPr algn="just"/>
            <a:endParaRPr lang="es-ES" dirty="0"/>
          </a:p>
          <a:p>
            <a:pPr algn="just"/>
            <a:r>
              <a:rPr lang="es-ES" dirty="0" smtClean="0"/>
              <a:t>Para acceder a bloques de elementos en un vector MATLAB utiliza la notación de los dos puntos v(n1:n2), los cuáles indican una secuencia de índices que van desde el primer número especificado n1, hasta el segundo n2.</a:t>
            </a:r>
            <a:endParaRPr lang="es-ES" dirty="0" smtClean="0"/>
          </a:p>
          <a:p>
            <a:pPr algn="just"/>
            <a:endParaRPr lang="es-ES" dirty="0"/>
          </a:p>
          <a:p>
            <a:pPr algn="just"/>
            <a:r>
              <a:rPr lang="es-ES" dirty="0" smtClean="0"/>
              <a:t>V(2:4)</a:t>
            </a:r>
          </a:p>
          <a:p>
            <a:pPr algn="just"/>
            <a:r>
              <a:rPr lang="es-ES" dirty="0" smtClean="0"/>
              <a:t>V(2:end)</a:t>
            </a:r>
          </a:p>
          <a:p>
            <a:pPr algn="just"/>
            <a:r>
              <a:rPr lang="es-ES" dirty="0" smtClean="0"/>
              <a:t>V(2:2:end)</a:t>
            </a:r>
            <a:endParaRPr lang="es-EC"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721398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208912" cy="923330"/>
          </a:xfrm>
          <a:prstGeom prst="rect">
            <a:avLst/>
          </a:prstGeom>
          <a:noFill/>
        </p:spPr>
        <p:txBody>
          <a:bodyPr wrap="square" rtlCol="0">
            <a:spAutoFit/>
          </a:bodyPr>
          <a:lstStyle/>
          <a:p>
            <a:pPr algn="just"/>
            <a:endParaRPr lang="es-ES" dirty="0" smtClean="0"/>
          </a:p>
          <a:p>
            <a:pPr algn="just"/>
            <a:r>
              <a:rPr lang="es-ES" dirty="0"/>
              <a:t/>
            </a:r>
            <a:br>
              <a:rPr lang="es-ES" dirty="0"/>
            </a:br>
            <a:r>
              <a:rPr lang="es-ES" dirty="0" smtClean="0"/>
              <a:t> </a:t>
            </a:r>
            <a:endParaRPr lang="es-EC"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 name="3 Rectángulo"/>
          <p:cNvSpPr/>
          <p:nvPr/>
        </p:nvSpPr>
        <p:spPr>
          <a:xfrm>
            <a:off x="460375" y="307436"/>
            <a:ext cx="8208912" cy="7017306"/>
          </a:xfrm>
          <a:prstGeom prst="rect">
            <a:avLst/>
          </a:prstGeom>
        </p:spPr>
        <p:txBody>
          <a:bodyPr wrap="square">
            <a:spAutoFit/>
          </a:bodyPr>
          <a:lstStyle/>
          <a:p>
            <a:pPr algn="just"/>
            <a:r>
              <a:rPr lang="es-ES" b="1" dirty="0" smtClean="0"/>
              <a:t>Indexado de matrices</a:t>
            </a:r>
            <a:r>
              <a:rPr lang="es-ES" dirty="0" smtClean="0"/>
              <a:t>.</a:t>
            </a:r>
          </a:p>
          <a:p>
            <a:pPr algn="just"/>
            <a:endParaRPr lang="es-ES" dirty="0"/>
          </a:p>
          <a:p>
            <a:pPr algn="just"/>
            <a:r>
              <a:rPr lang="es-ES" dirty="0" smtClean="0"/>
              <a:t>Para el indexado de matrices son necesarios dos números, uno para elegir los renglones y otro para las columnas. De esta manera si se utiliza como ejemplo la matriz 3 x 3 definida como:</a:t>
            </a:r>
          </a:p>
          <a:p>
            <a:pPr algn="just"/>
            <a:endParaRPr lang="es-ES" dirty="0"/>
          </a:p>
          <a:p>
            <a:pPr algn="just"/>
            <a:r>
              <a:rPr lang="es-ES" dirty="0" smtClean="0"/>
              <a:t>A = [1 2 3;4 5 6;7 8 9]</a:t>
            </a:r>
          </a:p>
          <a:p>
            <a:pPr algn="just"/>
            <a:endParaRPr lang="es-ES" dirty="0"/>
          </a:p>
          <a:p>
            <a:pPr algn="just"/>
            <a:r>
              <a:rPr lang="es-ES" dirty="0" smtClean="0"/>
              <a:t>Considerando la matriz A, puede seleccionarse el elemento correspondiente al renglón 3 y columna 2, utilizando:</a:t>
            </a:r>
          </a:p>
          <a:p>
            <a:pPr algn="just"/>
            <a:endParaRPr lang="es-ES" dirty="0"/>
          </a:p>
          <a:p>
            <a:pPr algn="just"/>
            <a:r>
              <a:rPr lang="es-ES" dirty="0" smtClean="0"/>
              <a:t>A(3,2)</a:t>
            </a:r>
          </a:p>
          <a:p>
            <a:pPr algn="just"/>
            <a:endParaRPr lang="es-ES" dirty="0"/>
          </a:p>
          <a:p>
            <a:pPr algn="just"/>
            <a:r>
              <a:rPr lang="es-ES" dirty="0" smtClean="0"/>
              <a:t>Es posible utilizar la notación de los dos puntos para indexar de forma total, es decir los dos puntos en el contexto de matrices se consideran como un comodín que indica todo o totalidad. Por lo que si se quisiera seleccionar todo el renglón 2, se tendría:</a:t>
            </a:r>
          </a:p>
          <a:p>
            <a:pPr algn="just"/>
            <a:endParaRPr lang="es-ES" dirty="0"/>
          </a:p>
          <a:p>
            <a:pPr algn="just"/>
            <a:r>
              <a:rPr lang="es-ES" dirty="0" smtClean="0"/>
              <a:t>A(2,:)</a:t>
            </a:r>
          </a:p>
          <a:p>
            <a:pPr algn="just"/>
            <a:endParaRPr lang="es-ES" dirty="0"/>
          </a:p>
          <a:p>
            <a:pPr algn="just"/>
            <a:r>
              <a:rPr lang="es-ES" dirty="0" smtClean="0"/>
              <a:t>De igual manera si se quiere indexar la columna 1, se escribiría:</a:t>
            </a:r>
          </a:p>
          <a:p>
            <a:pPr algn="just"/>
            <a:endParaRPr lang="es-ES" dirty="0"/>
          </a:p>
          <a:p>
            <a:pPr algn="just"/>
            <a:r>
              <a:rPr lang="es-ES" dirty="0" smtClean="0"/>
              <a:t>A(:,1)</a:t>
            </a:r>
          </a:p>
          <a:p>
            <a:pPr algn="just"/>
            <a:r>
              <a:rPr lang="es-ES" dirty="0"/>
              <a:t/>
            </a:r>
            <a:br>
              <a:rPr lang="es-ES" dirty="0"/>
            </a:br>
            <a:endParaRPr lang="es-ES" dirty="0"/>
          </a:p>
        </p:txBody>
      </p:sp>
    </p:spTree>
    <p:extLst>
      <p:ext uri="{BB962C8B-B14F-4D97-AF65-F5344CB8AC3E}">
        <p14:creationId xmlns:p14="http://schemas.microsoft.com/office/powerpoint/2010/main" val="565740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0375" y="332656"/>
            <a:ext cx="8208912" cy="3139321"/>
          </a:xfrm>
          <a:prstGeom prst="rect">
            <a:avLst/>
          </a:prstGeom>
          <a:noFill/>
        </p:spPr>
        <p:txBody>
          <a:bodyPr wrap="square" rtlCol="0">
            <a:spAutoFit/>
          </a:bodyPr>
          <a:lstStyle/>
          <a:p>
            <a:r>
              <a:rPr lang="es-ES" b="1" dirty="0" smtClean="0"/>
              <a:t>Ejemplos de indexado en imágenes:</a:t>
            </a:r>
          </a:p>
          <a:p>
            <a:endParaRPr lang="es-ES" b="1" dirty="0"/>
          </a:p>
          <a:p>
            <a:r>
              <a:rPr lang="es-ES" dirty="0" smtClean="0"/>
              <a:t>Todas las formas de indexar elementos en matrices pueden ser usadas para elegir elementos, reducir o bien seleccionar bloques en imágenes.</a:t>
            </a:r>
          </a:p>
          <a:p>
            <a:endParaRPr lang="es-ES" dirty="0"/>
          </a:p>
          <a:p>
            <a:pPr marL="342900" indent="-342900">
              <a:buAutoNum type="arabicPeriod"/>
            </a:pPr>
            <a:r>
              <a:rPr lang="es-ES" dirty="0" smtClean="0"/>
              <a:t>Leer una imagen y almacenarla en A.</a:t>
            </a:r>
          </a:p>
          <a:p>
            <a:pPr marL="342900" indent="-342900">
              <a:buAutoNum type="arabicPeriod"/>
            </a:pPr>
            <a:r>
              <a:rPr lang="es-ES" dirty="0" smtClean="0"/>
              <a:t>B = A(1:2:end,1:2:end,1:3);</a:t>
            </a:r>
          </a:p>
          <a:p>
            <a:pPr marL="342900" indent="-342900">
              <a:buAutoNum type="arabicPeriod"/>
            </a:pPr>
            <a:r>
              <a:rPr lang="es-ES" dirty="0" smtClean="0"/>
              <a:t>C = A(1:100,1:100,1:3);</a:t>
            </a:r>
          </a:p>
          <a:p>
            <a:pPr marL="342900" indent="-342900">
              <a:buAutoNum type="arabicPeriod"/>
            </a:pPr>
            <a:r>
              <a:rPr lang="es-ES" dirty="0" smtClean="0"/>
              <a:t>A(1:100,1:100,1:3)=0;</a:t>
            </a:r>
            <a:r>
              <a:rPr lang="es-ES" dirty="0"/>
              <a:t/>
            </a:r>
            <a:br>
              <a:rPr lang="es-ES" dirty="0"/>
            </a:br>
            <a:r>
              <a:rPr lang="es-ES" dirty="0"/>
              <a:t/>
            </a:r>
            <a:br>
              <a:rPr lang="es-ES" dirty="0"/>
            </a:br>
            <a:endParaRPr lang="es-EC" dirty="0"/>
          </a:p>
        </p:txBody>
      </p:sp>
      <p:sp>
        <p:nvSpPr>
          <p:cNvPr id="3" name="AutoShape 2" descr="data:image/jpeg;base64,/9j/4AAQSkZJRgABAQAAAQABAAD/2wCEAAkGBxATEhUQEBAQFA8UERAPEA8SFQ8QDxAQFBEWFhYSFBYYHCggJBolIBQUIzEhJSkrLi4uGB8zODQsNysvLisBCgoKDg0OGxAQGywkHyQsLCwsLCwsLCwsLjAsLCwsLCwsLCwsLCwsLCwsLCwsLCwsLCwsLCwsLCwsLCwsLCwsLP/AABEIAKwAwAMBEQACEQEDEQH/xAAcAAEAAgMBAQEAAAAAAAAAAAAABQYDBAcCAQj/xAA8EAABAwICBwUGBQEJAAAAAAABAAIDBBEFIQYSEzFBUWEHIiNxgTJCUpGh0RRTYnLBgiQzQ2NzorHh8P/EABsBAQACAwEBAAAAAAAAAAAAAAADBAECBQYH/8QAMREAAgIBAgUCBAYBBQAAAAAAAAECAxEEIQUSEzFBUXEiMoHBI0JhobHRkQYkM+Hw/9oADAMBAAIRAxEAPwDuKAIAgCAIAgCAIAgCAIAgCAIDDV1LI2GR5s1ouefkOqylnY1lJRTk+yOOdoOntVtBBBI6I+04MNixvAE/EfksahqpY8jhalrJOx7Q8L1GhfaHUQvEda90sDjnI7OWL9V+LeioV6nDxLsegv4bGUc17P8Ak7NFI1wDmkFrgHNcMwQdxCvnCaaeGe0MBAEAQBAEAQBAEAQBAEAQBAEAQBAEAQBAc90w0haXSOv/AGelBvY5ST/YbvO6sVJRTm/BxuITldOOmh+Z7nE6Nz6icyPzfI+59TuXI1duzkz22g08aoKEeyLxpBgGzja8DhmvPaTWdSbTOxXOMspeC09kekRIdQSn2Rr05O/V96P0yI8yvR6S3PwM4nFdLh9WP1/s6arpxQgCAIAgCAIAgCAIAgCAIAgCAIAgCAICvaa46KWA6p8aQFsY4jm/0v8AMhbRWWRW2ckf1OJadVuzhiomnvOG2m557gf/AHBb6mXLFQKvBaOrdPUS9l9zS0Mp7zs6ELznEZ4qZ7jTrCOwaTUgdAMvd/heO0VjVpDorH1WjlVPVSU87Zo8nxvD28jbe09Du9V7KqbWJI6dtasi4S7M/Q2F17J4mTxnuSNDx0vwPku3GSkso8ZZW65uL7o2lsaBAEAQBAEAQBAEAQBAEAQBAEAQBAYaupZGx0kjg1jQXOceAQw3jc5Fi+ImqqNtJlGLu1T7kLMwD1PHzVmEcdzi6q9zy4+y+py3E641FQ+Y+87u9G8FQus5m2er4fpVRVGteP5LZoJF4oK89xSX4eDu1rEWdaxI3it0XkadrChp/htyckxyGzyvX6WWYncZ0Dsdxm7JKN5zYdrF1Y42c30Nj/UuzpJ5Tiee4vRiStXnZnSldOMEAQBAEAQBAEAQBAEAQBAEAQBAEBzXTLSH8Q/YxH+zxu7zhulkHL9I+pU1cPLObrdR+SP1KHpTXbKncAfEnOzbzETfaPqSs3S5Ye5pw2jq6hZ7Q3+r7FJpGLl2M9pTEvuhLLOuuBxJ5R0YLY6TNJdnovNRWJFGEcTOd6Sxd669HopbHYXY0dFcV/C1cU97MDtWT/Tdk75b/RdamfJNMq6unrVOPnx7n6HBXYPHn1AEAQBAEAQBAEAQBAEAQBAEB8Jtmd3NAc90v0u2l6ekd4e6Woafa5sjPLm75KSEM7sp6nU8i5Y9ynB1yGN8hyHVT/ojl4wnKRRtKK/bVBDT4cfhs8hvKpXz5pex6bhem6VKz3luzXpmKhNnerRfNE22K4OveS9BbF61+6uFjcq8vxFQ0ijuuxo2dGPylRlbwXXQO79nmLfiKKMk3kj8CTndgFifMWK6+nnzQR5PX09K5rw90WVTFIIAgCAIAgCAIAgCAIAgPjnAC5IAGZJyAQFNxvtBgiOpTxvqH8XNOrED+87/AEC25WRO+td2U/GNIqyqFpnNih/Ii1gHDk9xNz9B0Uka/Up263O1ZBT1IAsNy2civCpvdmpW1+ygfLfvuvFF5n2nei1lLljknpo616r8Ld/YpEDVz5M9ZWiUpW5qrNl6CLvo5kuHrNy3AuDX5LjtbkTW5AY224V/TPDLcOxTaltiu1B7AvXY9iepUSUzj3ZWB7R/mM328wfor+kniTicfi9WYKa8fc68ugeeCAIAgCAIAgCAIAgCA8veACSQABck5ABDDaSyyjaS4+2W8bXWi48NfqenRW661FZfc89q9ZZdLlr2j/JTKusjbussykka1Uzl3IKsxK/FQymdKrTYI9kjnuDG5ucbBR5y8FtxVcXJ9kR2lNYHyiJh8OIag5F3vOUd0svC8FvhtDjW5y7y3/o0IGqpJncrRJ0bc1Vsexbgi5YHkuNqSzAtEbslymtzWS3IzFBcK1R3J4din1zc12KnsZPmEYgaeeOobvjka8jm2/eHqLqzCXLJMhvqVtbg/J+kIpA4BzTdrgHA8wRcFdo8Y1h4Z6QwEAQBAEAQBAEAQBAcn7QtOg6Q0tO8bJhIleP8R490H4R9StotLchurdi5fBRJsaJ4rZ2EMNEl4I+fECeK0cy1DTpGlJU3WmSxGvBIUUuxhfUn2jeKEdT7TlvF8sXL/BVth1ro0rt3l9kVyMXNz81VkzuQibsTVBJlyCJShbmqtrLES2YSuReWIlijdkuc0ZkjVrhkpau5JHsVPEGZrr0syRjgrRg7j2ZYrt6FgJu+EmB3OzfZPyIXV00+aHseV4jT0736PctinKAQBAEAQBAEAJQEZW47BHlrazvhZn9dy2UWyvPVVx859isYrpNNIC1nhsIINs3kHrw9FsopFSeqnL5djkukOCOj7zc28xw81pKJd02oT2ZWHyEb1Fk6aimYzKsZNuU2KCndLI2Nu8nM/C3iVmK5ngjvsjTBzfgzaQ1jXvEUf91ENRg5niVtbLLwuyI9BS4xc5/NLdmlC1VZM68Im5E1QyZZiiVomqpayeJZ8NXLuJok9EclQkjdmKq3LeHc3iVrEWLp0sMhnhXUYLz2QYns6mSnJ7szAWjhtI7n6gn5K5pJYk16nI4vVzVqa8fc7EuiedCAIAgCAxzTtYLvcAOqyk32NJ2RgsyeCHq9ImDKNpceZyHy3qRVvyULOIxXyLJA12Jyye042+EZNW6ikUZ6iyz5mRj0NUa8i1JYmrM0HIi45Fak0Sm6QaN73wDqWfZRyj6HT02qxtMpsrCMjkVCzrReSahH4aAvOU8ws0cWRc/MqVfBHPlnPl/ur+VfJDv+rISNqryZ1oI3I2qFstxRtwtUUmTRRLUTVTsZNEsVCudaTImYTkqUjc+T7lmJsiBxBiv1MyQU7c1fizU94ZXugmjnZ7Ub2vtzAOY9RceqlhLlkmRXVqyDg/J+kaeZr2Ne03a5oe08wRcLsp5WTxkouLwzIsmAgNKrxSKPIuu74W5lbKDZWt1dVfd7+iIWrx+R2TAGDnvcpVWl3ObbxGyW0Nv5ImaZzjdxJPMm6k7FGUpSeZPJhcVgykYnlYN0jA8rBIjA9akqNd61JUa71glRX8Zw2nc4SvFtXvPtkHDgD5rCinuyeOosguSHd9ilYnWumkLzu3NHJqgnPmeTs6XTqqCivqeYmqCTOhCJsxhRNliKNyBqhkyVEvRtVOxkqJyjVGwlRLwlU5EiPsiIyiIrmq5UzJAVTVfgzBqFTGDtvZZiu2ohGTd8DjE7nq72H5Zei6mmnzQx6Hl+J09O7Ph7/wBlxVg5wQETieCtku5lmyf7XeakjNruUdRoo2fFHZlXqYXsOq9pDuR/hTJ5OPOuUHiSMJchrg8OcsGyRicVg3SMTisEiMLysEiMD1qSI1aiSw6ncOaJZN8pLLKHpTiusdiw3F7vPxFR2z/KjqcP0z/5Z9/BBRMVWTO1CJtMaomyzFGxG1RtkqRu07VBNkqJalaqljJETNKFSmSIk4SqsiRHt6wjYjqxqs1sEDWMV+tmCPcFYRguHZVi2xrNk42ZUN2fTaNuWH6uHqrelnyzx6nL4pTz08y/KdsXSPNBAEBr1tFHK3VeL8j7w8isptEVtMbFiSKhiuESQ5+1HweOH7gplNM5F2llVv3RFkrJAkY3FDZIxOKwboxOK1JEa88gaLn0HEnkFg3RUdJ8Z1AWtPiOFjb3ByCxOXIsLuXNHpnfLml8qKW0Em53qnJno4QNmNqibLMYmdjVG2SpGzExRyZKkSFOxV5s3RKUzVVmyRErThVJkiJCJV5G6MhWpk0qlqmgzJC1jFerZgipQrUWYPEcrmOD2Gz2uD2u5Oabg/RSJ4eTWUVJYfY/R+C4i2ogjnbukY13kbZj0N12YS5opo8ZdW65uD8G6tiMIAgPjgDkRccRwQFaxjRu93wWB3mPgf2/ZSKfqc+7R+Yf4KpK0gkEEEZEHIhblHGNmYnFYNka08wGW9x3NG8/9dUSb7G2Ulllcx/GBCDcgykWAG5nQfdJyUF+pNptPLUy7YiUGV7nuLnG5Koylk9TVUoLCMrGKJstxiZ2NUbZKkZ42KNskSNyGNQyZIkb8EagkzdElA1VpM3RIwBVpG6N2NQM3MpWpkzRYLUyi8cLyPiNmt+ZV2jS3Wbxi8Fe3V01vEpI0cS0SrmguNO4j9Ba/wCgKvLR3w7xI4cQ08nhSKhVRkEhwII3gggjzBW0S2mmso1ipAdS7G8XJbLRuPsETRftcbPb6Gx/qV/ST2cTgcXpw1YvOzOlq6cUIAgCAICNxfBo5xmNWThIBn5HmFlPBDbRGz3Ian0Q+OT1aLn0vl/ypHNeCnXopt/iPb0X9mafQqmLXBjpWvdvk1tZ1+t1hWSRNLQ1SafocK070WqqKe051433MM7b6jxxBvud0VWxvO53dJGHJiJXmMVdsvxiZ2tWjZKkZ42LRskSNqKJQykbpG9DEoJSN0jehjUEpG6N6FigkzZG7EFBI2RvUsTnuDWAlxNgBvJWihKcuWKy2ZlJQXNJ4Re8D0XZGA+cB8m8N3sZ9yvRaPhUK/it3f7I89q+Jys+GrZfuyxgLrnJCAgtJdFaasb32hsoHcmaAHjz5joVDbRGxb9/Ut6bWWUPZ7ehxbSPR6oo5NnM3I32crbmOQDkefRcyyqVbwz02n1Nd8eaH1XoedFMX/CVUc5J1A7Vlt+W7J3y3+i2qnyTTMaujrVOHnx7n6Ha4EXGYOYPAhdc8efUAQBAEAQBAEBHY/g0NXA+nmaCxwyNs2O4Pb1BWJLKwb1zcJcyPzVi2ES00z6eYeJG7VJG5w4OHQjNc+fwvDPQ1SU4qSMccKiciZI3IadQymbpG7FTqCUzZI3I4FC5m6RtRxKJyM4NqNiibNjbp4nOcGtBLibADeStEnJ4XcOSisvsdL0bwBtO3WdZ0xHedvDR8LfuvTaHQxoXNLeT/b9EeZ1uule8LaP/ALuTa6BQCAIAgNLF8LhqYnQzsDmO+bTwc08CFrOCmsMlpunVLmg9zhelujE1FJqv70LidlMBk8cjyd0XKtqdbw+x6nS6uGojld/KOrdmuL/iKJgJvJD4L+dh7J9Rb5LoaafND2OBxGnpXPHZ7lrU5QCAIAgCAIAgCA532uaOCWNtYweJF3Jbb3RE5E/tP0JVTVx+HnXg6fDbsS6b89jmlPQHkuNO47qiSEVB0VeVxtymyyjUbtM4MraZaOZnBlbCtXIzg9hi1yZOh6I6PbEbaUeM4d0flt+69Hw/Q9JdSfzP9v8As87xDW9V8kPlX7lmXUOWEAQBAEAQGriWHxTxuimYHxuFiDw6jkeq1lFSWGb12SrlzReGUXAsCmwutyJkoai0Zk4xPudTaDzJF+qq11umf6M6t+ohq6d9px39/XB0RXDjhAEAQBAEAQBAYqqnbIx0bxdj2lrh0IWsoqSaZtCTjJSXg5dLgRie6N29ptfmOBXidU5U2OuXg9bVdGcFNeTIKDoqnWN+oj4aPosq0ypoxuplspm6aMUkVlspGS2aIaPWtUTNz3xMPD9Z/hei4Zocfi2L2X3OFxHXZ/Cr+r+xcF3DihAEAQBAEAQBAfCEB9QBAEAQBAEAQBAEBB4/RAubIBw1Xfx/K8p/qOhxcb127P7HS0V2IuBG/hF5XqFvrGCWkW8bCWNpozw2U8ZFmE8krgGj+sRLMO5vZGfePM9F6bhnDXLFtq28L7so63iHKunW9/LLcvSnCCAIAgCAIAgCAIAgCAIAgCAIAgCAIAgMdRFrNLeYy81V1umWpolU/K/fwbwlyyTIOBwOXFfLZxcXhnRmsbnuSG+QFzyW1EJ2zUILL9EYU8dzPRYO0HXksTwbvA6le34ZwTpfiX7vwvC9/Uiu1ja5Yf5JZejKIQBAEAQBAEAQBAEAQBAEAQBAEAQBAEAQBARwoWGRxz4G18rleft4Npr9TKU8+uE8Itu+SrSN9kYG4WXX02kp00eWqKRVcm+56Vkw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252057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232</TotalTime>
  <Words>354</Words>
  <Application>Microsoft Office PowerPoint</Application>
  <PresentationFormat>Presentación en pantalla (4:3)</PresentationFormat>
  <Paragraphs>49</Paragraphs>
  <Slides>4</Slides>
  <Notes>3</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Transmisión de listas</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LIT-06</cp:lastModifiedBy>
  <cp:revision>54</cp:revision>
  <dcterms:created xsi:type="dcterms:W3CDTF">2013-04-09T22:24:33Z</dcterms:created>
  <dcterms:modified xsi:type="dcterms:W3CDTF">2013-04-29T09:09:20Z</dcterms:modified>
</cp:coreProperties>
</file>