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3" r:id="rId2"/>
    <p:sldId id="257" r:id="rId3"/>
    <p:sldId id="267" r:id="rId4"/>
    <p:sldId id="264" r:id="rId5"/>
    <p:sldId id="268" r:id="rId6"/>
    <p:sldId id="271" r:id="rId7"/>
    <p:sldId id="270" r:id="rId8"/>
    <p:sldId id="269" r:id="rId9"/>
    <p:sldId id="265" r:id="rId10"/>
    <p:sldId id="266" r:id="rId11"/>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C"/>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E8B066-0C54-440D-A0AC-D9B3844502DB}" type="datetimeFigureOut">
              <a:rPr lang="es-EC" smtClean="0"/>
              <a:t>16/04/2013</a:t>
            </a:fld>
            <a:endParaRPr lang="es-EC"/>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C"/>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C"/>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6ACFDD-543D-42B7-9988-DF2F6E746733}" type="slidenum">
              <a:rPr lang="es-EC" smtClean="0"/>
              <a:t>‹Nº›</a:t>
            </a:fld>
            <a:endParaRPr lang="es-EC"/>
          </a:p>
        </p:txBody>
      </p:sp>
    </p:spTree>
    <p:extLst>
      <p:ext uri="{BB962C8B-B14F-4D97-AF65-F5344CB8AC3E}">
        <p14:creationId xmlns:p14="http://schemas.microsoft.com/office/powerpoint/2010/main" val="153693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dirty="0"/>
          </a:p>
        </p:txBody>
      </p:sp>
      <p:sp>
        <p:nvSpPr>
          <p:cNvPr id="4" name="3 Marcador de número de diapositiva"/>
          <p:cNvSpPr>
            <a:spLocks noGrp="1"/>
          </p:cNvSpPr>
          <p:nvPr>
            <p:ph type="sldNum" sz="quarter" idx="10"/>
          </p:nvPr>
        </p:nvSpPr>
        <p:spPr/>
        <p:txBody>
          <a:bodyPr/>
          <a:lstStyle/>
          <a:p>
            <a:fld id="{C5D87A1A-05B8-44B8-913C-8AD592664959}" type="slidenum">
              <a:rPr lang="es-EC" smtClean="0"/>
              <a:t>2</a:t>
            </a:fld>
            <a:endParaRPr lang="es-EC"/>
          </a:p>
        </p:txBody>
      </p:sp>
    </p:spTree>
    <p:extLst>
      <p:ext uri="{BB962C8B-B14F-4D97-AF65-F5344CB8AC3E}">
        <p14:creationId xmlns:p14="http://schemas.microsoft.com/office/powerpoint/2010/main" val="3458158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dirty="0"/>
          </a:p>
        </p:txBody>
      </p:sp>
      <p:sp>
        <p:nvSpPr>
          <p:cNvPr id="4" name="3 Marcador de número de diapositiva"/>
          <p:cNvSpPr>
            <a:spLocks noGrp="1"/>
          </p:cNvSpPr>
          <p:nvPr>
            <p:ph type="sldNum" sz="quarter" idx="10"/>
          </p:nvPr>
        </p:nvSpPr>
        <p:spPr/>
        <p:txBody>
          <a:bodyPr/>
          <a:lstStyle/>
          <a:p>
            <a:fld id="{C5D87A1A-05B8-44B8-913C-8AD592664959}" type="slidenum">
              <a:rPr lang="es-EC" smtClean="0"/>
              <a:t>3</a:t>
            </a:fld>
            <a:endParaRPr lang="es-EC"/>
          </a:p>
        </p:txBody>
      </p:sp>
    </p:spTree>
    <p:extLst>
      <p:ext uri="{BB962C8B-B14F-4D97-AF65-F5344CB8AC3E}">
        <p14:creationId xmlns:p14="http://schemas.microsoft.com/office/powerpoint/2010/main" val="345815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dirty="0"/>
          </a:p>
        </p:txBody>
      </p:sp>
      <p:sp>
        <p:nvSpPr>
          <p:cNvPr id="4" name="3 Marcador de número de diapositiva"/>
          <p:cNvSpPr>
            <a:spLocks noGrp="1"/>
          </p:cNvSpPr>
          <p:nvPr>
            <p:ph type="sldNum" sz="quarter" idx="10"/>
          </p:nvPr>
        </p:nvSpPr>
        <p:spPr/>
        <p:txBody>
          <a:bodyPr/>
          <a:lstStyle/>
          <a:p>
            <a:fld id="{C5D87A1A-05B8-44B8-913C-8AD592664959}" type="slidenum">
              <a:rPr lang="es-EC" smtClean="0"/>
              <a:t>4</a:t>
            </a:fld>
            <a:endParaRPr lang="es-EC"/>
          </a:p>
        </p:txBody>
      </p:sp>
    </p:spTree>
    <p:extLst>
      <p:ext uri="{BB962C8B-B14F-4D97-AF65-F5344CB8AC3E}">
        <p14:creationId xmlns:p14="http://schemas.microsoft.com/office/powerpoint/2010/main" val="3458158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dirty="0"/>
          </a:p>
        </p:txBody>
      </p:sp>
      <p:sp>
        <p:nvSpPr>
          <p:cNvPr id="4" name="3 Marcador de número de diapositiva"/>
          <p:cNvSpPr>
            <a:spLocks noGrp="1"/>
          </p:cNvSpPr>
          <p:nvPr>
            <p:ph type="sldNum" sz="quarter" idx="10"/>
          </p:nvPr>
        </p:nvSpPr>
        <p:spPr/>
        <p:txBody>
          <a:bodyPr/>
          <a:lstStyle/>
          <a:p>
            <a:fld id="{C5D87A1A-05B8-44B8-913C-8AD592664959}" type="slidenum">
              <a:rPr lang="es-EC" smtClean="0"/>
              <a:t>5</a:t>
            </a:fld>
            <a:endParaRPr lang="es-EC"/>
          </a:p>
        </p:txBody>
      </p:sp>
    </p:spTree>
    <p:extLst>
      <p:ext uri="{BB962C8B-B14F-4D97-AF65-F5344CB8AC3E}">
        <p14:creationId xmlns:p14="http://schemas.microsoft.com/office/powerpoint/2010/main" val="3458158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dirty="0"/>
          </a:p>
        </p:txBody>
      </p:sp>
      <p:sp>
        <p:nvSpPr>
          <p:cNvPr id="4" name="3 Marcador de número de diapositiva"/>
          <p:cNvSpPr>
            <a:spLocks noGrp="1"/>
          </p:cNvSpPr>
          <p:nvPr>
            <p:ph type="sldNum" sz="quarter" idx="10"/>
          </p:nvPr>
        </p:nvSpPr>
        <p:spPr/>
        <p:txBody>
          <a:bodyPr/>
          <a:lstStyle/>
          <a:p>
            <a:fld id="{C5D87A1A-05B8-44B8-913C-8AD592664959}" type="slidenum">
              <a:rPr lang="es-EC" smtClean="0"/>
              <a:t>9</a:t>
            </a:fld>
            <a:endParaRPr lang="es-EC"/>
          </a:p>
        </p:txBody>
      </p:sp>
    </p:spTree>
    <p:extLst>
      <p:ext uri="{BB962C8B-B14F-4D97-AF65-F5344CB8AC3E}">
        <p14:creationId xmlns:p14="http://schemas.microsoft.com/office/powerpoint/2010/main" val="345815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1EC83C0-18BC-41E5-9214-7DCB52325666}" type="datetimeFigureOut">
              <a:rPr lang="es-EC" smtClean="0"/>
              <a:t>16/04/2013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1EC83C0-18BC-41E5-9214-7DCB52325666}" type="datetimeFigureOut">
              <a:rPr lang="es-EC" smtClean="0"/>
              <a:t>16/04/2013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EC83C0-18BC-41E5-9214-7DCB52325666}" type="datetimeFigureOut">
              <a:rPr lang="es-EC" smtClean="0"/>
              <a:t>16/04/2013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EC83C0-18BC-41E5-9214-7DCB52325666}" type="datetimeFigureOut">
              <a:rPr lang="es-EC" smtClean="0"/>
              <a:t>16/04/2013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1EC83C0-18BC-41E5-9214-7DCB52325666}" type="datetimeFigureOut">
              <a:rPr lang="es-EC" smtClean="0"/>
              <a:t>16/04/2013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1EC83C0-18BC-41E5-9214-7DCB52325666}" type="datetimeFigureOut">
              <a:rPr lang="es-EC" smtClean="0"/>
              <a:t>16/04/2013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B42BC03-87C6-47E2-BB19-DD7037807F86}" type="slidenum">
              <a:rPr lang="es-EC" smtClean="0"/>
              <a:t>‹Nº›</a:t>
            </a:fld>
            <a:endParaRPr lang="es-EC"/>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s-ES" smtClean="0"/>
              <a:t>Haga clic para modificar el estilo de texto del patrón</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1EC83C0-18BC-41E5-9214-7DCB52325666}" type="datetimeFigureOut">
              <a:rPr lang="es-EC" smtClean="0"/>
              <a:t>16/04/2013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B42BC03-87C6-47E2-BB19-DD7037807F86}" type="slidenum">
              <a:rPr lang="es-EC" smtClean="0"/>
              <a:t>‹Nº›</a:t>
            </a:fld>
            <a:endParaRPr lang="es-EC"/>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1EC83C0-18BC-41E5-9214-7DCB52325666}" type="datetimeFigureOut">
              <a:rPr lang="es-EC" smtClean="0"/>
              <a:t>16/04/2013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C83C0-18BC-41E5-9214-7DCB52325666}" type="datetimeFigureOut">
              <a:rPr lang="es-EC" smtClean="0"/>
              <a:t>16/04/2013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1EC83C0-18BC-41E5-9214-7DCB52325666}" type="datetimeFigureOut">
              <a:rPr lang="es-EC" smtClean="0"/>
              <a:t>16/04/2013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1EC83C0-18BC-41E5-9214-7DCB52325666}" type="datetimeFigureOut">
              <a:rPr lang="es-EC" smtClean="0"/>
              <a:t>16/04/2013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B42BC03-87C6-47E2-BB19-DD7037807F86}" type="slidenum">
              <a:rPr lang="es-EC" smtClean="0"/>
              <a:t>‹Nº›</a:t>
            </a:fld>
            <a:endParaRPr lang="es-EC"/>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1EC83C0-18BC-41E5-9214-7DCB52325666}" type="datetimeFigureOut">
              <a:rPr lang="es-EC" smtClean="0"/>
              <a:t>16/04/2013</a:t>
            </a:fld>
            <a:endParaRPr lang="es-EC"/>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s-EC"/>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B42BC03-87C6-47E2-BB19-DD7037807F86}" type="slidenum">
              <a:rPr lang="es-EC" smtClean="0"/>
              <a:t>‹Nº›</a:t>
            </a:fld>
            <a:endParaRPr lang="es-EC"/>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5" descr="Descripción: C:\Users\USER\Documents\Imagenes MOODLE\puce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438" y="1990725"/>
            <a:ext cx="1897520" cy="1747664"/>
          </a:xfrm>
          <a:prstGeom prst="rect">
            <a:avLst/>
          </a:prstGeom>
          <a:noFill/>
          <a:extLst/>
        </p:spPr>
      </p:pic>
      <p:sp>
        <p:nvSpPr>
          <p:cNvPr id="5" name="10 Cuadro de texto"/>
          <p:cNvSpPr txBox="1"/>
          <p:nvPr/>
        </p:nvSpPr>
        <p:spPr>
          <a:xfrm>
            <a:off x="1331024" y="785352"/>
            <a:ext cx="6320347" cy="6071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s-ES" sz="2800" b="1" dirty="0" smtClean="0">
                <a:solidFill>
                  <a:srgbClr val="1F497D"/>
                </a:solidFill>
                <a:latin typeface="Arial"/>
                <a:ea typeface="Calibri"/>
                <a:cs typeface="Times New Roman"/>
              </a:rPr>
              <a:t>PROCESAMIENTO DE IMÁGENES</a:t>
            </a:r>
            <a:endParaRPr lang="es-EC" sz="2800" dirty="0">
              <a:effectLst/>
              <a:ea typeface="Calibri"/>
              <a:cs typeface="Times New Roman"/>
            </a:endParaRPr>
          </a:p>
        </p:txBody>
      </p:sp>
      <p:sp>
        <p:nvSpPr>
          <p:cNvPr id="6" name="9 Cuadro de texto"/>
          <p:cNvSpPr txBox="1"/>
          <p:nvPr/>
        </p:nvSpPr>
        <p:spPr>
          <a:xfrm>
            <a:off x="683568" y="5826596"/>
            <a:ext cx="4064496" cy="2667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b="1" dirty="0">
                <a:solidFill>
                  <a:srgbClr val="1F497D"/>
                </a:solidFill>
                <a:effectLst/>
                <a:latin typeface="Arial"/>
                <a:ea typeface="Calibri"/>
                <a:cs typeface="Times New Roman"/>
              </a:rPr>
              <a:t>Docente: Ing. José Luis Carvajal C</a:t>
            </a:r>
            <a:r>
              <a:rPr lang="es-ES" sz="1000" b="1" dirty="0">
                <a:solidFill>
                  <a:srgbClr val="1F497D"/>
                </a:solidFill>
                <a:effectLst/>
                <a:latin typeface="Arial"/>
                <a:ea typeface="Calibri"/>
                <a:cs typeface="Times New Roman"/>
              </a:rPr>
              <a:t>.</a:t>
            </a:r>
            <a:endParaRPr lang="es-EC" sz="1100" dirty="0">
              <a:effectLst/>
              <a:ea typeface="Calibri"/>
              <a:cs typeface="Times New Roman"/>
            </a:endParaRPr>
          </a:p>
        </p:txBody>
      </p:sp>
      <p:sp>
        <p:nvSpPr>
          <p:cNvPr id="7" name="11 Cuadro de texto"/>
          <p:cNvSpPr txBox="1"/>
          <p:nvPr/>
        </p:nvSpPr>
        <p:spPr>
          <a:xfrm>
            <a:off x="683568" y="4429869"/>
            <a:ext cx="7776864" cy="5905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s-ES" sz="2800" b="1" dirty="0">
                <a:solidFill>
                  <a:srgbClr val="1F497D"/>
                </a:solidFill>
                <a:effectLst/>
                <a:latin typeface="Arial"/>
                <a:ea typeface="Calibri"/>
                <a:cs typeface="Times New Roman"/>
              </a:rPr>
              <a:t>INGENIERÍA EN </a:t>
            </a:r>
            <a:r>
              <a:rPr lang="es-ES" sz="2800" b="1" dirty="0" smtClean="0">
                <a:solidFill>
                  <a:srgbClr val="1F497D"/>
                </a:solidFill>
                <a:effectLst/>
                <a:latin typeface="Arial"/>
                <a:ea typeface="Calibri"/>
                <a:cs typeface="Times New Roman"/>
              </a:rPr>
              <a:t>SISTEMAS Y COMPUTACIÓN</a:t>
            </a:r>
            <a:endParaRPr lang="es-EC" sz="2800" dirty="0">
              <a:effectLst/>
              <a:ea typeface="Calibri"/>
              <a:cs typeface="Times New Roman"/>
            </a:endParaRPr>
          </a:p>
        </p:txBody>
      </p:sp>
    </p:spTree>
    <p:extLst>
      <p:ext uri="{BB962C8B-B14F-4D97-AF65-F5344CB8AC3E}">
        <p14:creationId xmlns:p14="http://schemas.microsoft.com/office/powerpoint/2010/main" val="3425472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404664"/>
            <a:ext cx="8496944" cy="6463308"/>
          </a:xfrm>
          <a:prstGeom prst="rect">
            <a:avLst/>
          </a:prstGeom>
          <a:noFill/>
        </p:spPr>
        <p:txBody>
          <a:bodyPr wrap="square" rtlCol="0">
            <a:spAutoFit/>
          </a:bodyPr>
          <a:lstStyle/>
          <a:p>
            <a:r>
              <a:rPr lang="es-ES" dirty="0" smtClean="0"/>
              <a:t>Una vez que la imagen ha sido cargada en una variable, podría ser conveniente indagar sobre sus dimensiones, lo que puede ser realizado mediante la función </a:t>
            </a:r>
            <a:r>
              <a:rPr lang="es-ES" dirty="0" err="1" smtClean="0"/>
              <a:t>size</a:t>
            </a:r>
            <a:r>
              <a:rPr lang="es-ES" dirty="0" smtClean="0"/>
              <a:t>. De tal manera que para indagar el tamaño de la imagen almacenada en una variable A se escribirá:</a:t>
            </a:r>
          </a:p>
          <a:p>
            <a:endParaRPr lang="es-ES" dirty="0"/>
          </a:p>
          <a:p>
            <a:pPr algn="ctr"/>
            <a:r>
              <a:rPr lang="es-ES" dirty="0" smtClean="0"/>
              <a:t>[M N] = </a:t>
            </a:r>
            <a:r>
              <a:rPr lang="es-ES" dirty="0" err="1" smtClean="0"/>
              <a:t>size</a:t>
            </a:r>
            <a:r>
              <a:rPr lang="es-ES" dirty="0" smtClean="0"/>
              <a:t>(A)</a:t>
            </a:r>
          </a:p>
          <a:p>
            <a:endParaRPr lang="es-ES" dirty="0"/>
          </a:p>
          <a:p>
            <a:r>
              <a:rPr lang="es-ES" dirty="0" smtClean="0"/>
              <a:t>Para desplegar imágenes en </a:t>
            </a:r>
            <a:r>
              <a:rPr lang="es-ES" dirty="0" err="1" smtClean="0"/>
              <a:t>Matlab</a:t>
            </a:r>
            <a:r>
              <a:rPr lang="es-ES" dirty="0" smtClean="0"/>
              <a:t> como si se tratara de gráficas generadas por un comando </a:t>
            </a:r>
            <a:r>
              <a:rPr lang="es-ES" dirty="0" err="1" smtClean="0"/>
              <a:t>plot</a:t>
            </a:r>
            <a:r>
              <a:rPr lang="es-ES" dirty="0" smtClean="0"/>
              <a:t>, se utiliza la función </a:t>
            </a:r>
            <a:r>
              <a:rPr lang="es-ES" dirty="0" err="1" smtClean="0"/>
              <a:t>imshow</a:t>
            </a:r>
            <a:r>
              <a:rPr lang="es-ES" dirty="0" smtClean="0"/>
              <a:t>. De esta manera si se deseara desplegar la imagen almacenada en la variable A, se escribiría en la línea de comandos:</a:t>
            </a:r>
          </a:p>
          <a:p>
            <a:endParaRPr lang="es-ES" dirty="0"/>
          </a:p>
          <a:p>
            <a:pPr algn="ctr"/>
            <a:r>
              <a:rPr lang="es-ES" dirty="0" err="1"/>
              <a:t>i</a:t>
            </a:r>
            <a:r>
              <a:rPr lang="es-ES" dirty="0" err="1" smtClean="0"/>
              <a:t>mshow</a:t>
            </a:r>
            <a:r>
              <a:rPr lang="es-ES" dirty="0" smtClean="0"/>
              <a:t>(A)</a:t>
            </a:r>
          </a:p>
          <a:p>
            <a:pPr algn="ctr"/>
            <a:endParaRPr lang="es-ES" dirty="0"/>
          </a:p>
          <a:p>
            <a:pPr algn="just"/>
            <a:r>
              <a:rPr lang="es-ES" dirty="0" smtClean="0"/>
              <a:t>Después de que se han realizado procesamientos sobre la imagen sería conveniente guardar la imagen resultante, lo cual se realiza mediante la función </a:t>
            </a:r>
            <a:r>
              <a:rPr lang="es-ES" dirty="0" err="1" smtClean="0"/>
              <a:t>imwrite</a:t>
            </a:r>
            <a:r>
              <a:rPr lang="es-ES" dirty="0" smtClean="0"/>
              <a:t>. Su sintaxis se define como:</a:t>
            </a:r>
          </a:p>
          <a:p>
            <a:pPr algn="just"/>
            <a:endParaRPr lang="es-ES" dirty="0"/>
          </a:p>
          <a:p>
            <a:pPr algn="ctr"/>
            <a:r>
              <a:rPr lang="es-ES" dirty="0" err="1"/>
              <a:t>i</a:t>
            </a:r>
            <a:r>
              <a:rPr lang="es-ES" dirty="0" err="1" smtClean="0"/>
              <a:t>mwrite</a:t>
            </a:r>
            <a:r>
              <a:rPr lang="es-ES" dirty="0" smtClean="0"/>
              <a:t>(</a:t>
            </a:r>
            <a:r>
              <a:rPr lang="es-ES" dirty="0" err="1" smtClean="0"/>
              <a:t>B,’nombre</a:t>
            </a:r>
            <a:r>
              <a:rPr lang="es-ES" dirty="0" smtClean="0"/>
              <a:t> del archivo’)</a:t>
            </a:r>
          </a:p>
          <a:p>
            <a:pPr algn="ctr"/>
            <a:endParaRPr lang="es-ES" dirty="0"/>
          </a:p>
          <a:p>
            <a:pPr algn="just"/>
            <a:r>
              <a:rPr lang="es-ES" dirty="0" smtClean="0"/>
              <a:t>Donde B representa la imagen que se pretende guardar, mientras que nombre del archivo representa la cadena de caracteres que define un nombre válido para la imagen junto con su extensión.</a:t>
            </a:r>
            <a:endParaRPr lang="es-ES" dirty="0"/>
          </a:p>
        </p:txBody>
      </p:sp>
    </p:spTree>
    <p:extLst>
      <p:ext uri="{BB962C8B-B14F-4D97-AF65-F5344CB8AC3E}">
        <p14:creationId xmlns:p14="http://schemas.microsoft.com/office/powerpoint/2010/main" val="260090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260648"/>
            <a:ext cx="8208912" cy="4801314"/>
          </a:xfrm>
          <a:prstGeom prst="rect">
            <a:avLst/>
          </a:prstGeom>
          <a:noFill/>
        </p:spPr>
        <p:txBody>
          <a:bodyPr wrap="square" rtlCol="0">
            <a:spAutoFit/>
          </a:bodyPr>
          <a:lstStyle/>
          <a:p>
            <a:r>
              <a:rPr lang="es-ES" b="1" dirty="0" smtClean="0"/>
              <a:t>Introducción:</a:t>
            </a:r>
          </a:p>
          <a:p>
            <a:pPr algn="just"/>
            <a:endParaRPr lang="es-ES" dirty="0" smtClean="0"/>
          </a:p>
          <a:p>
            <a:pPr algn="just"/>
            <a:r>
              <a:rPr lang="es-ES" dirty="0" smtClean="0"/>
              <a:t>Hasta hace pocos años la comunidad de procesamiento de imágenes y visión por computadora era un grupo relativamente pequeño de personas, las cuales tenían acceso a herramientas de procesamiento muy caras, o bien se caracterizaban por ser expertos en algún lenguaje de programación. Actualmente existe una gran cantidad de librerías que facilitan el proceso de diseño del sistema de procesamiento de imagen, ya sea para aplicaciones de inspección de manufactura, hasta para la navegación de un robot </a:t>
            </a:r>
            <a:r>
              <a:rPr lang="es-ES" dirty="0"/>
              <a:t>m</a:t>
            </a:r>
            <a:r>
              <a:rPr lang="es-ES" dirty="0" smtClean="0"/>
              <a:t>óvil. Ejemplos de este tipo de herramientas es </a:t>
            </a:r>
            <a:r>
              <a:rPr lang="es-ES" dirty="0" err="1" smtClean="0"/>
              <a:t>OpenCV</a:t>
            </a:r>
            <a:r>
              <a:rPr lang="es-ES" dirty="0" smtClean="0"/>
              <a:t> para utilizarse con lenguaje C o </a:t>
            </a:r>
            <a:r>
              <a:rPr lang="es-ES" dirty="0" err="1" smtClean="0"/>
              <a:t>ImajeJ</a:t>
            </a:r>
            <a:r>
              <a:rPr lang="es-ES" dirty="0" smtClean="0"/>
              <a:t> para usarla con Java.</a:t>
            </a:r>
          </a:p>
          <a:p>
            <a:pPr algn="just"/>
            <a:endParaRPr lang="es-ES" dirty="0" smtClean="0"/>
          </a:p>
          <a:p>
            <a:pPr algn="just"/>
            <a:r>
              <a:rPr lang="es-ES" dirty="0" err="1" smtClean="0"/>
              <a:t>Matlab</a:t>
            </a:r>
            <a:r>
              <a:rPr lang="es-ES" dirty="0" smtClean="0"/>
              <a:t> es un programa que permite realizar cálculos técnicos y científicos. La unidad de procesamiento de </a:t>
            </a:r>
            <a:r>
              <a:rPr lang="es-ES" dirty="0" err="1" smtClean="0"/>
              <a:t>Matlab</a:t>
            </a:r>
            <a:r>
              <a:rPr lang="es-ES" dirty="0" smtClean="0"/>
              <a:t> es la matriz, por lo que su utilización en el procesamiento de imágenes (matrices) es una extensión natural de su lenguaje de programación. </a:t>
            </a:r>
          </a:p>
          <a:p>
            <a:pPr algn="just"/>
            <a:r>
              <a:rPr lang="es-ES" dirty="0" smtClean="0"/>
              <a:t> </a:t>
            </a:r>
            <a:endParaRPr lang="es-EC" dirty="0"/>
          </a:p>
        </p:txBody>
      </p:sp>
      <p:sp>
        <p:nvSpPr>
          <p:cNvPr id="3" name="AutoShape 2" descr="data:image/jpeg;base64,/9j/4AAQSkZJRgABAQAAAQABAAD/2wCEAAkGBxATEhUQEBAQFA8UERAPEA8SFQ8QDxAQFBEWFhYSFBYYHCggJBolIBQUIzEhJSkrLi4uGB8zODQsNysvLisBCgoKDg0OGxAQGywkHyQsLCwsLCwsLCwsLjAsLCwsLCwsLCwsLCwsLCwsLCwsLCwsLCwsLCwsLCwsLCwsLCwsLP/AABEIAKwAwAMBEQACEQEDEQH/xAAcAAEAAgMBAQEAAAAAAAAAAAAABQYDBAcCAQj/xAA8EAABAwICBwUGBQEJAAAAAAABAAIDBBEFIQYSEzFBUWEHIiNxgTJCUpGh0RRTYnLBgiQzQ2NzorHh8P/EABsBAQACAwEBAAAAAAAAAAAAAAADBAECBQYH/8QAMREAAgIBAgUCBAYBBQAAAAAAAAECAxEEIQUSEzFBUXEiMoHBI0JhobHRkQYkM+Hw/9oADAMBAAIRAxEAPwDuKAIAgCAIAgCAIAgCAIAgCAIDDV1LI2GR5s1ouefkOqylnY1lJRTk+yOOdoOntVtBBBI6I+04MNixvAE/EfksahqpY8jhalrJOx7Q8L1GhfaHUQvEda90sDjnI7OWL9V+LeioV6nDxLsegv4bGUc17P8Ak7NFI1wDmkFrgHNcMwQdxCvnCaaeGe0MBAEAQBAEAQBAEAQBAEAQBAEAQBAEAQBAc90w0haXSOv/AGelBvY5ST/YbvO6sVJRTm/BxuITldOOmh+Z7nE6Nz6icyPzfI+59TuXI1duzkz22g08aoKEeyLxpBgGzja8DhmvPaTWdSbTOxXOMspeC09kekRIdQSn2Rr05O/V96P0yI8yvR6S3PwM4nFdLh9WP1/s6arpxQgCAIAgCAIAgCAIAgCAIAgCAIAgCAICvaa46KWA6p8aQFsY4jm/0v8AMhbRWWRW2ckf1OJadVuzhiomnvOG2m557gf/AHBb6mXLFQKvBaOrdPUS9l9zS0Mp7zs6ELznEZ4qZ7jTrCOwaTUgdAMvd/heO0VjVpDorH1WjlVPVSU87Zo8nxvD28jbe09Du9V7KqbWJI6dtasi4S7M/Q2F17J4mTxnuSNDx0vwPku3GSkso8ZZW65uL7o2lsaBAEAQBAEAQBAEAQBAEAQBAEAQBAYaupZGx0kjg1jQXOceAQw3jc5Fi+ImqqNtJlGLu1T7kLMwD1PHzVmEcdzi6q9zy4+y+py3E641FQ+Y+87u9G8FQus5m2er4fpVRVGteP5LZoJF4oK89xSX4eDu1rEWdaxI3it0XkadrChp/htyckxyGzyvX6WWYncZ0Dsdxm7JKN5zYdrF1Y42c30Nj/UuzpJ5Tiee4vRiStXnZnSldOMEAQBAEAQBAEAQBAEAQBAEAQBAEBzXTLSH8Q/YxH+zxu7zhulkHL9I+pU1cPLObrdR+SP1KHpTXbKncAfEnOzbzETfaPqSs3S5Ye5pw2jq6hZ7Q3+r7FJpGLl2M9pTEvuhLLOuuBxJ5R0YLY6TNJdnovNRWJFGEcTOd6Sxd669HopbHYXY0dFcV/C1cU97MDtWT/Tdk75b/RdamfJNMq6unrVOPnx7n6HBXYPHn1AEAQBAEAQBAEAQBAEAQBAEB8Jtmd3NAc90v0u2l6ekd4e6Woafa5sjPLm75KSEM7sp6nU8i5Y9ynB1yGN8hyHVT/ojl4wnKRRtKK/bVBDT4cfhs8hvKpXz5pex6bhem6VKz3luzXpmKhNnerRfNE22K4OveS9BbF61+6uFjcq8vxFQ0ijuuxo2dGPylRlbwXXQO79nmLfiKKMk3kj8CTndgFifMWK6+nnzQR5PX09K5rw90WVTFIIAgCAIAgCAIAgCAIAgPjnAC5IAGZJyAQFNxvtBgiOpTxvqH8XNOrED+87/AEC25WRO+td2U/GNIqyqFpnNih/Ii1gHDk9xNz9B0Uka/Up263O1ZBT1IAsNy2civCpvdmpW1+ygfLfvuvFF5n2nei1lLljknpo616r8Ld/YpEDVz5M9ZWiUpW5qrNl6CLvo5kuHrNy3AuDX5LjtbkTW5AY224V/TPDLcOxTaltiu1B7AvXY9iepUSUzj3ZWB7R/mM328wfor+kniTicfi9WYKa8fc68ugeeCAIAgCAIAgCAIAgCA8veACSQABck5ABDDaSyyjaS4+2W8bXWi48NfqenRW661FZfc89q9ZZdLlr2j/JTKusjbussykka1Uzl3IKsxK/FQymdKrTYI9kjnuDG5ucbBR5y8FtxVcXJ9kR2lNYHyiJh8OIag5F3vOUd0svC8FvhtDjW5y7y3/o0IGqpJncrRJ0bc1Vsexbgi5YHkuNqSzAtEbslymtzWS3IzFBcK1R3J4din1zc12KnsZPmEYgaeeOobvjka8jm2/eHqLqzCXLJMhvqVtbg/J+kIpA4BzTdrgHA8wRcFdo8Y1h4Z6QwEAQBAEAQBAEAQBAcn7QtOg6Q0tO8bJhIleP8R490H4R9StotLchurdi5fBRJsaJ4rZ2EMNEl4I+fECeK0cy1DTpGlJU3WmSxGvBIUUuxhfUn2jeKEdT7TlvF8sXL/BVth1ro0rt3l9kVyMXNz81VkzuQibsTVBJlyCJShbmqtrLES2YSuReWIlijdkuc0ZkjVrhkpau5JHsVPEGZrr0syRjgrRg7j2ZYrt6FgJu+EmB3OzfZPyIXV00+aHseV4jT0736PctinKAQBAEAQBAEAJQEZW47BHlrazvhZn9dy2UWyvPVVx859isYrpNNIC1nhsIINs3kHrw9FsopFSeqnL5djkukOCOj7zc28xw81pKJd02oT2ZWHyEb1Fk6aimYzKsZNuU2KCndLI2Nu8nM/C3iVmK5ngjvsjTBzfgzaQ1jXvEUf91ENRg5niVtbLLwuyI9BS4xc5/NLdmlC1VZM68Im5E1QyZZiiVomqpayeJZ8NXLuJok9EclQkjdmKq3LeHc3iVrEWLp0sMhnhXUYLz2QYns6mSnJ7szAWjhtI7n6gn5K5pJYk16nI4vVzVqa8fc7EuiedCAIAgCAxzTtYLvcAOqyk32NJ2RgsyeCHq9ImDKNpceZyHy3qRVvyULOIxXyLJA12Jyye042+EZNW6ikUZ6iyz5mRj0NUa8i1JYmrM0HIi45Fak0Sm6QaN73wDqWfZRyj6HT02qxtMpsrCMjkVCzrReSahH4aAvOU8ws0cWRc/MqVfBHPlnPl/ur+VfJDv+rISNqryZ1oI3I2qFstxRtwtUUmTRRLUTVTsZNEsVCudaTImYTkqUjc+T7lmJsiBxBiv1MyQU7c1fizU94ZXugmjnZ7Ub2vtzAOY9RceqlhLlkmRXVqyDg/J+kaeZr2Ne03a5oe08wRcLsp5WTxkouLwzIsmAgNKrxSKPIuu74W5lbKDZWt1dVfd7+iIWrx+R2TAGDnvcpVWl3ObbxGyW0Nv5ImaZzjdxJPMm6k7FGUpSeZPJhcVgykYnlYN0jA8rBIjA9akqNd61JUa71glRX8Zw2nc4SvFtXvPtkHDgD5rCinuyeOosguSHd9ilYnWumkLzu3NHJqgnPmeTs6XTqqCivqeYmqCTOhCJsxhRNliKNyBqhkyVEvRtVOxkqJyjVGwlRLwlU5EiPsiIyiIrmq5UzJAVTVfgzBqFTGDtvZZiu2ohGTd8DjE7nq72H5Zei6mmnzQx6Hl+J09O7Ph7/wBlxVg5wQETieCtku5lmyf7XeakjNruUdRoo2fFHZlXqYXsOq9pDuR/hTJ5OPOuUHiSMJchrg8OcsGyRicVg3SMTisEiMLysEiMD1qSI1aiSw6ncOaJZN8pLLKHpTiusdiw3F7vPxFR2z/KjqcP0z/5Z9/BBRMVWTO1CJtMaomyzFGxG1RtkqRu07VBNkqJalaqljJETNKFSmSIk4SqsiRHt6wjYjqxqs1sEDWMV+tmCPcFYRguHZVi2xrNk42ZUN2fTaNuWH6uHqrelnyzx6nL4pTz08y/KdsXSPNBAEBr1tFHK3VeL8j7w8isptEVtMbFiSKhiuESQ5+1HweOH7gplNM5F2llVv3RFkrJAkY3FDZIxOKwboxOK1JEa88gaLn0HEnkFg3RUdJ8Z1AWtPiOFjb3ByCxOXIsLuXNHpnfLml8qKW0Em53qnJno4QNmNqibLMYmdjVG2SpGzExRyZKkSFOxV5s3RKUzVVmyRErThVJkiJCJV5G6MhWpk0qlqmgzJC1jFerZgipQrUWYPEcrmOD2Gz2uD2u5Oabg/RSJ4eTWUVJYfY/R+C4i2ogjnbukY13kbZj0N12YS5opo8ZdW65uD8G6tiMIAgPjgDkRccRwQFaxjRu93wWB3mPgf2/ZSKfqc+7R+Yf4KpK0gkEEEZEHIhblHGNmYnFYNka08wGW9x3NG8/9dUSb7G2Ulllcx/GBCDcgykWAG5nQfdJyUF+pNptPLUy7YiUGV7nuLnG5Koylk9TVUoLCMrGKJstxiZ2NUbZKkZ42KNskSNyGNQyZIkb8EagkzdElA1VpM3RIwBVpG6N2NQM3MpWpkzRYLUyi8cLyPiNmt+ZV2jS3Wbxi8Fe3V01vEpI0cS0SrmguNO4j9Ba/wCgKvLR3w7xI4cQ08nhSKhVRkEhwII3gggjzBW0S2mmso1ipAdS7G8XJbLRuPsETRftcbPb6Gx/qV/ST2cTgcXpw1YvOzOlq6cUIAgCAICNxfBo5xmNWThIBn5HmFlPBDbRGz3Ian0Q+OT1aLn0vl/ypHNeCnXopt/iPb0X9mafQqmLXBjpWvdvk1tZ1+t1hWSRNLQ1SafocK070WqqKe051433MM7b6jxxBvud0VWxvO53dJGHJiJXmMVdsvxiZ2tWjZKkZ42LRskSNqKJQykbpG9DEoJSN0jehjUEpG6N6FigkzZG7EFBI2RvUsTnuDWAlxNgBvJWihKcuWKy2ZlJQXNJ4Re8D0XZGA+cB8m8N3sZ9yvRaPhUK/it3f7I89q+Jys+GrZfuyxgLrnJCAgtJdFaasb32hsoHcmaAHjz5joVDbRGxb9/Ut6bWWUPZ7ehxbSPR6oo5NnM3I32crbmOQDkefRcyyqVbwz02n1Nd8eaH1XoedFMX/CVUc5J1A7Vlt+W7J3y3+i2qnyTTMaujrVOHnx7n6Ha4EXGYOYPAhdc8efUAQBAEAQBAEBHY/g0NXA+nmaCxwyNs2O4Pb1BWJLKwb1zcJcyPzVi2ES00z6eYeJG7VJG5w4OHQjNc+fwvDPQ1SU4qSMccKiciZI3IadQymbpG7FTqCUzZI3I4FC5m6RtRxKJyM4NqNiibNjbp4nOcGtBLibADeStEnJ4XcOSisvsdL0bwBtO3WdZ0xHedvDR8LfuvTaHQxoXNLeT/b9EeZ1uule8LaP/ALuTa6BQCAIAgNLF8LhqYnQzsDmO+bTwc08CFrOCmsMlpunVLmg9zhelujE1FJqv70LidlMBk8cjyd0XKtqdbw+x6nS6uGojld/KOrdmuL/iKJgJvJD4L+dh7J9Rb5LoaafND2OBxGnpXPHZ7lrU5QCAIAgCAIAgCA532uaOCWNtYweJF3Jbb3RE5E/tP0JVTVx+HnXg6fDbsS6b89jmlPQHkuNO47qiSEVB0VeVxtymyyjUbtM4MraZaOZnBlbCtXIzg9hi1yZOh6I6PbEbaUeM4d0flt+69Hw/Q9JdSfzP9v8As87xDW9V8kPlX7lmXUOWEAQBAEAQGriWHxTxuimYHxuFiDw6jkeq1lFSWGb12SrlzReGUXAsCmwutyJkoai0Zk4xPudTaDzJF+qq11umf6M6t+ohq6d9px39/XB0RXDjhAEAQBAEAQBAYqqnbIx0bxdj2lrh0IWsoqSaZtCTjJSXg5dLgRie6N29ptfmOBXidU5U2OuXg9bVdGcFNeTIKDoqnWN+oj4aPosq0ypoxuplspm6aMUkVlspGS2aIaPWtUTNz3xMPD9Z/hei4Zocfi2L2X3OFxHXZ/Cr+r+xcF3DihAEAQBAEAQBAfCEB9QBAEAQBAEAQBAEBB4/RAubIBw1Xfx/K8p/qOhxcb127P7HS0V2IuBG/hF5XqFvrGCWkW8bCWNpozw2U8ZFmE8krgGj+sRLMO5vZGfePM9F6bhnDXLFtq28L7so63iHKunW9/LLcvSnCCAIAgCAIAgCAIAgCAIAgCAIAgCAIAgMdRFrNLeYy81V1umWpolU/K/fwbwlyyTIOBwOXFfLZxcXhnRmsbnuSG+QFzyW1EJ2zUILL9EYU8dzPRYO0HXksTwbvA6le34ZwTpfiX7vwvC9/Uiu1ja5Yf5JZejKIQBAEAQBAEAQBAEAQBAEAQBAEAQBAEAQBARwoWGRxz4G18rleft4Npr9TKU8+uE8Itu+SrSN9kYG4WXX02kp00eWqKRVcm+56Vkw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721398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260648"/>
            <a:ext cx="8208912" cy="923330"/>
          </a:xfrm>
          <a:prstGeom prst="rect">
            <a:avLst/>
          </a:prstGeom>
          <a:noFill/>
        </p:spPr>
        <p:txBody>
          <a:bodyPr wrap="square" rtlCol="0">
            <a:spAutoFit/>
          </a:bodyPr>
          <a:lstStyle/>
          <a:p>
            <a:pPr algn="just"/>
            <a:endParaRPr lang="es-ES" dirty="0" smtClean="0"/>
          </a:p>
          <a:p>
            <a:pPr algn="just"/>
            <a:r>
              <a:rPr lang="es-ES" dirty="0"/>
              <a:t/>
            </a:r>
            <a:br>
              <a:rPr lang="es-ES" dirty="0"/>
            </a:br>
            <a:r>
              <a:rPr lang="es-ES" dirty="0" smtClean="0"/>
              <a:t> </a:t>
            </a:r>
            <a:endParaRPr lang="es-EC" dirty="0"/>
          </a:p>
        </p:txBody>
      </p:sp>
      <p:sp>
        <p:nvSpPr>
          <p:cNvPr id="3" name="AutoShape 2" descr="data:image/jpeg;base64,/9j/4AAQSkZJRgABAQAAAQABAAD/2wCEAAkGBxATEhUQEBAQFA8UERAPEA8SFQ8QDxAQFBEWFhYSFBYYHCggJBolIBQUIzEhJSkrLi4uGB8zODQsNysvLisBCgoKDg0OGxAQGywkHyQsLCwsLCwsLCwsLjAsLCwsLCwsLCwsLCwsLCwsLCwsLCwsLCwsLCwsLCwsLCwsLCwsLP/AABEIAKwAwAMBEQACEQEDEQH/xAAcAAEAAgMBAQEAAAAAAAAAAAAABQYDBAcCAQj/xAA8EAABAwICBwUGBQEJAAAAAAABAAIDBBEFIQYSEzFBUWEHIiNxgTJCUpGh0RRTYnLBgiQzQ2NzorHh8P/EABsBAQACAwEBAAAAAAAAAAAAAAADBAECBQYH/8QAMREAAgIBAgUCBAYBBQAAAAAAAAECAxEEIQUSEzFBUXEiMoHBI0JhobHRkQYkM+Hw/9oADAMBAAIRAxEAPwDuKAIAgCAIAgCAIAgCAIAgCAIDDV1LI2GR5s1ouefkOqylnY1lJRTk+yOOdoOntVtBBBI6I+04MNixvAE/EfksahqpY8jhalrJOx7Q8L1GhfaHUQvEda90sDjnI7OWL9V+LeioV6nDxLsegv4bGUc17P8Ak7NFI1wDmkFrgHNcMwQdxCvnCaaeGe0MBAEAQBAEAQBAEAQBAEAQBAEAQBAEAQBAc90w0haXSOv/AGelBvY5ST/YbvO6sVJRTm/BxuITldOOmh+Z7nE6Nz6icyPzfI+59TuXI1duzkz22g08aoKEeyLxpBgGzja8DhmvPaTWdSbTOxXOMspeC09kekRIdQSn2Rr05O/V96P0yI8yvR6S3PwM4nFdLh9WP1/s6arpxQgCAIAgCAIAgCAIAgCAIAgCAIAgCAICvaa46KWA6p8aQFsY4jm/0v8AMhbRWWRW2ckf1OJadVuzhiomnvOG2m557gf/AHBb6mXLFQKvBaOrdPUS9l9zS0Mp7zs6ELznEZ4qZ7jTrCOwaTUgdAMvd/heO0VjVpDorH1WjlVPVSU87Zo8nxvD28jbe09Du9V7KqbWJI6dtasi4S7M/Q2F17J4mTxnuSNDx0vwPku3GSkso8ZZW65uL7o2lsaBAEAQBAEAQBAEAQBAEAQBAEAQBAYaupZGx0kjg1jQXOceAQw3jc5Fi+ImqqNtJlGLu1T7kLMwD1PHzVmEcdzi6q9zy4+y+py3E641FQ+Y+87u9G8FQus5m2er4fpVRVGteP5LZoJF4oK89xSX4eDu1rEWdaxI3it0XkadrChp/htyckxyGzyvX6WWYncZ0Dsdxm7JKN5zYdrF1Y42c30Nj/UuzpJ5Tiee4vRiStXnZnSldOMEAQBAEAQBAEAQBAEAQBAEAQBAEBzXTLSH8Q/YxH+zxu7zhulkHL9I+pU1cPLObrdR+SP1KHpTXbKncAfEnOzbzETfaPqSs3S5Ye5pw2jq6hZ7Q3+r7FJpGLl2M9pTEvuhLLOuuBxJ5R0YLY6TNJdnovNRWJFGEcTOd6Sxd669HopbHYXY0dFcV/C1cU97MDtWT/Tdk75b/RdamfJNMq6unrVOPnx7n6HBXYPHn1AEAQBAEAQBAEAQBAEAQBAEB8Jtmd3NAc90v0u2l6ekd4e6Woafa5sjPLm75KSEM7sp6nU8i5Y9ynB1yGN8hyHVT/ojl4wnKRRtKK/bVBDT4cfhs8hvKpXz5pex6bhem6VKz3luzXpmKhNnerRfNE22K4OveS9BbF61+6uFjcq8vxFQ0ijuuxo2dGPylRlbwXXQO79nmLfiKKMk3kj8CTndgFifMWK6+nnzQR5PX09K5rw90WVTFIIAgCAIAgCAIAgCAIAgPjnAC5IAGZJyAQFNxvtBgiOpTxvqH8XNOrED+87/AEC25WRO+td2U/GNIqyqFpnNih/Ii1gHDk9xNz9B0Uka/Up263O1ZBT1IAsNy2civCpvdmpW1+ygfLfvuvFF5n2nei1lLljknpo616r8Ld/YpEDVz5M9ZWiUpW5qrNl6CLvo5kuHrNy3AuDX5LjtbkTW5AY224V/TPDLcOxTaltiu1B7AvXY9iepUSUzj3ZWB7R/mM328wfor+kniTicfi9WYKa8fc68ugeeCAIAgCAIAgCAIAgCA8veACSQABck5ABDDaSyyjaS4+2W8bXWi48NfqenRW661FZfc89q9ZZdLlr2j/JTKusjbussykka1Uzl3IKsxK/FQymdKrTYI9kjnuDG5ucbBR5y8FtxVcXJ9kR2lNYHyiJh8OIag5F3vOUd0svC8FvhtDjW5y7y3/o0IGqpJncrRJ0bc1Vsexbgi5YHkuNqSzAtEbslymtzWS3IzFBcK1R3J4din1zc12KnsZPmEYgaeeOobvjka8jm2/eHqLqzCXLJMhvqVtbg/J+kIpA4BzTdrgHA8wRcFdo8Y1h4Z6QwEAQBAEAQBAEAQBAcn7QtOg6Q0tO8bJhIleP8R490H4R9StotLchurdi5fBRJsaJ4rZ2EMNEl4I+fECeK0cy1DTpGlJU3WmSxGvBIUUuxhfUn2jeKEdT7TlvF8sXL/BVth1ro0rt3l9kVyMXNz81VkzuQibsTVBJlyCJShbmqtrLES2YSuReWIlijdkuc0ZkjVrhkpau5JHsVPEGZrr0syRjgrRg7j2ZYrt6FgJu+EmB3OzfZPyIXV00+aHseV4jT0736PctinKAQBAEAQBAEAJQEZW47BHlrazvhZn9dy2UWyvPVVx859isYrpNNIC1nhsIINs3kHrw9FsopFSeqnL5djkukOCOj7zc28xw81pKJd02oT2ZWHyEb1Fk6aimYzKsZNuU2KCndLI2Nu8nM/C3iVmK5ngjvsjTBzfgzaQ1jXvEUf91ENRg5niVtbLLwuyI9BS4xc5/NLdmlC1VZM68Im5E1QyZZiiVomqpayeJZ8NXLuJok9EclQkjdmKq3LeHc3iVrEWLp0sMhnhXUYLz2QYns6mSnJ7szAWjhtI7n6gn5K5pJYk16nI4vVzVqa8fc7EuiedCAIAgCAxzTtYLvcAOqyk32NJ2RgsyeCHq9ImDKNpceZyHy3qRVvyULOIxXyLJA12Jyye042+EZNW6ikUZ6iyz5mRj0NUa8i1JYmrM0HIi45Fak0Sm6QaN73wDqWfZRyj6HT02qxtMpsrCMjkVCzrReSahH4aAvOU8ws0cWRc/MqVfBHPlnPl/ur+VfJDv+rISNqryZ1oI3I2qFstxRtwtUUmTRRLUTVTsZNEsVCudaTImYTkqUjc+T7lmJsiBxBiv1MyQU7c1fizU94ZXugmjnZ7Ub2vtzAOY9RceqlhLlkmRXVqyDg/J+kaeZr2Ne03a5oe08wRcLsp5WTxkouLwzIsmAgNKrxSKPIuu74W5lbKDZWt1dVfd7+iIWrx+R2TAGDnvcpVWl3ObbxGyW0Nv5ImaZzjdxJPMm6k7FGUpSeZPJhcVgykYnlYN0jA8rBIjA9akqNd61JUa71glRX8Zw2nc4SvFtXvPtkHDgD5rCinuyeOosguSHd9ilYnWumkLzu3NHJqgnPmeTs6XTqqCivqeYmqCTOhCJsxhRNliKNyBqhkyVEvRtVOxkqJyjVGwlRLwlU5EiPsiIyiIrmq5UzJAVTVfgzBqFTGDtvZZiu2ohGTd8DjE7nq72H5Zei6mmnzQx6Hl+J09O7Ph7/wBlxVg5wQETieCtku5lmyf7XeakjNruUdRoo2fFHZlXqYXsOq9pDuR/hTJ5OPOuUHiSMJchrg8OcsGyRicVg3SMTisEiMLysEiMD1qSI1aiSw6ncOaJZN8pLLKHpTiusdiw3F7vPxFR2z/KjqcP0z/5Z9/BBRMVWTO1CJtMaomyzFGxG1RtkqRu07VBNkqJalaqljJETNKFSmSIk4SqsiRHt6wjYjqxqs1sEDWMV+tmCPcFYRguHZVi2xrNk42ZUN2fTaNuWH6uHqrelnyzx6nL4pTz08y/KdsXSPNBAEBr1tFHK3VeL8j7w8isptEVtMbFiSKhiuESQ5+1HweOH7gplNM5F2llVv3RFkrJAkY3FDZIxOKwboxOK1JEa88gaLn0HEnkFg3RUdJ8Z1AWtPiOFjb3ByCxOXIsLuXNHpnfLml8qKW0Em53qnJno4QNmNqibLMYmdjVG2SpGzExRyZKkSFOxV5s3RKUzVVmyRErThVJkiJCJV5G6MhWpk0qlqmgzJC1jFerZgipQrUWYPEcrmOD2Gz2uD2u5Oabg/RSJ4eTWUVJYfY/R+C4i2ogjnbukY13kbZj0N12YS5opo8ZdW65uD8G6tiMIAgPjgDkRccRwQFaxjRu93wWB3mPgf2/ZSKfqc+7R+Yf4KpK0gkEEEZEHIhblHGNmYnFYNka08wGW9x3NG8/9dUSb7G2Ulllcx/GBCDcgykWAG5nQfdJyUF+pNptPLUy7YiUGV7nuLnG5Koylk9TVUoLCMrGKJstxiZ2NUbZKkZ42KNskSNyGNQyZIkb8EagkzdElA1VpM3RIwBVpG6N2NQM3MpWpkzRYLUyi8cLyPiNmt+ZV2jS3Wbxi8Fe3V01vEpI0cS0SrmguNO4j9Ba/wCgKvLR3w7xI4cQ08nhSKhVRkEhwII3gggjzBW0S2mmso1ipAdS7G8XJbLRuPsETRftcbPb6Gx/qV/ST2cTgcXpw1YvOzOlq6cUIAgCAICNxfBo5xmNWThIBn5HmFlPBDbRGz3Ian0Q+OT1aLn0vl/ypHNeCnXopt/iPb0X9mafQqmLXBjpWvdvk1tZ1+t1hWSRNLQ1SafocK070WqqKe051433MM7b6jxxBvud0VWxvO53dJGHJiJXmMVdsvxiZ2tWjZKkZ42LRskSNqKJQykbpG9DEoJSN0jehjUEpG6N6FigkzZG7EFBI2RvUsTnuDWAlxNgBvJWihKcuWKy2ZlJQXNJ4Re8D0XZGA+cB8m8N3sZ9yvRaPhUK/it3f7I89q+Jys+GrZfuyxgLrnJCAgtJdFaasb32hsoHcmaAHjz5joVDbRGxb9/Ut6bWWUPZ7ehxbSPR6oo5NnM3I32crbmOQDkefRcyyqVbwz02n1Nd8eaH1XoedFMX/CVUc5J1A7Vlt+W7J3y3+i2qnyTTMaujrVOHnx7n6Ha4EXGYOYPAhdc8efUAQBAEAQBAEBHY/g0NXA+nmaCxwyNs2O4Pb1BWJLKwb1zcJcyPzVi2ES00z6eYeJG7VJG5w4OHQjNc+fwvDPQ1SU4qSMccKiciZI3IadQymbpG7FTqCUzZI3I4FC5m6RtRxKJyM4NqNiibNjbp4nOcGtBLibADeStEnJ4XcOSisvsdL0bwBtO3WdZ0xHedvDR8LfuvTaHQxoXNLeT/b9EeZ1uule8LaP/ALuTa6BQCAIAgNLF8LhqYnQzsDmO+bTwc08CFrOCmsMlpunVLmg9zhelujE1FJqv70LidlMBk8cjyd0XKtqdbw+x6nS6uGojld/KOrdmuL/iKJgJvJD4L+dh7J9Rb5LoaafND2OBxGnpXPHZ7lrU5QCAIAgCAIAgCA532uaOCWNtYweJF3Jbb3RE5E/tP0JVTVx+HnXg6fDbsS6b89jmlPQHkuNO47qiSEVB0VeVxtymyyjUbtM4MraZaOZnBlbCtXIzg9hi1yZOh6I6PbEbaUeM4d0flt+69Hw/Q9JdSfzP9v8As87xDW9V8kPlX7lmXUOWEAQBAEAQGriWHxTxuimYHxuFiDw6jkeq1lFSWGb12SrlzReGUXAsCmwutyJkoai0Zk4xPudTaDzJF+qq11umf6M6t+ohq6d9px39/XB0RXDjhAEAQBAEAQBAYqqnbIx0bxdj2lrh0IWsoqSaZtCTjJSXg5dLgRie6N29ptfmOBXidU5U2OuXg9bVdGcFNeTIKDoqnWN+oj4aPosq0ypoxuplspm6aMUkVlspGS2aIaPWtUTNz3xMPD9Z/hei4Zocfi2L2X3OFxHXZ/Cr+r+xcF3DihAEAQBAEAQBAfCEB9QBAEAQBAEAQBAEBB4/RAubIBw1Xfx/K8p/qOhxcb127P7HS0V2IuBG/hF5XqFvrGCWkW8bCWNpozw2U8ZFmE8krgGj+sRLMO5vZGfePM9F6bhnDXLFtq28L7so63iHKunW9/LLcvSnCCAIAgCAIAgCAIAgCAIAgCAIAgCAIAgMdRFrNLeYy81V1umWpolU/K/fwbwlyyTIOBwOXFfLZxcXhnRmsbnuSG+QFzyW1EJ2zUILL9EYU8dzPRYO0HXksTwbvA6le34ZwTpfiX7vwvC9/Uiu1ja5Yf5JZejKIQBAEAQBAEAQBAEAQBAEAQBAEAQBAEAQBARwoWGRxz4G18rleft4Npr9TKU8+uE8Itu+SrSN9kYG4WXX02kp00eWqKRVcm+56Vkw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3 Rectángulo"/>
          <p:cNvSpPr/>
          <p:nvPr/>
        </p:nvSpPr>
        <p:spPr>
          <a:xfrm>
            <a:off x="467544" y="612845"/>
            <a:ext cx="8208912" cy="3416320"/>
          </a:xfrm>
          <a:prstGeom prst="rect">
            <a:avLst/>
          </a:prstGeom>
        </p:spPr>
        <p:txBody>
          <a:bodyPr wrap="square">
            <a:spAutoFit/>
          </a:bodyPr>
          <a:lstStyle/>
          <a:p>
            <a:pPr algn="just"/>
            <a:r>
              <a:rPr lang="es-ES" dirty="0"/>
              <a:t>Cuando se trabaja con imágenes en </a:t>
            </a:r>
            <a:r>
              <a:rPr lang="es-ES" dirty="0" err="1"/>
              <a:t>Matlab</a:t>
            </a:r>
            <a:r>
              <a:rPr lang="es-ES" dirty="0"/>
              <a:t>, hay muchas cosas a tener en cuenta, tales como cargar una imagen, utilizando el formato correcto, guardar los datos en diferentes tipos de datos, como mostrar una imagen, conversión entre diferentes formatos de imagen, </a:t>
            </a:r>
            <a:r>
              <a:rPr lang="es-ES" dirty="0" err="1"/>
              <a:t>etc</a:t>
            </a:r>
            <a:r>
              <a:rPr lang="es-ES" dirty="0"/>
              <a:t> La mayoría de estos comandos requieren que usted tenga la caja de herramientas de procesamiento de imágenes instalado con </a:t>
            </a:r>
            <a:r>
              <a:rPr lang="es-ES" dirty="0" err="1"/>
              <a:t>Matlab</a:t>
            </a:r>
            <a:r>
              <a:rPr lang="es-ES" dirty="0"/>
              <a:t>. Para saber si está instalado, escriba ver en el </a:t>
            </a:r>
            <a:r>
              <a:rPr lang="es-ES" dirty="0" err="1"/>
              <a:t>prompt</a:t>
            </a:r>
            <a:r>
              <a:rPr lang="es-ES" dirty="0"/>
              <a:t> de </a:t>
            </a:r>
            <a:r>
              <a:rPr lang="es-ES" dirty="0" err="1"/>
              <a:t>Matlab</a:t>
            </a:r>
            <a:r>
              <a:rPr lang="es-ES" dirty="0"/>
              <a:t>. Esto le da una lista de las cajas de herramientas que están instaladas en el sistema.</a:t>
            </a:r>
            <a:br>
              <a:rPr lang="es-ES" dirty="0"/>
            </a:br>
            <a:r>
              <a:rPr lang="es-ES" dirty="0"/>
              <a:t/>
            </a:r>
            <a:br>
              <a:rPr lang="es-ES" dirty="0"/>
            </a:br>
            <a:r>
              <a:rPr lang="es-ES" dirty="0"/>
              <a:t>Para mayor referencia en el tratamiento de imágenes en </a:t>
            </a:r>
            <a:r>
              <a:rPr lang="es-ES" dirty="0" err="1"/>
              <a:t>Matlab</a:t>
            </a:r>
            <a:r>
              <a:rPr lang="es-ES" dirty="0"/>
              <a:t> se recomienda utilizar el navegador ayuda de </a:t>
            </a:r>
            <a:r>
              <a:rPr lang="es-ES" dirty="0" err="1"/>
              <a:t>Matlab</a:t>
            </a:r>
            <a:r>
              <a:rPr lang="es-ES" dirty="0"/>
              <a:t>.</a:t>
            </a:r>
            <a:br>
              <a:rPr lang="es-ES" dirty="0"/>
            </a:br>
            <a:endParaRPr lang="es-ES" dirty="0"/>
          </a:p>
        </p:txBody>
      </p:sp>
    </p:spTree>
    <p:extLst>
      <p:ext uri="{BB962C8B-B14F-4D97-AF65-F5344CB8AC3E}">
        <p14:creationId xmlns:p14="http://schemas.microsoft.com/office/powerpoint/2010/main" val="565740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0375" y="332656"/>
            <a:ext cx="8208912" cy="5632311"/>
          </a:xfrm>
          <a:prstGeom prst="rect">
            <a:avLst/>
          </a:prstGeom>
          <a:noFill/>
        </p:spPr>
        <p:txBody>
          <a:bodyPr wrap="square" rtlCol="0">
            <a:spAutoFit/>
          </a:bodyPr>
          <a:lstStyle/>
          <a:p>
            <a:r>
              <a:rPr lang="es-ES" b="1" dirty="0" smtClean="0"/>
              <a:t>Fundamentos:</a:t>
            </a:r>
          </a:p>
          <a:p>
            <a:pPr algn="just"/>
            <a:endParaRPr lang="es-ES" dirty="0" smtClean="0"/>
          </a:p>
          <a:p>
            <a:pPr algn="just"/>
            <a:r>
              <a:rPr lang="es-ES" dirty="0"/>
              <a:t>Una imagen digital está compuesta de píxeles que pueden ser considerados como pequeños puntos en la </a:t>
            </a:r>
            <a:r>
              <a:rPr lang="es-ES" dirty="0" smtClean="0"/>
              <a:t>pantalla. Un ejemplo de tamaño </a:t>
            </a:r>
            <a:r>
              <a:rPr lang="es-ES" dirty="0"/>
              <a:t>de una imagen es </a:t>
            </a:r>
            <a:r>
              <a:rPr lang="es-ES" dirty="0" smtClean="0"/>
              <a:t>512 x 512 </a:t>
            </a:r>
            <a:r>
              <a:rPr lang="es-ES" dirty="0"/>
              <a:t>píxeles. </a:t>
            </a:r>
            <a:endParaRPr lang="es-ES" dirty="0" smtClean="0"/>
          </a:p>
          <a:p>
            <a:pPr algn="just"/>
            <a:r>
              <a:rPr lang="es-ES" dirty="0"/>
              <a:t/>
            </a:r>
            <a:br>
              <a:rPr lang="es-ES" dirty="0"/>
            </a:br>
            <a:r>
              <a:rPr lang="es-ES" dirty="0"/>
              <a:t>Digamos que tenemos una imagen en el formato de 512 por 1024 píxeles. Esto significa que los datos de la imagen </a:t>
            </a:r>
            <a:r>
              <a:rPr lang="es-ES" dirty="0" smtClean="0"/>
              <a:t>deben </a:t>
            </a:r>
            <a:r>
              <a:rPr lang="es-ES" dirty="0"/>
              <a:t>contener información acerca de 524.288 píxeles, lo que requiere una gran cantidad de </a:t>
            </a:r>
            <a:r>
              <a:rPr lang="es-ES" dirty="0" smtClean="0"/>
              <a:t>memoria. Por </a:t>
            </a:r>
            <a:r>
              <a:rPr lang="es-ES" dirty="0"/>
              <a:t>lo tanto, la compresión de imágenes es esencial para el procesamiento de imágenes eficaz</a:t>
            </a:r>
            <a:r>
              <a:rPr lang="es-ES" dirty="0" smtClean="0"/>
              <a:t>. Existen métodos para comprimir una imagen como lo es el análisis de Fourier y el análisis de Wavelet. </a:t>
            </a:r>
          </a:p>
          <a:p>
            <a:pPr algn="just"/>
            <a:endParaRPr lang="es-ES" dirty="0"/>
          </a:p>
          <a:p>
            <a:pPr algn="just"/>
            <a:r>
              <a:rPr lang="es-ES" b="1" dirty="0"/>
              <a:t>Formatos de imagen soportados por </a:t>
            </a:r>
            <a:r>
              <a:rPr lang="es-ES" b="1" dirty="0" err="1" smtClean="0"/>
              <a:t>Matlab</a:t>
            </a:r>
            <a:r>
              <a:rPr lang="es-ES" b="1" dirty="0" smtClean="0"/>
              <a:t>:</a:t>
            </a:r>
          </a:p>
          <a:p>
            <a:r>
              <a:rPr lang="es-ES" dirty="0"/>
              <a:t/>
            </a:r>
            <a:br>
              <a:rPr lang="es-ES" dirty="0"/>
            </a:br>
            <a:r>
              <a:rPr lang="es-ES" dirty="0"/>
              <a:t>Los siguientes formatos de imagen son compatibles con </a:t>
            </a:r>
            <a:r>
              <a:rPr lang="es-ES" dirty="0" err="1"/>
              <a:t>Matlab</a:t>
            </a:r>
            <a:r>
              <a:rPr lang="es-ES" dirty="0"/>
              <a:t>:</a:t>
            </a:r>
            <a:br>
              <a:rPr lang="es-ES" dirty="0"/>
            </a:br>
            <a:r>
              <a:rPr lang="es-ES" dirty="0"/>
              <a:t/>
            </a:r>
            <a:br>
              <a:rPr lang="es-ES" dirty="0"/>
            </a:br>
            <a:r>
              <a:rPr lang="es-ES" dirty="0" smtClean="0"/>
              <a:t>BMP, HDF, JPEG, PCX, TIFF y XWB.</a:t>
            </a:r>
            <a:r>
              <a:rPr lang="es-ES" dirty="0"/>
              <a:t/>
            </a:r>
            <a:br>
              <a:rPr lang="es-ES" dirty="0"/>
            </a:br>
            <a:r>
              <a:rPr lang="es-ES" dirty="0"/>
              <a:t/>
            </a:r>
            <a:br>
              <a:rPr lang="es-ES" dirty="0"/>
            </a:br>
            <a:endParaRPr lang="es-EC" dirty="0"/>
          </a:p>
        </p:txBody>
      </p:sp>
      <p:sp>
        <p:nvSpPr>
          <p:cNvPr id="3" name="AutoShape 2" descr="data:image/jpeg;base64,/9j/4AAQSkZJRgABAQAAAQABAAD/2wCEAAkGBxATEhUQEBAQFA8UERAPEA8SFQ8QDxAQFBEWFhYSFBYYHCggJBolIBQUIzEhJSkrLi4uGB8zODQsNysvLisBCgoKDg0OGxAQGywkHyQsLCwsLCwsLCwsLjAsLCwsLCwsLCwsLCwsLCwsLCwsLCwsLCwsLCwsLCwsLCwsLCwsLP/AABEIAKwAwAMBEQACEQEDEQH/xAAcAAEAAgMBAQEAAAAAAAAAAAAABQYDBAcCAQj/xAA8EAABAwICBwUGBQEJAAAAAAABAAIDBBEFIQYSEzFBUWEHIiNxgTJCUpGh0RRTYnLBgiQzQ2NzorHh8P/EABsBAQACAwEBAAAAAAAAAAAAAAADBAECBQYH/8QAMREAAgIBAgUCBAYBBQAAAAAAAAECAxEEIQUSEzFBUXEiMoHBI0JhobHRkQYkM+Hw/9oADAMBAAIRAxEAPwDuKAIAgCAIAgCAIAgCAIAgCAIDDV1LI2GR5s1ouefkOqylnY1lJRTk+yOOdoOntVtBBBI6I+04MNixvAE/EfksahqpY8jhalrJOx7Q8L1GhfaHUQvEda90sDjnI7OWL9V+LeioV6nDxLsegv4bGUc17P8Ak7NFI1wDmkFrgHNcMwQdxCvnCaaeGe0MBAEAQBAEAQBAEAQBAEAQBAEAQBAEAQBAc90w0haXSOv/AGelBvY5ST/YbvO6sVJRTm/BxuITldOOmh+Z7nE6Nz6icyPzfI+59TuXI1duzkz22g08aoKEeyLxpBgGzja8DhmvPaTWdSbTOxXOMspeC09kekRIdQSn2Rr05O/V96P0yI8yvR6S3PwM4nFdLh9WP1/s6arpxQgCAIAgCAIAgCAIAgCAIAgCAIAgCAICvaa46KWA6p8aQFsY4jm/0v8AMhbRWWRW2ckf1OJadVuzhiomnvOG2m557gf/AHBb6mXLFQKvBaOrdPUS9l9zS0Mp7zs6ELznEZ4qZ7jTrCOwaTUgdAMvd/heO0VjVpDorH1WjlVPVSU87Zo8nxvD28jbe09Du9V7KqbWJI6dtasi4S7M/Q2F17J4mTxnuSNDx0vwPku3GSkso8ZZW65uL7o2lsaBAEAQBAEAQBAEAQBAEAQBAEAQBAYaupZGx0kjg1jQXOceAQw3jc5Fi+ImqqNtJlGLu1T7kLMwD1PHzVmEcdzi6q9zy4+y+py3E641FQ+Y+87u9G8FQus5m2er4fpVRVGteP5LZoJF4oK89xSX4eDu1rEWdaxI3it0XkadrChp/htyckxyGzyvX6WWYncZ0Dsdxm7JKN5zYdrF1Y42c30Nj/UuzpJ5Tiee4vRiStXnZnSldOMEAQBAEAQBAEAQBAEAQBAEAQBAEBzXTLSH8Q/YxH+zxu7zhulkHL9I+pU1cPLObrdR+SP1KHpTXbKncAfEnOzbzETfaPqSs3S5Ye5pw2jq6hZ7Q3+r7FJpGLl2M9pTEvuhLLOuuBxJ5R0YLY6TNJdnovNRWJFGEcTOd6Sxd669HopbHYXY0dFcV/C1cU97MDtWT/Tdk75b/RdamfJNMq6unrVOPnx7n6HBXYPHn1AEAQBAEAQBAEAQBAEAQBAEB8Jtmd3NAc90v0u2l6ekd4e6Woafa5sjPLm75KSEM7sp6nU8i5Y9ynB1yGN8hyHVT/ojl4wnKRRtKK/bVBDT4cfhs8hvKpXz5pex6bhem6VKz3luzXpmKhNnerRfNE22K4OveS9BbF61+6uFjcq8vxFQ0ijuuxo2dGPylRlbwXXQO79nmLfiKKMk3kj8CTndgFifMWK6+nnzQR5PX09K5rw90WVTFIIAgCAIAgCAIAgCAIAgPjnAC5IAGZJyAQFNxvtBgiOpTxvqH8XNOrED+87/AEC25WRO+td2U/GNIqyqFpnNih/Ii1gHDk9xNz9B0Uka/Up263O1ZBT1IAsNy2civCpvdmpW1+ygfLfvuvFF5n2nei1lLljknpo616r8Ld/YpEDVz5M9ZWiUpW5qrNl6CLvo5kuHrNy3AuDX5LjtbkTW5AY224V/TPDLcOxTaltiu1B7AvXY9iepUSUzj3ZWB7R/mM328wfor+kniTicfi9WYKa8fc68ugeeCAIAgCAIAgCAIAgCA8veACSQABck5ABDDaSyyjaS4+2W8bXWi48NfqenRW661FZfc89q9ZZdLlr2j/JTKusjbussykka1Uzl3IKsxK/FQymdKrTYI9kjnuDG5ucbBR5y8FtxVcXJ9kR2lNYHyiJh8OIag5F3vOUd0svC8FvhtDjW5y7y3/o0IGqpJncrRJ0bc1Vsexbgi5YHkuNqSzAtEbslymtzWS3IzFBcK1R3J4din1zc12KnsZPmEYgaeeOobvjka8jm2/eHqLqzCXLJMhvqVtbg/J+kIpA4BzTdrgHA8wRcFdo8Y1h4Z6QwEAQBAEAQBAEAQBAcn7QtOg6Q0tO8bJhIleP8R490H4R9StotLchurdi5fBRJsaJ4rZ2EMNEl4I+fECeK0cy1DTpGlJU3WmSxGvBIUUuxhfUn2jeKEdT7TlvF8sXL/BVth1ro0rt3l9kVyMXNz81VkzuQibsTVBJlyCJShbmqtrLES2YSuReWIlijdkuc0ZkjVrhkpau5JHsVPEGZrr0syRjgrRg7j2ZYrt6FgJu+EmB3OzfZPyIXV00+aHseV4jT0736PctinKAQBAEAQBAEAJQEZW47BHlrazvhZn9dy2UWyvPVVx859isYrpNNIC1nhsIINs3kHrw9FsopFSeqnL5djkukOCOj7zc28xw81pKJd02oT2ZWHyEb1Fk6aimYzKsZNuU2KCndLI2Nu8nM/C3iVmK5ngjvsjTBzfgzaQ1jXvEUf91ENRg5niVtbLLwuyI9BS4xc5/NLdmlC1VZM68Im5E1QyZZiiVomqpayeJZ8NXLuJok9EclQkjdmKq3LeHc3iVrEWLp0sMhnhXUYLz2QYns6mSnJ7szAWjhtI7n6gn5K5pJYk16nI4vVzVqa8fc7EuiedCAIAgCAxzTtYLvcAOqyk32NJ2RgsyeCHq9ImDKNpceZyHy3qRVvyULOIxXyLJA12Jyye042+EZNW6ikUZ6iyz5mRj0NUa8i1JYmrM0HIi45Fak0Sm6QaN73wDqWfZRyj6HT02qxtMpsrCMjkVCzrReSahH4aAvOU8ws0cWRc/MqVfBHPlnPl/ur+VfJDv+rISNqryZ1oI3I2qFstxRtwtUUmTRRLUTVTsZNEsVCudaTImYTkqUjc+T7lmJsiBxBiv1MyQU7c1fizU94ZXugmjnZ7Ub2vtzAOY9RceqlhLlkmRXVqyDg/J+kaeZr2Ne03a5oe08wRcLsp5WTxkouLwzIsmAgNKrxSKPIuu74W5lbKDZWt1dVfd7+iIWrx+R2TAGDnvcpVWl3ObbxGyW0Nv5ImaZzjdxJPMm6k7FGUpSeZPJhcVgykYnlYN0jA8rBIjA9akqNd61JUa71glRX8Zw2nc4SvFtXvPtkHDgD5rCinuyeOosguSHd9ilYnWumkLzu3NHJqgnPmeTs6XTqqCivqeYmqCTOhCJsxhRNliKNyBqhkyVEvRtVOxkqJyjVGwlRLwlU5EiPsiIyiIrmq5UzJAVTVfgzBqFTGDtvZZiu2ohGTd8DjE7nq72H5Zei6mmnzQx6Hl+J09O7Ph7/wBlxVg5wQETieCtku5lmyf7XeakjNruUdRoo2fFHZlXqYXsOq9pDuR/hTJ5OPOuUHiSMJchrg8OcsGyRicVg3SMTisEiMLysEiMD1qSI1aiSw6ncOaJZN8pLLKHpTiusdiw3F7vPxFR2z/KjqcP0z/5Z9/BBRMVWTO1CJtMaomyzFGxG1RtkqRu07VBNkqJalaqljJETNKFSmSIk4SqsiRHt6wjYjqxqs1sEDWMV+tmCPcFYRguHZVi2xrNk42ZUN2fTaNuWH6uHqrelnyzx6nL4pTz08y/KdsXSPNBAEBr1tFHK3VeL8j7w8isptEVtMbFiSKhiuESQ5+1HweOH7gplNM5F2llVv3RFkrJAkY3FDZIxOKwboxOK1JEa88gaLn0HEnkFg3RUdJ8Z1AWtPiOFjb3ByCxOXIsLuXNHpnfLml8qKW0Em53qnJno4QNmNqibLMYmdjVG2SpGzExRyZKkSFOxV5s3RKUzVVmyRErThVJkiJCJV5G6MhWpk0qlqmgzJC1jFerZgipQrUWYPEcrmOD2Gz2uD2u5Oabg/RSJ4eTWUVJYfY/R+C4i2ogjnbukY13kbZj0N12YS5opo8ZdW65uD8G6tiMIAgPjgDkRccRwQFaxjRu93wWB3mPgf2/ZSKfqc+7R+Yf4KpK0gkEEEZEHIhblHGNmYnFYNka08wGW9x3NG8/9dUSb7G2Ulllcx/GBCDcgykWAG5nQfdJyUF+pNptPLUy7YiUGV7nuLnG5Koylk9TVUoLCMrGKJstxiZ2NUbZKkZ42KNskSNyGNQyZIkb8EagkzdElA1VpM3RIwBVpG6N2NQM3MpWpkzRYLUyi8cLyPiNmt+ZV2jS3Wbxi8Fe3V01vEpI0cS0SrmguNO4j9Ba/wCgKvLR3w7xI4cQ08nhSKhVRkEhwII3gggjzBW0S2mmso1ipAdS7G8XJbLRuPsETRftcbPb6Gx/qV/ST2cTgcXpw1YvOzOlq6cUIAgCAICNxfBo5xmNWThIBn5HmFlPBDbRGz3Ian0Q+OT1aLn0vl/ypHNeCnXopt/iPb0X9mafQqmLXBjpWvdvk1tZ1+t1hWSRNLQ1SafocK070WqqKe051433MM7b6jxxBvud0VWxvO53dJGHJiJXmMVdsvxiZ2tWjZKkZ42LRskSNqKJQykbpG9DEoJSN0jehjUEpG6N6FigkzZG7EFBI2RvUsTnuDWAlxNgBvJWihKcuWKy2ZlJQXNJ4Re8D0XZGA+cB8m8N3sZ9yvRaPhUK/it3f7I89q+Jys+GrZfuyxgLrnJCAgtJdFaasb32hsoHcmaAHjz5joVDbRGxb9/Ut6bWWUPZ7ehxbSPR6oo5NnM3I32crbmOQDkefRcyyqVbwz02n1Nd8eaH1XoedFMX/CVUc5J1A7Vlt+W7J3y3+i2qnyTTMaujrVOHnx7n6Ha4EXGYOYPAhdc8efUAQBAEAQBAEBHY/g0NXA+nmaCxwyNs2O4Pb1BWJLKwb1zcJcyPzVi2ES00z6eYeJG7VJG5w4OHQjNc+fwvDPQ1SU4qSMccKiciZI3IadQymbpG7FTqCUzZI3I4FC5m6RtRxKJyM4NqNiibNjbp4nOcGtBLibADeStEnJ4XcOSisvsdL0bwBtO3WdZ0xHedvDR8LfuvTaHQxoXNLeT/b9EeZ1uule8LaP/ALuTa6BQCAIAgNLF8LhqYnQzsDmO+bTwc08CFrOCmsMlpunVLmg9zhelujE1FJqv70LidlMBk8cjyd0XKtqdbw+x6nS6uGojld/KOrdmuL/iKJgJvJD4L+dh7J9Rb5LoaafND2OBxGnpXPHZ7lrU5QCAIAgCAIAgCA532uaOCWNtYweJF3Jbb3RE5E/tP0JVTVx+HnXg6fDbsS6b89jmlPQHkuNO47qiSEVB0VeVxtymyyjUbtM4MraZaOZnBlbCtXIzg9hi1yZOh6I6PbEbaUeM4d0flt+69Hw/Q9JdSfzP9v8As87xDW9V8kPlX7lmXUOWEAQBAEAQGriWHxTxuimYHxuFiDw6jkeq1lFSWGb12SrlzReGUXAsCmwutyJkoai0Zk4xPudTaDzJF+qq11umf6M6t+ohq6d9px39/XB0RXDjhAEAQBAEAQBAYqqnbIx0bxdj2lrh0IWsoqSaZtCTjJSXg5dLgRie6N29ptfmOBXidU5U2OuXg9bVdGcFNeTIKDoqnWN+oj4aPosq0ypoxuplspm6aMUkVlspGS2aIaPWtUTNz3xMPD9Z/hei4Zocfi2L2X3OFxHXZ/Cr+r+xcF3DihAEAQBAEAQBAfCEB9QBAEAQBAEAQBAEBB4/RAubIBw1Xfx/K8p/qOhxcb127P7HS0V2IuBG/hF5XqFvrGCWkW8bCWNpozw2U8ZFmE8krgGj+sRLMO5vZGfePM9F6bhnDXLFtq28L7so63iHKunW9/LLcvSnCCAIAgCAIAgCAIAgCAIAgCAIAgCAIAgMdRFrNLeYy81V1umWpolU/K/fwbwlyyTIOBwOXFfLZxcXhnRmsbnuSG+QFzyW1EJ2zUILL9EYU8dzPRYO0HXksTwbvA6le34ZwTpfiX7vwvC9/Uiu1ja5Yf5JZejKIQBAEAQBAEAQBAEAQBAEAQBAEAQBAEAQBARwoWGRxz4G18rleft4Npr9TKU8+uE8Itu+SrSN9kYG4WXX02kp00eWqKRVcm+56Vkw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252057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260648"/>
            <a:ext cx="8208912" cy="923330"/>
          </a:xfrm>
          <a:prstGeom prst="rect">
            <a:avLst/>
          </a:prstGeom>
          <a:noFill/>
        </p:spPr>
        <p:txBody>
          <a:bodyPr wrap="square" rtlCol="0">
            <a:spAutoFit/>
          </a:bodyPr>
          <a:lstStyle/>
          <a:p>
            <a:pPr algn="just"/>
            <a:endParaRPr lang="es-ES" dirty="0" smtClean="0"/>
          </a:p>
          <a:p>
            <a:pPr algn="just"/>
            <a:r>
              <a:rPr lang="es-ES" dirty="0"/>
              <a:t/>
            </a:r>
            <a:br>
              <a:rPr lang="es-ES" dirty="0"/>
            </a:br>
            <a:r>
              <a:rPr lang="es-ES" dirty="0" smtClean="0"/>
              <a:t> </a:t>
            </a:r>
            <a:endParaRPr lang="es-EC" dirty="0"/>
          </a:p>
        </p:txBody>
      </p:sp>
      <p:sp>
        <p:nvSpPr>
          <p:cNvPr id="3" name="AutoShape 2" descr="data:image/jpeg;base64,/9j/4AAQSkZJRgABAQAAAQABAAD/2wCEAAkGBxATEhUQEBAQFA8UERAPEA8SFQ8QDxAQFBEWFhYSFBYYHCggJBolIBQUIzEhJSkrLi4uGB8zODQsNysvLisBCgoKDg0OGxAQGywkHyQsLCwsLCwsLCwsLjAsLCwsLCwsLCwsLCwsLCwsLCwsLCwsLCwsLCwsLCwsLCwsLCwsLP/AABEIAKwAwAMBEQACEQEDEQH/xAAcAAEAAgMBAQEAAAAAAAAAAAAABQYDBAcCAQj/xAA8EAABAwICBwUGBQEJAAAAAAABAAIDBBEFIQYSEzFBUWEHIiNxgTJCUpGh0RRTYnLBgiQzQ2NzorHh8P/EABsBAQACAwEBAAAAAAAAAAAAAAADBAECBQYH/8QAMREAAgIBAgUCBAYBBQAAAAAAAAECAxEEIQUSEzFBUXEiMoHBI0JhobHRkQYkM+Hw/9oADAMBAAIRAxEAPwDuKAIAgCAIAgCAIAgCAIAgCAIDDV1LI2GR5s1ouefkOqylnY1lJRTk+yOOdoOntVtBBBI6I+04MNixvAE/EfksahqpY8jhalrJOx7Q8L1GhfaHUQvEda90sDjnI7OWL9V+LeioV6nDxLsegv4bGUc17P8Ak7NFI1wDmkFrgHNcMwQdxCvnCaaeGe0MBAEAQBAEAQBAEAQBAEAQBAEAQBAEAQBAc90w0haXSOv/AGelBvY5ST/YbvO6sVJRTm/BxuITldOOmh+Z7nE6Nz6icyPzfI+59TuXI1duzkz22g08aoKEeyLxpBgGzja8DhmvPaTWdSbTOxXOMspeC09kekRIdQSn2Rr05O/V96P0yI8yvR6S3PwM4nFdLh9WP1/s6arpxQgCAIAgCAIAgCAIAgCAIAgCAIAgCAICvaa46KWA6p8aQFsY4jm/0v8AMhbRWWRW2ckf1OJadVuzhiomnvOG2m557gf/AHBb6mXLFQKvBaOrdPUS9l9zS0Mp7zs6ELznEZ4qZ7jTrCOwaTUgdAMvd/heO0VjVpDorH1WjlVPVSU87Zo8nxvD28jbe09Du9V7KqbWJI6dtasi4S7M/Q2F17J4mTxnuSNDx0vwPku3GSkso8ZZW65uL7o2lsaBAEAQBAEAQBAEAQBAEAQBAEAQBAYaupZGx0kjg1jQXOceAQw3jc5Fi+ImqqNtJlGLu1T7kLMwD1PHzVmEcdzi6q9zy4+y+py3E641FQ+Y+87u9G8FQus5m2er4fpVRVGteP5LZoJF4oK89xSX4eDu1rEWdaxI3it0XkadrChp/htyckxyGzyvX6WWYncZ0Dsdxm7JKN5zYdrF1Y42c30Nj/UuzpJ5Tiee4vRiStXnZnSldOMEAQBAEAQBAEAQBAEAQBAEAQBAEBzXTLSH8Q/YxH+zxu7zhulkHL9I+pU1cPLObrdR+SP1KHpTXbKncAfEnOzbzETfaPqSs3S5Ye5pw2jq6hZ7Q3+r7FJpGLl2M9pTEvuhLLOuuBxJ5R0YLY6TNJdnovNRWJFGEcTOd6Sxd669HopbHYXY0dFcV/C1cU97MDtWT/Tdk75b/RdamfJNMq6unrVOPnx7n6HBXYPHn1AEAQBAEAQBAEAQBAEAQBAEB8Jtmd3NAc90v0u2l6ekd4e6Woafa5sjPLm75KSEM7sp6nU8i5Y9ynB1yGN8hyHVT/ojl4wnKRRtKK/bVBDT4cfhs8hvKpXz5pex6bhem6VKz3luzXpmKhNnerRfNE22K4OveS9BbF61+6uFjcq8vxFQ0ijuuxo2dGPylRlbwXXQO79nmLfiKKMk3kj8CTndgFifMWK6+nnzQR5PX09K5rw90WVTFIIAgCAIAgCAIAgCAIAgPjnAC5IAGZJyAQFNxvtBgiOpTxvqH8XNOrED+87/AEC25WRO+td2U/GNIqyqFpnNih/Ii1gHDk9xNz9B0Uka/Up263O1ZBT1IAsNy2civCpvdmpW1+ygfLfvuvFF5n2nei1lLljknpo616r8Ld/YpEDVz5M9ZWiUpW5qrNl6CLvo5kuHrNy3AuDX5LjtbkTW5AY224V/TPDLcOxTaltiu1B7AvXY9iepUSUzj3ZWB7R/mM328wfor+kniTicfi9WYKa8fc68ugeeCAIAgCAIAgCAIAgCA8veACSQABck5ABDDaSyyjaS4+2W8bXWi48NfqenRW661FZfc89q9ZZdLlr2j/JTKusjbussykka1Uzl3IKsxK/FQymdKrTYI9kjnuDG5ucbBR5y8FtxVcXJ9kR2lNYHyiJh8OIag5F3vOUd0svC8FvhtDjW5y7y3/o0IGqpJncrRJ0bc1Vsexbgi5YHkuNqSzAtEbslymtzWS3IzFBcK1R3J4din1zc12KnsZPmEYgaeeOobvjka8jm2/eHqLqzCXLJMhvqVtbg/J+kIpA4BzTdrgHA8wRcFdo8Y1h4Z6QwEAQBAEAQBAEAQBAcn7QtOg6Q0tO8bJhIleP8R490H4R9StotLchurdi5fBRJsaJ4rZ2EMNEl4I+fECeK0cy1DTpGlJU3WmSxGvBIUUuxhfUn2jeKEdT7TlvF8sXL/BVth1ro0rt3l9kVyMXNz81VkzuQibsTVBJlyCJShbmqtrLES2YSuReWIlijdkuc0ZkjVrhkpau5JHsVPEGZrr0syRjgrRg7j2ZYrt6FgJu+EmB3OzfZPyIXV00+aHseV4jT0736PctinKAQBAEAQBAEAJQEZW47BHlrazvhZn9dy2UWyvPVVx859isYrpNNIC1nhsIINs3kHrw9FsopFSeqnL5djkukOCOj7zc28xw81pKJd02oT2ZWHyEb1Fk6aimYzKsZNuU2KCndLI2Nu8nM/C3iVmK5ngjvsjTBzfgzaQ1jXvEUf91ENRg5niVtbLLwuyI9BS4xc5/NLdmlC1VZM68Im5E1QyZZiiVomqpayeJZ8NXLuJok9EclQkjdmKq3LeHc3iVrEWLp0sMhnhXUYLz2QYns6mSnJ7szAWjhtI7n6gn5K5pJYk16nI4vVzVqa8fc7EuiedCAIAgCAxzTtYLvcAOqyk32NJ2RgsyeCHq9ImDKNpceZyHy3qRVvyULOIxXyLJA12Jyye042+EZNW6ikUZ6iyz5mRj0NUa8i1JYmrM0HIi45Fak0Sm6QaN73wDqWfZRyj6HT02qxtMpsrCMjkVCzrReSahH4aAvOU8ws0cWRc/MqVfBHPlnPl/ur+VfJDv+rISNqryZ1oI3I2qFstxRtwtUUmTRRLUTVTsZNEsVCudaTImYTkqUjc+T7lmJsiBxBiv1MyQU7c1fizU94ZXugmjnZ7Ub2vtzAOY9RceqlhLlkmRXVqyDg/J+kaeZr2Ne03a5oe08wRcLsp5WTxkouLwzIsmAgNKrxSKPIuu74W5lbKDZWt1dVfd7+iIWrx+R2TAGDnvcpVWl3ObbxGyW0Nv5ImaZzjdxJPMm6k7FGUpSeZPJhcVgykYnlYN0jA8rBIjA9akqNd61JUa71glRX8Zw2nc4SvFtXvPtkHDgD5rCinuyeOosguSHd9ilYnWumkLzu3NHJqgnPmeTs6XTqqCivqeYmqCTOhCJsxhRNliKNyBqhkyVEvRtVOxkqJyjVGwlRLwlU5EiPsiIyiIrmq5UzJAVTVfgzBqFTGDtvZZiu2ohGTd8DjE7nq72H5Zei6mmnzQx6Hl+J09O7Ph7/wBlxVg5wQETieCtku5lmyf7XeakjNruUdRoo2fFHZlXqYXsOq9pDuR/hTJ5OPOuUHiSMJchrg8OcsGyRicVg3SMTisEiMLysEiMD1qSI1aiSw6ncOaJZN8pLLKHpTiusdiw3F7vPxFR2z/KjqcP0z/5Z9/BBRMVWTO1CJtMaomyzFGxG1RtkqRu07VBNkqJalaqljJETNKFSmSIk4SqsiRHt6wjYjqxqs1sEDWMV+tmCPcFYRguHZVi2xrNk42ZUN2fTaNuWH6uHqrelnyzx6nL4pTz08y/KdsXSPNBAEBr1tFHK3VeL8j7w8isptEVtMbFiSKhiuESQ5+1HweOH7gplNM5F2llVv3RFkrJAkY3FDZIxOKwboxOK1JEa88gaLn0HEnkFg3RUdJ8Z1AWtPiOFjb3ByCxOXIsLuXNHpnfLml8qKW0Em53qnJno4QNmNqibLMYmdjVG2SpGzExRyZKkSFOxV5s3RKUzVVmyRErThVJkiJCJV5G6MhWpk0qlqmgzJC1jFerZgipQrUWYPEcrmOD2Gz2uD2u5Oabg/RSJ4eTWUVJYfY/R+C4i2ogjnbukY13kbZj0N12YS5opo8ZdW65uD8G6tiMIAgPjgDkRccRwQFaxjRu93wWB3mPgf2/ZSKfqc+7R+Yf4KpK0gkEEEZEHIhblHGNmYnFYNka08wGW9x3NG8/9dUSb7G2Ulllcx/GBCDcgykWAG5nQfdJyUF+pNptPLUy7YiUGV7nuLnG5Koylk9TVUoLCMrGKJstxiZ2NUbZKkZ42KNskSNyGNQyZIkb8EagkzdElA1VpM3RIwBVpG6N2NQM3MpWpkzRYLUyi8cLyPiNmt+ZV2jS3Wbxi8Fe3V01vEpI0cS0SrmguNO4j9Ba/wCgKvLR3w7xI4cQ08nhSKhVRkEhwII3gggjzBW0S2mmso1ipAdS7G8XJbLRuPsETRftcbPb6Gx/qV/ST2cTgcXpw1YvOzOlq6cUIAgCAICNxfBo5xmNWThIBn5HmFlPBDbRGz3Ian0Q+OT1aLn0vl/ypHNeCnXopt/iPb0X9mafQqmLXBjpWvdvk1tZ1+t1hWSRNLQ1SafocK070WqqKe051433MM7b6jxxBvud0VWxvO53dJGHJiJXmMVdsvxiZ2tWjZKkZ42LRskSNqKJQykbpG9DEoJSN0jehjUEpG6N6FigkzZG7EFBI2RvUsTnuDWAlxNgBvJWihKcuWKy2ZlJQXNJ4Re8D0XZGA+cB8m8N3sZ9yvRaPhUK/it3f7I89q+Jys+GrZfuyxgLrnJCAgtJdFaasb32hsoHcmaAHjz5joVDbRGxb9/Ut6bWWUPZ7ehxbSPR6oo5NnM3I32crbmOQDkefRcyyqVbwz02n1Nd8eaH1XoedFMX/CVUc5J1A7Vlt+W7J3y3+i2qnyTTMaujrVOHnx7n6Ha4EXGYOYPAhdc8efUAQBAEAQBAEBHY/g0NXA+nmaCxwyNs2O4Pb1BWJLKwb1zcJcyPzVi2ES00z6eYeJG7VJG5w4OHQjNc+fwvDPQ1SU4qSMccKiciZI3IadQymbpG7FTqCUzZI3I4FC5m6RtRxKJyM4NqNiibNjbp4nOcGtBLibADeStEnJ4XcOSisvsdL0bwBtO3WdZ0xHedvDR8LfuvTaHQxoXNLeT/b9EeZ1uule8LaP/ALuTa6BQCAIAgNLF8LhqYnQzsDmO+bTwc08CFrOCmsMlpunVLmg9zhelujE1FJqv70LidlMBk8cjyd0XKtqdbw+x6nS6uGojld/KOrdmuL/iKJgJvJD4L+dh7J9Rb5LoaafND2OBxGnpXPHZ7lrU5QCAIAgCAIAgCA532uaOCWNtYweJF3Jbb3RE5E/tP0JVTVx+HnXg6fDbsS6b89jmlPQHkuNO47qiSEVB0VeVxtymyyjUbtM4MraZaOZnBlbCtXIzg9hi1yZOh6I6PbEbaUeM4d0flt+69Hw/Q9JdSfzP9v8As87xDW9V8kPlX7lmXUOWEAQBAEAQGriWHxTxuimYHxuFiDw6jkeq1lFSWGb12SrlzReGUXAsCmwutyJkoai0Zk4xPudTaDzJF+qq11umf6M6t+ohq6d9px39/XB0RXDjhAEAQBAEAQBAYqqnbIx0bxdj2lrh0IWsoqSaZtCTjJSXg5dLgRie6N29ptfmOBXidU5U2OuXg9bVdGcFNeTIKDoqnWN+oj4aPosq0ypoxuplspm6aMUkVlspGS2aIaPWtUTNz3xMPD9Z/hei4Zocfi2L2X3OFxHXZ/Cr+r+xcF3DihAEAQBAEAQBAfCEB9QBAEAQBAEAQBAEBB4/RAubIBw1Xfx/K8p/qOhxcb127P7HS0V2IuBG/hF5XqFvrGCWkW8bCWNpozw2U8ZFmE8krgGj+sRLMO5vZGfePM9F6bhnDXLFtq28L7so63iHKunW9/LLcvSnCCAIAgCAIAgCAIAgCAIAgCAIAgCAIAgMdRFrNLeYy81V1umWpolU/K/fwbwlyyTIOBwOXFfLZxcXhnRmsbnuSG+QFzyW1EJ2zUILL9EYU8dzPRYO0HXksTwbvA6le34ZwTpfiX7vwvC9/Uiu1ja5Yf5JZejKIQBAEAQBAEAQBAEAQBAEAQBAEAQBAEAQBARwoWGRxz4G18rleft4Npr9TKU8+uE8Itu+SrSN9kYG4WXX02kp00eWqKRVcm+56Vkw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mc:AlternateContent xmlns:mc="http://schemas.openxmlformats.org/markup-compatibility/2006" xmlns:a14="http://schemas.microsoft.com/office/drawing/2010/main">
        <mc:Choice Requires="a14">
          <p:sp>
            <p:nvSpPr>
              <p:cNvPr id="4" name="3 Rectángulo"/>
              <p:cNvSpPr/>
              <p:nvPr/>
            </p:nvSpPr>
            <p:spPr>
              <a:xfrm>
                <a:off x="467544" y="612845"/>
                <a:ext cx="8208912" cy="2552878"/>
              </a:xfrm>
              <a:prstGeom prst="rect">
                <a:avLst/>
              </a:prstGeom>
            </p:spPr>
            <p:txBody>
              <a:bodyPr wrap="square">
                <a:spAutoFit/>
              </a:bodyPr>
              <a:lstStyle/>
              <a:p>
                <a:pPr algn="just"/>
                <a:r>
                  <a:rPr lang="es-ES" b="1" dirty="0" smtClean="0"/>
                  <a:t>Consideraciones iniciales:</a:t>
                </a:r>
              </a:p>
              <a:p>
                <a:pPr algn="just"/>
                <a:r>
                  <a:rPr lang="es-ES" dirty="0"/>
                  <a:t/>
                </a:r>
                <a:br>
                  <a:rPr lang="es-ES" dirty="0"/>
                </a:br>
                <a:r>
                  <a:rPr lang="es-ES" dirty="0" smtClean="0"/>
                  <a:t>Una imagen es considerada una función bidimensional descrita en forma matricial como:</a:t>
                </a:r>
              </a:p>
              <a:p>
                <a:pPr algn="ctr"/>
                <a:endParaRPr lang="es-ES" dirty="0"/>
              </a:p>
              <a:p>
                <a:pPr algn="ctr"/>
                <a:r>
                  <a:rPr lang="es-ES" dirty="0" smtClean="0"/>
                  <a:t>I(</a:t>
                </a:r>
                <a:r>
                  <a:rPr lang="es-ES" dirty="0" err="1" smtClean="0"/>
                  <a:t>x,y</a:t>
                </a:r>
                <a:r>
                  <a:rPr lang="es-ES" dirty="0" smtClean="0"/>
                  <a:t>) = </a:t>
                </a:r>
                <a14:m>
                  <m:oMath xmlns:m="http://schemas.openxmlformats.org/officeDocument/2006/math">
                    <m:d>
                      <m:dPr>
                        <m:begChr m:val="["/>
                        <m:endChr m:val="]"/>
                        <m:ctrlPr>
                          <a:rPr lang="es-ES" i="1" smtClean="0">
                            <a:latin typeface="Cambria Math"/>
                          </a:rPr>
                        </m:ctrlPr>
                      </m:dPr>
                      <m:e>
                        <m:m>
                          <m:mPr>
                            <m:mcs>
                              <m:mc>
                                <m:mcPr>
                                  <m:count m:val="3"/>
                                  <m:mcJc m:val="center"/>
                                </m:mcPr>
                              </m:mc>
                            </m:mcs>
                            <m:ctrlPr>
                              <a:rPr lang="es-ES" i="1" smtClean="0">
                                <a:latin typeface="Cambria Math"/>
                              </a:rPr>
                            </m:ctrlPr>
                          </m:mPr>
                          <m:mr>
                            <m:e>
                              <m:r>
                                <m:rPr>
                                  <m:brk m:alnAt="7"/>
                                </m:rPr>
                                <a:rPr lang="es-ES" b="0" i="1" smtClean="0">
                                  <a:latin typeface="Cambria Math"/>
                                </a:rPr>
                                <m:t>𝐼</m:t>
                              </m:r>
                              <m:r>
                                <a:rPr lang="es-ES" b="0" i="1" smtClean="0">
                                  <a:latin typeface="Cambria Math"/>
                                </a:rPr>
                                <m:t>(1,1)</m:t>
                              </m:r>
                            </m:e>
                            <m:e>
                              <m:r>
                                <a:rPr lang="es-ES" b="0" i="1" smtClean="0">
                                  <a:latin typeface="Cambria Math"/>
                                </a:rPr>
                                <m:t>𝐼</m:t>
                              </m:r>
                              <m:r>
                                <a:rPr lang="es-ES" b="0" i="1" smtClean="0">
                                  <a:latin typeface="Cambria Math"/>
                                </a:rPr>
                                <m:t>(2,1)</m:t>
                              </m:r>
                            </m:e>
                            <m:e>
                              <m:r>
                                <a:rPr lang="es-ES" b="0" i="1" smtClean="0">
                                  <a:latin typeface="Cambria Math"/>
                                </a:rPr>
                                <m:t>…</m:t>
                              </m:r>
                            </m:e>
                          </m:mr>
                          <m:mr>
                            <m:e>
                              <m:r>
                                <a:rPr lang="es-ES" b="0" i="1" smtClean="0">
                                  <a:latin typeface="Cambria Math"/>
                                </a:rPr>
                                <m:t>𝐼</m:t>
                              </m:r>
                              <m:r>
                                <a:rPr lang="es-ES" b="0" i="1" smtClean="0">
                                  <a:latin typeface="Cambria Math"/>
                                </a:rPr>
                                <m:t>(1,2)</m:t>
                              </m:r>
                            </m:e>
                            <m:e>
                              <m:r>
                                <a:rPr lang="es-ES" b="0" i="1" smtClean="0">
                                  <a:latin typeface="Cambria Math"/>
                                </a:rPr>
                                <m:t>𝐼</m:t>
                              </m:r>
                              <m:r>
                                <a:rPr lang="es-ES" b="0" i="1" smtClean="0">
                                  <a:latin typeface="Cambria Math"/>
                                </a:rPr>
                                <m:t>(2,2)</m:t>
                              </m:r>
                            </m:e>
                            <m:e>
                              <m:r>
                                <a:rPr lang="es-ES" b="0" i="1" smtClean="0">
                                  <a:latin typeface="Cambria Math"/>
                                </a:rPr>
                                <m:t>…</m:t>
                              </m:r>
                            </m:e>
                          </m:mr>
                          <m:mr>
                            <m:e>
                              <m:eqArr>
                                <m:eqArrPr>
                                  <m:ctrlPr>
                                    <a:rPr lang="es-ES" i="1" smtClean="0">
                                      <a:latin typeface="Cambria Math"/>
                                    </a:rPr>
                                  </m:ctrlPr>
                                </m:eqArrPr>
                                <m:e>
                                  <m:r>
                                    <a:rPr lang="es-ES" b="0" i="1" smtClean="0">
                                      <a:latin typeface="Cambria Math"/>
                                    </a:rPr>
                                    <m:t>:</m:t>
                                  </m:r>
                                </m:e>
                                <m:e>
                                  <m:r>
                                    <a:rPr lang="es-ES" b="0" i="1" smtClean="0">
                                      <a:latin typeface="Cambria Math"/>
                                    </a:rPr>
                                    <m:t>𝐼</m:t>
                                  </m:r>
                                  <m:r>
                                    <a:rPr lang="es-ES" b="0" i="1" smtClean="0">
                                      <a:latin typeface="Cambria Math"/>
                                    </a:rPr>
                                    <m:t>(1,</m:t>
                                  </m:r>
                                  <m:r>
                                    <a:rPr lang="es-ES" b="0" i="1" smtClean="0">
                                      <a:latin typeface="Cambria Math"/>
                                    </a:rPr>
                                    <m:t>𝑀</m:t>
                                  </m:r>
                                  <m:r>
                                    <a:rPr lang="es-ES" b="0" i="1" smtClean="0">
                                      <a:latin typeface="Cambria Math"/>
                                    </a:rPr>
                                    <m:t>)</m:t>
                                  </m:r>
                                </m:e>
                              </m:eqArr>
                            </m:e>
                            <m:e>
                              <m:eqArr>
                                <m:eqArrPr>
                                  <m:ctrlPr>
                                    <a:rPr lang="es-ES" i="1" smtClean="0">
                                      <a:latin typeface="Cambria Math"/>
                                    </a:rPr>
                                  </m:ctrlPr>
                                </m:eqArrPr>
                                <m:e>
                                  <m:r>
                                    <a:rPr lang="es-ES" b="0" i="1" smtClean="0">
                                      <a:latin typeface="Cambria Math"/>
                                    </a:rPr>
                                    <m:t>:</m:t>
                                  </m:r>
                                </m:e>
                                <m:e>
                                  <m:r>
                                    <a:rPr lang="es-ES" b="0" i="1" smtClean="0">
                                      <a:latin typeface="Cambria Math"/>
                                    </a:rPr>
                                    <m:t>𝐼</m:t>
                                  </m:r>
                                  <m:r>
                                    <a:rPr lang="es-ES" b="0" i="1" smtClean="0">
                                      <a:latin typeface="Cambria Math"/>
                                    </a:rPr>
                                    <m:t>(2,</m:t>
                                  </m:r>
                                  <m:r>
                                    <a:rPr lang="es-ES" b="0" i="1" smtClean="0">
                                      <a:latin typeface="Cambria Math"/>
                                    </a:rPr>
                                    <m:t>𝑀</m:t>
                                  </m:r>
                                  <m:r>
                                    <a:rPr lang="es-ES" b="0" i="1" smtClean="0">
                                      <a:latin typeface="Cambria Math"/>
                                    </a:rPr>
                                    <m:t>)</m:t>
                                  </m:r>
                                </m:e>
                              </m:eqArr>
                            </m:e>
                            <m:e>
                              <m:eqArr>
                                <m:eqArrPr>
                                  <m:ctrlPr>
                                    <a:rPr lang="es-ES" i="1" smtClean="0">
                                      <a:latin typeface="Cambria Math"/>
                                    </a:rPr>
                                  </m:ctrlPr>
                                </m:eqArrPr>
                                <m:e>
                                  <m:r>
                                    <a:rPr lang="es-ES" b="0" i="1" smtClean="0">
                                      <a:latin typeface="Cambria Math"/>
                                    </a:rPr>
                                    <m:t>:</m:t>
                                  </m:r>
                                </m:e>
                                <m:e>
                                  <m:r>
                                    <a:rPr lang="es-ES" b="0" i="1" smtClean="0">
                                      <a:latin typeface="Cambria Math"/>
                                    </a:rPr>
                                    <m:t>…</m:t>
                                  </m:r>
                                </m:e>
                              </m:eqArr>
                            </m:e>
                          </m:mr>
                        </m:m>
                        <m:r>
                          <a:rPr lang="es-ES" b="0" i="1" smtClean="0">
                            <a:latin typeface="Cambria Math"/>
                          </a:rPr>
                          <m:t>    </m:t>
                        </m:r>
                        <m:m>
                          <m:mPr>
                            <m:mcs>
                              <m:mc>
                                <m:mcPr>
                                  <m:count m:val="1"/>
                                  <m:mcJc m:val="center"/>
                                </m:mcPr>
                              </m:mc>
                            </m:mcs>
                            <m:ctrlPr>
                              <a:rPr lang="es-ES" b="0" i="1" smtClean="0">
                                <a:latin typeface="Cambria Math"/>
                              </a:rPr>
                            </m:ctrlPr>
                          </m:mPr>
                          <m:mr>
                            <m:e>
                              <m:r>
                                <m:rPr>
                                  <m:brk m:alnAt="7"/>
                                </m:rPr>
                                <a:rPr lang="es-ES" b="0" i="1" smtClean="0">
                                  <a:latin typeface="Cambria Math"/>
                                </a:rPr>
                                <m:t>𝐼</m:t>
                              </m:r>
                              <m:r>
                                <a:rPr lang="es-ES" b="0" i="1" smtClean="0">
                                  <a:latin typeface="Cambria Math"/>
                                </a:rPr>
                                <m:t>(</m:t>
                              </m:r>
                              <m:r>
                                <a:rPr lang="es-ES" b="0" i="1" smtClean="0">
                                  <a:latin typeface="Cambria Math"/>
                                </a:rPr>
                                <m:t>𝑁</m:t>
                              </m:r>
                              <m:r>
                                <a:rPr lang="es-ES" b="0" i="1" smtClean="0">
                                  <a:latin typeface="Cambria Math"/>
                                </a:rPr>
                                <m:t>,1)</m:t>
                              </m:r>
                            </m:e>
                          </m:mr>
                          <m:mr>
                            <m:e>
                              <m:r>
                                <a:rPr lang="es-ES" b="0" i="1" smtClean="0">
                                  <a:latin typeface="Cambria Math"/>
                                </a:rPr>
                                <m:t>𝐼</m:t>
                              </m:r>
                              <m:r>
                                <a:rPr lang="es-ES" b="0" i="1" smtClean="0">
                                  <a:latin typeface="Cambria Math"/>
                                </a:rPr>
                                <m:t>(</m:t>
                              </m:r>
                              <m:r>
                                <a:rPr lang="es-ES" b="0" i="1" smtClean="0">
                                  <a:latin typeface="Cambria Math"/>
                                </a:rPr>
                                <m:t>𝑁</m:t>
                              </m:r>
                              <m:r>
                                <a:rPr lang="es-ES" b="0" i="1" smtClean="0">
                                  <a:latin typeface="Cambria Math"/>
                                </a:rPr>
                                <m:t>,2)</m:t>
                              </m:r>
                            </m:e>
                          </m:mr>
                          <m:mr>
                            <m:e>
                              <m:eqArr>
                                <m:eqArrPr>
                                  <m:ctrlPr>
                                    <a:rPr lang="es-ES" b="0" i="1" smtClean="0">
                                      <a:latin typeface="Cambria Math"/>
                                    </a:rPr>
                                  </m:ctrlPr>
                                </m:eqArrPr>
                                <m:e>
                                  <m:r>
                                    <a:rPr lang="es-ES" b="0" i="1" smtClean="0">
                                      <a:latin typeface="Cambria Math"/>
                                    </a:rPr>
                                    <m:t>:</m:t>
                                  </m:r>
                                </m:e>
                                <m:e>
                                  <m:r>
                                    <a:rPr lang="es-ES" b="0" i="1" smtClean="0">
                                      <a:latin typeface="Cambria Math"/>
                                    </a:rPr>
                                    <m:t>𝐼</m:t>
                                  </m:r>
                                  <m:r>
                                    <a:rPr lang="es-ES" b="0" i="1" smtClean="0">
                                      <a:latin typeface="Cambria Math"/>
                                    </a:rPr>
                                    <m:t>(</m:t>
                                  </m:r>
                                  <m:r>
                                    <a:rPr lang="es-ES" b="0" i="1" smtClean="0">
                                      <a:latin typeface="Cambria Math"/>
                                    </a:rPr>
                                    <m:t>𝑁</m:t>
                                  </m:r>
                                  <m:r>
                                    <a:rPr lang="es-ES" b="0" i="1" smtClean="0">
                                      <a:latin typeface="Cambria Math"/>
                                    </a:rPr>
                                    <m:t>,</m:t>
                                  </m:r>
                                  <m:r>
                                    <a:rPr lang="es-ES" b="0" i="1" smtClean="0">
                                      <a:latin typeface="Cambria Math"/>
                                    </a:rPr>
                                    <m:t>𝑀</m:t>
                                  </m:r>
                                  <m:r>
                                    <a:rPr lang="es-ES" b="0" i="1" smtClean="0">
                                      <a:latin typeface="Cambria Math"/>
                                    </a:rPr>
                                    <m:t>)</m:t>
                                  </m:r>
                                </m:e>
                              </m:eqArr>
                            </m:e>
                          </m:mr>
                        </m:m>
                      </m:e>
                    </m:d>
                  </m:oMath>
                </a14:m>
                <a:endParaRPr lang="es-ES" dirty="0"/>
              </a:p>
            </p:txBody>
          </p:sp>
        </mc:Choice>
        <mc:Fallback xmlns="">
          <p:sp>
            <p:nvSpPr>
              <p:cNvPr id="4" name="3 Rectángulo"/>
              <p:cNvSpPr>
                <a:spLocks noRot="1" noChangeAspect="1" noMove="1" noResize="1" noEditPoints="1" noAdjustHandles="1" noChangeArrowheads="1" noChangeShapeType="1" noTextEdit="1"/>
              </p:cNvSpPr>
              <p:nvPr/>
            </p:nvSpPr>
            <p:spPr>
              <a:xfrm>
                <a:off x="467544" y="612845"/>
                <a:ext cx="8208912" cy="2552878"/>
              </a:xfrm>
              <a:prstGeom prst="rect">
                <a:avLst/>
              </a:prstGeom>
              <a:blipFill rotWithShape="1">
                <a:blip r:embed="rId3"/>
                <a:stretch>
                  <a:fillRect l="-669" t="-1435" r="-594"/>
                </a:stretch>
              </a:blipFill>
            </p:spPr>
            <p:txBody>
              <a:bodyPr/>
              <a:lstStyle/>
              <a:p>
                <a:r>
                  <a:rPr lang="es-ES">
                    <a:noFill/>
                  </a:rPr>
                  <a:t> </a:t>
                </a:r>
              </a:p>
            </p:txBody>
          </p:sp>
        </mc:Fallback>
      </mc:AlternateContent>
      <p:sp>
        <p:nvSpPr>
          <p:cNvPr id="5" name="4 CuadroTexto"/>
          <p:cNvSpPr txBox="1"/>
          <p:nvPr/>
        </p:nvSpPr>
        <p:spPr>
          <a:xfrm>
            <a:off x="467544" y="3284984"/>
            <a:ext cx="8208912" cy="1200329"/>
          </a:xfrm>
          <a:prstGeom prst="rect">
            <a:avLst/>
          </a:prstGeom>
          <a:noFill/>
        </p:spPr>
        <p:txBody>
          <a:bodyPr wrap="square" rtlCol="0">
            <a:spAutoFit/>
          </a:bodyPr>
          <a:lstStyle/>
          <a:p>
            <a:r>
              <a:rPr lang="es-ES" dirty="0" smtClean="0"/>
              <a:t>Donde el desplazamiento en forma horizontal trae consigo un aumento en el índice x mientras que los desplazamientos en sentido vertical aumentan el índice y, además M y N representan las dimensiones de la imagen. La forma en que </a:t>
            </a:r>
            <a:r>
              <a:rPr lang="es-ES" dirty="0" err="1" smtClean="0"/>
              <a:t>Matlab</a:t>
            </a:r>
            <a:r>
              <a:rPr lang="es-ES" dirty="0" smtClean="0"/>
              <a:t> representa imágenes es la siguiente:</a:t>
            </a:r>
            <a:endParaRPr lang="es-ES" dirty="0"/>
          </a:p>
        </p:txBody>
      </p:sp>
      <mc:AlternateContent xmlns:mc="http://schemas.openxmlformats.org/markup-compatibility/2006" xmlns:a14="http://schemas.microsoft.com/office/drawing/2010/main">
        <mc:Choice Requires="a14">
          <p:sp>
            <p:nvSpPr>
              <p:cNvPr id="6" name="5 Rectángulo"/>
              <p:cNvSpPr/>
              <p:nvPr/>
            </p:nvSpPr>
            <p:spPr>
              <a:xfrm>
                <a:off x="2477420" y="4793704"/>
                <a:ext cx="4189160" cy="1124410"/>
              </a:xfrm>
              <a:prstGeom prst="rect">
                <a:avLst/>
              </a:prstGeom>
            </p:spPr>
            <p:txBody>
              <a:bodyPr wrap="none">
                <a:spAutoFit/>
              </a:bodyPr>
              <a:lstStyle/>
              <a:p>
                <a:pPr algn="ctr"/>
                <a:r>
                  <a:rPr lang="es-ES" dirty="0" smtClean="0"/>
                  <a:t>I(</a:t>
                </a:r>
                <a:r>
                  <a:rPr lang="es-ES" dirty="0" err="1"/>
                  <a:t>x,y</a:t>
                </a:r>
                <a:r>
                  <a:rPr lang="es-ES" dirty="0"/>
                  <a:t>) = </a:t>
                </a:r>
                <a14:m>
                  <m:oMath xmlns:m="http://schemas.openxmlformats.org/officeDocument/2006/math">
                    <m:d>
                      <m:dPr>
                        <m:begChr m:val="["/>
                        <m:endChr m:val="]"/>
                        <m:ctrlPr>
                          <a:rPr lang="es-ES" i="1">
                            <a:latin typeface="Cambria Math"/>
                          </a:rPr>
                        </m:ctrlPr>
                      </m:dPr>
                      <m:e>
                        <m:m>
                          <m:mPr>
                            <m:mcs>
                              <m:mc>
                                <m:mcPr>
                                  <m:count m:val="3"/>
                                  <m:mcJc m:val="center"/>
                                </m:mcPr>
                              </m:mc>
                            </m:mcs>
                            <m:ctrlPr>
                              <a:rPr lang="es-ES" i="1">
                                <a:latin typeface="Cambria Math"/>
                              </a:rPr>
                            </m:ctrlPr>
                          </m:mPr>
                          <m:mr>
                            <m:e>
                              <m:r>
                                <m:rPr>
                                  <m:brk m:alnAt="7"/>
                                </m:rPr>
                                <a:rPr lang="es-ES" i="1">
                                  <a:latin typeface="Cambria Math"/>
                                </a:rPr>
                                <m:t>𝐼</m:t>
                              </m:r>
                              <m:r>
                                <a:rPr lang="es-ES" i="1">
                                  <a:latin typeface="Cambria Math"/>
                                </a:rPr>
                                <m:t>(1,1)</m:t>
                              </m:r>
                            </m:e>
                            <m:e>
                              <m:r>
                                <a:rPr lang="es-ES" i="1">
                                  <a:latin typeface="Cambria Math"/>
                                </a:rPr>
                                <m:t>𝐼</m:t>
                              </m:r>
                              <m:r>
                                <a:rPr lang="es-ES" i="1">
                                  <a:latin typeface="Cambria Math"/>
                                </a:rPr>
                                <m:t>(1,2)</m:t>
                              </m:r>
                            </m:e>
                            <m:e>
                              <m:r>
                                <a:rPr lang="es-ES" i="1">
                                  <a:latin typeface="Cambria Math"/>
                                </a:rPr>
                                <m:t>…</m:t>
                              </m:r>
                            </m:e>
                          </m:mr>
                          <m:mr>
                            <m:e>
                              <m:r>
                                <a:rPr lang="es-ES" i="1">
                                  <a:latin typeface="Cambria Math"/>
                                </a:rPr>
                                <m:t>𝐼</m:t>
                              </m:r>
                              <m:r>
                                <a:rPr lang="es-ES" i="1">
                                  <a:latin typeface="Cambria Math"/>
                                </a:rPr>
                                <m:t>(2,1)</m:t>
                              </m:r>
                            </m:e>
                            <m:e>
                              <m:r>
                                <a:rPr lang="es-ES" i="1">
                                  <a:latin typeface="Cambria Math"/>
                                </a:rPr>
                                <m:t>𝐼</m:t>
                              </m:r>
                              <m:r>
                                <a:rPr lang="es-ES" i="1">
                                  <a:latin typeface="Cambria Math"/>
                                </a:rPr>
                                <m:t>(2,2)</m:t>
                              </m:r>
                            </m:e>
                            <m:e>
                              <m:r>
                                <a:rPr lang="es-ES" i="1">
                                  <a:latin typeface="Cambria Math"/>
                                </a:rPr>
                                <m:t>…</m:t>
                              </m:r>
                            </m:e>
                          </m:mr>
                          <m:mr>
                            <m:e>
                              <m:eqArr>
                                <m:eqArrPr>
                                  <m:ctrlPr>
                                    <a:rPr lang="es-ES" i="1">
                                      <a:latin typeface="Cambria Math"/>
                                    </a:rPr>
                                  </m:ctrlPr>
                                </m:eqArrPr>
                                <m:e>
                                  <m:r>
                                    <a:rPr lang="es-ES" i="1">
                                      <a:latin typeface="Cambria Math"/>
                                    </a:rPr>
                                    <m:t>:</m:t>
                                  </m:r>
                                </m:e>
                                <m:e>
                                  <m:r>
                                    <a:rPr lang="es-ES" i="1">
                                      <a:latin typeface="Cambria Math"/>
                                    </a:rPr>
                                    <m:t>𝐼</m:t>
                                  </m:r>
                                  <m:r>
                                    <a:rPr lang="es-ES" i="1">
                                      <a:latin typeface="Cambria Math"/>
                                    </a:rPr>
                                    <m:t>(</m:t>
                                  </m:r>
                                  <m:r>
                                    <a:rPr lang="es-ES" b="0" i="1" smtClean="0">
                                      <a:latin typeface="Cambria Math"/>
                                    </a:rPr>
                                    <m:t>𝑀</m:t>
                                  </m:r>
                                  <m:r>
                                    <a:rPr lang="es-ES" i="1">
                                      <a:latin typeface="Cambria Math"/>
                                    </a:rPr>
                                    <m:t>,</m:t>
                                  </m:r>
                                  <m:r>
                                    <a:rPr lang="es-ES" b="0" i="1" smtClean="0">
                                      <a:latin typeface="Cambria Math"/>
                                    </a:rPr>
                                    <m:t>1</m:t>
                                  </m:r>
                                  <m:r>
                                    <a:rPr lang="es-ES" i="1">
                                      <a:latin typeface="Cambria Math"/>
                                    </a:rPr>
                                    <m:t>)</m:t>
                                  </m:r>
                                </m:e>
                              </m:eqArr>
                            </m:e>
                            <m:e>
                              <m:eqArr>
                                <m:eqArrPr>
                                  <m:ctrlPr>
                                    <a:rPr lang="es-ES" i="1">
                                      <a:latin typeface="Cambria Math"/>
                                    </a:rPr>
                                  </m:ctrlPr>
                                </m:eqArrPr>
                                <m:e>
                                  <m:r>
                                    <a:rPr lang="es-ES" i="1">
                                      <a:latin typeface="Cambria Math"/>
                                    </a:rPr>
                                    <m:t>:</m:t>
                                  </m:r>
                                </m:e>
                                <m:e>
                                  <m:r>
                                    <a:rPr lang="es-ES" i="1">
                                      <a:latin typeface="Cambria Math"/>
                                    </a:rPr>
                                    <m:t>𝐼</m:t>
                                  </m:r>
                                  <m:r>
                                    <a:rPr lang="es-ES" i="1">
                                      <a:latin typeface="Cambria Math"/>
                                    </a:rPr>
                                    <m:t>(</m:t>
                                  </m:r>
                                  <m:r>
                                    <a:rPr lang="es-ES" b="0" i="1" smtClean="0">
                                      <a:latin typeface="Cambria Math"/>
                                    </a:rPr>
                                    <m:t>𝑀</m:t>
                                  </m:r>
                                  <m:r>
                                    <a:rPr lang="es-ES" i="1">
                                      <a:latin typeface="Cambria Math"/>
                                    </a:rPr>
                                    <m:t>,</m:t>
                                  </m:r>
                                  <m:r>
                                    <a:rPr lang="es-ES" b="0" i="1" smtClean="0">
                                      <a:latin typeface="Cambria Math"/>
                                    </a:rPr>
                                    <m:t>2</m:t>
                                  </m:r>
                                  <m:r>
                                    <a:rPr lang="es-ES" i="1">
                                      <a:latin typeface="Cambria Math"/>
                                    </a:rPr>
                                    <m:t>)</m:t>
                                  </m:r>
                                </m:e>
                              </m:eqArr>
                            </m:e>
                            <m:e>
                              <m:eqArr>
                                <m:eqArrPr>
                                  <m:ctrlPr>
                                    <a:rPr lang="es-ES" i="1">
                                      <a:latin typeface="Cambria Math"/>
                                    </a:rPr>
                                  </m:ctrlPr>
                                </m:eqArrPr>
                                <m:e>
                                  <m:r>
                                    <a:rPr lang="es-ES" i="1">
                                      <a:latin typeface="Cambria Math"/>
                                    </a:rPr>
                                    <m:t>:</m:t>
                                  </m:r>
                                </m:e>
                                <m:e>
                                  <m:r>
                                    <a:rPr lang="es-ES" i="1">
                                      <a:latin typeface="Cambria Math"/>
                                    </a:rPr>
                                    <m:t>…</m:t>
                                  </m:r>
                                </m:e>
                              </m:eqArr>
                            </m:e>
                          </m:mr>
                        </m:m>
                        <m:r>
                          <a:rPr lang="es-ES" i="1">
                            <a:latin typeface="Cambria Math"/>
                          </a:rPr>
                          <m:t>    </m:t>
                        </m:r>
                        <m:m>
                          <m:mPr>
                            <m:mcs>
                              <m:mc>
                                <m:mcPr>
                                  <m:count m:val="1"/>
                                  <m:mcJc m:val="center"/>
                                </m:mcPr>
                              </m:mc>
                            </m:mcs>
                            <m:ctrlPr>
                              <a:rPr lang="es-ES" i="1">
                                <a:latin typeface="Cambria Math"/>
                              </a:rPr>
                            </m:ctrlPr>
                          </m:mPr>
                          <m:mr>
                            <m:e>
                              <m:r>
                                <m:rPr>
                                  <m:brk m:alnAt="7"/>
                                </m:rPr>
                                <a:rPr lang="es-ES" i="1">
                                  <a:latin typeface="Cambria Math"/>
                                </a:rPr>
                                <m:t>𝐼</m:t>
                              </m:r>
                              <m:r>
                                <a:rPr lang="es-ES" i="1">
                                  <a:latin typeface="Cambria Math"/>
                                </a:rPr>
                                <m:t>(</m:t>
                              </m:r>
                              <m:r>
                                <a:rPr lang="es-ES" b="0" i="1" smtClean="0">
                                  <a:latin typeface="Cambria Math"/>
                                </a:rPr>
                                <m:t>1</m:t>
                              </m:r>
                              <m:r>
                                <a:rPr lang="es-ES" i="1">
                                  <a:latin typeface="Cambria Math"/>
                                </a:rPr>
                                <m:t>,</m:t>
                              </m:r>
                              <m:r>
                                <a:rPr lang="es-ES" b="0" i="1" smtClean="0">
                                  <a:latin typeface="Cambria Math"/>
                                </a:rPr>
                                <m:t>𝑁</m:t>
                              </m:r>
                              <m:r>
                                <a:rPr lang="es-ES" i="1">
                                  <a:latin typeface="Cambria Math"/>
                                </a:rPr>
                                <m:t>)</m:t>
                              </m:r>
                            </m:e>
                          </m:mr>
                          <m:mr>
                            <m:e>
                              <m:r>
                                <a:rPr lang="es-ES" i="1">
                                  <a:latin typeface="Cambria Math"/>
                                </a:rPr>
                                <m:t>𝐼</m:t>
                              </m:r>
                              <m:r>
                                <a:rPr lang="es-ES" i="1">
                                  <a:latin typeface="Cambria Math"/>
                                </a:rPr>
                                <m:t>(2,</m:t>
                              </m:r>
                              <m:r>
                                <a:rPr lang="es-ES" b="0" i="1" smtClean="0">
                                  <a:latin typeface="Cambria Math"/>
                                </a:rPr>
                                <m:t>𝑁</m:t>
                              </m:r>
                              <m:r>
                                <a:rPr lang="es-ES" i="1">
                                  <a:latin typeface="Cambria Math"/>
                                </a:rPr>
                                <m:t>)</m:t>
                              </m:r>
                            </m:e>
                          </m:mr>
                          <m:mr>
                            <m:e>
                              <m:eqArr>
                                <m:eqArrPr>
                                  <m:ctrlPr>
                                    <a:rPr lang="es-ES" i="1">
                                      <a:latin typeface="Cambria Math"/>
                                    </a:rPr>
                                  </m:ctrlPr>
                                </m:eqArrPr>
                                <m:e>
                                  <m:r>
                                    <a:rPr lang="es-ES" i="1">
                                      <a:latin typeface="Cambria Math"/>
                                    </a:rPr>
                                    <m:t>:</m:t>
                                  </m:r>
                                </m:e>
                                <m:e>
                                  <m:r>
                                    <a:rPr lang="es-ES" i="1">
                                      <a:latin typeface="Cambria Math"/>
                                    </a:rPr>
                                    <m:t>𝐼</m:t>
                                  </m:r>
                                  <m:r>
                                    <a:rPr lang="es-ES" i="1">
                                      <a:latin typeface="Cambria Math"/>
                                    </a:rPr>
                                    <m:t>(</m:t>
                                  </m:r>
                                  <m:r>
                                    <a:rPr lang="es-ES" b="0" i="1" smtClean="0">
                                      <a:latin typeface="Cambria Math"/>
                                    </a:rPr>
                                    <m:t>𝑀</m:t>
                                  </m:r>
                                  <m:r>
                                    <a:rPr lang="es-ES" i="1">
                                      <a:latin typeface="Cambria Math"/>
                                    </a:rPr>
                                    <m:t>,</m:t>
                                  </m:r>
                                  <m:r>
                                    <a:rPr lang="es-ES" b="0" i="1" smtClean="0">
                                      <a:latin typeface="Cambria Math"/>
                                    </a:rPr>
                                    <m:t>𝑁</m:t>
                                  </m:r>
                                  <m:r>
                                    <a:rPr lang="es-ES" i="1">
                                      <a:latin typeface="Cambria Math"/>
                                    </a:rPr>
                                    <m:t>)</m:t>
                                  </m:r>
                                </m:e>
                              </m:eqArr>
                            </m:e>
                          </m:mr>
                        </m:m>
                      </m:e>
                    </m:d>
                  </m:oMath>
                </a14:m>
                <a:endParaRPr lang="es-ES" dirty="0"/>
              </a:p>
            </p:txBody>
          </p:sp>
        </mc:Choice>
        <mc:Fallback xmlns="">
          <p:sp>
            <p:nvSpPr>
              <p:cNvPr id="6" name="5 Rectángulo"/>
              <p:cNvSpPr>
                <a:spLocks noRot="1" noChangeAspect="1" noMove="1" noResize="1" noEditPoints="1" noAdjustHandles="1" noChangeArrowheads="1" noChangeShapeType="1" noTextEdit="1"/>
              </p:cNvSpPr>
              <p:nvPr/>
            </p:nvSpPr>
            <p:spPr>
              <a:xfrm>
                <a:off x="2477420" y="4793704"/>
                <a:ext cx="4189160" cy="1124410"/>
              </a:xfrm>
              <a:prstGeom prst="rect">
                <a:avLst/>
              </a:prstGeom>
              <a:blipFill rotWithShape="1">
                <a:blip r:embed="rId4"/>
                <a:stretch>
                  <a:fillRect l="-727"/>
                </a:stretch>
              </a:blipFill>
            </p:spPr>
            <p:txBody>
              <a:bodyPr/>
              <a:lstStyle/>
              <a:p>
                <a:r>
                  <a:rPr lang="es-ES">
                    <a:noFill/>
                  </a:rPr>
                  <a:t> </a:t>
                </a:r>
              </a:p>
            </p:txBody>
          </p:sp>
        </mc:Fallback>
      </mc:AlternateContent>
    </p:spTree>
    <p:extLst>
      <p:ext uri="{BB962C8B-B14F-4D97-AF65-F5344CB8AC3E}">
        <p14:creationId xmlns:p14="http://schemas.microsoft.com/office/powerpoint/2010/main" val="1331708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612845"/>
            <a:ext cx="8208912" cy="369332"/>
          </a:xfrm>
          <a:prstGeom prst="rect">
            <a:avLst/>
          </a:prstGeom>
        </p:spPr>
        <p:txBody>
          <a:bodyPr wrap="square">
            <a:spAutoFit/>
          </a:bodyPr>
          <a:lstStyle/>
          <a:p>
            <a:pPr algn="just"/>
            <a:r>
              <a:rPr lang="es-ES" b="1" dirty="0" smtClean="0"/>
              <a:t>Tipos de datos</a:t>
            </a:r>
            <a:r>
              <a:rPr lang="es-ES" b="1" dirty="0" smtClean="0"/>
              <a:t>:</a:t>
            </a:r>
            <a:endParaRPr lang="es-ES" b="1" dirty="0" smtClean="0"/>
          </a:p>
        </p:txBody>
      </p:sp>
      <p:graphicFrame>
        <p:nvGraphicFramePr>
          <p:cNvPr id="3" name="2 Tabla"/>
          <p:cNvGraphicFramePr>
            <a:graphicFrameLocks noGrp="1"/>
          </p:cNvGraphicFramePr>
          <p:nvPr>
            <p:extLst>
              <p:ext uri="{D42A27DB-BD31-4B8C-83A1-F6EECF244321}">
                <p14:modId xmlns:p14="http://schemas.microsoft.com/office/powerpoint/2010/main" val="1072524969"/>
              </p:ext>
            </p:extLst>
          </p:nvPr>
        </p:nvGraphicFramePr>
        <p:xfrm>
          <a:off x="1524000" y="139700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s-ES" dirty="0" smtClean="0"/>
                        <a:t>TIPOS DE DATO</a:t>
                      </a:r>
                      <a:endParaRPr lang="es-ES" dirty="0"/>
                    </a:p>
                  </a:txBody>
                  <a:tcPr/>
                </a:tc>
                <a:tc>
                  <a:txBody>
                    <a:bodyPr/>
                    <a:lstStyle/>
                    <a:p>
                      <a:pPr algn="ctr"/>
                      <a:r>
                        <a:rPr lang="es-ES" dirty="0" smtClean="0"/>
                        <a:t>RANGO</a:t>
                      </a:r>
                      <a:endParaRPr lang="es-ES" dirty="0"/>
                    </a:p>
                  </a:txBody>
                  <a:tcPr/>
                </a:tc>
              </a:tr>
              <a:tr h="370840">
                <a:tc>
                  <a:txBody>
                    <a:bodyPr/>
                    <a:lstStyle/>
                    <a:p>
                      <a:r>
                        <a:rPr lang="es-ES" dirty="0" err="1" smtClean="0"/>
                        <a:t>double</a:t>
                      </a:r>
                      <a:endParaRPr lang="es-ES" dirty="0"/>
                    </a:p>
                  </a:txBody>
                  <a:tcPr/>
                </a:tc>
                <a:tc>
                  <a:txBody>
                    <a:bodyPr/>
                    <a:lstStyle/>
                    <a:p>
                      <a:r>
                        <a:rPr lang="es-ES" dirty="0" smtClean="0"/>
                        <a:t>- 10308 a 10308</a:t>
                      </a:r>
                      <a:endParaRPr lang="es-ES" dirty="0"/>
                    </a:p>
                  </a:txBody>
                  <a:tcPr/>
                </a:tc>
              </a:tr>
              <a:tr h="370840">
                <a:tc>
                  <a:txBody>
                    <a:bodyPr/>
                    <a:lstStyle/>
                    <a:p>
                      <a:r>
                        <a:rPr lang="es-ES" dirty="0" smtClean="0"/>
                        <a:t>uint8</a:t>
                      </a:r>
                      <a:endParaRPr lang="es-ES" dirty="0"/>
                    </a:p>
                  </a:txBody>
                  <a:tcPr/>
                </a:tc>
                <a:tc>
                  <a:txBody>
                    <a:bodyPr/>
                    <a:lstStyle/>
                    <a:p>
                      <a:r>
                        <a:rPr lang="es-ES" dirty="0" smtClean="0"/>
                        <a:t>[0, 255]</a:t>
                      </a:r>
                      <a:endParaRPr lang="es-ES" dirty="0"/>
                    </a:p>
                  </a:txBody>
                  <a:tcPr/>
                </a:tc>
              </a:tr>
              <a:tr h="370840">
                <a:tc>
                  <a:txBody>
                    <a:bodyPr/>
                    <a:lstStyle/>
                    <a:p>
                      <a:r>
                        <a:rPr lang="es-ES" dirty="0" smtClean="0"/>
                        <a:t>uint16</a:t>
                      </a:r>
                      <a:endParaRPr lang="es-ES" dirty="0"/>
                    </a:p>
                  </a:txBody>
                  <a:tcPr/>
                </a:tc>
                <a:tc>
                  <a:txBody>
                    <a:bodyPr/>
                    <a:lstStyle/>
                    <a:p>
                      <a:r>
                        <a:rPr lang="es-ES" dirty="0" smtClean="0"/>
                        <a:t>[0, 65535]</a:t>
                      </a:r>
                      <a:endParaRPr lang="es-ES" dirty="0"/>
                    </a:p>
                  </a:txBody>
                  <a:tcPr/>
                </a:tc>
              </a:tr>
              <a:tr h="370840">
                <a:tc>
                  <a:txBody>
                    <a:bodyPr/>
                    <a:lstStyle/>
                    <a:p>
                      <a:r>
                        <a:rPr lang="es-ES" dirty="0" smtClean="0"/>
                        <a:t>uint32</a:t>
                      </a:r>
                      <a:endParaRPr lang="es-ES" dirty="0"/>
                    </a:p>
                  </a:txBody>
                  <a:tcPr/>
                </a:tc>
                <a:tc>
                  <a:txBody>
                    <a:bodyPr/>
                    <a:lstStyle/>
                    <a:p>
                      <a:r>
                        <a:rPr lang="es-ES" dirty="0" smtClean="0"/>
                        <a:t>[0,</a:t>
                      </a:r>
                      <a:r>
                        <a:rPr lang="es-ES" baseline="0" dirty="0" smtClean="0"/>
                        <a:t> 4294967295]</a:t>
                      </a:r>
                      <a:endParaRPr lang="es-ES" dirty="0"/>
                    </a:p>
                  </a:txBody>
                  <a:tcPr/>
                </a:tc>
              </a:tr>
              <a:tr h="370840">
                <a:tc>
                  <a:txBody>
                    <a:bodyPr/>
                    <a:lstStyle/>
                    <a:p>
                      <a:r>
                        <a:rPr lang="es-ES" dirty="0" err="1" smtClean="0"/>
                        <a:t>logical</a:t>
                      </a:r>
                      <a:endParaRPr lang="es-ES" dirty="0"/>
                    </a:p>
                  </a:txBody>
                  <a:tcPr/>
                </a:tc>
                <a:tc>
                  <a:txBody>
                    <a:bodyPr/>
                    <a:lstStyle/>
                    <a:p>
                      <a:r>
                        <a:rPr lang="es-ES" dirty="0" smtClean="0"/>
                        <a:t>[0, 1]</a:t>
                      </a:r>
                      <a:endParaRPr lang="es-ES" dirty="0"/>
                    </a:p>
                  </a:txBody>
                  <a:tcPr/>
                </a:tc>
              </a:tr>
            </a:tbl>
          </a:graphicData>
        </a:graphic>
      </p:graphicFrame>
    </p:spTree>
    <p:extLst>
      <p:ext uri="{BB962C8B-B14F-4D97-AF65-F5344CB8AC3E}">
        <p14:creationId xmlns:p14="http://schemas.microsoft.com/office/powerpoint/2010/main" val="239790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612845"/>
            <a:ext cx="8208912" cy="6186309"/>
          </a:xfrm>
          <a:prstGeom prst="rect">
            <a:avLst/>
          </a:prstGeom>
        </p:spPr>
        <p:txBody>
          <a:bodyPr wrap="square">
            <a:spAutoFit/>
          </a:bodyPr>
          <a:lstStyle/>
          <a:p>
            <a:pPr algn="just"/>
            <a:r>
              <a:rPr lang="es-ES" b="1" dirty="0" smtClean="0"/>
              <a:t>Tipos de imágenes:</a:t>
            </a:r>
            <a:endParaRPr lang="es-ES" b="1" dirty="0" smtClean="0"/>
          </a:p>
          <a:p>
            <a:pPr algn="just"/>
            <a:r>
              <a:rPr lang="es-ES" dirty="0"/>
              <a:t/>
            </a:r>
            <a:br>
              <a:rPr lang="es-ES" dirty="0"/>
            </a:br>
            <a:r>
              <a:rPr lang="es-ES" b="1" dirty="0" smtClean="0"/>
              <a:t>Imagen binaria: </a:t>
            </a:r>
            <a:r>
              <a:rPr lang="es-ES" dirty="0" smtClean="0"/>
              <a:t>Imagen que contiene sólo pixeles de color blanco y negro. En MATLAB, una imagen binaria es representada por una matriz de tipo uint8 o </a:t>
            </a:r>
            <a:r>
              <a:rPr lang="es-ES" dirty="0" err="1" smtClean="0"/>
              <a:t>double</a:t>
            </a:r>
            <a:r>
              <a:rPr lang="es-ES" dirty="0" smtClean="0"/>
              <a:t> </a:t>
            </a:r>
            <a:r>
              <a:rPr lang="es-ES" dirty="0" err="1" smtClean="0"/>
              <a:t>logical</a:t>
            </a:r>
            <a:r>
              <a:rPr lang="es-ES" dirty="0" smtClean="0"/>
              <a:t> que contiene 0 y 1 (los cuales representan blanco y negro respectivamente). </a:t>
            </a:r>
            <a:endParaRPr lang="es-ES" dirty="0"/>
          </a:p>
          <a:p>
            <a:pPr algn="just"/>
            <a:endParaRPr lang="es-ES" dirty="0" smtClean="0"/>
          </a:p>
          <a:p>
            <a:pPr algn="just"/>
            <a:r>
              <a:rPr lang="es-ES" b="1" dirty="0" smtClean="0"/>
              <a:t>Imagen indexada: </a:t>
            </a:r>
            <a:r>
              <a:rPr lang="es-ES" dirty="0" smtClean="0"/>
              <a:t>Imagen cuyos pixeles tienen valores que son índices directos a un mapa de color RGB. En MATLAB, una imagen indexada es representada por un </a:t>
            </a:r>
            <a:r>
              <a:rPr lang="es-ES" dirty="0" err="1" smtClean="0"/>
              <a:t>array</a:t>
            </a:r>
            <a:r>
              <a:rPr lang="es-ES" dirty="0" smtClean="0"/>
              <a:t> de clase uint8, uint16 o </a:t>
            </a:r>
            <a:r>
              <a:rPr lang="es-ES" dirty="0" err="1" smtClean="0"/>
              <a:t>double</a:t>
            </a:r>
            <a:r>
              <a:rPr lang="es-ES" dirty="0" smtClean="0"/>
              <a:t>. El mapa de color es siempre un </a:t>
            </a:r>
            <a:r>
              <a:rPr lang="es-ES" dirty="0" err="1" smtClean="0"/>
              <a:t>array</a:t>
            </a:r>
            <a:r>
              <a:rPr lang="es-ES" dirty="0" smtClean="0"/>
              <a:t> m x 3 de clase </a:t>
            </a:r>
            <a:r>
              <a:rPr lang="es-ES" dirty="0" err="1" smtClean="0"/>
              <a:t>double</a:t>
            </a:r>
            <a:r>
              <a:rPr lang="es-ES" dirty="0" smtClean="0"/>
              <a:t>.</a:t>
            </a:r>
          </a:p>
          <a:p>
            <a:pPr algn="just"/>
            <a:endParaRPr lang="es-ES" b="1" dirty="0"/>
          </a:p>
          <a:p>
            <a:pPr algn="just"/>
            <a:r>
              <a:rPr lang="es-ES" b="1" dirty="0" smtClean="0"/>
              <a:t>Imagen RGB: </a:t>
            </a:r>
            <a:r>
              <a:rPr lang="es-ES" dirty="0" smtClean="0"/>
              <a:t>Una imagen cuyos pixeles son específicamente 3 valores, uno por cada componente de color (rojo, verde y azul) de cada pixel. En MATLAB, una imagen RGB es representada por un </a:t>
            </a:r>
            <a:r>
              <a:rPr lang="es-ES" dirty="0" err="1" smtClean="0"/>
              <a:t>array</a:t>
            </a:r>
            <a:r>
              <a:rPr lang="es-ES" dirty="0" smtClean="0"/>
              <a:t> m x n x 3 de clase uint8, uint16 o </a:t>
            </a:r>
            <a:r>
              <a:rPr lang="es-ES" dirty="0" err="1" smtClean="0"/>
              <a:t>double</a:t>
            </a:r>
            <a:r>
              <a:rPr lang="es-ES" dirty="0" smtClean="0"/>
              <a:t>.</a:t>
            </a:r>
          </a:p>
          <a:p>
            <a:pPr algn="just"/>
            <a:endParaRPr lang="es-ES" b="1" dirty="0"/>
          </a:p>
          <a:p>
            <a:pPr algn="just"/>
            <a:r>
              <a:rPr lang="es-ES" b="1" dirty="0" smtClean="0"/>
              <a:t>Imagen a escala de grises: </a:t>
            </a:r>
            <a:r>
              <a:rPr lang="es-ES" dirty="0" smtClean="0"/>
              <a:t>Una imagen a escala de grises es una matriz cuyos valores han sido escalados para representar un determinado número de intervalos. Si la imagen es del tipo uint8 entonces los datos que la conforman se encuentran en el intervalo [0, 255]. Si es del tipo </a:t>
            </a:r>
            <a:r>
              <a:rPr lang="es-ES" dirty="0" err="1" smtClean="0"/>
              <a:t>double</a:t>
            </a:r>
            <a:r>
              <a:rPr lang="es-ES" dirty="0" smtClean="0"/>
              <a:t> los datos se encuentran en el intervalo de [0, 1].</a:t>
            </a:r>
            <a:endParaRPr lang="es-ES" b="1" dirty="0"/>
          </a:p>
        </p:txBody>
      </p:sp>
    </p:spTree>
    <p:extLst>
      <p:ext uri="{BB962C8B-B14F-4D97-AF65-F5344CB8AC3E}">
        <p14:creationId xmlns:p14="http://schemas.microsoft.com/office/powerpoint/2010/main" val="1590419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219" y="1052736"/>
            <a:ext cx="6480720" cy="30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2195736" y="404664"/>
            <a:ext cx="4248472" cy="369332"/>
          </a:xfrm>
          <a:prstGeom prst="rect">
            <a:avLst/>
          </a:prstGeom>
          <a:noFill/>
        </p:spPr>
        <p:txBody>
          <a:bodyPr wrap="square" rtlCol="0">
            <a:spAutoFit/>
          </a:bodyPr>
          <a:lstStyle/>
          <a:p>
            <a:pPr algn="ctr"/>
            <a:r>
              <a:rPr lang="es-ES" b="1" dirty="0" smtClean="0"/>
              <a:t>TIPOS DE IMÁGENES EN MATLAB</a:t>
            </a:r>
            <a:endParaRPr lang="es-EC"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703" y="3861048"/>
            <a:ext cx="6474641"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7662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0375" y="332656"/>
            <a:ext cx="8208912" cy="3693319"/>
          </a:xfrm>
          <a:prstGeom prst="rect">
            <a:avLst/>
          </a:prstGeom>
          <a:noFill/>
        </p:spPr>
        <p:txBody>
          <a:bodyPr wrap="square" rtlCol="0">
            <a:spAutoFit/>
          </a:bodyPr>
          <a:lstStyle/>
          <a:p>
            <a:r>
              <a:rPr lang="es-ES" b="1" dirty="0" smtClean="0"/>
              <a:t>Cómo leer archivos de imágenes en </a:t>
            </a:r>
            <a:r>
              <a:rPr lang="es-ES" b="1" dirty="0" err="1" smtClean="0"/>
              <a:t>Matlab</a:t>
            </a:r>
            <a:r>
              <a:rPr lang="es-ES" b="1" dirty="0" smtClean="0"/>
              <a:t>:</a:t>
            </a:r>
          </a:p>
          <a:p>
            <a:pPr algn="just"/>
            <a:r>
              <a:rPr lang="es-ES" dirty="0"/>
              <a:t/>
            </a:r>
            <a:br>
              <a:rPr lang="es-ES" dirty="0"/>
            </a:br>
            <a:r>
              <a:rPr lang="es-ES" dirty="0"/>
              <a:t>Cuando se encuentre con una imagen que desee para trabajar, por lo general en forma de un archivo (por ejemplo, si por cargar una imagen de la web, por lo general se almacenan en formato JPEG-file). Una vez que hemos terminado el procesamiento de una imagen, es posible que quiera volver a escribir en un archivo JPEG, de modo que podemos, por ejemplo, enviar la imagen procesada en la web. Esto se hace usando el </a:t>
            </a:r>
            <a:r>
              <a:rPr lang="es-ES" dirty="0" err="1"/>
              <a:t>imread</a:t>
            </a:r>
            <a:r>
              <a:rPr lang="es-ES" dirty="0"/>
              <a:t> y comandos </a:t>
            </a:r>
            <a:r>
              <a:rPr lang="es-ES" dirty="0" err="1"/>
              <a:t>imwrite</a:t>
            </a:r>
            <a:r>
              <a:rPr lang="es-ES" dirty="0"/>
              <a:t>. Estos comandos requieren el procesamiento de imágenes caja de </a:t>
            </a:r>
            <a:r>
              <a:rPr lang="es-ES" dirty="0" smtClean="0"/>
              <a:t>herramientas</a:t>
            </a:r>
          </a:p>
          <a:p>
            <a:pPr algn="just"/>
            <a:r>
              <a:rPr lang="es-ES" dirty="0"/>
              <a:t/>
            </a:r>
            <a:br>
              <a:rPr lang="es-ES" dirty="0"/>
            </a:br>
            <a:r>
              <a:rPr lang="es-ES" dirty="0"/>
              <a:t/>
            </a:r>
            <a:br>
              <a:rPr lang="es-ES" dirty="0"/>
            </a:br>
            <a:endParaRPr lang="es-EC" dirty="0"/>
          </a:p>
        </p:txBody>
      </p:sp>
      <p:sp>
        <p:nvSpPr>
          <p:cNvPr id="3" name="AutoShape 2" descr="data:image/jpeg;base64,/9j/4AAQSkZJRgABAQAAAQABAAD/2wCEAAkGBxATEhUQEBAQFA8UERAPEA8SFQ8QDxAQFBEWFhYSFBYYHCggJBolIBQUIzEhJSkrLi4uGB8zODQsNysvLisBCgoKDg0OGxAQGywkHyQsLCwsLCwsLCwsLjAsLCwsLCwsLCwsLCwsLCwsLCwsLCwsLCwsLCwsLCwsLCwsLCwsLP/AABEIAKwAwAMBEQACEQEDEQH/xAAcAAEAAgMBAQEAAAAAAAAAAAAABQYDBAcCAQj/xAA8EAABAwICBwUGBQEJAAAAAAABAAIDBBEFIQYSEzFBUWEHIiNxgTJCUpGh0RRTYnLBgiQzQ2NzorHh8P/EABsBAQACAwEBAAAAAAAAAAAAAAADBAECBQYH/8QAMREAAgIBAgUCBAYBBQAAAAAAAAECAxEEIQUSEzFBUXEiMoHBI0JhobHRkQYkM+Hw/9oADAMBAAIRAxEAPwDuKAIAgCAIAgCAIAgCAIAgCAIDDV1LI2GR5s1ouefkOqylnY1lJRTk+yOOdoOntVtBBBI6I+04MNixvAE/EfksahqpY8jhalrJOx7Q8L1GhfaHUQvEda90sDjnI7OWL9V+LeioV6nDxLsegv4bGUc17P8Ak7NFI1wDmkFrgHNcMwQdxCvnCaaeGe0MBAEAQBAEAQBAEAQBAEAQBAEAQBAEAQBAc90w0haXSOv/AGelBvY5ST/YbvO6sVJRTm/BxuITldOOmh+Z7nE6Nz6icyPzfI+59TuXI1duzkz22g08aoKEeyLxpBgGzja8DhmvPaTWdSbTOxXOMspeC09kekRIdQSn2Rr05O/V96P0yI8yvR6S3PwM4nFdLh9WP1/s6arpxQgCAIAgCAIAgCAIAgCAIAgCAIAgCAICvaa46KWA6p8aQFsY4jm/0v8AMhbRWWRW2ckf1OJadVuzhiomnvOG2m557gf/AHBb6mXLFQKvBaOrdPUS9l9zS0Mp7zs6ELznEZ4qZ7jTrCOwaTUgdAMvd/heO0VjVpDorH1WjlVPVSU87Zo8nxvD28jbe09Du9V7KqbWJI6dtasi4S7M/Q2F17J4mTxnuSNDx0vwPku3GSkso8ZZW65uL7o2lsaBAEAQBAEAQBAEAQBAEAQBAEAQBAYaupZGx0kjg1jQXOceAQw3jc5Fi+ImqqNtJlGLu1T7kLMwD1PHzVmEcdzi6q9zy4+y+py3E641FQ+Y+87u9G8FQus5m2er4fpVRVGteP5LZoJF4oK89xSX4eDu1rEWdaxI3it0XkadrChp/htyckxyGzyvX6WWYncZ0Dsdxm7JKN5zYdrF1Y42c30Nj/UuzpJ5Tiee4vRiStXnZnSldOMEAQBAEAQBAEAQBAEAQBAEAQBAEBzXTLSH8Q/YxH+zxu7zhulkHL9I+pU1cPLObrdR+SP1KHpTXbKncAfEnOzbzETfaPqSs3S5Ye5pw2jq6hZ7Q3+r7FJpGLl2M9pTEvuhLLOuuBxJ5R0YLY6TNJdnovNRWJFGEcTOd6Sxd669HopbHYXY0dFcV/C1cU97MDtWT/Tdk75b/RdamfJNMq6unrVOPnx7n6HBXYPHn1AEAQBAEAQBAEAQBAEAQBAEB8Jtmd3NAc90v0u2l6ekd4e6Woafa5sjPLm75KSEM7sp6nU8i5Y9ynB1yGN8hyHVT/ojl4wnKRRtKK/bVBDT4cfhs8hvKpXz5pex6bhem6VKz3luzXpmKhNnerRfNE22K4OveS9BbF61+6uFjcq8vxFQ0ijuuxo2dGPylRlbwXXQO79nmLfiKKMk3kj8CTndgFifMWK6+nnzQR5PX09K5rw90WVTFIIAgCAIAgCAIAgCAIAgPjnAC5IAGZJyAQFNxvtBgiOpTxvqH8XNOrED+87/AEC25WRO+td2U/GNIqyqFpnNih/Ii1gHDk9xNz9B0Uka/Up263O1ZBT1IAsNy2civCpvdmpW1+ygfLfvuvFF5n2nei1lLljknpo616r8Ld/YpEDVz5M9ZWiUpW5qrNl6CLvo5kuHrNy3AuDX5LjtbkTW5AY224V/TPDLcOxTaltiu1B7AvXY9iepUSUzj3ZWB7R/mM328wfor+kniTicfi9WYKa8fc68ugeeCAIAgCAIAgCAIAgCA8veACSQABck5ABDDaSyyjaS4+2W8bXWi48NfqenRW661FZfc89q9ZZdLlr2j/JTKusjbussykka1Uzl3IKsxK/FQymdKrTYI9kjnuDG5ucbBR5y8FtxVcXJ9kR2lNYHyiJh8OIag5F3vOUd0svC8FvhtDjW5y7y3/o0IGqpJncrRJ0bc1Vsexbgi5YHkuNqSzAtEbslymtzWS3IzFBcK1R3J4din1zc12KnsZPmEYgaeeOobvjka8jm2/eHqLqzCXLJMhvqVtbg/J+kIpA4BzTdrgHA8wRcFdo8Y1h4Z6QwEAQBAEAQBAEAQBAcn7QtOg6Q0tO8bJhIleP8R490H4R9StotLchurdi5fBRJsaJ4rZ2EMNEl4I+fECeK0cy1DTpGlJU3WmSxGvBIUUuxhfUn2jeKEdT7TlvF8sXL/BVth1ro0rt3l9kVyMXNz81VkzuQibsTVBJlyCJShbmqtrLES2YSuReWIlijdkuc0ZkjVrhkpau5JHsVPEGZrr0syRjgrRg7j2ZYrt6FgJu+EmB3OzfZPyIXV00+aHseV4jT0736PctinKAQBAEAQBAEAJQEZW47BHlrazvhZn9dy2UWyvPVVx859isYrpNNIC1nhsIINs3kHrw9FsopFSeqnL5djkukOCOj7zc28xw81pKJd02oT2ZWHyEb1Fk6aimYzKsZNuU2KCndLI2Nu8nM/C3iVmK5ngjvsjTBzfgzaQ1jXvEUf91ENRg5niVtbLLwuyI9BS4xc5/NLdmlC1VZM68Im5E1QyZZiiVomqpayeJZ8NXLuJok9EclQkjdmKq3LeHc3iVrEWLp0sMhnhXUYLz2QYns6mSnJ7szAWjhtI7n6gn5K5pJYk16nI4vVzVqa8fc7EuiedCAIAgCAxzTtYLvcAOqyk32NJ2RgsyeCHq9ImDKNpceZyHy3qRVvyULOIxXyLJA12Jyye042+EZNW6ikUZ6iyz5mRj0NUa8i1JYmrM0HIi45Fak0Sm6QaN73wDqWfZRyj6HT02qxtMpsrCMjkVCzrReSahH4aAvOU8ws0cWRc/MqVfBHPlnPl/ur+VfJDv+rISNqryZ1oI3I2qFstxRtwtUUmTRRLUTVTsZNEsVCudaTImYTkqUjc+T7lmJsiBxBiv1MyQU7c1fizU94ZXugmjnZ7Ub2vtzAOY9RceqlhLlkmRXVqyDg/J+kaeZr2Ne03a5oe08wRcLsp5WTxkouLwzIsmAgNKrxSKPIuu74W5lbKDZWt1dVfd7+iIWrx+R2TAGDnvcpVWl3ObbxGyW0Nv5ImaZzjdxJPMm6k7FGUpSeZPJhcVgykYnlYN0jA8rBIjA9akqNd61JUa71glRX8Zw2nc4SvFtXvPtkHDgD5rCinuyeOosguSHd9ilYnWumkLzu3NHJqgnPmeTs6XTqqCivqeYmqCTOhCJsxhRNliKNyBqhkyVEvRtVOxkqJyjVGwlRLwlU5EiPsiIyiIrmq5UzJAVTVfgzBqFTGDtvZZiu2ohGTd8DjE7nq72H5Zei6mmnzQx6Hl+J09O7Ph7/wBlxVg5wQETieCtku5lmyf7XeakjNruUdRoo2fFHZlXqYXsOq9pDuR/hTJ5OPOuUHiSMJchrg8OcsGyRicVg3SMTisEiMLysEiMD1qSI1aiSw6ncOaJZN8pLLKHpTiusdiw3F7vPxFR2z/KjqcP0z/5Z9/BBRMVWTO1CJtMaomyzFGxG1RtkqRu07VBNkqJalaqljJETNKFSmSIk4SqsiRHt6wjYjqxqs1sEDWMV+tmCPcFYRguHZVi2xrNk42ZUN2fTaNuWH6uHqrelnyzx6nL4pTz08y/KdsXSPNBAEBr1tFHK3VeL8j7w8isptEVtMbFiSKhiuESQ5+1HweOH7gplNM5F2llVv3RFkrJAkY3FDZIxOKwboxOK1JEa88gaLn0HEnkFg3RUdJ8Z1AWtPiOFjb3ByCxOXIsLuXNHpnfLml8qKW0Em53qnJno4QNmNqibLMYmdjVG2SpGzExRyZKkSFOxV5s3RKUzVVmyRErThVJkiJCJV5G6MhWpk0qlqmgzJC1jFerZgipQrUWYPEcrmOD2Gz2uD2u5Oabg/RSJ4eTWUVJYfY/R+C4i2ogjnbukY13kbZj0N12YS5opo8ZdW65uD8G6tiMIAgPjgDkRccRwQFaxjRu93wWB3mPgf2/ZSKfqc+7R+Yf4KpK0gkEEEZEHIhblHGNmYnFYNka08wGW9x3NG8/9dUSb7G2Ulllcx/GBCDcgykWAG5nQfdJyUF+pNptPLUy7YiUGV7nuLnG5Koylk9TVUoLCMrGKJstxiZ2NUbZKkZ42KNskSNyGNQyZIkb8EagkzdElA1VpM3RIwBVpG6N2NQM3MpWpkzRYLUyi8cLyPiNmt+ZV2jS3Wbxi8Fe3V01vEpI0cS0SrmguNO4j9Ba/wCgKvLR3w7xI4cQ08nhSKhVRkEhwII3gggjzBW0S2mmso1ipAdS7G8XJbLRuPsETRftcbPb6Gx/qV/ST2cTgcXpw1YvOzOlq6cUIAgCAICNxfBo5xmNWThIBn5HmFlPBDbRGz3Ian0Q+OT1aLn0vl/ypHNeCnXopt/iPb0X9mafQqmLXBjpWvdvk1tZ1+t1hWSRNLQ1SafocK070WqqKe051433MM7b6jxxBvud0VWxvO53dJGHJiJXmMVdsvxiZ2tWjZKkZ42LRskSNqKJQykbpG9DEoJSN0jehjUEpG6N6FigkzZG7EFBI2RvUsTnuDWAlxNgBvJWihKcuWKy2ZlJQXNJ4Re8D0XZGA+cB8m8N3sZ9yvRaPhUK/it3f7I89q+Jys+GrZfuyxgLrnJCAgtJdFaasb32hsoHcmaAHjz5joVDbRGxb9/Ut6bWWUPZ7ehxbSPR6oo5NnM3I32crbmOQDkefRcyyqVbwz02n1Nd8eaH1XoedFMX/CVUc5J1A7Vlt+W7J3y3+i2qnyTTMaujrVOHnx7n6Ha4EXGYOYPAhdc8efUAQBAEAQBAEBHY/g0NXA+nmaCxwyNs2O4Pb1BWJLKwb1zcJcyPzVi2ES00z6eYeJG7VJG5w4OHQjNc+fwvDPQ1SU4qSMccKiciZI3IadQymbpG7FTqCUzZI3I4FC5m6RtRxKJyM4NqNiibNjbp4nOcGtBLibADeStEnJ4XcOSisvsdL0bwBtO3WdZ0xHedvDR8LfuvTaHQxoXNLeT/b9EeZ1uule8LaP/ALuTa6BQCAIAgNLF8LhqYnQzsDmO+bTwc08CFrOCmsMlpunVLmg9zhelujE1FJqv70LidlMBk8cjyd0XKtqdbw+x6nS6uGojld/KOrdmuL/iKJgJvJD4L+dh7J9Rb5LoaafND2OBxGnpXPHZ7lrU5QCAIAgCAIAgCA532uaOCWNtYweJF3Jbb3RE5E/tP0JVTVx+HnXg6fDbsS6b89jmlPQHkuNO47qiSEVB0VeVxtymyyjUbtM4MraZaOZnBlbCtXIzg9hi1yZOh6I6PbEbaUeM4d0flt+69Hw/Q9JdSfzP9v8As87xDW9V8kPlX7lmXUOWEAQBAEAQGriWHxTxuimYHxuFiDw6jkeq1lFSWGb12SrlzReGUXAsCmwutyJkoai0Zk4xPudTaDzJF+qq11umf6M6t+ohq6d9px39/XB0RXDjhAEAQBAEAQBAYqqnbIx0bxdj2lrh0IWsoqSaZtCTjJSXg5dLgRie6N29ptfmOBXidU5U2OuXg9bVdGcFNeTIKDoqnWN+oj4aPosq0ypoxuplspm6aMUkVlspGS2aIaPWtUTNz3xMPD9Z/hei4Zocfi2L2X3OFxHXZ/Cr+r+xcF3DihAEAQBAEAQBAfCEB9QBAEAQBAEAQBAEBB4/RAubIBw1Xfx/K8p/qOhxcb127P7HS0V2IuBG/hF5XqFvrGCWkW8bCWNpozw2U8ZFmE8krgGj+sRLMO5vZGfePM9F6bhnDXLFtq28L7so63iHKunW9/LLcvSnCCAIAgCAIAgCAIAgCAIAgCAIAgCAIAgMdRFrNLeYy81V1umWpolU/K/fwbwlyyTIOBwOXFfLZxcXhnRmsbnuSG+QFzyW1EJ2zUILL9EYU8dzPRYO0HXksTwbvA6le34ZwTpfiX7vwvC9/Uiu1ja5Yf5JZejKIQBAEAQBAEAQBAEAQBAEAQBAEAQBAEAQBARwoWGRxz4G18rleft4Npr9TKU8+uE8Itu+SrSN9kYG4WXX02kp00eWqKRVcm+56Vkw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aphicFrame>
        <p:nvGraphicFramePr>
          <p:cNvPr id="4" name="3 Tabla"/>
          <p:cNvGraphicFramePr>
            <a:graphicFrameLocks noGrp="1"/>
          </p:cNvGraphicFramePr>
          <p:nvPr>
            <p:extLst>
              <p:ext uri="{D42A27DB-BD31-4B8C-83A1-F6EECF244321}">
                <p14:modId xmlns:p14="http://schemas.microsoft.com/office/powerpoint/2010/main" val="3037423676"/>
              </p:ext>
            </p:extLst>
          </p:nvPr>
        </p:nvGraphicFramePr>
        <p:xfrm>
          <a:off x="683568" y="3469714"/>
          <a:ext cx="7776864" cy="3333461"/>
        </p:xfrm>
        <a:graphic>
          <a:graphicData uri="http://schemas.openxmlformats.org/drawingml/2006/table">
            <a:tbl>
              <a:tblPr firstRow="1" bandRow="1">
                <a:tableStyleId>{5C22544A-7EE6-4342-B048-85BDC9FD1C3A}</a:tableStyleId>
              </a:tblPr>
              <a:tblGrid>
                <a:gridCol w="5256584"/>
                <a:gridCol w="2520280"/>
              </a:tblGrid>
              <a:tr h="373688">
                <a:tc>
                  <a:txBody>
                    <a:bodyPr/>
                    <a:lstStyle/>
                    <a:p>
                      <a:r>
                        <a:rPr lang="es-ES" sz="1400" dirty="0" smtClean="0"/>
                        <a:t>OPERACIÓN</a:t>
                      </a:r>
                      <a:endParaRPr lang="es-ES" sz="1400" dirty="0"/>
                    </a:p>
                  </a:txBody>
                  <a:tcPr/>
                </a:tc>
                <a:tc>
                  <a:txBody>
                    <a:bodyPr/>
                    <a:lstStyle/>
                    <a:p>
                      <a:r>
                        <a:rPr lang="es-ES" sz="1400" dirty="0" smtClean="0"/>
                        <a:t>COMANDO</a:t>
                      </a:r>
                      <a:r>
                        <a:rPr lang="es-ES" sz="1400" baseline="0" dirty="0" smtClean="0"/>
                        <a:t> DE MATLAB</a:t>
                      </a:r>
                      <a:endParaRPr lang="es-ES" sz="1400" dirty="0"/>
                    </a:p>
                  </a:txBody>
                  <a:tcPr/>
                </a:tc>
              </a:tr>
              <a:tr h="1588173">
                <a:tc>
                  <a:txBody>
                    <a:bodyPr/>
                    <a:lstStyle/>
                    <a:p>
                      <a:pPr algn="just"/>
                      <a:r>
                        <a:rPr lang="es-ES" sz="1400" dirty="0" smtClean="0"/>
                        <a:t>Leer una imagen.</a:t>
                      </a:r>
                    </a:p>
                    <a:p>
                      <a:pPr algn="just"/>
                      <a:r>
                        <a:rPr lang="es-ES" sz="1400" dirty="0" smtClean="0"/>
                        <a:t>(Dentro del paréntesis se escribe el nombre del archivo de imagen que desea leer.</a:t>
                      </a:r>
                    </a:p>
                    <a:p>
                      <a:pPr algn="just"/>
                      <a:r>
                        <a:rPr lang="es-ES" sz="1400" dirty="0" smtClean="0"/>
                        <a:t>Ponga el nombre del archivo dentro de una sola comillas ‘  ‘).</a:t>
                      </a:r>
                      <a:endParaRPr lang="es-ES" sz="1400" dirty="0"/>
                    </a:p>
                  </a:txBody>
                  <a:tcPr/>
                </a:tc>
                <a:tc>
                  <a:txBody>
                    <a:bodyPr/>
                    <a:lstStyle/>
                    <a:p>
                      <a:r>
                        <a:rPr lang="es-ES" sz="1400" dirty="0" err="1" smtClean="0"/>
                        <a:t>imread</a:t>
                      </a:r>
                      <a:r>
                        <a:rPr lang="es-ES" sz="1400" dirty="0" smtClean="0"/>
                        <a:t>(‘Nombre Archivo o ruta’)</a:t>
                      </a:r>
                      <a:endParaRPr lang="es-ES" sz="1400" dirty="0"/>
                    </a:p>
                  </a:txBody>
                  <a:tcPr/>
                </a:tc>
              </a:tr>
              <a:tr h="373688">
                <a:tc>
                  <a:txBody>
                    <a:bodyPr/>
                    <a:lstStyle/>
                    <a:p>
                      <a:pPr algn="just"/>
                      <a:r>
                        <a:rPr lang="es-ES" sz="1400" dirty="0" smtClean="0"/>
                        <a:t>Escriba una imagen en un archivo.</a:t>
                      </a:r>
                    </a:p>
                    <a:p>
                      <a:pPr algn="just"/>
                      <a:r>
                        <a:rPr lang="es-ES" sz="1400" dirty="0" smtClean="0"/>
                        <a:t>(Como el primer argumento dentro del paréntesis se escribe el nombre de la imagen que he trabajado.</a:t>
                      </a:r>
                      <a:br>
                        <a:rPr lang="es-ES" sz="1400" dirty="0" smtClean="0"/>
                      </a:br>
                      <a:r>
                        <a:rPr lang="es-ES" sz="1400" dirty="0" smtClean="0"/>
                        <a:t>Como segundo argumento dentro del paréntesis se escribe el nombre del archivo y el formato que desee escribir la imagen.</a:t>
                      </a:r>
                      <a:br>
                        <a:rPr lang="es-ES" sz="1400" dirty="0" smtClean="0"/>
                      </a:br>
                      <a:r>
                        <a:rPr lang="es-ES" sz="1400" dirty="0" smtClean="0"/>
                        <a:t>Ponga el nombre del archivo dentro de una sola comillas ‘</a:t>
                      </a:r>
                      <a:r>
                        <a:rPr lang="es-ES" sz="1400" baseline="0" dirty="0" smtClean="0"/>
                        <a:t> ‘</a:t>
                      </a:r>
                      <a:r>
                        <a:rPr lang="es-ES" sz="1400" dirty="0" smtClean="0"/>
                        <a:t>).</a:t>
                      </a:r>
                      <a:endParaRPr lang="es-ES" sz="1400" dirty="0"/>
                    </a:p>
                  </a:txBody>
                  <a:tcPr/>
                </a:tc>
                <a:tc>
                  <a:txBody>
                    <a:bodyPr/>
                    <a:lstStyle/>
                    <a:p>
                      <a:r>
                        <a:rPr lang="es-ES" sz="1400" dirty="0" err="1" smtClean="0"/>
                        <a:t>imwrite</a:t>
                      </a:r>
                      <a:r>
                        <a:rPr lang="es-ES" sz="1400" dirty="0" smtClean="0"/>
                        <a:t>( , )</a:t>
                      </a:r>
                      <a:endParaRPr lang="es-ES" sz="1400" dirty="0"/>
                    </a:p>
                  </a:txBody>
                  <a:tcPr/>
                </a:tc>
              </a:tr>
            </a:tbl>
          </a:graphicData>
        </a:graphic>
      </p:graphicFrame>
    </p:spTree>
    <p:extLst>
      <p:ext uri="{BB962C8B-B14F-4D97-AF65-F5344CB8AC3E}">
        <p14:creationId xmlns:p14="http://schemas.microsoft.com/office/powerpoint/2010/main" val="2446433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213</TotalTime>
  <Words>712</Words>
  <Application>Microsoft Office PowerPoint</Application>
  <PresentationFormat>Presentación en pantalla (4:3)</PresentationFormat>
  <Paragraphs>79</Paragraphs>
  <Slides>10</Slides>
  <Notes>5</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Transmisión de listas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LIT-06</cp:lastModifiedBy>
  <cp:revision>42</cp:revision>
  <dcterms:created xsi:type="dcterms:W3CDTF">2013-04-09T22:24:33Z</dcterms:created>
  <dcterms:modified xsi:type="dcterms:W3CDTF">2013-04-16T07:24:28Z</dcterms:modified>
</cp:coreProperties>
</file>