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3" r:id="rId2"/>
    <p:sldId id="257" r:id="rId3"/>
    <p:sldId id="267" r:id="rId4"/>
    <p:sldId id="264" r:id="rId5"/>
    <p:sldId id="268" r:id="rId6"/>
    <p:sldId id="269" r:id="rId7"/>
    <p:sldId id="270" r:id="rId8"/>
    <p:sldId id="271" r:id="rId9"/>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8B066-0C54-440D-A0AC-D9B3844502DB}" type="datetimeFigureOut">
              <a:rPr lang="es-EC" smtClean="0"/>
              <a:t>30/04/2013</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ACFDD-543D-42B7-9988-DF2F6E746733}" type="slidenum">
              <a:rPr lang="es-EC" smtClean="0"/>
              <a:t>‹Nº›</a:t>
            </a:fld>
            <a:endParaRPr lang="es-EC"/>
          </a:p>
        </p:txBody>
      </p:sp>
    </p:spTree>
    <p:extLst>
      <p:ext uri="{BB962C8B-B14F-4D97-AF65-F5344CB8AC3E}">
        <p14:creationId xmlns:p14="http://schemas.microsoft.com/office/powerpoint/2010/main" val="153693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2</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3</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4</a:t>
            </a:fld>
            <a:endParaRPr lang="es-EC"/>
          </a:p>
        </p:txBody>
      </p:sp>
    </p:spTree>
    <p:extLst>
      <p:ext uri="{BB962C8B-B14F-4D97-AF65-F5344CB8AC3E}">
        <p14:creationId xmlns:p14="http://schemas.microsoft.com/office/powerpoint/2010/main" val="345815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30/04/2013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1EC83C0-18BC-41E5-9214-7DCB52325666}" type="datetimeFigureOut">
              <a:rPr lang="es-EC" smtClean="0"/>
              <a:t>30/04/2013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30/04/2013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C83C0-18BC-41E5-9214-7DCB52325666}" type="datetimeFigureOut">
              <a:rPr lang="es-EC" smtClean="0"/>
              <a:t>30/04/2013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EC83C0-18BC-41E5-9214-7DCB52325666}" type="datetimeFigureOut">
              <a:rPr lang="es-EC" smtClean="0"/>
              <a:t>30/04/2013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EC83C0-18BC-41E5-9214-7DCB52325666}" type="datetimeFigureOut">
              <a:rPr lang="es-EC" smtClean="0"/>
              <a:t>30/04/2013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EC83C0-18BC-41E5-9214-7DCB52325666}" type="datetimeFigureOut">
              <a:rPr lang="es-EC" smtClean="0"/>
              <a:t>30/04/2013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B42BC03-87C6-47E2-BB19-DD7037807F86}"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EC83C0-18BC-41E5-9214-7DCB52325666}" type="datetimeFigureOut">
              <a:rPr lang="es-EC" smtClean="0"/>
              <a:t>30/04/2013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83C0-18BC-41E5-9214-7DCB52325666}" type="datetimeFigureOut">
              <a:rPr lang="es-EC" smtClean="0"/>
              <a:t>30/04/2013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30/04/2013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30/04/2013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1EC83C0-18BC-41E5-9214-7DCB52325666}" type="datetimeFigureOut">
              <a:rPr lang="es-EC" smtClean="0"/>
              <a:t>30/04/2013</a:t>
            </a:fld>
            <a:endParaRPr lang="es-EC"/>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C"/>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B42BC03-87C6-47E2-BB19-DD7037807F86}"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Descripción: C:\Users\USER\Documents\Imagenes MOODLE\puce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38" y="1990725"/>
            <a:ext cx="1897520" cy="1747664"/>
          </a:xfrm>
          <a:prstGeom prst="rect">
            <a:avLst/>
          </a:prstGeom>
          <a:noFill/>
          <a:extLst/>
        </p:spPr>
      </p:pic>
      <p:sp>
        <p:nvSpPr>
          <p:cNvPr id="5" name="10 Cuadro de texto"/>
          <p:cNvSpPr txBox="1"/>
          <p:nvPr/>
        </p:nvSpPr>
        <p:spPr>
          <a:xfrm>
            <a:off x="1331024" y="785352"/>
            <a:ext cx="6320347" cy="6071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s-ES" sz="2800" b="1" dirty="0" smtClean="0">
                <a:solidFill>
                  <a:srgbClr val="1F497D"/>
                </a:solidFill>
                <a:latin typeface="Arial"/>
                <a:ea typeface="Calibri"/>
                <a:cs typeface="Times New Roman"/>
              </a:rPr>
              <a:t>PROCESAMIENTO DE IMÁGENES</a:t>
            </a:r>
            <a:endParaRPr lang="es-EC" sz="2800" dirty="0">
              <a:effectLst/>
              <a:ea typeface="Calibri"/>
              <a:cs typeface="Times New Roman"/>
            </a:endParaRPr>
          </a:p>
        </p:txBody>
      </p:sp>
      <p:sp>
        <p:nvSpPr>
          <p:cNvPr id="6" name="9 Cuadro de texto"/>
          <p:cNvSpPr txBox="1"/>
          <p:nvPr/>
        </p:nvSpPr>
        <p:spPr>
          <a:xfrm>
            <a:off x="683568" y="5826596"/>
            <a:ext cx="4064496"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b="1" dirty="0">
                <a:solidFill>
                  <a:srgbClr val="1F497D"/>
                </a:solidFill>
                <a:effectLst/>
                <a:latin typeface="Arial"/>
                <a:ea typeface="Calibri"/>
                <a:cs typeface="Times New Roman"/>
              </a:rPr>
              <a:t>Docente: Ing. José Luis Carvajal C</a:t>
            </a:r>
            <a:r>
              <a:rPr lang="es-ES" sz="1000" b="1" dirty="0">
                <a:solidFill>
                  <a:srgbClr val="1F497D"/>
                </a:solidFill>
                <a:effectLst/>
                <a:latin typeface="Arial"/>
                <a:ea typeface="Calibri"/>
                <a:cs typeface="Times New Roman"/>
              </a:rPr>
              <a:t>.</a:t>
            </a:r>
            <a:endParaRPr lang="es-EC" sz="1100" dirty="0">
              <a:effectLst/>
              <a:ea typeface="Calibri"/>
              <a:cs typeface="Times New Roman"/>
            </a:endParaRPr>
          </a:p>
        </p:txBody>
      </p:sp>
      <p:sp>
        <p:nvSpPr>
          <p:cNvPr id="7" name="11 Cuadro de texto"/>
          <p:cNvSpPr txBox="1"/>
          <p:nvPr/>
        </p:nvSpPr>
        <p:spPr>
          <a:xfrm>
            <a:off x="683568" y="4429869"/>
            <a:ext cx="7776864"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s-ES" sz="2800" b="1" dirty="0">
                <a:solidFill>
                  <a:srgbClr val="1F497D"/>
                </a:solidFill>
                <a:effectLst/>
                <a:latin typeface="Arial"/>
                <a:ea typeface="Calibri"/>
                <a:cs typeface="Times New Roman"/>
              </a:rPr>
              <a:t>INGENIERÍA EN </a:t>
            </a:r>
            <a:r>
              <a:rPr lang="es-ES" sz="2800" b="1" dirty="0" smtClean="0">
                <a:solidFill>
                  <a:srgbClr val="1F497D"/>
                </a:solidFill>
                <a:effectLst/>
                <a:latin typeface="Arial"/>
                <a:ea typeface="Calibri"/>
                <a:cs typeface="Times New Roman"/>
              </a:rPr>
              <a:t>SISTEMAS Y COMPUTACIÓN</a:t>
            </a:r>
            <a:endParaRPr lang="es-EC" sz="2800" dirty="0">
              <a:effectLst/>
              <a:ea typeface="Calibri"/>
              <a:cs typeface="Times New Roman"/>
            </a:endParaRPr>
          </a:p>
        </p:txBody>
      </p:sp>
    </p:spTree>
    <p:extLst>
      <p:ext uri="{BB962C8B-B14F-4D97-AF65-F5344CB8AC3E}">
        <p14:creationId xmlns:p14="http://schemas.microsoft.com/office/powerpoint/2010/main" val="3425472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3139321"/>
          </a:xfrm>
          <a:prstGeom prst="rect">
            <a:avLst/>
          </a:prstGeom>
          <a:noFill/>
        </p:spPr>
        <p:txBody>
          <a:bodyPr wrap="square" rtlCol="0">
            <a:spAutoFit/>
          </a:bodyPr>
          <a:lstStyle/>
          <a:p>
            <a:pPr algn="ctr"/>
            <a:r>
              <a:rPr lang="es-ES" b="1" dirty="0" smtClean="0"/>
              <a:t>PROGRAMACION EN MATLAB</a:t>
            </a:r>
          </a:p>
          <a:p>
            <a:pPr algn="just"/>
            <a:endParaRPr lang="es-ES" dirty="0" smtClean="0"/>
          </a:p>
          <a:p>
            <a:pPr algn="just"/>
            <a:r>
              <a:rPr lang="es-ES" b="1" dirty="0" smtClean="0"/>
              <a:t>Estructura de control para la programación:</a:t>
            </a:r>
          </a:p>
          <a:p>
            <a:pPr algn="just"/>
            <a:endParaRPr lang="es-ES" b="1" dirty="0"/>
          </a:p>
          <a:p>
            <a:pPr algn="just"/>
            <a:r>
              <a:rPr lang="es-ES" dirty="0" smtClean="0"/>
              <a:t>Las estructuras de control se basan en una serie de condiciones lógicas que permiten cambiar el flujo de las operaciones en un programa, tales estructuras constituyen el corazón de cualquier lenguaje de programación.</a:t>
            </a:r>
          </a:p>
          <a:p>
            <a:pPr algn="just"/>
            <a:endParaRPr lang="es-ES" dirty="0"/>
          </a:p>
          <a:p>
            <a:pPr algn="just"/>
            <a:r>
              <a:rPr lang="es-ES" dirty="0" smtClean="0"/>
              <a:t>MATLAB posee 4 estructuras de control las cuáles son:</a:t>
            </a:r>
          </a:p>
          <a:p>
            <a:pPr algn="just"/>
            <a:endParaRPr lang="es-ES" dirty="0"/>
          </a:p>
          <a:p>
            <a:pPr algn="just"/>
            <a:endParaRPr lang="es-ES"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4" name="3 Tabla"/>
          <p:cNvGraphicFramePr>
            <a:graphicFrameLocks noGrp="1"/>
          </p:cNvGraphicFramePr>
          <p:nvPr>
            <p:extLst>
              <p:ext uri="{D42A27DB-BD31-4B8C-83A1-F6EECF244321}">
                <p14:modId xmlns:p14="http://schemas.microsoft.com/office/powerpoint/2010/main" val="3058224276"/>
              </p:ext>
            </p:extLst>
          </p:nvPr>
        </p:nvGraphicFramePr>
        <p:xfrm>
          <a:off x="611560" y="3068960"/>
          <a:ext cx="7704856" cy="3754120"/>
        </p:xfrm>
        <a:graphic>
          <a:graphicData uri="http://schemas.openxmlformats.org/drawingml/2006/table">
            <a:tbl>
              <a:tblPr firstRow="1" bandRow="1">
                <a:tableStyleId>{5C22544A-7EE6-4342-B048-85BDC9FD1C3A}</a:tableStyleId>
              </a:tblPr>
              <a:tblGrid>
                <a:gridCol w="1800200"/>
                <a:gridCol w="5904656"/>
              </a:tblGrid>
              <a:tr h="370840">
                <a:tc>
                  <a:txBody>
                    <a:bodyPr/>
                    <a:lstStyle/>
                    <a:p>
                      <a:pPr algn="ctr"/>
                      <a:r>
                        <a:rPr lang="es-ES" dirty="0" smtClean="0"/>
                        <a:t>Estructura</a:t>
                      </a:r>
                      <a:endParaRPr lang="es-EC" dirty="0"/>
                    </a:p>
                  </a:txBody>
                  <a:tcPr/>
                </a:tc>
                <a:tc>
                  <a:txBody>
                    <a:bodyPr/>
                    <a:lstStyle/>
                    <a:p>
                      <a:pPr algn="ctr"/>
                      <a:r>
                        <a:rPr lang="es-ES" dirty="0" smtClean="0"/>
                        <a:t>Descripción</a:t>
                      </a:r>
                      <a:endParaRPr lang="es-EC" dirty="0"/>
                    </a:p>
                  </a:txBody>
                  <a:tcPr/>
                </a:tc>
              </a:tr>
              <a:tr h="370840">
                <a:tc>
                  <a:txBody>
                    <a:bodyPr/>
                    <a:lstStyle/>
                    <a:p>
                      <a:pPr algn="ctr"/>
                      <a:r>
                        <a:rPr lang="es-ES" dirty="0" err="1" smtClean="0"/>
                        <a:t>if</a:t>
                      </a:r>
                      <a:endParaRPr lang="es-EC" dirty="0"/>
                    </a:p>
                  </a:txBody>
                  <a:tcPr/>
                </a:tc>
                <a:tc>
                  <a:txBody>
                    <a:bodyPr/>
                    <a:lstStyle/>
                    <a:p>
                      <a:pPr algn="just"/>
                      <a:r>
                        <a:rPr lang="es-ES" dirty="0" err="1" smtClean="0"/>
                        <a:t>If</a:t>
                      </a:r>
                      <a:r>
                        <a:rPr lang="es-ES" dirty="0" smtClean="0"/>
                        <a:t>, en conjunción con </a:t>
                      </a:r>
                      <a:r>
                        <a:rPr lang="es-ES" dirty="0" err="1" smtClean="0"/>
                        <a:t>else</a:t>
                      </a:r>
                      <a:r>
                        <a:rPr lang="es-ES" dirty="0" smtClean="0"/>
                        <a:t> y </a:t>
                      </a:r>
                      <a:r>
                        <a:rPr lang="es-ES" dirty="0" err="1" smtClean="0"/>
                        <a:t>else</a:t>
                      </a:r>
                      <a:r>
                        <a:rPr lang="es-ES" baseline="0" dirty="0" smtClean="0"/>
                        <a:t> </a:t>
                      </a:r>
                      <a:r>
                        <a:rPr lang="es-ES" baseline="0" dirty="0" err="1" smtClean="0"/>
                        <a:t>if</a:t>
                      </a:r>
                      <a:r>
                        <a:rPr lang="es-ES" baseline="0" dirty="0" smtClean="0"/>
                        <a:t>, ejecuta una serie de instrucciones basado en si una determinada condición lógica se cumpla.</a:t>
                      </a:r>
                      <a:endParaRPr lang="es-EC" dirty="0"/>
                    </a:p>
                  </a:txBody>
                  <a:tcPr/>
                </a:tc>
              </a:tr>
              <a:tr h="370840">
                <a:tc>
                  <a:txBody>
                    <a:bodyPr/>
                    <a:lstStyle/>
                    <a:p>
                      <a:pPr algn="ctr"/>
                      <a:r>
                        <a:rPr lang="es-ES" dirty="0" err="1" smtClean="0"/>
                        <a:t>for</a:t>
                      </a:r>
                      <a:endParaRPr lang="es-EC" dirty="0"/>
                    </a:p>
                  </a:txBody>
                  <a:tcPr/>
                </a:tc>
                <a:tc>
                  <a:txBody>
                    <a:bodyPr/>
                    <a:lstStyle/>
                    <a:p>
                      <a:pPr algn="just"/>
                      <a:r>
                        <a:rPr lang="es-ES" dirty="0" smtClean="0"/>
                        <a:t>Ejecuta un conjunto</a:t>
                      </a:r>
                      <a:r>
                        <a:rPr lang="es-ES" baseline="0" dirty="0" smtClean="0"/>
                        <a:t> de instrucciones un determinado número de veces.</a:t>
                      </a:r>
                      <a:endParaRPr lang="es-EC" dirty="0"/>
                    </a:p>
                  </a:txBody>
                  <a:tcPr/>
                </a:tc>
              </a:tr>
              <a:tr h="370840">
                <a:tc>
                  <a:txBody>
                    <a:bodyPr/>
                    <a:lstStyle/>
                    <a:p>
                      <a:pPr algn="ctr"/>
                      <a:r>
                        <a:rPr lang="es-ES" dirty="0" err="1" smtClean="0"/>
                        <a:t>while</a:t>
                      </a:r>
                      <a:endParaRPr lang="es-EC" dirty="0"/>
                    </a:p>
                  </a:txBody>
                  <a:tcPr/>
                </a:tc>
                <a:tc>
                  <a:txBody>
                    <a:bodyPr/>
                    <a:lstStyle/>
                    <a:p>
                      <a:pPr algn="just"/>
                      <a:r>
                        <a:rPr lang="es-ES" dirty="0" smtClean="0"/>
                        <a:t>Ejecuta un conjunto de instrucciones un indeterminado</a:t>
                      </a:r>
                      <a:r>
                        <a:rPr lang="es-ES" baseline="0" dirty="0" smtClean="0"/>
                        <a:t> número de veces en tanto una condición lógica se cumpla.</a:t>
                      </a:r>
                      <a:endParaRPr lang="es-EC" dirty="0"/>
                    </a:p>
                  </a:txBody>
                  <a:tcPr/>
                </a:tc>
              </a:tr>
              <a:tr h="370840">
                <a:tc>
                  <a:txBody>
                    <a:bodyPr/>
                    <a:lstStyle/>
                    <a:p>
                      <a:pPr algn="ctr"/>
                      <a:r>
                        <a:rPr lang="es-ES" dirty="0" err="1" smtClean="0"/>
                        <a:t>switch</a:t>
                      </a:r>
                      <a:r>
                        <a:rPr lang="es-ES" dirty="0" smtClean="0"/>
                        <a:t> … case</a:t>
                      </a:r>
                      <a:endParaRPr lang="es-EC" dirty="0"/>
                    </a:p>
                  </a:txBody>
                  <a:tcPr/>
                </a:tc>
                <a:tc>
                  <a:txBody>
                    <a:bodyPr/>
                    <a:lstStyle/>
                    <a:p>
                      <a:pPr algn="just"/>
                      <a:r>
                        <a:rPr lang="es-ES" dirty="0" smtClean="0"/>
                        <a:t>Ejecuta</a:t>
                      </a:r>
                      <a:r>
                        <a:rPr lang="es-ES" baseline="0" dirty="0" smtClean="0"/>
                        <a:t> diferentes grupos de instrucciones dependiendo del valor de una variable asignada a </a:t>
                      </a:r>
                      <a:r>
                        <a:rPr lang="es-ES" baseline="0" dirty="0" err="1" smtClean="0"/>
                        <a:t>switch</a:t>
                      </a:r>
                      <a:r>
                        <a:rPr lang="es-ES" baseline="0" dirty="0" smtClean="0"/>
                        <a:t>.</a:t>
                      </a:r>
                      <a:endParaRPr lang="es-EC" dirty="0"/>
                    </a:p>
                  </a:txBody>
                  <a:tcPr/>
                </a:tc>
              </a:tr>
            </a:tbl>
          </a:graphicData>
        </a:graphic>
      </p:graphicFrame>
    </p:spTree>
    <p:extLst>
      <p:ext uri="{BB962C8B-B14F-4D97-AF65-F5344CB8AC3E}">
        <p14:creationId xmlns:p14="http://schemas.microsoft.com/office/powerpoint/2010/main" val="372139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923330"/>
          </a:xfrm>
          <a:prstGeom prst="rect">
            <a:avLst/>
          </a:prstGeom>
          <a:noFill/>
        </p:spPr>
        <p:txBody>
          <a:bodyPr wrap="square" rtlCol="0">
            <a:spAutoFit/>
          </a:bodyPr>
          <a:lstStyle/>
          <a:p>
            <a:pPr algn="just"/>
            <a:endParaRPr lang="es-ES" dirty="0" smtClean="0"/>
          </a:p>
          <a:p>
            <a:pPr algn="just"/>
            <a:r>
              <a:rPr lang="es-ES" dirty="0"/>
              <a:t/>
            </a:r>
            <a:br>
              <a:rPr lang="es-ES" dirty="0"/>
            </a:br>
            <a:r>
              <a:rPr lang="es-ES" dirty="0" smtClean="0"/>
              <a:t> </a:t>
            </a: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3 Rectángulo"/>
          <p:cNvSpPr/>
          <p:nvPr/>
        </p:nvSpPr>
        <p:spPr>
          <a:xfrm>
            <a:off x="467544" y="612845"/>
            <a:ext cx="8208912" cy="1200329"/>
          </a:xfrm>
          <a:prstGeom prst="rect">
            <a:avLst/>
          </a:prstGeom>
        </p:spPr>
        <p:txBody>
          <a:bodyPr wrap="square">
            <a:spAutoFit/>
          </a:bodyPr>
          <a:lstStyle/>
          <a:p>
            <a:pPr algn="just"/>
            <a:r>
              <a:rPr lang="es-ES" b="1" dirty="0" smtClean="0"/>
              <a:t>Break: </a:t>
            </a:r>
            <a:r>
              <a:rPr lang="es-ES" dirty="0" smtClean="0"/>
              <a:t>Termina la ejecución de un ciclo </a:t>
            </a:r>
            <a:r>
              <a:rPr lang="es-ES" dirty="0" err="1" smtClean="0"/>
              <a:t>for</a:t>
            </a:r>
            <a:r>
              <a:rPr lang="es-ES" dirty="0" smtClean="0"/>
              <a:t> o </a:t>
            </a:r>
            <a:r>
              <a:rPr lang="es-ES" dirty="0" err="1" smtClean="0"/>
              <a:t>while</a:t>
            </a:r>
            <a:r>
              <a:rPr lang="es-ES" dirty="0" smtClean="0"/>
              <a:t>.</a:t>
            </a:r>
          </a:p>
          <a:p>
            <a:pPr algn="just"/>
            <a:endParaRPr lang="es-ES" b="1" dirty="0"/>
          </a:p>
          <a:p>
            <a:pPr algn="just"/>
            <a:r>
              <a:rPr lang="es-ES" b="1" dirty="0" err="1" smtClean="0"/>
              <a:t>Continue</a:t>
            </a:r>
            <a:r>
              <a:rPr lang="es-ES" b="1" dirty="0" smtClean="0"/>
              <a:t>: </a:t>
            </a:r>
            <a:r>
              <a:rPr lang="es-ES" dirty="0" smtClean="0"/>
              <a:t>Pasa el control al siguiente ciclo </a:t>
            </a:r>
            <a:r>
              <a:rPr lang="es-ES" dirty="0" err="1" smtClean="0"/>
              <a:t>for</a:t>
            </a:r>
            <a:r>
              <a:rPr lang="es-ES" dirty="0" smtClean="0"/>
              <a:t> saltando las instrucciones restantes del cuerpo del ciclo. </a:t>
            </a:r>
            <a:endParaRPr lang="es-ES" b="1" dirty="0"/>
          </a:p>
        </p:txBody>
      </p:sp>
      <p:sp>
        <p:nvSpPr>
          <p:cNvPr id="5" name="4 CuadroTexto"/>
          <p:cNvSpPr txBox="1"/>
          <p:nvPr/>
        </p:nvSpPr>
        <p:spPr>
          <a:xfrm>
            <a:off x="467544" y="1988840"/>
            <a:ext cx="8208912" cy="369332"/>
          </a:xfrm>
          <a:prstGeom prst="rect">
            <a:avLst/>
          </a:prstGeom>
          <a:noFill/>
        </p:spPr>
        <p:txBody>
          <a:bodyPr wrap="square" rtlCol="0">
            <a:spAutoFit/>
          </a:bodyPr>
          <a:lstStyle/>
          <a:p>
            <a:r>
              <a:rPr lang="es-ES" b="1" dirty="0" smtClean="0"/>
              <a:t>Operadores de relación:</a:t>
            </a:r>
            <a:endParaRPr lang="es-EC" b="1" dirty="0"/>
          </a:p>
        </p:txBody>
      </p:sp>
      <p:graphicFrame>
        <p:nvGraphicFramePr>
          <p:cNvPr id="6" name="5 Tabla"/>
          <p:cNvGraphicFramePr>
            <a:graphicFrameLocks noGrp="1"/>
          </p:cNvGraphicFramePr>
          <p:nvPr>
            <p:extLst>
              <p:ext uri="{D42A27DB-BD31-4B8C-83A1-F6EECF244321}">
                <p14:modId xmlns:p14="http://schemas.microsoft.com/office/powerpoint/2010/main" val="2396874323"/>
              </p:ext>
            </p:extLst>
          </p:nvPr>
        </p:nvGraphicFramePr>
        <p:xfrm>
          <a:off x="1524000" y="2564904"/>
          <a:ext cx="6096000" cy="2595880"/>
        </p:xfrm>
        <a:graphic>
          <a:graphicData uri="http://schemas.openxmlformats.org/drawingml/2006/table">
            <a:tbl>
              <a:tblPr firstRow="1" bandRow="1">
                <a:tableStyleId>{5C22544A-7EE6-4342-B048-85BDC9FD1C3A}</a:tableStyleId>
              </a:tblPr>
              <a:tblGrid>
                <a:gridCol w="1967880"/>
                <a:gridCol w="4128120"/>
              </a:tblGrid>
              <a:tr h="370840">
                <a:tc>
                  <a:txBody>
                    <a:bodyPr/>
                    <a:lstStyle/>
                    <a:p>
                      <a:pPr algn="ctr"/>
                      <a:r>
                        <a:rPr lang="es-ES" dirty="0" smtClean="0"/>
                        <a:t>Operador</a:t>
                      </a:r>
                      <a:endParaRPr lang="es-EC" dirty="0"/>
                    </a:p>
                  </a:txBody>
                  <a:tcPr/>
                </a:tc>
                <a:tc>
                  <a:txBody>
                    <a:bodyPr/>
                    <a:lstStyle/>
                    <a:p>
                      <a:pPr algn="ctr"/>
                      <a:r>
                        <a:rPr lang="es-ES" dirty="0" smtClean="0"/>
                        <a:t>Relación</a:t>
                      </a:r>
                      <a:endParaRPr lang="es-EC" dirty="0"/>
                    </a:p>
                  </a:txBody>
                  <a:tcPr/>
                </a:tc>
              </a:tr>
              <a:tr h="370840">
                <a:tc>
                  <a:txBody>
                    <a:bodyPr/>
                    <a:lstStyle/>
                    <a:p>
                      <a:pPr algn="ctr"/>
                      <a:r>
                        <a:rPr lang="es-EC" sz="1800" kern="1200" dirty="0" smtClean="0">
                          <a:solidFill>
                            <a:schemeClr val="dk1"/>
                          </a:solidFill>
                          <a:latin typeface="+mn-lt"/>
                          <a:ea typeface="+mn-ea"/>
                          <a:cs typeface="+mn-cs"/>
                        </a:rPr>
                        <a:t>&lt;</a:t>
                      </a:r>
                      <a:endParaRPr lang="es-EC" dirty="0"/>
                    </a:p>
                  </a:txBody>
                  <a:tcPr/>
                </a:tc>
                <a:tc>
                  <a:txBody>
                    <a:bodyPr/>
                    <a:lstStyle/>
                    <a:p>
                      <a:r>
                        <a:rPr lang="es-ES" dirty="0" smtClean="0"/>
                        <a:t>Menor que</a:t>
                      </a:r>
                      <a:endParaRPr lang="es-EC" dirty="0"/>
                    </a:p>
                  </a:txBody>
                  <a:tcPr/>
                </a:tc>
              </a:tr>
              <a:tr h="370840">
                <a:tc>
                  <a:txBody>
                    <a:bodyPr/>
                    <a:lstStyle/>
                    <a:p>
                      <a:pPr algn="ctr"/>
                      <a:r>
                        <a:rPr lang="es-EC" sz="1800" kern="1200" dirty="0" smtClean="0">
                          <a:solidFill>
                            <a:schemeClr val="dk1"/>
                          </a:solidFill>
                          <a:latin typeface="+mn-lt"/>
                          <a:ea typeface="+mn-ea"/>
                          <a:cs typeface="+mn-cs"/>
                        </a:rPr>
                        <a:t>&lt;=</a:t>
                      </a:r>
                      <a:endParaRPr lang="es-EC" dirty="0"/>
                    </a:p>
                  </a:txBody>
                  <a:tcPr/>
                </a:tc>
                <a:tc>
                  <a:txBody>
                    <a:bodyPr/>
                    <a:lstStyle/>
                    <a:p>
                      <a:r>
                        <a:rPr lang="es-ES" dirty="0" smtClean="0"/>
                        <a:t>Menor o igual que</a:t>
                      </a:r>
                      <a:endParaRPr lang="es-EC" dirty="0"/>
                    </a:p>
                  </a:txBody>
                  <a:tcPr/>
                </a:tc>
              </a:tr>
              <a:tr h="370840">
                <a:tc>
                  <a:txBody>
                    <a:bodyPr/>
                    <a:lstStyle/>
                    <a:p>
                      <a:pPr algn="ctr"/>
                      <a:r>
                        <a:rPr lang="es-EC" sz="1800" kern="1200" dirty="0" smtClean="0">
                          <a:solidFill>
                            <a:schemeClr val="dk1"/>
                          </a:solidFill>
                          <a:latin typeface="+mn-lt"/>
                          <a:ea typeface="+mn-ea"/>
                          <a:cs typeface="+mn-cs"/>
                        </a:rPr>
                        <a:t>&gt;</a:t>
                      </a:r>
                      <a:endParaRPr lang="es-EC" dirty="0"/>
                    </a:p>
                  </a:txBody>
                  <a:tcPr/>
                </a:tc>
                <a:tc>
                  <a:txBody>
                    <a:bodyPr/>
                    <a:lstStyle/>
                    <a:p>
                      <a:r>
                        <a:rPr lang="es-ES" dirty="0" smtClean="0"/>
                        <a:t>Mayor que</a:t>
                      </a:r>
                      <a:endParaRPr lang="es-EC" dirty="0"/>
                    </a:p>
                  </a:txBody>
                  <a:tcPr/>
                </a:tc>
              </a:tr>
              <a:tr h="370840">
                <a:tc>
                  <a:txBody>
                    <a:bodyPr/>
                    <a:lstStyle/>
                    <a:p>
                      <a:pPr algn="ctr"/>
                      <a:r>
                        <a:rPr lang="es-EC" sz="1800" kern="1200" dirty="0" smtClean="0">
                          <a:solidFill>
                            <a:schemeClr val="dk1"/>
                          </a:solidFill>
                          <a:latin typeface="+mn-lt"/>
                          <a:ea typeface="+mn-ea"/>
                          <a:cs typeface="+mn-cs"/>
                        </a:rPr>
                        <a:t>&gt;=</a:t>
                      </a:r>
                      <a:endParaRPr lang="es-EC" dirty="0"/>
                    </a:p>
                  </a:txBody>
                  <a:tcPr/>
                </a:tc>
                <a:tc>
                  <a:txBody>
                    <a:bodyPr/>
                    <a:lstStyle/>
                    <a:p>
                      <a:r>
                        <a:rPr lang="es-ES" dirty="0" smtClean="0"/>
                        <a:t>Mayor o igual que</a:t>
                      </a:r>
                      <a:endParaRPr lang="es-EC" dirty="0"/>
                    </a:p>
                  </a:txBody>
                  <a:tcPr/>
                </a:tc>
              </a:tr>
              <a:tr h="370840">
                <a:tc>
                  <a:txBody>
                    <a:bodyPr/>
                    <a:lstStyle/>
                    <a:p>
                      <a:pPr algn="ctr"/>
                      <a:r>
                        <a:rPr lang="es-ES" dirty="0" smtClean="0"/>
                        <a:t>==</a:t>
                      </a:r>
                      <a:endParaRPr lang="es-EC" dirty="0"/>
                    </a:p>
                  </a:txBody>
                  <a:tcPr/>
                </a:tc>
                <a:tc>
                  <a:txBody>
                    <a:bodyPr/>
                    <a:lstStyle/>
                    <a:p>
                      <a:r>
                        <a:rPr lang="es-ES" dirty="0" smtClean="0"/>
                        <a:t>Igual a </a:t>
                      </a:r>
                      <a:endParaRPr lang="es-EC" dirty="0"/>
                    </a:p>
                  </a:txBody>
                  <a:tcPr/>
                </a:tc>
              </a:tr>
              <a:tr h="370840">
                <a:tc>
                  <a:txBody>
                    <a:bodyPr/>
                    <a:lstStyle/>
                    <a:p>
                      <a:pPr algn="ctr"/>
                      <a:r>
                        <a:rPr lang="es-ES" dirty="0" smtClean="0"/>
                        <a:t>~=</a:t>
                      </a:r>
                      <a:endParaRPr lang="es-EC" dirty="0"/>
                    </a:p>
                  </a:txBody>
                  <a:tcPr/>
                </a:tc>
                <a:tc>
                  <a:txBody>
                    <a:bodyPr/>
                    <a:lstStyle/>
                    <a:p>
                      <a:r>
                        <a:rPr lang="es-ES" dirty="0" smtClean="0"/>
                        <a:t>No igual</a:t>
                      </a:r>
                      <a:r>
                        <a:rPr lang="es-ES" baseline="0" dirty="0" smtClean="0"/>
                        <a:t> a</a:t>
                      </a:r>
                      <a:endParaRPr lang="es-EC" dirty="0"/>
                    </a:p>
                  </a:txBody>
                  <a:tcPr/>
                </a:tc>
              </a:tr>
            </a:tbl>
          </a:graphicData>
        </a:graphic>
      </p:graphicFrame>
    </p:spTree>
    <p:extLst>
      <p:ext uri="{BB962C8B-B14F-4D97-AF65-F5344CB8AC3E}">
        <p14:creationId xmlns:p14="http://schemas.microsoft.com/office/powerpoint/2010/main" val="565740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0375" y="332656"/>
            <a:ext cx="8208912" cy="646331"/>
          </a:xfrm>
          <a:prstGeom prst="rect">
            <a:avLst/>
          </a:prstGeom>
          <a:noFill/>
        </p:spPr>
        <p:txBody>
          <a:bodyPr wrap="square" rtlCol="0">
            <a:spAutoFit/>
          </a:bodyPr>
          <a:lstStyle/>
          <a:p>
            <a:pPr algn="just"/>
            <a:r>
              <a:rPr lang="es-ES" b="1" dirty="0" smtClean="0"/>
              <a:t>Operadores lógicos:</a:t>
            </a:r>
          </a:p>
          <a:p>
            <a:pPr algn="just"/>
            <a:endParaRPr lang="es-ES" b="1" dirty="0" smtClean="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4" name="3 Tabla"/>
          <p:cNvGraphicFramePr>
            <a:graphicFrameLocks noGrp="1"/>
          </p:cNvGraphicFramePr>
          <p:nvPr>
            <p:extLst>
              <p:ext uri="{D42A27DB-BD31-4B8C-83A1-F6EECF244321}">
                <p14:modId xmlns:p14="http://schemas.microsoft.com/office/powerpoint/2010/main" val="3974736415"/>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s-ES" dirty="0" smtClean="0"/>
                        <a:t>Símbolo</a:t>
                      </a:r>
                      <a:endParaRPr lang="es-EC" dirty="0"/>
                    </a:p>
                  </a:txBody>
                  <a:tcPr/>
                </a:tc>
                <a:tc>
                  <a:txBody>
                    <a:bodyPr/>
                    <a:lstStyle/>
                    <a:p>
                      <a:pPr algn="ctr"/>
                      <a:r>
                        <a:rPr lang="es-ES" dirty="0" smtClean="0"/>
                        <a:t>Operador</a:t>
                      </a:r>
                      <a:endParaRPr lang="es-EC" dirty="0"/>
                    </a:p>
                  </a:txBody>
                  <a:tcPr/>
                </a:tc>
              </a:tr>
              <a:tr h="370840">
                <a:tc>
                  <a:txBody>
                    <a:bodyPr/>
                    <a:lstStyle/>
                    <a:p>
                      <a:pPr algn="ctr"/>
                      <a:r>
                        <a:rPr lang="es-ES" dirty="0" smtClean="0"/>
                        <a:t>&amp;</a:t>
                      </a:r>
                      <a:endParaRPr lang="es-EC" dirty="0"/>
                    </a:p>
                  </a:txBody>
                  <a:tcPr/>
                </a:tc>
                <a:tc>
                  <a:txBody>
                    <a:bodyPr/>
                    <a:lstStyle/>
                    <a:p>
                      <a:pPr algn="ctr"/>
                      <a:r>
                        <a:rPr lang="es-ES" dirty="0" smtClean="0"/>
                        <a:t>And</a:t>
                      </a:r>
                      <a:endParaRPr lang="es-EC" dirty="0"/>
                    </a:p>
                  </a:txBody>
                  <a:tcPr/>
                </a:tc>
              </a:tr>
              <a:tr h="370840">
                <a:tc>
                  <a:txBody>
                    <a:bodyPr/>
                    <a:lstStyle/>
                    <a:p>
                      <a:pPr algn="ctr"/>
                      <a:r>
                        <a:rPr lang="es-ES" dirty="0" smtClean="0"/>
                        <a:t>|</a:t>
                      </a:r>
                      <a:endParaRPr lang="es-EC" dirty="0"/>
                    </a:p>
                  </a:txBody>
                  <a:tcPr/>
                </a:tc>
                <a:tc>
                  <a:txBody>
                    <a:bodyPr/>
                    <a:lstStyle/>
                    <a:p>
                      <a:pPr algn="ctr"/>
                      <a:r>
                        <a:rPr lang="es-ES" dirty="0" err="1" smtClean="0"/>
                        <a:t>Or</a:t>
                      </a:r>
                      <a:endParaRPr lang="es-EC" dirty="0"/>
                    </a:p>
                  </a:txBody>
                  <a:tcPr/>
                </a:tc>
              </a:tr>
              <a:tr h="370840">
                <a:tc>
                  <a:txBody>
                    <a:bodyPr/>
                    <a:lstStyle/>
                    <a:p>
                      <a:pPr algn="ctr"/>
                      <a:r>
                        <a:rPr lang="es-ES" dirty="0" smtClean="0"/>
                        <a:t>~</a:t>
                      </a:r>
                      <a:endParaRPr lang="es-EC" dirty="0"/>
                    </a:p>
                  </a:txBody>
                  <a:tcPr/>
                </a:tc>
                <a:tc>
                  <a:txBody>
                    <a:bodyPr/>
                    <a:lstStyle/>
                    <a:p>
                      <a:pPr algn="ctr"/>
                      <a:r>
                        <a:rPr lang="es-ES" dirty="0" err="1" smtClean="0"/>
                        <a:t>Not</a:t>
                      </a:r>
                      <a:endParaRPr lang="es-EC" dirty="0"/>
                    </a:p>
                  </a:txBody>
                  <a:tcPr/>
                </a:tc>
              </a:tr>
            </a:tbl>
          </a:graphicData>
        </a:graphic>
      </p:graphicFrame>
    </p:spTree>
    <p:extLst>
      <p:ext uri="{BB962C8B-B14F-4D97-AF65-F5344CB8AC3E}">
        <p14:creationId xmlns:p14="http://schemas.microsoft.com/office/powerpoint/2010/main" val="225205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76672"/>
            <a:ext cx="8352928" cy="5632311"/>
          </a:xfrm>
          <a:prstGeom prst="rect">
            <a:avLst/>
          </a:prstGeom>
          <a:noFill/>
        </p:spPr>
        <p:txBody>
          <a:bodyPr wrap="square" rtlCol="0">
            <a:spAutoFit/>
          </a:bodyPr>
          <a:lstStyle/>
          <a:p>
            <a:r>
              <a:rPr lang="es-ES" b="1" dirty="0" smtClean="0"/>
              <a:t>Estructura </a:t>
            </a:r>
            <a:r>
              <a:rPr lang="es-ES" b="1" dirty="0" err="1" smtClean="0"/>
              <a:t>if</a:t>
            </a:r>
            <a:r>
              <a:rPr lang="es-ES" b="1" dirty="0" smtClean="0"/>
              <a:t> y </a:t>
            </a:r>
            <a:r>
              <a:rPr lang="es-ES" b="1" dirty="0" err="1" smtClean="0"/>
              <a:t>else</a:t>
            </a:r>
            <a:r>
              <a:rPr lang="es-ES" b="1" dirty="0" smtClean="0"/>
              <a:t> </a:t>
            </a:r>
            <a:r>
              <a:rPr lang="es-ES" b="1" dirty="0" err="1" smtClean="0"/>
              <a:t>if</a:t>
            </a:r>
            <a:endParaRPr lang="es-ES" b="1" dirty="0" smtClean="0"/>
          </a:p>
          <a:p>
            <a:endParaRPr lang="es-ES" b="1" dirty="0"/>
          </a:p>
          <a:p>
            <a:r>
              <a:rPr lang="es-ES" dirty="0" smtClean="0"/>
              <a:t>La sintaxis de esta estructura es:</a:t>
            </a:r>
          </a:p>
          <a:p>
            <a:endParaRPr lang="es-ES" dirty="0"/>
          </a:p>
          <a:p>
            <a:r>
              <a:rPr lang="es-ES" dirty="0" err="1"/>
              <a:t>i</a:t>
            </a:r>
            <a:r>
              <a:rPr lang="es-ES" dirty="0" err="1" smtClean="0"/>
              <a:t>f</a:t>
            </a:r>
            <a:r>
              <a:rPr lang="es-ES" dirty="0" smtClean="0"/>
              <a:t> (condición)</a:t>
            </a:r>
          </a:p>
          <a:p>
            <a:r>
              <a:rPr lang="es-ES" dirty="0"/>
              <a:t> </a:t>
            </a:r>
            <a:r>
              <a:rPr lang="es-ES" dirty="0" smtClean="0"/>
              <a:t>Instrucciones;</a:t>
            </a:r>
          </a:p>
          <a:p>
            <a:r>
              <a:rPr lang="es-ES" dirty="0" err="1"/>
              <a:t>e</a:t>
            </a:r>
            <a:r>
              <a:rPr lang="es-ES" dirty="0" err="1" smtClean="0"/>
              <a:t>nd</a:t>
            </a:r>
            <a:endParaRPr lang="es-ES" dirty="0" smtClean="0"/>
          </a:p>
          <a:p>
            <a:endParaRPr lang="es-ES" dirty="0"/>
          </a:p>
          <a:p>
            <a:r>
              <a:rPr lang="es-ES" dirty="0" smtClean="0"/>
              <a:t>Otra variante de la estructura </a:t>
            </a:r>
            <a:r>
              <a:rPr lang="es-ES" dirty="0" err="1" smtClean="0"/>
              <a:t>if</a:t>
            </a:r>
            <a:r>
              <a:rPr lang="es-ES" dirty="0" smtClean="0"/>
              <a:t> es:</a:t>
            </a:r>
          </a:p>
          <a:p>
            <a:endParaRPr lang="es-ES" dirty="0"/>
          </a:p>
          <a:p>
            <a:r>
              <a:rPr lang="es-ES" dirty="0" err="1" smtClean="0"/>
              <a:t>if</a:t>
            </a:r>
            <a:r>
              <a:rPr lang="es-ES" dirty="0" smtClean="0"/>
              <a:t> (condición 1)</a:t>
            </a:r>
          </a:p>
          <a:p>
            <a:r>
              <a:rPr lang="es-ES" dirty="0"/>
              <a:t> </a:t>
            </a:r>
            <a:r>
              <a:rPr lang="es-ES" dirty="0" smtClean="0"/>
              <a:t>Instrucción 1;</a:t>
            </a:r>
          </a:p>
          <a:p>
            <a:r>
              <a:rPr lang="es-ES" dirty="0" err="1" smtClean="0"/>
              <a:t>else</a:t>
            </a:r>
            <a:r>
              <a:rPr lang="es-ES" dirty="0" smtClean="0"/>
              <a:t> </a:t>
            </a:r>
            <a:r>
              <a:rPr lang="es-ES" dirty="0" err="1" smtClean="0"/>
              <a:t>if</a:t>
            </a:r>
            <a:r>
              <a:rPr lang="es-ES" dirty="0" smtClean="0"/>
              <a:t> (condición 2)</a:t>
            </a:r>
          </a:p>
          <a:p>
            <a:r>
              <a:rPr lang="es-ES" dirty="0"/>
              <a:t> </a:t>
            </a:r>
            <a:r>
              <a:rPr lang="es-ES" dirty="0" smtClean="0"/>
              <a:t>Instrucción 2;</a:t>
            </a:r>
          </a:p>
          <a:p>
            <a:r>
              <a:rPr lang="es-ES" dirty="0" err="1" smtClean="0"/>
              <a:t>else</a:t>
            </a:r>
            <a:endParaRPr lang="es-ES" dirty="0" smtClean="0"/>
          </a:p>
          <a:p>
            <a:r>
              <a:rPr lang="es-ES" dirty="0" smtClean="0"/>
              <a:t> Instrucción 3;</a:t>
            </a:r>
          </a:p>
          <a:p>
            <a:r>
              <a:rPr lang="es-ES" dirty="0" err="1" smtClean="0"/>
              <a:t>end</a:t>
            </a:r>
            <a:endParaRPr lang="es-ES" dirty="0" smtClean="0"/>
          </a:p>
          <a:p>
            <a:endParaRPr lang="es-ES"/>
          </a:p>
          <a:p>
            <a:endParaRPr lang="es-ES" dirty="0" smtClean="0"/>
          </a:p>
          <a:p>
            <a:endParaRPr lang="es-EC" dirty="0"/>
          </a:p>
        </p:txBody>
      </p:sp>
    </p:spTree>
    <p:extLst>
      <p:ext uri="{BB962C8B-B14F-4D97-AF65-F5344CB8AC3E}">
        <p14:creationId xmlns:p14="http://schemas.microsoft.com/office/powerpoint/2010/main" val="276241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76672"/>
            <a:ext cx="8352928" cy="5078313"/>
          </a:xfrm>
          <a:prstGeom prst="rect">
            <a:avLst/>
          </a:prstGeom>
          <a:noFill/>
        </p:spPr>
        <p:txBody>
          <a:bodyPr wrap="square" rtlCol="0">
            <a:spAutoFit/>
          </a:bodyPr>
          <a:lstStyle/>
          <a:p>
            <a:r>
              <a:rPr lang="es-ES" b="1" dirty="0" smtClean="0"/>
              <a:t>Estructura </a:t>
            </a:r>
            <a:r>
              <a:rPr lang="es-ES" b="1" dirty="0" err="1" smtClean="0"/>
              <a:t>for</a:t>
            </a:r>
            <a:endParaRPr lang="es-ES" b="1" dirty="0" smtClean="0"/>
          </a:p>
          <a:p>
            <a:endParaRPr lang="es-ES" b="1" dirty="0"/>
          </a:p>
          <a:p>
            <a:r>
              <a:rPr lang="es-ES" dirty="0" smtClean="0"/>
              <a:t>La </a:t>
            </a:r>
            <a:r>
              <a:rPr lang="es-ES" dirty="0" err="1" smtClean="0"/>
              <a:t>estructuta</a:t>
            </a:r>
            <a:r>
              <a:rPr lang="es-ES" dirty="0" smtClean="0"/>
              <a:t> </a:t>
            </a:r>
            <a:r>
              <a:rPr lang="es-ES" dirty="0" err="1" smtClean="0"/>
              <a:t>for</a:t>
            </a:r>
            <a:r>
              <a:rPr lang="es-ES" dirty="0" smtClean="0"/>
              <a:t> permite la ejecución de un conjunto de instrucciones un determinado número de veces. Su sintaxis general es:</a:t>
            </a:r>
          </a:p>
          <a:p>
            <a:endParaRPr lang="es-ES" dirty="0"/>
          </a:p>
          <a:p>
            <a:r>
              <a:rPr lang="es-ES" dirty="0" err="1" smtClean="0"/>
              <a:t>for</a:t>
            </a:r>
            <a:r>
              <a:rPr lang="es-ES" dirty="0" smtClean="0"/>
              <a:t> índice=</a:t>
            </a:r>
            <a:r>
              <a:rPr lang="es-ES" dirty="0" err="1" smtClean="0"/>
              <a:t>variable:incremento</a:t>
            </a:r>
            <a:r>
              <a:rPr lang="es-ES" dirty="0" smtClean="0"/>
              <a:t>/</a:t>
            </a:r>
            <a:r>
              <a:rPr lang="es-ES" dirty="0" err="1" smtClean="0"/>
              <a:t>decremento:final</a:t>
            </a:r>
            <a:endParaRPr lang="es-ES" dirty="0" smtClean="0"/>
          </a:p>
          <a:p>
            <a:r>
              <a:rPr lang="es-ES" dirty="0"/>
              <a:t> </a:t>
            </a:r>
            <a:r>
              <a:rPr lang="es-ES" dirty="0" smtClean="0"/>
              <a:t>Instrucciones;</a:t>
            </a:r>
          </a:p>
          <a:p>
            <a:r>
              <a:rPr lang="es-ES" dirty="0" err="1" smtClean="0"/>
              <a:t>end</a:t>
            </a:r>
            <a:endParaRPr lang="es-ES" dirty="0" smtClean="0"/>
          </a:p>
          <a:p>
            <a:endParaRPr lang="es-ES" dirty="0" smtClean="0"/>
          </a:p>
          <a:p>
            <a:r>
              <a:rPr lang="es-ES" b="1" dirty="0" smtClean="0"/>
              <a:t>Estructura </a:t>
            </a:r>
            <a:r>
              <a:rPr lang="es-ES" b="1" dirty="0" err="1" smtClean="0"/>
              <a:t>while</a:t>
            </a:r>
            <a:endParaRPr lang="es-ES" b="1" dirty="0" smtClean="0"/>
          </a:p>
          <a:p>
            <a:endParaRPr lang="es-ES" b="1" dirty="0"/>
          </a:p>
          <a:p>
            <a:r>
              <a:rPr lang="es-ES" dirty="0" smtClean="0"/>
              <a:t>Un ciclo </a:t>
            </a:r>
            <a:r>
              <a:rPr lang="es-ES" dirty="0" err="1" smtClean="0"/>
              <a:t>while</a:t>
            </a:r>
            <a:r>
              <a:rPr lang="es-ES" dirty="0" smtClean="0"/>
              <a:t> ejecuta un grupo de instrucciones en tanto una condición se cumpla, su sintaxis general es:</a:t>
            </a:r>
          </a:p>
          <a:p>
            <a:endParaRPr lang="es-ES" dirty="0"/>
          </a:p>
          <a:p>
            <a:r>
              <a:rPr lang="es-ES" dirty="0" err="1"/>
              <a:t>w</a:t>
            </a:r>
            <a:r>
              <a:rPr lang="es-ES" dirty="0" err="1" smtClean="0"/>
              <a:t>hile</a:t>
            </a:r>
            <a:r>
              <a:rPr lang="es-ES" dirty="0" smtClean="0"/>
              <a:t> (condición)</a:t>
            </a:r>
          </a:p>
          <a:p>
            <a:r>
              <a:rPr lang="es-ES" dirty="0"/>
              <a:t> </a:t>
            </a:r>
            <a:r>
              <a:rPr lang="es-ES" dirty="0" smtClean="0"/>
              <a:t>Instrucciones;</a:t>
            </a:r>
          </a:p>
          <a:p>
            <a:r>
              <a:rPr lang="es-ES" dirty="0" err="1" smtClean="0"/>
              <a:t>end</a:t>
            </a:r>
            <a:endParaRPr lang="es-ES" dirty="0" smtClean="0"/>
          </a:p>
          <a:p>
            <a:endParaRPr lang="es-EC" dirty="0"/>
          </a:p>
        </p:txBody>
      </p:sp>
    </p:spTree>
    <p:extLst>
      <p:ext uri="{BB962C8B-B14F-4D97-AF65-F5344CB8AC3E}">
        <p14:creationId xmlns:p14="http://schemas.microsoft.com/office/powerpoint/2010/main" val="1560519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76672"/>
            <a:ext cx="8352928" cy="3970318"/>
          </a:xfrm>
          <a:prstGeom prst="rect">
            <a:avLst/>
          </a:prstGeom>
          <a:noFill/>
        </p:spPr>
        <p:txBody>
          <a:bodyPr wrap="square" rtlCol="0">
            <a:spAutoFit/>
          </a:bodyPr>
          <a:lstStyle/>
          <a:p>
            <a:r>
              <a:rPr lang="es-ES" b="1" dirty="0" smtClean="0"/>
              <a:t>Estructura </a:t>
            </a:r>
            <a:r>
              <a:rPr lang="es-ES" b="1" dirty="0" err="1" smtClean="0"/>
              <a:t>switch</a:t>
            </a:r>
            <a:r>
              <a:rPr lang="es-ES" b="1" dirty="0" smtClean="0"/>
              <a:t>:</a:t>
            </a:r>
          </a:p>
          <a:p>
            <a:endParaRPr lang="es-ES" b="1" dirty="0"/>
          </a:p>
          <a:p>
            <a:r>
              <a:rPr lang="es-ES" dirty="0" smtClean="0"/>
              <a:t>En esta estructura se elige una opción de varias posibles dependiendo del valor de la variable asociado a </a:t>
            </a:r>
            <a:r>
              <a:rPr lang="es-ES" dirty="0" err="1" smtClean="0"/>
              <a:t>switch</a:t>
            </a:r>
            <a:r>
              <a:rPr lang="es-ES" dirty="0" smtClean="0"/>
              <a:t>, su sintaxis general es:</a:t>
            </a:r>
          </a:p>
          <a:p>
            <a:endParaRPr lang="es-ES" dirty="0"/>
          </a:p>
          <a:p>
            <a:r>
              <a:rPr lang="es-ES" dirty="0" err="1"/>
              <a:t>s</a:t>
            </a:r>
            <a:r>
              <a:rPr lang="es-ES" dirty="0" err="1" smtClean="0"/>
              <a:t>witch</a:t>
            </a:r>
            <a:r>
              <a:rPr lang="es-ES" dirty="0" smtClean="0"/>
              <a:t> variable</a:t>
            </a:r>
          </a:p>
          <a:p>
            <a:r>
              <a:rPr lang="es-ES" dirty="0" smtClean="0"/>
              <a:t>case valor 1</a:t>
            </a:r>
          </a:p>
          <a:p>
            <a:r>
              <a:rPr lang="es-ES" dirty="0"/>
              <a:t> </a:t>
            </a:r>
            <a:r>
              <a:rPr lang="es-ES" dirty="0" smtClean="0"/>
              <a:t>Instrucción 1;</a:t>
            </a:r>
          </a:p>
          <a:p>
            <a:r>
              <a:rPr lang="es-ES" dirty="0" smtClean="0"/>
              <a:t>case valor 2</a:t>
            </a:r>
          </a:p>
          <a:p>
            <a:r>
              <a:rPr lang="es-ES" dirty="0"/>
              <a:t> </a:t>
            </a:r>
            <a:r>
              <a:rPr lang="es-ES" dirty="0" smtClean="0"/>
              <a:t>Instrucción 2;</a:t>
            </a:r>
          </a:p>
          <a:p>
            <a:r>
              <a:rPr lang="es-ES" dirty="0" err="1" smtClean="0"/>
              <a:t>otherwise</a:t>
            </a:r>
            <a:endParaRPr lang="es-ES" dirty="0" smtClean="0"/>
          </a:p>
          <a:p>
            <a:r>
              <a:rPr lang="es-ES" dirty="0" smtClean="0"/>
              <a:t> Instrucción 3;</a:t>
            </a:r>
          </a:p>
          <a:p>
            <a:r>
              <a:rPr lang="es-ES" dirty="0" err="1" smtClean="0"/>
              <a:t>end</a:t>
            </a:r>
            <a:endParaRPr lang="es-ES" dirty="0" smtClean="0"/>
          </a:p>
          <a:p>
            <a:endParaRPr lang="es-EC" dirty="0"/>
          </a:p>
        </p:txBody>
      </p:sp>
    </p:spTree>
    <p:extLst>
      <p:ext uri="{BB962C8B-B14F-4D97-AF65-F5344CB8AC3E}">
        <p14:creationId xmlns:p14="http://schemas.microsoft.com/office/powerpoint/2010/main" val="1591208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76672"/>
            <a:ext cx="8352928" cy="2862322"/>
          </a:xfrm>
          <a:prstGeom prst="rect">
            <a:avLst/>
          </a:prstGeom>
          <a:noFill/>
        </p:spPr>
        <p:txBody>
          <a:bodyPr wrap="square" rtlCol="0">
            <a:spAutoFit/>
          </a:bodyPr>
          <a:lstStyle/>
          <a:p>
            <a:r>
              <a:rPr lang="es-ES" b="1" dirty="0" smtClean="0"/>
              <a:t>break y </a:t>
            </a:r>
            <a:r>
              <a:rPr lang="es-ES" b="1" dirty="0" err="1" smtClean="0"/>
              <a:t>continue</a:t>
            </a:r>
            <a:r>
              <a:rPr lang="es-ES" b="1" dirty="0" smtClean="0"/>
              <a:t>:</a:t>
            </a:r>
          </a:p>
          <a:p>
            <a:endParaRPr lang="es-ES" b="1" dirty="0"/>
          </a:p>
          <a:p>
            <a:pPr algn="just"/>
            <a:r>
              <a:rPr lang="es-ES" dirty="0" smtClean="0"/>
              <a:t>La instrucción break termina con la ejecución de un ciclo </a:t>
            </a:r>
            <a:r>
              <a:rPr lang="es-ES" dirty="0" err="1" smtClean="0"/>
              <a:t>for</a:t>
            </a:r>
            <a:r>
              <a:rPr lang="es-ES" dirty="0" smtClean="0"/>
              <a:t> o </a:t>
            </a:r>
            <a:r>
              <a:rPr lang="es-ES" dirty="0" err="1" smtClean="0"/>
              <a:t>while</a:t>
            </a:r>
            <a:r>
              <a:rPr lang="es-ES" dirty="0" smtClean="0"/>
              <a:t>. Cuando una instrucción break es encontrada, el flujo del programa continua con la siguiente instrucción fuera del ciclo </a:t>
            </a:r>
            <a:r>
              <a:rPr lang="es-ES" dirty="0" err="1" smtClean="0"/>
              <a:t>for</a:t>
            </a:r>
            <a:r>
              <a:rPr lang="es-ES" dirty="0" smtClean="0"/>
              <a:t> o </a:t>
            </a:r>
            <a:r>
              <a:rPr lang="es-ES" dirty="0" err="1" smtClean="0"/>
              <a:t>while</a:t>
            </a:r>
            <a:r>
              <a:rPr lang="es-ES" dirty="0" smtClean="0"/>
              <a:t>.</a:t>
            </a:r>
          </a:p>
          <a:p>
            <a:pPr algn="just"/>
            <a:endParaRPr lang="es-ES" dirty="0"/>
          </a:p>
          <a:p>
            <a:pPr algn="just"/>
            <a:r>
              <a:rPr lang="es-ES" dirty="0" smtClean="0"/>
              <a:t>La instrucción </a:t>
            </a:r>
            <a:r>
              <a:rPr lang="es-ES" dirty="0" err="1" smtClean="0"/>
              <a:t>continue</a:t>
            </a:r>
            <a:r>
              <a:rPr lang="es-ES" dirty="0" smtClean="0"/>
              <a:t> pasa el control del flujo del programa a la siguiente iteración del ciclo </a:t>
            </a:r>
            <a:r>
              <a:rPr lang="es-ES" dirty="0" err="1" smtClean="0"/>
              <a:t>for</a:t>
            </a:r>
            <a:r>
              <a:rPr lang="es-ES" dirty="0" smtClean="0"/>
              <a:t> o </a:t>
            </a:r>
            <a:r>
              <a:rPr lang="es-ES" dirty="0" err="1" smtClean="0"/>
              <a:t>while</a:t>
            </a:r>
            <a:r>
              <a:rPr lang="es-ES" dirty="0" smtClean="0"/>
              <a:t> en el cual aparece, de esta manera ya no se ejecutarán las instrucciones siguientes a </a:t>
            </a:r>
            <a:r>
              <a:rPr lang="es-ES" dirty="0" err="1" smtClean="0"/>
              <a:t>continue</a:t>
            </a:r>
            <a:r>
              <a:rPr lang="es-ES" dirty="0" smtClean="0"/>
              <a:t> durante esa iteración.</a:t>
            </a:r>
          </a:p>
          <a:p>
            <a:endParaRPr lang="es-EC" dirty="0"/>
          </a:p>
        </p:txBody>
      </p:sp>
    </p:spTree>
    <p:extLst>
      <p:ext uri="{BB962C8B-B14F-4D97-AF65-F5344CB8AC3E}">
        <p14:creationId xmlns:p14="http://schemas.microsoft.com/office/powerpoint/2010/main" val="2869416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253</TotalTime>
  <Words>466</Words>
  <Application>Microsoft Office PowerPoint</Application>
  <PresentationFormat>Presentación en pantalla (4:3)</PresentationFormat>
  <Paragraphs>102</Paragraphs>
  <Slides>8</Slides>
  <Notes>3</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Transmisión de listas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71</cp:revision>
  <dcterms:created xsi:type="dcterms:W3CDTF">2013-04-09T22:24:33Z</dcterms:created>
  <dcterms:modified xsi:type="dcterms:W3CDTF">2013-04-30T13:44:07Z</dcterms:modified>
</cp:coreProperties>
</file>