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257" r:id="rId3"/>
    <p:sldId id="258" r:id="rId4"/>
    <p:sldId id="259" r:id="rId5"/>
    <p:sldId id="260" r:id="rId6"/>
    <p:sldId id="261" r:id="rId7"/>
    <p:sldId id="262" r:id="rId8"/>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8B066-0C54-440D-A0AC-D9B3844502DB}" type="datetimeFigureOut">
              <a:rPr lang="es-EC" smtClean="0"/>
              <a:t>09/04/2013</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ACFDD-543D-42B7-9988-DF2F6E746733}" type="slidenum">
              <a:rPr lang="es-EC" smtClean="0"/>
              <a:t>‹Nº›</a:t>
            </a:fld>
            <a:endParaRPr lang="es-EC"/>
          </a:p>
        </p:txBody>
      </p:sp>
    </p:spTree>
    <p:extLst>
      <p:ext uri="{BB962C8B-B14F-4D97-AF65-F5344CB8AC3E}">
        <p14:creationId xmlns:p14="http://schemas.microsoft.com/office/powerpoint/2010/main" val="153693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2</a:t>
            </a:fld>
            <a:endParaRPr lang="es-EC"/>
          </a:p>
        </p:txBody>
      </p:sp>
    </p:spTree>
    <p:extLst>
      <p:ext uri="{BB962C8B-B14F-4D97-AF65-F5344CB8AC3E}">
        <p14:creationId xmlns:p14="http://schemas.microsoft.com/office/powerpoint/2010/main" val="345815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1EC83C0-18BC-41E5-9214-7DCB52325666}"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EC83C0-18BC-41E5-9214-7DCB52325666}"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EC83C0-18BC-41E5-9214-7DCB52325666}"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EC83C0-18BC-41E5-9214-7DCB52325666}" type="datetimeFigureOut">
              <a:rPr lang="es-EC" smtClean="0"/>
              <a:t>09/04/2013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EC83C0-18BC-41E5-9214-7DCB52325666}" type="datetimeFigureOut">
              <a:rPr lang="es-EC" smtClean="0"/>
              <a:t>09/04/2013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B42BC03-87C6-47E2-BB19-DD7037807F86}" type="slidenum">
              <a:rPr lang="es-EC" smtClean="0"/>
              <a:t>‹Nº›</a:t>
            </a:fld>
            <a:endParaRPr lang="es-EC"/>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EC83C0-18BC-41E5-9214-7DCB52325666}" type="datetimeFigureOut">
              <a:rPr lang="es-EC" smtClean="0"/>
              <a:t>09/04/2013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83C0-18BC-41E5-9214-7DCB52325666}" type="datetimeFigureOut">
              <a:rPr lang="es-EC" smtClean="0"/>
              <a:t>09/04/2013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09/04/2013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09/04/2013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1EC83C0-18BC-41E5-9214-7DCB52325666}" type="datetimeFigureOut">
              <a:rPr lang="es-EC" smtClean="0"/>
              <a:t>09/04/2013</a:t>
            </a:fld>
            <a:endParaRPr lang="es-EC"/>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EC"/>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B42BC03-87C6-47E2-BB19-DD7037807F86}"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Descripción: C:\Users\USER\Documents\Imagenes MOODLE\puce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38" y="1990725"/>
            <a:ext cx="1897520" cy="1747664"/>
          </a:xfrm>
          <a:prstGeom prst="rect">
            <a:avLst/>
          </a:prstGeom>
          <a:noFill/>
          <a:extLst/>
        </p:spPr>
      </p:pic>
      <p:sp>
        <p:nvSpPr>
          <p:cNvPr id="5" name="10 Cuadro de texto"/>
          <p:cNvSpPr txBox="1"/>
          <p:nvPr/>
        </p:nvSpPr>
        <p:spPr>
          <a:xfrm>
            <a:off x="1331024" y="785352"/>
            <a:ext cx="6320347" cy="6071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s-ES" sz="2800" b="1" dirty="0" smtClean="0">
                <a:solidFill>
                  <a:srgbClr val="1F497D"/>
                </a:solidFill>
                <a:latin typeface="Arial"/>
                <a:ea typeface="Calibri"/>
                <a:cs typeface="Times New Roman"/>
              </a:rPr>
              <a:t>PROCESAMIENTO DE IMÁGENES</a:t>
            </a:r>
            <a:endParaRPr lang="es-EC" sz="2800" dirty="0">
              <a:effectLst/>
              <a:ea typeface="Calibri"/>
              <a:cs typeface="Times New Roman"/>
            </a:endParaRPr>
          </a:p>
        </p:txBody>
      </p:sp>
      <p:sp>
        <p:nvSpPr>
          <p:cNvPr id="6" name="9 Cuadro de texto"/>
          <p:cNvSpPr txBox="1"/>
          <p:nvPr/>
        </p:nvSpPr>
        <p:spPr>
          <a:xfrm>
            <a:off x="683568" y="5826596"/>
            <a:ext cx="4064496"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b="1" dirty="0">
                <a:solidFill>
                  <a:srgbClr val="1F497D"/>
                </a:solidFill>
                <a:effectLst/>
                <a:latin typeface="Arial"/>
                <a:ea typeface="Calibri"/>
                <a:cs typeface="Times New Roman"/>
              </a:rPr>
              <a:t>Docente: Ing. José Luis Carvajal C</a:t>
            </a:r>
            <a:r>
              <a:rPr lang="es-ES" sz="1000" b="1" dirty="0">
                <a:solidFill>
                  <a:srgbClr val="1F497D"/>
                </a:solidFill>
                <a:effectLst/>
                <a:latin typeface="Arial"/>
                <a:ea typeface="Calibri"/>
                <a:cs typeface="Times New Roman"/>
              </a:rPr>
              <a:t>.</a:t>
            </a:r>
            <a:endParaRPr lang="es-EC" sz="1100" dirty="0">
              <a:effectLst/>
              <a:ea typeface="Calibri"/>
              <a:cs typeface="Times New Roman"/>
            </a:endParaRPr>
          </a:p>
        </p:txBody>
      </p:sp>
      <p:sp>
        <p:nvSpPr>
          <p:cNvPr id="7" name="11 Cuadro de texto"/>
          <p:cNvSpPr txBox="1"/>
          <p:nvPr/>
        </p:nvSpPr>
        <p:spPr>
          <a:xfrm>
            <a:off x="683568" y="4429869"/>
            <a:ext cx="7776864" cy="59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s-ES" sz="2800" b="1" dirty="0">
                <a:solidFill>
                  <a:srgbClr val="1F497D"/>
                </a:solidFill>
                <a:effectLst/>
                <a:latin typeface="Arial"/>
                <a:ea typeface="Calibri"/>
                <a:cs typeface="Times New Roman"/>
              </a:rPr>
              <a:t>INGENIERÍA EN </a:t>
            </a:r>
            <a:r>
              <a:rPr lang="es-ES" sz="2800" b="1" dirty="0" smtClean="0">
                <a:solidFill>
                  <a:srgbClr val="1F497D"/>
                </a:solidFill>
                <a:effectLst/>
                <a:latin typeface="Arial"/>
                <a:ea typeface="Calibri"/>
                <a:cs typeface="Times New Roman"/>
              </a:rPr>
              <a:t>SISTEMAS Y COMPUTACIÓN</a:t>
            </a:r>
            <a:endParaRPr lang="es-EC" sz="2800" dirty="0">
              <a:effectLst/>
              <a:ea typeface="Calibri"/>
              <a:cs typeface="Times New Roman"/>
            </a:endParaRPr>
          </a:p>
        </p:txBody>
      </p:sp>
    </p:spTree>
    <p:extLst>
      <p:ext uri="{BB962C8B-B14F-4D97-AF65-F5344CB8AC3E}">
        <p14:creationId xmlns:p14="http://schemas.microsoft.com/office/powerpoint/2010/main" val="3425472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6186309"/>
          </a:xfrm>
          <a:prstGeom prst="rect">
            <a:avLst/>
          </a:prstGeom>
          <a:noFill/>
        </p:spPr>
        <p:txBody>
          <a:bodyPr wrap="square" rtlCol="0">
            <a:spAutoFit/>
          </a:bodyPr>
          <a:lstStyle/>
          <a:p>
            <a:r>
              <a:rPr lang="es-ES" b="1" dirty="0" smtClean="0"/>
              <a:t>Relaciones entre pixeles:</a:t>
            </a:r>
          </a:p>
          <a:p>
            <a:endParaRPr lang="es-ES" b="1" dirty="0"/>
          </a:p>
          <a:p>
            <a:r>
              <a:rPr lang="es-ES" b="1" dirty="0" smtClean="0"/>
              <a:t>Vecinos de un pixel:</a:t>
            </a:r>
          </a:p>
          <a:p>
            <a:endParaRPr lang="es-ES" b="1" dirty="0"/>
          </a:p>
          <a:p>
            <a:pPr algn="just"/>
            <a:r>
              <a:rPr lang="es-ES" dirty="0" smtClean="0"/>
              <a:t>La vecindad se define como la relación que tiene un pixel de manera posicional con los pixeles mas cercanos a el. Existen dos tipos de vecindad que posee un pixel en la imagen, la vecindad 4 – vecinos y 8 – vecinos.</a:t>
            </a:r>
          </a:p>
          <a:p>
            <a:pPr algn="just"/>
            <a:endParaRPr lang="es-ES" dirty="0"/>
          </a:p>
          <a:p>
            <a:pPr algn="just"/>
            <a:r>
              <a:rPr lang="es-ES" dirty="0" smtClean="0"/>
              <a:t>La vecindad 4 – vecinos se constituye de los pixeles (V1, V2, V3 y V4) que se encuentran arriba, abajo, a la derecha e izquierda de un pixel en cuestión P. </a:t>
            </a:r>
            <a:endParaRPr lang="es-ES" dirty="0"/>
          </a:p>
          <a:p>
            <a:pPr algn="just"/>
            <a:endParaRPr lang="es-ES" dirty="0" smtClean="0"/>
          </a:p>
          <a:p>
            <a:pPr algn="just"/>
            <a:r>
              <a:rPr lang="es-ES" dirty="0"/>
              <a:t>La vecindad 8 – vecinos se constituye de los pixeles (V1, V2, V3, V4, V5, V6, V7 y V8) correspondientes a los 4 – vecinos más los 4 pixeles que se encuentran en forma diagonal al pixel en cuestión P</a:t>
            </a:r>
            <a:r>
              <a:rPr lang="es-ES" dirty="0" smtClean="0"/>
              <a:t>.</a:t>
            </a:r>
          </a:p>
          <a:p>
            <a:pPr algn="just"/>
            <a:endParaRPr lang="es-ES" dirty="0"/>
          </a:p>
          <a:p>
            <a:pPr algn="just"/>
            <a:endParaRPr lang="es-ES" dirty="0" smtClean="0"/>
          </a:p>
          <a:p>
            <a:pPr algn="just"/>
            <a:endParaRPr lang="es-ES" dirty="0"/>
          </a:p>
          <a:p>
            <a:pPr algn="just"/>
            <a:endParaRPr lang="es-ES" dirty="0" smtClean="0"/>
          </a:p>
          <a:p>
            <a:pPr algn="just"/>
            <a:endParaRPr lang="es-ES" dirty="0"/>
          </a:p>
          <a:p>
            <a:pPr algn="just"/>
            <a:endParaRPr lang="es-ES" dirty="0" smtClean="0"/>
          </a:p>
          <a:p>
            <a:pPr algn="just"/>
            <a:endParaRPr lang="es-ES" dirty="0"/>
          </a:p>
          <a:p>
            <a:pPr algn="just"/>
            <a:r>
              <a:rPr lang="es-ES" dirty="0" smtClean="0"/>
              <a:t> </a:t>
            </a:r>
            <a:endParaRPr lang="es-EC" dirty="0"/>
          </a:p>
        </p:txBody>
      </p:sp>
    </p:spTree>
    <p:extLst>
      <p:ext uri="{BB962C8B-B14F-4D97-AF65-F5344CB8AC3E}">
        <p14:creationId xmlns:p14="http://schemas.microsoft.com/office/powerpoint/2010/main" val="372139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49" y="980728"/>
            <a:ext cx="727280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357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70485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273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03" y="1412776"/>
            <a:ext cx="871537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699792" y="512686"/>
            <a:ext cx="3816424" cy="461665"/>
          </a:xfrm>
          <a:prstGeom prst="rect">
            <a:avLst/>
          </a:prstGeom>
          <a:noFill/>
        </p:spPr>
        <p:txBody>
          <a:bodyPr wrap="square" rtlCol="0">
            <a:spAutoFit/>
          </a:bodyPr>
          <a:lstStyle/>
          <a:p>
            <a:pPr algn="ctr"/>
            <a:r>
              <a:rPr lang="es-ES" sz="2400" b="1" dirty="0" smtClean="0"/>
              <a:t>CONECTIVIDAD</a:t>
            </a:r>
            <a:endParaRPr lang="es-EC" sz="2400" b="1" dirty="0"/>
          </a:p>
        </p:txBody>
      </p:sp>
    </p:spTree>
    <p:extLst>
      <p:ext uri="{BB962C8B-B14F-4D97-AF65-F5344CB8AC3E}">
        <p14:creationId xmlns:p14="http://schemas.microsoft.com/office/powerpoint/2010/main" val="185456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39752" y="536921"/>
            <a:ext cx="4536504" cy="461665"/>
          </a:xfrm>
          <a:prstGeom prst="rect">
            <a:avLst/>
          </a:prstGeom>
          <a:noFill/>
        </p:spPr>
        <p:txBody>
          <a:bodyPr wrap="square" rtlCol="0">
            <a:spAutoFit/>
          </a:bodyPr>
          <a:lstStyle/>
          <a:p>
            <a:pPr algn="ctr"/>
            <a:r>
              <a:rPr lang="es-ES" sz="2400" b="1" dirty="0" smtClean="0"/>
              <a:t>MEDIDAS DE DISTANCIA</a:t>
            </a:r>
            <a:endParaRPr lang="es-EC" sz="2400" b="1" dirty="0"/>
          </a:p>
        </p:txBody>
      </p:sp>
      <mc:AlternateContent xmlns:mc="http://schemas.openxmlformats.org/markup-compatibility/2006" xmlns:a14="http://schemas.microsoft.com/office/drawing/2010/main">
        <mc:Choice Requires="a14">
          <p:sp>
            <p:nvSpPr>
              <p:cNvPr id="3" name="2 CuadroTexto"/>
              <p:cNvSpPr txBox="1"/>
              <p:nvPr/>
            </p:nvSpPr>
            <p:spPr>
              <a:xfrm>
                <a:off x="539552" y="1484784"/>
                <a:ext cx="8208912" cy="4582729"/>
              </a:xfrm>
              <a:prstGeom prst="rect">
                <a:avLst/>
              </a:prstGeom>
              <a:noFill/>
            </p:spPr>
            <p:txBody>
              <a:bodyPr wrap="square" rtlCol="0">
                <a:spAutoFit/>
              </a:bodyPr>
              <a:lstStyle/>
              <a:p>
                <a:pPr algn="just"/>
                <a:r>
                  <a:rPr lang="es-ES" dirty="0" smtClean="0"/>
                  <a:t>La distancia existente entre dos pixeles es una de las medidas más usadas en el procesamiento de imágenes, con aplicaciones que van desde la similitud hasta la medición de objetos encontrados en la escena. Existen varios tipos de medidas para encontrar relaciones posicionales entre pixeles, sin embargo, las más comunes son la distancia euclidiana, la distancia </a:t>
                </a:r>
                <a:r>
                  <a:rPr lang="es-ES" dirty="0" err="1" smtClean="0"/>
                  <a:t>city-block</a:t>
                </a:r>
                <a:r>
                  <a:rPr lang="es-ES" dirty="0" smtClean="0"/>
                  <a:t> y la </a:t>
                </a:r>
                <a:r>
                  <a:rPr lang="es-ES" dirty="0" err="1" smtClean="0"/>
                  <a:t>chessboard</a:t>
                </a:r>
                <a:r>
                  <a:rPr lang="es-ES" dirty="0" smtClean="0"/>
                  <a:t>.</a:t>
                </a:r>
              </a:p>
              <a:p>
                <a:pPr algn="just"/>
                <a:endParaRPr lang="es-ES" dirty="0"/>
              </a:p>
              <a:p>
                <a:pPr algn="just"/>
                <a:r>
                  <a:rPr lang="es-ES" dirty="0" smtClean="0"/>
                  <a:t>La distancia euclidiana se define como la distancia existente entre dos pixeles definida de acuerdo a:</a:t>
                </a:r>
              </a:p>
              <a:p>
                <a:pPr algn="just"/>
                <a:endParaRPr lang="es-ES" dirty="0"/>
              </a:p>
              <a:p>
                <a:pPr algn="ctr"/>
                <a:r>
                  <a:rPr lang="es-ES" dirty="0" smtClean="0"/>
                  <a:t>D</a:t>
                </a:r>
                <a:r>
                  <a:rPr lang="es-ES" baseline="-25000" dirty="0" smtClean="0"/>
                  <a:t>E</a:t>
                </a:r>
                <a:r>
                  <a:rPr lang="es-ES" dirty="0" smtClean="0"/>
                  <a:t>(p</a:t>
                </a:r>
                <a:r>
                  <a:rPr lang="es-ES" baseline="-25000" dirty="0" smtClean="0"/>
                  <a:t>1</a:t>
                </a:r>
                <a:r>
                  <a:rPr lang="es-ES" dirty="0" smtClean="0"/>
                  <a:t>,p</a:t>
                </a:r>
                <a:r>
                  <a:rPr lang="es-ES" baseline="-25000" dirty="0" smtClean="0"/>
                  <a:t>2</a:t>
                </a:r>
                <a:r>
                  <a:rPr lang="es-ES" dirty="0" smtClean="0"/>
                  <a:t>) = </a:t>
                </a:r>
                <a14:m>
                  <m:oMath xmlns:m="http://schemas.openxmlformats.org/officeDocument/2006/math">
                    <m:rad>
                      <m:radPr>
                        <m:degHide m:val="on"/>
                        <m:ctrlPr>
                          <a:rPr lang="es-ES" i="1" smtClean="0">
                            <a:latin typeface="Cambria Math"/>
                          </a:rPr>
                        </m:ctrlPr>
                      </m:radPr>
                      <m:deg/>
                      <m:e>
                        <m:sSup>
                          <m:sSupPr>
                            <m:ctrlPr>
                              <a:rPr lang="es-ES" i="1" smtClean="0">
                                <a:latin typeface="Cambria Math"/>
                              </a:rPr>
                            </m:ctrlPr>
                          </m:sSupPr>
                          <m:e>
                            <m:r>
                              <a:rPr lang="es-ES" b="0" i="1" smtClean="0">
                                <a:latin typeface="Cambria Math"/>
                              </a:rPr>
                              <m:t>(</m:t>
                            </m:r>
                            <m:sSub>
                              <m:sSubPr>
                                <m:ctrlPr>
                                  <a:rPr lang="es-ES" b="0" i="1" smtClean="0">
                                    <a:latin typeface="Cambria Math"/>
                                  </a:rPr>
                                </m:ctrlPr>
                              </m:sSubPr>
                              <m:e>
                                <m:r>
                                  <a:rPr lang="es-ES" b="0" i="1" smtClean="0">
                                    <a:latin typeface="Cambria Math"/>
                                  </a:rPr>
                                  <m:t>𝑥</m:t>
                                </m:r>
                              </m:e>
                              <m:sub>
                                <m:r>
                                  <a:rPr lang="es-ES" b="0" i="1" smtClean="0">
                                    <a:latin typeface="Cambria Math"/>
                                  </a:rPr>
                                  <m:t>1</m:t>
                                </m:r>
                              </m:sub>
                            </m:sSub>
                            <m:r>
                              <a:rPr lang="es-ES" b="0" i="1" smtClean="0">
                                <a:latin typeface="Cambria Math"/>
                              </a:rPr>
                              <m:t>−</m:t>
                            </m:r>
                            <m:sSub>
                              <m:sSubPr>
                                <m:ctrlPr>
                                  <a:rPr lang="es-ES" b="0" i="1" smtClean="0">
                                    <a:latin typeface="Cambria Math"/>
                                  </a:rPr>
                                </m:ctrlPr>
                              </m:sSubPr>
                              <m:e>
                                <m:r>
                                  <a:rPr lang="es-ES" b="0" i="1" smtClean="0">
                                    <a:latin typeface="Cambria Math"/>
                                  </a:rPr>
                                  <m:t>𝑥</m:t>
                                </m:r>
                              </m:e>
                              <m:sub>
                                <m:r>
                                  <a:rPr lang="es-ES" b="0" i="1" smtClean="0">
                                    <a:latin typeface="Cambria Math"/>
                                  </a:rPr>
                                  <m:t>2</m:t>
                                </m:r>
                              </m:sub>
                            </m:sSub>
                            <m:r>
                              <a:rPr lang="es-ES" b="0" i="1" smtClean="0">
                                <a:latin typeface="Cambria Math"/>
                              </a:rPr>
                              <m:t>)</m:t>
                            </m:r>
                          </m:e>
                          <m:sup>
                            <m:r>
                              <a:rPr lang="es-ES" b="0" i="1" smtClean="0">
                                <a:latin typeface="Cambria Math"/>
                              </a:rPr>
                              <m:t>2</m:t>
                            </m:r>
                          </m:sup>
                        </m:sSup>
                        <m:r>
                          <a:rPr lang="es-ES" b="0" i="1" smtClean="0">
                            <a:latin typeface="Cambria Math"/>
                          </a:rPr>
                          <m:t> +</m:t>
                        </m:r>
                        <m:sSup>
                          <m:sSupPr>
                            <m:ctrlPr>
                              <a:rPr lang="es-ES" i="1">
                                <a:latin typeface="Cambria Math"/>
                              </a:rPr>
                            </m:ctrlPr>
                          </m:sSupPr>
                          <m:e>
                            <m:r>
                              <a:rPr lang="es-ES" i="1">
                                <a:latin typeface="Cambria Math"/>
                              </a:rPr>
                              <m:t>(</m:t>
                            </m:r>
                            <m:sSub>
                              <m:sSubPr>
                                <m:ctrlPr>
                                  <a:rPr lang="es-ES" i="1">
                                    <a:latin typeface="Cambria Math"/>
                                  </a:rPr>
                                </m:ctrlPr>
                              </m:sSubPr>
                              <m:e>
                                <m:r>
                                  <a:rPr lang="es-ES" b="0" i="1" smtClean="0">
                                    <a:latin typeface="Cambria Math"/>
                                  </a:rPr>
                                  <m:t>𝑦</m:t>
                                </m:r>
                              </m:e>
                              <m:sub>
                                <m:r>
                                  <a:rPr lang="es-ES" i="1">
                                    <a:latin typeface="Cambria Math"/>
                                  </a:rPr>
                                  <m:t>1</m:t>
                                </m:r>
                              </m:sub>
                            </m:sSub>
                            <m:r>
                              <a:rPr lang="es-ES" i="1">
                                <a:latin typeface="Cambria Math"/>
                              </a:rPr>
                              <m:t>−</m:t>
                            </m:r>
                            <m:sSub>
                              <m:sSubPr>
                                <m:ctrlPr>
                                  <a:rPr lang="es-ES" i="1">
                                    <a:latin typeface="Cambria Math"/>
                                  </a:rPr>
                                </m:ctrlPr>
                              </m:sSubPr>
                              <m:e>
                                <m:r>
                                  <a:rPr lang="es-ES" b="0" i="1" smtClean="0">
                                    <a:latin typeface="Cambria Math"/>
                                  </a:rPr>
                                  <m:t>𝑦</m:t>
                                </m:r>
                              </m:e>
                              <m:sub>
                                <m:r>
                                  <a:rPr lang="es-ES" i="1">
                                    <a:latin typeface="Cambria Math"/>
                                  </a:rPr>
                                  <m:t>2</m:t>
                                </m:r>
                              </m:sub>
                            </m:sSub>
                            <m:r>
                              <a:rPr lang="es-ES" i="1">
                                <a:latin typeface="Cambria Math"/>
                              </a:rPr>
                              <m:t>)</m:t>
                            </m:r>
                          </m:e>
                          <m:sup>
                            <m:r>
                              <a:rPr lang="es-ES" i="1">
                                <a:latin typeface="Cambria Math"/>
                              </a:rPr>
                              <m:t>2</m:t>
                            </m:r>
                          </m:sup>
                        </m:sSup>
                      </m:e>
                    </m:rad>
                  </m:oMath>
                </a14:m>
                <a:endParaRPr lang="es-ES" dirty="0" smtClean="0"/>
              </a:p>
              <a:p>
                <a:pPr algn="just"/>
                <a:endParaRPr lang="es-ES" dirty="0"/>
              </a:p>
              <a:p>
                <a:pPr algn="just"/>
                <a:r>
                  <a:rPr lang="es-ES" dirty="0" smtClean="0"/>
                  <a:t>La distancia </a:t>
                </a:r>
                <a:r>
                  <a:rPr lang="es-ES" dirty="0" err="1" smtClean="0"/>
                  <a:t>cityblock</a:t>
                </a:r>
                <a:r>
                  <a:rPr lang="es-ES" dirty="0" smtClean="0"/>
                  <a:t> corresponde a la suma de la distancia horizontal y vertical entre ambos pixeles, la cuál es definida como:</a:t>
                </a:r>
              </a:p>
              <a:p>
                <a:pPr algn="just"/>
                <a:endParaRPr lang="es-ES" dirty="0"/>
              </a:p>
              <a:p>
                <a:pPr algn="ctr"/>
                <a:r>
                  <a:rPr lang="es-ES" dirty="0" smtClean="0"/>
                  <a:t>D</a:t>
                </a:r>
                <a:r>
                  <a:rPr lang="es-ES" baseline="-25000" dirty="0" smtClean="0"/>
                  <a:t>C-B</a:t>
                </a:r>
                <a:r>
                  <a:rPr lang="es-ES" dirty="0" smtClean="0"/>
                  <a:t>(p</a:t>
                </a:r>
                <a:r>
                  <a:rPr lang="es-ES" baseline="-25000" dirty="0" smtClean="0"/>
                  <a:t>1</a:t>
                </a:r>
                <a:r>
                  <a:rPr lang="es-ES" dirty="0" smtClean="0"/>
                  <a:t>,p</a:t>
                </a:r>
                <a:r>
                  <a:rPr lang="es-ES" baseline="-25000" dirty="0" smtClean="0"/>
                  <a:t>2</a:t>
                </a:r>
                <a:r>
                  <a:rPr lang="es-ES" dirty="0" smtClean="0"/>
                  <a:t>) = </a:t>
                </a:r>
                <a14:m>
                  <m:oMath xmlns:m="http://schemas.openxmlformats.org/officeDocument/2006/math">
                    <m:d>
                      <m:dPr>
                        <m:begChr m:val="|"/>
                        <m:endChr m:val="|"/>
                        <m:ctrlPr>
                          <a:rPr lang="es-ES" i="1" smtClean="0">
                            <a:latin typeface="Cambria Math"/>
                          </a:rPr>
                        </m:ctrlPr>
                      </m:dPr>
                      <m:e>
                        <m:sSub>
                          <m:sSubPr>
                            <m:ctrlPr>
                              <a:rPr lang="es-ES" i="1">
                                <a:latin typeface="Cambria Math"/>
                              </a:rPr>
                            </m:ctrlPr>
                          </m:sSubPr>
                          <m:e>
                            <m:r>
                              <a:rPr lang="es-ES" i="1">
                                <a:latin typeface="Cambria Math"/>
                              </a:rPr>
                              <m:t>𝑥</m:t>
                            </m:r>
                          </m:e>
                          <m:sub>
                            <m:r>
                              <a:rPr lang="es-ES" i="1">
                                <a:latin typeface="Cambria Math"/>
                              </a:rPr>
                              <m:t>1</m:t>
                            </m:r>
                          </m:sub>
                        </m:sSub>
                        <m:r>
                          <a:rPr lang="es-ES" i="1">
                            <a:latin typeface="Cambria Math"/>
                          </a:rPr>
                          <m:t>−</m:t>
                        </m:r>
                        <m:sSub>
                          <m:sSubPr>
                            <m:ctrlPr>
                              <a:rPr lang="es-ES" i="1">
                                <a:latin typeface="Cambria Math"/>
                              </a:rPr>
                            </m:ctrlPr>
                          </m:sSubPr>
                          <m:e>
                            <m:r>
                              <a:rPr lang="es-ES" i="1">
                                <a:latin typeface="Cambria Math"/>
                              </a:rPr>
                              <m:t>𝑥</m:t>
                            </m:r>
                          </m:e>
                          <m:sub>
                            <m:r>
                              <a:rPr lang="es-ES" i="1">
                                <a:latin typeface="Cambria Math"/>
                              </a:rPr>
                              <m:t>2</m:t>
                            </m:r>
                          </m:sub>
                        </m:sSub>
                      </m:e>
                    </m:d>
                    <m:r>
                      <a:rPr lang="es-ES" b="0" i="0" smtClean="0">
                        <a:latin typeface="Cambria Math"/>
                      </a:rPr>
                      <m:t>+</m:t>
                    </m:r>
                    <m:d>
                      <m:dPr>
                        <m:begChr m:val="|"/>
                        <m:endChr m:val="|"/>
                        <m:ctrlPr>
                          <a:rPr lang="es-ES" i="1">
                            <a:latin typeface="Cambria Math"/>
                          </a:rPr>
                        </m:ctrlPr>
                      </m:dPr>
                      <m:e>
                        <m:sSub>
                          <m:sSubPr>
                            <m:ctrlPr>
                              <a:rPr lang="es-ES" i="1" smtClean="0">
                                <a:latin typeface="Cambria Math"/>
                              </a:rPr>
                            </m:ctrlPr>
                          </m:sSubPr>
                          <m:e>
                            <m:r>
                              <a:rPr lang="es-ES" b="0" i="1" smtClean="0">
                                <a:latin typeface="Cambria Math"/>
                              </a:rPr>
                              <m:t>𝑦</m:t>
                            </m:r>
                          </m:e>
                          <m:sub>
                            <m:r>
                              <a:rPr lang="es-ES" i="1">
                                <a:latin typeface="Cambria Math"/>
                              </a:rPr>
                              <m:t>1</m:t>
                            </m:r>
                          </m:sub>
                        </m:sSub>
                        <m:r>
                          <a:rPr lang="es-ES" i="1">
                            <a:latin typeface="Cambria Math"/>
                          </a:rPr>
                          <m:t>−</m:t>
                        </m:r>
                        <m:sSub>
                          <m:sSubPr>
                            <m:ctrlPr>
                              <a:rPr lang="es-ES" i="1">
                                <a:latin typeface="Cambria Math"/>
                              </a:rPr>
                            </m:ctrlPr>
                          </m:sSubPr>
                          <m:e>
                            <m:r>
                              <a:rPr lang="es-ES" b="0" i="1" smtClean="0">
                                <a:latin typeface="Cambria Math"/>
                              </a:rPr>
                              <m:t>𝑦</m:t>
                            </m:r>
                          </m:e>
                          <m:sub>
                            <m:r>
                              <a:rPr lang="es-ES" i="1">
                                <a:latin typeface="Cambria Math"/>
                              </a:rPr>
                              <m:t>2</m:t>
                            </m:r>
                          </m:sub>
                        </m:sSub>
                      </m:e>
                    </m:d>
                  </m:oMath>
                </a14:m>
                <a:endParaRPr lang="es-EC" dirty="0"/>
              </a:p>
            </p:txBody>
          </p:sp>
        </mc:Choice>
        <mc:Fallback xmlns="">
          <p:sp>
            <p:nvSpPr>
              <p:cNvPr id="3" name="2 CuadroTexto"/>
              <p:cNvSpPr txBox="1">
                <a:spLocks noRot="1" noChangeAspect="1" noMove="1" noResize="1" noEditPoints="1" noAdjustHandles="1" noChangeArrowheads="1" noChangeShapeType="1" noTextEdit="1"/>
              </p:cNvSpPr>
              <p:nvPr/>
            </p:nvSpPr>
            <p:spPr>
              <a:xfrm>
                <a:off x="539552" y="1484784"/>
                <a:ext cx="8208912" cy="4582729"/>
              </a:xfrm>
              <a:prstGeom prst="rect">
                <a:avLst/>
              </a:prstGeom>
              <a:blipFill rotWithShape="1">
                <a:blip r:embed="rId2"/>
                <a:stretch>
                  <a:fillRect l="-669" t="-799" r="-594" b="-1198"/>
                </a:stretch>
              </a:blipFill>
            </p:spPr>
            <p:txBody>
              <a:bodyPr/>
              <a:lstStyle/>
              <a:p>
                <a:r>
                  <a:rPr lang="es-EC">
                    <a:noFill/>
                  </a:rPr>
                  <a:t> </a:t>
                </a:r>
              </a:p>
            </p:txBody>
          </p:sp>
        </mc:Fallback>
      </mc:AlternateContent>
    </p:spTree>
    <p:extLst>
      <p:ext uri="{BB962C8B-B14F-4D97-AF65-F5344CB8AC3E}">
        <p14:creationId xmlns:p14="http://schemas.microsoft.com/office/powerpoint/2010/main" val="1101813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CuadroTexto"/>
              <p:cNvSpPr txBox="1"/>
              <p:nvPr/>
            </p:nvSpPr>
            <p:spPr>
              <a:xfrm>
                <a:off x="323528" y="404664"/>
                <a:ext cx="8352928" cy="1754326"/>
              </a:xfrm>
              <a:prstGeom prst="rect">
                <a:avLst/>
              </a:prstGeom>
              <a:noFill/>
            </p:spPr>
            <p:txBody>
              <a:bodyPr wrap="square" rtlCol="0">
                <a:spAutoFit/>
              </a:bodyPr>
              <a:lstStyle/>
              <a:p>
                <a:r>
                  <a:rPr lang="es-ES" dirty="0" smtClean="0"/>
                  <a:t>La distancia </a:t>
                </a:r>
                <a:r>
                  <a:rPr lang="es-ES" dirty="0" err="1" smtClean="0"/>
                  <a:t>chessboard</a:t>
                </a:r>
                <a:r>
                  <a:rPr lang="es-ES" dirty="0" smtClean="0"/>
                  <a:t> es la máxima distancia entre el recorrido horizontal y el vertical que se experimenta entre dos pixeles. Dicha distancia se define de acuerdo a:</a:t>
                </a:r>
              </a:p>
              <a:p>
                <a:endParaRPr lang="es-ES" dirty="0"/>
              </a:p>
              <a:p>
                <a:pPr algn="ctr"/>
                <a:r>
                  <a:rPr lang="es-ES" dirty="0" smtClean="0"/>
                  <a:t>D</a:t>
                </a:r>
                <a:r>
                  <a:rPr lang="es-ES" baseline="-25000" dirty="0" smtClean="0"/>
                  <a:t>CH</a:t>
                </a:r>
                <a:r>
                  <a:rPr lang="es-ES" dirty="0" smtClean="0"/>
                  <a:t>(p</a:t>
                </a:r>
                <a:r>
                  <a:rPr lang="es-ES" baseline="-25000" dirty="0" smtClean="0"/>
                  <a:t>1</a:t>
                </a:r>
                <a:r>
                  <a:rPr lang="es-ES" dirty="0" smtClean="0"/>
                  <a:t>,p</a:t>
                </a:r>
                <a:r>
                  <a:rPr lang="es-ES" baseline="-25000" dirty="0" smtClean="0"/>
                  <a:t>2</a:t>
                </a:r>
                <a:r>
                  <a:rPr lang="es-ES" dirty="0"/>
                  <a:t>) = </a:t>
                </a:r>
                <a:r>
                  <a:rPr lang="es-ES" dirty="0" smtClean="0"/>
                  <a:t>max(</a:t>
                </a:r>
                <a14:m>
                  <m:oMath xmlns:m="http://schemas.openxmlformats.org/officeDocument/2006/math">
                    <m:d>
                      <m:dPr>
                        <m:begChr m:val="|"/>
                        <m:endChr m:val="|"/>
                        <m:ctrlPr>
                          <a:rPr lang="es-ES" i="1">
                            <a:latin typeface="Cambria Math"/>
                          </a:rPr>
                        </m:ctrlPr>
                      </m:dPr>
                      <m:e>
                        <m:sSub>
                          <m:sSubPr>
                            <m:ctrlPr>
                              <a:rPr lang="es-ES" i="1">
                                <a:latin typeface="Cambria Math"/>
                              </a:rPr>
                            </m:ctrlPr>
                          </m:sSubPr>
                          <m:e>
                            <m:r>
                              <a:rPr lang="es-ES" i="1">
                                <a:latin typeface="Cambria Math"/>
                              </a:rPr>
                              <m:t>𝑥</m:t>
                            </m:r>
                          </m:e>
                          <m:sub>
                            <m:r>
                              <a:rPr lang="es-ES" i="1">
                                <a:latin typeface="Cambria Math"/>
                              </a:rPr>
                              <m:t>1</m:t>
                            </m:r>
                          </m:sub>
                        </m:sSub>
                        <m:r>
                          <a:rPr lang="es-ES" i="1">
                            <a:latin typeface="Cambria Math"/>
                          </a:rPr>
                          <m:t>−</m:t>
                        </m:r>
                        <m:sSub>
                          <m:sSubPr>
                            <m:ctrlPr>
                              <a:rPr lang="es-ES" i="1">
                                <a:latin typeface="Cambria Math"/>
                              </a:rPr>
                            </m:ctrlPr>
                          </m:sSubPr>
                          <m:e>
                            <m:r>
                              <a:rPr lang="es-ES" i="1">
                                <a:latin typeface="Cambria Math"/>
                              </a:rPr>
                              <m:t>𝑥</m:t>
                            </m:r>
                          </m:e>
                          <m:sub>
                            <m:r>
                              <a:rPr lang="es-ES" i="1">
                                <a:latin typeface="Cambria Math"/>
                              </a:rPr>
                              <m:t>2</m:t>
                            </m:r>
                          </m:sub>
                        </m:sSub>
                      </m:e>
                    </m:d>
                    <m:r>
                      <a:rPr lang="es-ES" b="0" i="0" smtClean="0">
                        <a:latin typeface="Cambria Math"/>
                      </a:rPr>
                      <m:t>,</m:t>
                    </m:r>
                    <m:d>
                      <m:dPr>
                        <m:begChr m:val="|"/>
                        <m:endChr m:val="|"/>
                        <m:ctrlPr>
                          <a:rPr lang="es-ES" i="1">
                            <a:latin typeface="Cambria Math"/>
                          </a:rPr>
                        </m:ctrlPr>
                      </m:dPr>
                      <m:e>
                        <m:sSub>
                          <m:sSubPr>
                            <m:ctrlPr>
                              <a:rPr lang="es-ES" i="1">
                                <a:latin typeface="Cambria Math"/>
                              </a:rPr>
                            </m:ctrlPr>
                          </m:sSubPr>
                          <m:e>
                            <m:r>
                              <a:rPr lang="es-ES" i="1">
                                <a:latin typeface="Cambria Math"/>
                              </a:rPr>
                              <m:t>𝑦</m:t>
                            </m:r>
                          </m:e>
                          <m:sub>
                            <m:r>
                              <a:rPr lang="es-ES" i="1">
                                <a:latin typeface="Cambria Math"/>
                              </a:rPr>
                              <m:t>1</m:t>
                            </m:r>
                          </m:sub>
                        </m:sSub>
                        <m:r>
                          <a:rPr lang="es-ES" i="1">
                            <a:latin typeface="Cambria Math"/>
                          </a:rPr>
                          <m:t>−</m:t>
                        </m:r>
                        <m:sSub>
                          <m:sSubPr>
                            <m:ctrlPr>
                              <a:rPr lang="es-ES" i="1">
                                <a:latin typeface="Cambria Math"/>
                              </a:rPr>
                            </m:ctrlPr>
                          </m:sSubPr>
                          <m:e>
                            <m:r>
                              <a:rPr lang="es-ES" i="1">
                                <a:latin typeface="Cambria Math"/>
                              </a:rPr>
                              <m:t>𝑦</m:t>
                            </m:r>
                          </m:e>
                          <m:sub>
                            <m:r>
                              <a:rPr lang="es-ES" i="1">
                                <a:latin typeface="Cambria Math"/>
                              </a:rPr>
                              <m:t>2</m:t>
                            </m:r>
                          </m:sub>
                        </m:sSub>
                      </m:e>
                    </m:d>
                  </m:oMath>
                </a14:m>
                <a:r>
                  <a:rPr lang="es-ES" dirty="0" smtClean="0"/>
                  <a:t>)</a:t>
                </a:r>
              </a:p>
              <a:p>
                <a:endParaRPr lang="es-EC" dirty="0"/>
              </a:p>
            </p:txBody>
          </p:sp>
        </mc:Choice>
        <mc:Fallback xmlns="">
          <p:sp>
            <p:nvSpPr>
              <p:cNvPr id="2" name="1 CuadroTexto"/>
              <p:cNvSpPr txBox="1">
                <a:spLocks noRot="1" noChangeAspect="1" noMove="1" noResize="1" noEditPoints="1" noAdjustHandles="1" noChangeArrowheads="1" noChangeShapeType="1" noTextEdit="1"/>
              </p:cNvSpPr>
              <p:nvPr/>
            </p:nvSpPr>
            <p:spPr>
              <a:xfrm>
                <a:off x="323528" y="404664"/>
                <a:ext cx="8352928" cy="1754326"/>
              </a:xfrm>
              <a:prstGeom prst="rect">
                <a:avLst/>
              </a:prstGeom>
              <a:blipFill rotWithShape="1">
                <a:blip r:embed="rId2"/>
                <a:stretch>
                  <a:fillRect l="-584" t="-2083"/>
                </a:stretch>
              </a:blipFill>
            </p:spPr>
            <p:txBody>
              <a:bodyPr/>
              <a:lstStyle/>
              <a:p>
                <a:r>
                  <a:rPr lang="es-EC">
                    <a:noFill/>
                  </a:rPr>
                  <a:t> </a:t>
                </a:r>
              </a:p>
            </p:txBody>
          </p:sp>
        </mc:Fallback>
      </mc:AlternateContent>
    </p:spTree>
    <p:extLst>
      <p:ext uri="{BB962C8B-B14F-4D97-AF65-F5344CB8AC3E}">
        <p14:creationId xmlns:p14="http://schemas.microsoft.com/office/powerpoint/2010/main" val="1933591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TotalTime>
  <Words>377</Words>
  <Application>Microsoft Office PowerPoint</Application>
  <PresentationFormat>Presentación en pantalla (4:3)</PresentationFormat>
  <Paragraphs>35</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Transmisión de listas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cp:revision>
  <dcterms:created xsi:type="dcterms:W3CDTF">2013-04-09T22:24:33Z</dcterms:created>
  <dcterms:modified xsi:type="dcterms:W3CDTF">2013-04-09T22:25:52Z</dcterms:modified>
</cp:coreProperties>
</file>