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18336" y="171450"/>
            <a:ext cx="11321214" cy="30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96064" y="555458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3872" y="1775661"/>
            <a:ext cx="1066803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Alert</a:t>
            </a:r>
            <a:endParaRPr lang="fr-FR" dirty="0" smtClean="0"/>
          </a:p>
          <a:p>
            <a:pPr algn="ctr"/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92576" y="3605554"/>
            <a:ext cx="1610798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Monitor Server</a:t>
            </a:r>
            <a:endParaRPr lang="fr-FR" dirty="0"/>
          </a:p>
        </p:txBody>
      </p:sp>
      <p:grpSp>
        <p:nvGrpSpPr>
          <p:cNvPr id="131" name="Groupe 130"/>
          <p:cNvGrpSpPr/>
          <p:nvPr/>
        </p:nvGrpSpPr>
        <p:grpSpPr>
          <a:xfrm>
            <a:off x="8100787" y="5115940"/>
            <a:ext cx="2271940" cy="1072611"/>
            <a:chOff x="7929335" y="5363590"/>
            <a:chExt cx="2217957" cy="1072611"/>
          </a:xfrm>
        </p:grpSpPr>
        <p:sp>
          <p:nvSpPr>
            <p:cNvPr id="98" name="Rectangle 97"/>
            <p:cNvSpPr/>
            <p:nvPr/>
          </p:nvSpPr>
          <p:spPr>
            <a:xfrm>
              <a:off x="7929335" y="5363590"/>
              <a:ext cx="2217957" cy="10726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929335" y="5495095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key2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37031" y="552551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</p:grpSp>
      <p:cxnSp>
        <p:nvCxnSpPr>
          <p:cNvPr id="15" name="Connecteur droit 13"/>
          <p:cNvCxnSpPr>
            <a:stCxn id="11" idx="0"/>
            <a:endCxn id="9" idx="2"/>
          </p:cNvCxnSpPr>
          <p:nvPr/>
        </p:nvCxnSpPr>
        <p:spPr>
          <a:xfrm rot="16200000" flipV="1">
            <a:off x="8032080" y="3785849"/>
            <a:ext cx="757906" cy="22261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13"/>
          <p:cNvCxnSpPr>
            <a:stCxn id="8" idx="1"/>
            <a:endCxn id="54" idx="5"/>
          </p:cNvCxnSpPr>
          <p:nvPr/>
        </p:nvCxnSpPr>
        <p:spPr>
          <a:xfrm rot="10800000">
            <a:off x="4008959" y="1811609"/>
            <a:ext cx="2083136" cy="127889"/>
          </a:xfrm>
          <a:prstGeom prst="curvedConnector4">
            <a:avLst>
              <a:gd name="adj1" fmla="val 41005"/>
              <a:gd name="adj2" fmla="val -5362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3"/>
          <p:cNvCxnSpPr>
            <a:stCxn id="6" idx="2"/>
            <a:endCxn id="54" idx="4"/>
          </p:cNvCxnSpPr>
          <p:nvPr/>
        </p:nvCxnSpPr>
        <p:spPr>
          <a:xfrm rot="5400000" flipH="1" flipV="1">
            <a:off x="1721460" y="1307275"/>
            <a:ext cx="718600" cy="2046972"/>
          </a:xfrm>
          <a:prstGeom prst="curvedConnector3">
            <a:avLst>
              <a:gd name="adj1" fmla="val -318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13"/>
          <p:cNvCxnSpPr>
            <a:stCxn id="6" idx="0"/>
            <a:endCxn id="4" idx="2"/>
          </p:cNvCxnSpPr>
          <p:nvPr/>
        </p:nvCxnSpPr>
        <p:spPr>
          <a:xfrm rot="16200000" flipV="1">
            <a:off x="902368" y="1620755"/>
            <a:ext cx="305803" cy="40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327732" y="413585"/>
            <a:ext cx="39925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dataset</a:t>
            </a:r>
            <a:r>
              <a:rPr lang="fr-FR" sz="3600" dirty="0" smtClean="0"/>
              <a:t> monitor</a:t>
            </a:r>
            <a:endParaRPr lang="fr-FR" sz="3600" dirty="0"/>
          </a:p>
        </p:txBody>
      </p:sp>
      <p:sp>
        <p:nvSpPr>
          <p:cNvPr id="54" name="Ellipse 53"/>
          <p:cNvSpPr/>
          <p:nvPr/>
        </p:nvSpPr>
        <p:spPr>
          <a:xfrm>
            <a:off x="1824789" y="879917"/>
            <a:ext cx="2558914" cy="10915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Spark</a:t>
            </a:r>
            <a:r>
              <a:rPr lang="fr-FR" sz="2800" dirty="0" smtClean="0"/>
              <a:t> cluster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934859" y="5687350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66" name="Connecteur droit 13"/>
          <p:cNvCxnSpPr>
            <a:stCxn id="61" idx="0"/>
            <a:endCxn id="36" idx="3"/>
          </p:cNvCxnSpPr>
          <p:nvPr/>
        </p:nvCxnSpPr>
        <p:spPr>
          <a:xfrm rot="5400000" flipH="1" flipV="1">
            <a:off x="1888919" y="4637085"/>
            <a:ext cx="1948490" cy="152041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658884" y="4572925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55" name="Connecteur droit 13"/>
          <p:cNvCxnSpPr>
            <a:stCxn id="53" idx="3"/>
            <a:endCxn id="11" idx="1"/>
          </p:cNvCxnSpPr>
          <p:nvPr/>
        </p:nvCxnSpPr>
        <p:spPr>
          <a:xfrm>
            <a:off x="5363453" y="4896091"/>
            <a:ext cx="3462255" cy="7828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13"/>
          <p:cNvCxnSpPr>
            <a:stCxn id="53" idx="0"/>
            <a:endCxn id="36" idx="4"/>
          </p:cNvCxnSpPr>
          <p:nvPr/>
        </p:nvCxnSpPr>
        <p:spPr>
          <a:xfrm rot="16200000" flipV="1">
            <a:off x="3720677" y="3782433"/>
            <a:ext cx="646731" cy="934254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/>
          <p:cNvGrpSpPr/>
          <p:nvPr/>
        </p:nvGrpSpPr>
        <p:grpSpPr>
          <a:xfrm>
            <a:off x="4362921" y="5542423"/>
            <a:ext cx="2183527" cy="1037353"/>
            <a:chOff x="3310160" y="5605261"/>
            <a:chExt cx="2350465" cy="1155489"/>
          </a:xfrm>
        </p:grpSpPr>
        <p:sp>
          <p:nvSpPr>
            <p:cNvPr id="82" name="Rectangle 81"/>
            <p:cNvSpPr/>
            <p:nvPr/>
          </p:nvSpPr>
          <p:spPr>
            <a:xfrm>
              <a:off x="3310160" y="5605261"/>
              <a:ext cx="2350465" cy="1155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72271" y="5798726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366860" y="6171370"/>
              <a:ext cx="616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key1</a:t>
              </a:r>
              <a:endParaRPr lang="fr-FR" dirty="0"/>
            </a:p>
          </p:txBody>
        </p:sp>
      </p:grpSp>
      <p:sp>
        <p:nvSpPr>
          <p:cNvPr id="64" name="ZoneTexte 63"/>
          <p:cNvSpPr txBox="1"/>
          <p:nvPr/>
        </p:nvSpPr>
        <p:spPr>
          <a:xfrm>
            <a:off x="4614635" y="5230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Session2</a:t>
            </a:r>
            <a:r>
              <a:rPr lang="fr-FR" dirty="0" smtClean="0">
                <a:sym typeface="Wingdings" panose="05000000000000000000" pitchFamily="2" charset="2"/>
              </a:rPr>
              <a:t>: (</a:t>
            </a:r>
            <a:r>
              <a:rPr lang="fr-FR" dirty="0" smtClean="0"/>
              <a:t>key2)</a:t>
            </a:r>
            <a:endParaRPr lang="fr-FR" dirty="0"/>
          </a:p>
        </p:txBody>
      </p:sp>
      <p:cxnSp>
        <p:nvCxnSpPr>
          <p:cNvPr id="65" name="Connecteur droit 13"/>
          <p:cNvCxnSpPr>
            <a:stCxn id="8" idx="1"/>
            <a:endCxn id="54" idx="7"/>
          </p:cNvCxnSpPr>
          <p:nvPr/>
        </p:nvCxnSpPr>
        <p:spPr>
          <a:xfrm rot="10800000">
            <a:off x="4008959" y="1039771"/>
            <a:ext cx="2083136" cy="899727"/>
          </a:xfrm>
          <a:prstGeom prst="curvedConnector4">
            <a:avLst>
              <a:gd name="adj1" fmla="val 41005"/>
              <a:gd name="adj2" fmla="val 12540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766910" y="20851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Session1: (key1)</a:t>
            </a:r>
            <a:endParaRPr lang="fr-FR" dirty="0"/>
          </a:p>
        </p:txBody>
      </p:sp>
      <p:grpSp>
        <p:nvGrpSpPr>
          <p:cNvPr id="94" name="Groupe 93"/>
          <p:cNvGrpSpPr/>
          <p:nvPr/>
        </p:nvGrpSpPr>
        <p:grpSpPr>
          <a:xfrm>
            <a:off x="8457208" y="1768047"/>
            <a:ext cx="2848967" cy="2340471"/>
            <a:chOff x="8581033" y="2126759"/>
            <a:chExt cx="2848967" cy="2452453"/>
          </a:xfrm>
        </p:grpSpPr>
        <p:sp>
          <p:nvSpPr>
            <p:cNvPr id="83" name="Rectangle 82"/>
            <p:cNvSpPr/>
            <p:nvPr/>
          </p:nvSpPr>
          <p:spPr>
            <a:xfrm>
              <a:off x="8581033" y="2126759"/>
              <a:ext cx="2848967" cy="245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978064" y="3014596"/>
              <a:ext cx="2128086" cy="92045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fr-FR" sz="2800" dirty="0" smtClean="0"/>
                <a:t>Gateway</a:t>
              </a:r>
            </a:p>
            <a:p>
              <a:pPr algn="ctr"/>
              <a:r>
                <a:rPr lang="fr-FR" sz="2800" dirty="0" smtClean="0"/>
                <a:t>Knox</a:t>
              </a:r>
              <a:endParaRPr lang="fr-FR" sz="2800" dirty="0" smtClean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967685" y="2651248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(key2)</a:t>
              </a:r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9072335" y="266077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(key1)</a:t>
              </a:r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6092095" y="1482297"/>
            <a:ext cx="1727263" cy="915030"/>
            <a:chOff x="6092095" y="1482297"/>
            <a:chExt cx="1727263" cy="915030"/>
          </a:xfrm>
        </p:grpSpPr>
        <p:sp>
          <p:nvSpPr>
            <p:cNvPr id="8" name="Rectangle 7"/>
            <p:cNvSpPr/>
            <p:nvPr/>
          </p:nvSpPr>
          <p:spPr>
            <a:xfrm>
              <a:off x="6092095" y="1482297"/>
              <a:ext cx="1664745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157685" y="2027995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Context</a:t>
              </a:r>
              <a:r>
                <a:rPr lang="fr-FR" dirty="0" smtClean="0"/>
                <a:t>: </a:t>
              </a:r>
              <a:r>
                <a:rPr lang="fr-FR" dirty="0" err="1" smtClean="0"/>
                <a:t>UserID</a:t>
              </a:r>
              <a:endParaRPr lang="fr-FR" dirty="0"/>
            </a:p>
          </p:txBody>
        </p:sp>
      </p:grpSp>
      <p:cxnSp>
        <p:nvCxnSpPr>
          <p:cNvPr id="49" name="Connecteur droit 13"/>
          <p:cNvCxnSpPr>
            <a:stCxn id="8" idx="3"/>
            <a:endCxn id="47" idx="0"/>
          </p:cNvCxnSpPr>
          <p:nvPr/>
        </p:nvCxnSpPr>
        <p:spPr>
          <a:xfrm>
            <a:off x="7756840" y="1939497"/>
            <a:ext cx="2161442" cy="67584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13"/>
          <p:cNvCxnSpPr>
            <a:stCxn id="47" idx="4"/>
            <a:endCxn id="9" idx="3"/>
          </p:cNvCxnSpPr>
          <p:nvPr/>
        </p:nvCxnSpPr>
        <p:spPr>
          <a:xfrm rot="5400000">
            <a:off x="8726337" y="2870809"/>
            <a:ext cx="568982" cy="1814908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9260919" y="1343950"/>
            <a:ext cx="27224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 </a:t>
            </a:r>
            <a:r>
              <a:rPr lang="fr-FR" dirty="0" smtClean="0"/>
              <a:t>LDAP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UserID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3" name="Connecteur droit 13"/>
          <p:cNvCxnSpPr>
            <a:stCxn id="107" idx="1"/>
            <a:endCxn id="36" idx="5"/>
          </p:cNvCxnSpPr>
          <p:nvPr/>
        </p:nvCxnSpPr>
        <p:spPr>
          <a:xfrm rot="10800000">
            <a:off x="4214646" y="3738860"/>
            <a:ext cx="406263" cy="266256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620908" y="3820450"/>
            <a:ext cx="13837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Certification</a:t>
            </a:r>
            <a:endParaRPr lang="fr-FR" dirty="0"/>
          </a:p>
        </p:txBody>
      </p:sp>
      <p:cxnSp>
        <p:nvCxnSpPr>
          <p:cNvPr id="109" name="Connecteur droit 13"/>
          <p:cNvCxnSpPr>
            <a:stCxn id="107" idx="3"/>
            <a:endCxn id="9" idx="1"/>
          </p:cNvCxnSpPr>
          <p:nvPr/>
        </p:nvCxnSpPr>
        <p:spPr>
          <a:xfrm>
            <a:off x="6004661" y="4005116"/>
            <a:ext cx="487915" cy="57638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176860" y="41520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UserID</a:t>
            </a:r>
            <a:endParaRPr lang="fr-FR" dirty="0"/>
          </a:p>
        </p:txBody>
      </p:sp>
      <p:grpSp>
        <p:nvGrpSpPr>
          <p:cNvPr id="137" name="Groupe 136"/>
          <p:cNvGrpSpPr/>
          <p:nvPr/>
        </p:nvGrpSpPr>
        <p:grpSpPr>
          <a:xfrm>
            <a:off x="2633435" y="2646996"/>
            <a:ext cx="1872768" cy="1279198"/>
            <a:chOff x="2633435" y="2646996"/>
            <a:chExt cx="1872768" cy="1279198"/>
          </a:xfrm>
        </p:grpSpPr>
        <p:sp>
          <p:nvSpPr>
            <p:cNvPr id="36" name="Ellipse 35"/>
            <p:cNvSpPr/>
            <p:nvPr/>
          </p:nvSpPr>
          <p:spPr>
            <a:xfrm>
              <a:off x="2675028" y="2646996"/>
              <a:ext cx="1803774" cy="1279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dirty="0" err="1" smtClean="0"/>
                <a:t>HBase</a:t>
              </a:r>
              <a:endParaRPr lang="fr-FR" sz="2800" dirty="0" smtClean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2633435" y="3256720"/>
              <a:ext cx="187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Organisations/</a:t>
              </a:r>
              <a:r>
                <a:rPr lang="fr-FR" dirty="0" err="1" smtClean="0"/>
                <a:t>ids</a:t>
              </a:r>
              <a:endParaRPr lang="fr-FR" dirty="0" smtClean="0"/>
            </a:p>
            <a:p>
              <a:pPr algn="ctr"/>
              <a:r>
                <a:rPr lang="fr-FR" dirty="0" smtClean="0"/>
                <a:t>sessions</a:t>
              </a:r>
              <a:endParaRPr lang="fr-FR" dirty="0"/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631984" y="3882063"/>
            <a:ext cx="1339205" cy="1130375"/>
            <a:chOff x="270034" y="3367713"/>
            <a:chExt cx="1339205" cy="1130375"/>
          </a:xfrm>
        </p:grpSpPr>
        <p:sp>
          <p:nvSpPr>
            <p:cNvPr id="120" name="Rectangle 119"/>
            <p:cNvSpPr/>
            <p:nvPr/>
          </p:nvSpPr>
          <p:spPr>
            <a:xfrm>
              <a:off x="270034" y="3367713"/>
              <a:ext cx="1339205" cy="11303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14671" y="3636551"/>
              <a:ext cx="977263" cy="6404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r>
                <a:rPr lang="fr-FR" dirty="0" smtClean="0"/>
                <a:t> Monitor</a:t>
              </a:r>
              <a:endParaRPr lang="fr-FR" dirty="0"/>
            </a:p>
          </p:txBody>
        </p:sp>
      </p:grpSp>
      <p:cxnSp>
        <p:nvCxnSpPr>
          <p:cNvPr id="123" name="Connecteur droit 13"/>
          <p:cNvCxnSpPr>
            <a:stCxn id="122" idx="0"/>
            <a:endCxn id="36" idx="2"/>
          </p:cNvCxnSpPr>
          <p:nvPr/>
        </p:nvCxnSpPr>
        <p:spPr>
          <a:xfrm rot="5400000" flipH="1" flipV="1">
            <a:off x="1537987" y="3013861"/>
            <a:ext cx="864306" cy="1409775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13"/>
          <p:cNvCxnSpPr>
            <a:stCxn id="40" idx="0"/>
            <a:endCxn id="9" idx="2"/>
          </p:cNvCxnSpPr>
          <p:nvPr/>
        </p:nvCxnSpPr>
        <p:spPr>
          <a:xfrm rot="5400000" flipH="1" flipV="1">
            <a:off x="5903045" y="4321179"/>
            <a:ext cx="1196154" cy="159370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13"/>
          <p:cNvCxnSpPr>
            <a:stCxn id="61" idx="3"/>
            <a:endCxn id="40" idx="1"/>
          </p:cNvCxnSpPr>
          <p:nvPr/>
        </p:nvCxnSpPr>
        <p:spPr>
          <a:xfrm>
            <a:off x="3639428" y="6010516"/>
            <a:ext cx="1431476" cy="6563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3"/>
          <p:cNvCxnSpPr>
            <a:stCxn id="36" idx="6"/>
            <a:endCxn id="9" idx="0"/>
          </p:cNvCxnSpPr>
          <p:nvPr/>
        </p:nvCxnSpPr>
        <p:spPr>
          <a:xfrm>
            <a:off x="4478802" y="3286595"/>
            <a:ext cx="2819173" cy="318959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3"/>
          <p:cNvCxnSpPr>
            <a:stCxn id="36" idx="7"/>
          </p:cNvCxnSpPr>
          <p:nvPr/>
        </p:nvCxnSpPr>
        <p:spPr>
          <a:xfrm rot="16200000" flipH="1">
            <a:off x="6415580" y="633395"/>
            <a:ext cx="237724" cy="4639594"/>
          </a:xfrm>
          <a:prstGeom prst="curvedConnector4">
            <a:avLst>
              <a:gd name="adj1" fmla="val -96162"/>
              <a:gd name="adj2" fmla="val 52847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dre 149"/>
          <p:cNvSpPr/>
          <p:nvPr/>
        </p:nvSpPr>
        <p:spPr>
          <a:xfrm>
            <a:off x="6653839" y="5800725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1" name="Cadre 150"/>
          <p:cNvSpPr/>
          <p:nvPr/>
        </p:nvSpPr>
        <p:spPr>
          <a:xfrm>
            <a:off x="10511464" y="5314950"/>
            <a:ext cx="1032169" cy="7504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Flask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2" name="Connecteur droit 13"/>
          <p:cNvCxnSpPr>
            <a:stCxn id="40" idx="3"/>
            <a:endCxn id="150" idx="1"/>
          </p:cNvCxnSpPr>
          <p:nvPr/>
        </p:nvCxnSpPr>
        <p:spPr>
          <a:xfrm>
            <a:off x="6337636" y="6076155"/>
            <a:ext cx="316203" cy="9980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3"/>
          <p:cNvCxnSpPr>
            <a:stCxn id="11" idx="3"/>
            <a:endCxn id="151" idx="1"/>
          </p:cNvCxnSpPr>
          <p:nvPr/>
        </p:nvCxnSpPr>
        <p:spPr>
          <a:xfrm>
            <a:off x="10222474" y="5678910"/>
            <a:ext cx="288990" cy="1127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Fink-</a:t>
            </a:r>
            <a:r>
              <a:rPr lang="fr-FR" dirty="0" err="1" smtClean="0"/>
              <a:t>dataset</a:t>
            </a:r>
            <a:r>
              <a:rPr lang="fr-FR" dirty="0" smtClean="0"/>
              <a:t>-monitor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Plusieurs enjeux</a:t>
            </a:r>
          </a:p>
          <a:p>
            <a:pPr lvl="1"/>
            <a:r>
              <a:rPr lang="fr-FR" dirty="0" smtClean="0"/>
              <a:t>Définir une architecture client-serveur pour donner accès aux données du broker pour les utilisateurs non-locaux</a:t>
            </a:r>
          </a:p>
          <a:p>
            <a:pPr lvl="1"/>
            <a:r>
              <a:rPr lang="fr-FR" dirty="0" smtClean="0"/>
              <a:t>Ne pas obliger les utilisateurs à posséder un compte sur le (futur) cluster qui accueil le broker</a:t>
            </a:r>
          </a:p>
          <a:p>
            <a:pPr lvl="1"/>
            <a:r>
              <a:rPr lang="fr-FR" dirty="0" smtClean="0"/>
              <a:t>Structure ouverte (web </a:t>
            </a:r>
            <a:r>
              <a:rPr lang="fr-FR" dirty="0" err="1" smtClean="0"/>
              <a:t>based</a:t>
            </a:r>
            <a:r>
              <a:rPr lang="fr-FR" dirty="0" smtClean="0"/>
              <a:t>) pour augmenter les outils de présentation des données</a:t>
            </a:r>
          </a:p>
          <a:p>
            <a:r>
              <a:rPr lang="fr-FR" dirty="0" smtClean="0"/>
              <a:t>Outils:</a:t>
            </a:r>
          </a:p>
          <a:p>
            <a:pPr lvl="1"/>
            <a:r>
              <a:rPr lang="fr-FR" dirty="0" err="1" smtClean="0"/>
              <a:t>Livy</a:t>
            </a:r>
            <a:endParaRPr lang="fr-FR" dirty="0" smtClean="0"/>
          </a:p>
          <a:p>
            <a:pPr lvl="1"/>
            <a:r>
              <a:rPr lang="fr-FR" dirty="0" err="1" smtClean="0"/>
              <a:t>Hbase</a:t>
            </a:r>
            <a:endParaRPr lang="fr-FR" dirty="0" smtClean="0"/>
          </a:p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Séparer le monde du cluster du monde des utilisateurs</a:t>
            </a:r>
          </a:p>
          <a:p>
            <a:pPr lvl="2"/>
            <a:r>
              <a:rPr lang="fr-FR" dirty="0" smtClean="0"/>
              <a:t>Accès au cluster à travers une Gateway</a:t>
            </a:r>
          </a:p>
          <a:p>
            <a:pPr lvl="2"/>
            <a:r>
              <a:rPr lang="fr-FR" dirty="0" smtClean="0"/>
              <a:t>Construire une organisation autonome (gestion via </a:t>
            </a:r>
            <a:r>
              <a:rPr lang="fr-FR" dirty="0" err="1" smtClean="0"/>
              <a:t>Hbase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Transmission des identifiants des utilisateurs via un protocole ad-hoc</a:t>
            </a:r>
          </a:p>
          <a:p>
            <a:pPr lvl="3"/>
            <a:r>
              <a:rPr lang="fr-FR" dirty="0" smtClean="0"/>
              <a:t>Traçabilité</a:t>
            </a:r>
          </a:p>
          <a:p>
            <a:pPr lvl="3"/>
            <a:r>
              <a:rPr lang="fr-FR" dirty="0" err="1" smtClean="0"/>
              <a:t>Accounting</a:t>
            </a:r>
            <a:r>
              <a:rPr lang="fr-FR" dirty="0" smtClean="0"/>
              <a:t> (ressources)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85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Fink-</a:t>
            </a:r>
            <a:r>
              <a:rPr lang="fr-FR" dirty="0" err="1"/>
              <a:t>dataset</a:t>
            </a:r>
            <a:r>
              <a:rPr lang="fr-FR" dirty="0"/>
              <a:t>-monitor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Principe</a:t>
            </a:r>
          </a:p>
          <a:p>
            <a:pPr lvl="1"/>
            <a:r>
              <a:rPr lang="fr-FR" dirty="0" smtClean="0"/>
              <a:t>Gestion d’une organisation d’autorisations d’identification (</a:t>
            </a:r>
            <a:r>
              <a:rPr lang="fr-FR" dirty="0" err="1" smtClean="0"/>
              <a:t>Hbase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Accès aux données via </a:t>
            </a:r>
            <a:r>
              <a:rPr lang="fr-FR" dirty="0" err="1" smtClean="0"/>
              <a:t>Livy</a:t>
            </a:r>
            <a:r>
              <a:rPr lang="fr-FR" dirty="0" smtClean="0"/>
              <a:t>/</a:t>
            </a:r>
            <a:r>
              <a:rPr lang="fr-FR" dirty="0" err="1" smtClean="0"/>
              <a:t>Hbase</a:t>
            </a:r>
            <a:r>
              <a:rPr lang="fr-FR" dirty="0" smtClean="0"/>
              <a:t>(</a:t>
            </a:r>
            <a:r>
              <a:rPr lang="fr-FR" dirty="0" err="1" smtClean="0"/>
              <a:t>dataframes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Gestion des sessions </a:t>
            </a:r>
            <a:r>
              <a:rPr lang="fr-FR" dirty="0" err="1" smtClean="0"/>
              <a:t>Livy</a:t>
            </a:r>
            <a:r>
              <a:rPr lang="fr-FR" dirty="0" smtClean="0"/>
              <a:t>/</a:t>
            </a:r>
            <a:r>
              <a:rPr lang="fr-FR" dirty="0" err="1" smtClean="0"/>
              <a:t>Yarn</a:t>
            </a:r>
            <a:r>
              <a:rPr lang="fr-FR" dirty="0" smtClean="0"/>
              <a:t> maintenues </a:t>
            </a:r>
          </a:p>
          <a:p>
            <a:pPr lvl="2"/>
            <a:r>
              <a:rPr lang="fr-FR" dirty="0" smtClean="0"/>
              <a:t>Un utilisateur peut relancer son client et se reconnecter à sa session ouverte</a:t>
            </a:r>
          </a:p>
          <a:p>
            <a:pPr lvl="2"/>
            <a:r>
              <a:rPr lang="fr-FR" dirty="0" smtClean="0"/>
              <a:t>Les administrateurs peuvent associer les utilisateurs aux sessions </a:t>
            </a:r>
            <a:r>
              <a:rPr lang="fr-FR" dirty="0" err="1" smtClean="0"/>
              <a:t>Livy</a:t>
            </a:r>
            <a:r>
              <a:rPr lang="fr-FR" dirty="0" smtClean="0"/>
              <a:t> pour la gestion des ressources allouées</a:t>
            </a:r>
          </a:p>
          <a:p>
            <a:r>
              <a:rPr lang="fr-FR" dirty="0" smtClean="0"/>
              <a:t>Un prototype opérationnel existe qui implémente le modèle </a:t>
            </a:r>
          </a:p>
          <a:p>
            <a:r>
              <a:rPr lang="fr-FR" dirty="0" smtClean="0"/>
              <a:t>Suite:</a:t>
            </a:r>
          </a:p>
          <a:p>
            <a:pPr lvl="1"/>
            <a:r>
              <a:rPr lang="fr-FR" dirty="0" smtClean="0"/>
              <a:t>Besoin d’expertise pour définir les outils d’authentification (LDAP? Xxx?)</a:t>
            </a:r>
          </a:p>
          <a:p>
            <a:pPr lvl="1"/>
            <a:r>
              <a:rPr lang="fr-FR" dirty="0" smtClean="0"/>
              <a:t>Développements sur la structure «</a:t>
            </a:r>
            <a:r>
              <a:rPr lang="fr-FR" dirty="0" err="1" smtClean="0"/>
              <a:t>pluggin</a:t>
            </a:r>
            <a:r>
              <a:rPr lang="fr-FR" dirty="0" smtClean="0"/>
              <a:t>» du client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8599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20197</TotalTime>
  <Words>232</Words>
  <Application>Microsoft Office PowerPoint</Application>
  <PresentationFormat>Grand écran</PresentationFormat>
  <Paragraphs>58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Fink-dataset-monitor</vt:lpstr>
      <vt:lpstr>Fink-dataset-monitor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35</cp:revision>
  <dcterms:created xsi:type="dcterms:W3CDTF">2019-03-30T12:18:58Z</dcterms:created>
  <dcterms:modified xsi:type="dcterms:W3CDTF">2019-05-20T13:44:16Z</dcterms:modified>
</cp:coreProperties>
</file>