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81" r:id="rId23"/>
    <p:sldId id="282" r:id="rId24"/>
    <p:sldId id="277" r:id="rId25"/>
    <p:sldId id="278" r:id="rId26"/>
    <p:sldId id="279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5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EE"/>
    <a:srgbClr val="F6F7F1"/>
    <a:srgbClr val="FFFFF8"/>
    <a:srgbClr val="444444"/>
    <a:srgbClr val="EA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8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40" y="6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E4340-B540-C343-9300-BF32C2D6901D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CED3-E09A-5446-9D23-6A7A4FC75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CED3-E09A-5446-9D23-6A7A4FC755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CED3-E09A-5446-9D23-6A7A4FC755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Futura Medium" charset="0"/>
                <a:ea typeface="Futura Medium" charset="0"/>
                <a:cs typeface="Futura Medium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683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8"/>
            </a:gs>
            <a:gs pos="79000">
              <a:srgbClr val="FFFFF8"/>
            </a:gs>
            <a:gs pos="100000">
              <a:srgbClr val="F0F3E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68267"/>
            <a:ext cx="4114800" cy="365125"/>
          </a:xfrm>
          <a:prstGeom prst="rect">
            <a:avLst/>
          </a:prstGeom>
        </p:spPr>
        <p:txBody>
          <a:bodyPr vert="horz" wrap="square" lIns="90000" tIns="0" rIns="90000" bIns="0" rtlCol="0" anchor="ctr"/>
          <a:lstStyle>
            <a:lvl1pPr algn="l">
              <a:defRPr sz="1200">
                <a:ln>
                  <a:noFill/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OWASP Bristol | 2019-11-14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749D-CA04-F64B-AEAB-078319625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8096"/>
            <a:ext cx="12192000" cy="6849903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Futura" charset="0"/>
          <a:ea typeface="Futura" charset="0"/>
          <a:cs typeface="Futur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2"/>
          </a:solidFill>
          <a:latin typeface="Futura Medium" charset="0"/>
          <a:ea typeface="Futura Medium" charset="0"/>
          <a:cs typeface="Futura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9" Type="http://schemas.openxmlformats.org/officeDocument/2006/relationships/image" Target="../media/image516.svg"/><Relationship Id="rId21" Type="http://schemas.openxmlformats.org/officeDocument/2006/relationships/image" Target="../media/image203.svg"/><Relationship Id="rId22" Type="http://schemas.openxmlformats.org/officeDocument/2006/relationships/image" Target="../media/image1208.svg"/><Relationship Id="rId23" Type="http://schemas.openxmlformats.org/officeDocument/2006/relationships/image" Target="../media/image3.png"/><Relationship Id="rId36" Type="http://schemas.openxmlformats.org/officeDocument/2006/relationships/image" Target="../media/image18.svg"/><Relationship Id="rId37" Type="http://schemas.openxmlformats.org/officeDocument/2006/relationships/image" Target="../media/image4.png"/><Relationship Id="rId38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Least-privileged principals of container security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@benmeier_ | OWASP Bristol | 2019-11-14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 of state </a:t>
            </a:r>
            <a:r>
              <a:rPr lang="en-US" i="1" dirty="0" smtClean="0"/>
              <a:t>can</a:t>
            </a:r>
            <a:r>
              <a:rPr lang="en-US" dirty="0" smtClean="0"/>
              <a:t> flow back up, but not the state itself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49162" y="2805037"/>
            <a:ext cx="654908" cy="65490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26924" y="2030680"/>
            <a:ext cx="654908" cy="654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26924" y="4234303"/>
            <a:ext cx="654908" cy="654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7799173" y="2030680"/>
            <a:ext cx="654908" cy="6549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26627" y="3429000"/>
            <a:ext cx="654908" cy="6549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3892" y="4561757"/>
            <a:ext cx="654908" cy="6549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X</a:t>
            </a:r>
            <a:endParaRPr lang="en-US" sz="4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76616" y="3136922"/>
            <a:ext cx="1950308" cy="12797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3"/>
          </p:cNvCxnSpPr>
          <p:nvPr/>
        </p:nvCxnSpPr>
        <p:spPr>
          <a:xfrm flipV="1">
            <a:off x="2376616" y="2589679"/>
            <a:ext cx="2046217" cy="54724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2"/>
          </p:cNvCxnSpPr>
          <p:nvPr/>
        </p:nvCxnSpPr>
        <p:spPr>
          <a:xfrm>
            <a:off x="4654378" y="2358134"/>
            <a:ext cx="31447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61470" y="2358134"/>
            <a:ext cx="3365157" cy="1251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61470" y="4561757"/>
            <a:ext cx="4020065" cy="334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15254" y="2721606"/>
            <a:ext cx="1718762" cy="486924"/>
          </a:xfrm>
          <a:prstGeom prst="straightConnector1">
            <a:avLst/>
          </a:prstGeom>
          <a:ln w="4762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856471" y="3324912"/>
            <a:ext cx="1470453" cy="909391"/>
          </a:xfrm>
          <a:prstGeom prst="straightConnector1">
            <a:avLst/>
          </a:prstGeom>
          <a:ln w="4762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981832" y="4462296"/>
            <a:ext cx="3655540" cy="317711"/>
          </a:xfrm>
          <a:prstGeom prst="straightConnector1">
            <a:avLst/>
          </a:prstGeom>
          <a:ln w="476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944762" y="2586128"/>
            <a:ext cx="2998573" cy="1104932"/>
          </a:xfrm>
          <a:prstGeom prst="straightConnector1">
            <a:avLst/>
          </a:prstGeom>
          <a:ln w="476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981832" y="2232111"/>
            <a:ext cx="2802925" cy="0"/>
          </a:xfrm>
          <a:prstGeom prst="straightConnector1">
            <a:avLst/>
          </a:prstGeom>
          <a:ln w="476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5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state that does go up, should be from a bounded 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88955" y="2421584"/>
            <a:ext cx="654908" cy="654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0" name="Oval 9"/>
          <p:cNvSpPr/>
          <p:nvPr/>
        </p:nvSpPr>
        <p:spPr>
          <a:xfrm>
            <a:off x="8231660" y="2421584"/>
            <a:ext cx="654908" cy="6549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X</a:t>
            </a:r>
            <a:endParaRPr lang="en-US" sz="4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057134" y="2741858"/>
            <a:ext cx="4061255" cy="71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057134" y="2903838"/>
            <a:ext cx="3947985" cy="4056"/>
          </a:xfrm>
          <a:prstGeom prst="straightConnector1">
            <a:avLst/>
          </a:prstGeom>
          <a:ln w="476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3070" y="3274541"/>
            <a:ext cx="311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“</a:t>
            </a:r>
            <a:r>
              <a:rPr lang="en-US" sz="2400" dirty="0" err="1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Whats</a:t>
            </a:r>
            <a:r>
              <a:rPr lang="en-US" sz="2400" dirty="0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 your name?”</a:t>
            </a:r>
            <a:endParaRPr lang="en-US" sz="2400" dirty="0">
              <a:solidFill>
                <a:schemeClr val="accent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162" y="3665997"/>
            <a:ext cx="311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Futura Medium" charset="0"/>
                <a:ea typeface="Futura Medium" charset="0"/>
                <a:cs typeface="Futura Medium" charset="0"/>
              </a:rPr>
              <a:t>“My name is Max”</a:t>
            </a:r>
            <a:endParaRPr lang="en-US" sz="2400" dirty="0">
              <a:solidFill>
                <a:schemeClr val="accent6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2066" y="4710103"/>
            <a:ext cx="545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Hmm, I’m going to assume their name is really Unknown since I only know {Alice, Bob, Charlie}..</a:t>
            </a:r>
            <a:endParaRPr lang="en-US" sz="2400" dirty="0">
              <a:solidFill>
                <a:schemeClr val="accent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9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kinds of systems are often separated into ”Control” and “Data” planes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88955" y="2421584"/>
            <a:ext cx="654908" cy="654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10" name="Oval 9"/>
          <p:cNvSpPr/>
          <p:nvPr/>
        </p:nvSpPr>
        <p:spPr>
          <a:xfrm>
            <a:off x="8231660" y="2421584"/>
            <a:ext cx="654908" cy="6549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X</a:t>
            </a:r>
            <a:endParaRPr lang="en-US" sz="4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057134" y="2741858"/>
            <a:ext cx="4061255" cy="71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057134" y="2903838"/>
            <a:ext cx="3947985" cy="4056"/>
          </a:xfrm>
          <a:prstGeom prst="straightConnector1">
            <a:avLst/>
          </a:prstGeom>
          <a:ln w="476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59009" y="2187146"/>
            <a:ext cx="4114800" cy="190294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01714" y="2187146"/>
            <a:ext cx="4114800" cy="190294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08463" y="3575330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Control plane</a:t>
            </a:r>
            <a:endParaRPr lang="en-US" dirty="0">
              <a:solidFill>
                <a:schemeClr val="accent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83159" y="3631204"/>
            <a:ext cx="135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Futura Medium" charset="0"/>
                <a:ea typeface="Futura Medium" charset="0"/>
                <a:cs typeface="Futura Medium" charset="0"/>
              </a:rPr>
              <a:t>Data plane</a:t>
            </a:r>
            <a:endParaRPr lang="en-US" dirty="0">
              <a:solidFill>
                <a:schemeClr val="accent6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59712" y="4296078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Customers</a:t>
            </a:r>
            <a:endParaRPr lang="en-US" dirty="0">
              <a:solidFill>
                <a:schemeClr val="accent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42562" y="4296078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  <a:latin typeface="Futura Medium" charset="0"/>
                <a:ea typeface="Futura Medium" charset="0"/>
                <a:cs typeface="Futura Medium" charset="0"/>
              </a:rPr>
              <a:t>Customer’s customers</a:t>
            </a:r>
            <a:endParaRPr lang="en-US" dirty="0">
              <a:solidFill>
                <a:schemeClr val="accent6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8536" y="4759133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Slow lifecycles</a:t>
            </a:r>
            <a:endParaRPr lang="en-US" dirty="0">
              <a:solidFill>
                <a:schemeClr val="accent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5946" y="4762287"/>
            <a:ext cx="29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Futura Medium" charset="0"/>
                <a:ea typeface="Futura Medium" charset="0"/>
                <a:cs typeface="Futura Medium" charset="0"/>
              </a:rPr>
              <a:t>Rapid, short-lived lifecycles</a:t>
            </a:r>
            <a:endParaRPr lang="en-US" dirty="0">
              <a:solidFill>
                <a:schemeClr val="accent6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1983" y="5222188"/>
            <a:ext cx="35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Initialize, setup, connect</a:t>
            </a:r>
            <a:r>
              <a:rPr lang="en-US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, design</a:t>
            </a:r>
            <a:endParaRPr lang="en-US" dirty="0">
              <a:solidFill>
                <a:schemeClr val="accent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5742" y="5222188"/>
            <a:ext cx="390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Futura Medium" charset="0"/>
                <a:ea typeface="Futura Medium" charset="0"/>
                <a:cs typeface="Futura Medium" charset="0"/>
              </a:rPr>
              <a:t>Throughput, Availability, Redundant</a:t>
            </a:r>
            <a:endParaRPr lang="en-US" dirty="0">
              <a:solidFill>
                <a:schemeClr val="accent6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0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Elbow Connector 133"/>
          <p:cNvCxnSpPr>
            <a:stCxn id="87" idx="2"/>
            <a:endCxn id="132" idx="0"/>
          </p:cNvCxnSpPr>
          <p:nvPr/>
        </p:nvCxnSpPr>
        <p:spPr>
          <a:xfrm rot="5400000">
            <a:off x="8632995" y="3459387"/>
            <a:ext cx="858823" cy="497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36" idx="2"/>
            <a:endCxn id="37" idx="0"/>
          </p:cNvCxnSpPr>
          <p:nvPr/>
        </p:nvCxnSpPr>
        <p:spPr>
          <a:xfrm rot="5400000">
            <a:off x="5430568" y="3251004"/>
            <a:ext cx="437068" cy="127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example distributed system (TODO servers?)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5534" y="1814256"/>
            <a:ext cx="5122916" cy="415405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50" y="1837696"/>
            <a:ext cx="3442034" cy="4130618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5534" y="1877819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Control plane</a:t>
            </a:r>
            <a:endParaRPr lang="en-US" dirty="0">
              <a:solidFill>
                <a:schemeClr val="accent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3607" y="1877819"/>
            <a:ext cx="135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Futura Medium" charset="0"/>
                <a:ea typeface="Futura Medium" charset="0"/>
                <a:cs typeface="Futura Medium" charset="0"/>
              </a:rPr>
              <a:t>Data plane</a:t>
            </a:r>
            <a:endParaRPr lang="en-US" dirty="0">
              <a:solidFill>
                <a:schemeClr val="accent6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xmlns="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245634" y="3443559"/>
            <a:ext cx="469900" cy="469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27420" y="2375993"/>
            <a:ext cx="1104006" cy="2690278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2532116" y="2562562"/>
            <a:ext cx="469900" cy="469900"/>
          </a:xfrm>
          <a:prstGeom prst="rect">
            <a:avLst/>
          </a:prstGeom>
        </p:spPr>
      </p:pic>
      <p:pic>
        <p:nvPicPr>
          <p:cNvPr id="33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2522628" y="3497978"/>
            <a:ext cx="469900" cy="469900"/>
          </a:xfrm>
          <a:prstGeom prst="rect">
            <a:avLst/>
          </a:prstGeom>
        </p:spPr>
      </p:pic>
      <p:pic>
        <p:nvPicPr>
          <p:cNvPr id="34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2544473" y="4413587"/>
            <a:ext cx="469900" cy="4699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097099" y="2409633"/>
            <a:ext cx="1104006" cy="2690278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5414152" y="2562570"/>
            <a:ext cx="469900" cy="469900"/>
          </a:xfrm>
          <a:prstGeom prst="rect">
            <a:avLst/>
          </a:prstGeom>
        </p:spPr>
      </p:pic>
      <p:pic>
        <p:nvPicPr>
          <p:cNvPr id="37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5414152" y="3469538"/>
            <a:ext cx="469900" cy="469900"/>
          </a:xfrm>
          <a:prstGeom prst="rect">
            <a:avLst/>
          </a:prstGeom>
        </p:spPr>
      </p:pic>
      <p:pic>
        <p:nvPicPr>
          <p:cNvPr id="38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5414152" y="4413587"/>
            <a:ext cx="469900" cy="469900"/>
          </a:xfrm>
          <a:prstGeom prst="rect">
            <a:avLst/>
          </a:prstGeom>
        </p:spPr>
      </p:pic>
      <p:pic>
        <p:nvPicPr>
          <p:cNvPr id="39" name="Graphic 39">
            <a:extLst>
              <a:ext uri="{FF2B5EF4-FFF2-40B4-BE49-F238E27FC236}">
                <a16:creationId xmlns:a16="http://schemas.microsoft.com/office/drawing/2014/main" xmlns="" id="{2ACAD885-5F52-504F-842D-3D87E199BD5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031922" y="5017697"/>
            <a:ext cx="469900" cy="469900"/>
          </a:xfrm>
          <a:prstGeom prst="rect">
            <a:avLst/>
          </a:prstGeom>
        </p:spPr>
      </p:pic>
      <p:pic>
        <p:nvPicPr>
          <p:cNvPr id="40" name="Graphic 35">
            <a:extLst>
              <a:ext uri="{FF2B5EF4-FFF2-40B4-BE49-F238E27FC236}">
                <a16:creationId xmlns:a16="http://schemas.microsoft.com/office/drawing/2014/main" xmlns="" id="{458521EE-363C-A545-A8AC-D0D60F64349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218159" y="5409450"/>
            <a:ext cx="469900" cy="4699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878782" y="2349051"/>
            <a:ext cx="2278475" cy="3138545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32" idx="3"/>
            <a:endCxn id="39" idx="1"/>
          </p:cNvCxnSpPr>
          <p:nvPr/>
        </p:nvCxnSpPr>
        <p:spPr>
          <a:xfrm>
            <a:off x="3002016" y="2797512"/>
            <a:ext cx="1029906" cy="2455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3" idx="3"/>
            <a:endCxn id="39" idx="1"/>
          </p:cNvCxnSpPr>
          <p:nvPr/>
        </p:nvCxnSpPr>
        <p:spPr>
          <a:xfrm>
            <a:off x="2992528" y="3732928"/>
            <a:ext cx="1039394" cy="1519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3"/>
            <a:endCxn id="39" idx="1"/>
          </p:cNvCxnSpPr>
          <p:nvPr/>
        </p:nvCxnSpPr>
        <p:spPr>
          <a:xfrm>
            <a:off x="3014373" y="4648537"/>
            <a:ext cx="1017549" cy="604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4" idx="3"/>
          </p:cNvCxnSpPr>
          <p:nvPr/>
        </p:nvCxnSpPr>
        <p:spPr>
          <a:xfrm>
            <a:off x="3014373" y="4648537"/>
            <a:ext cx="1243414" cy="1084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</p:cNvCxnSpPr>
          <p:nvPr/>
        </p:nvCxnSpPr>
        <p:spPr>
          <a:xfrm>
            <a:off x="2992528" y="3732928"/>
            <a:ext cx="1265259" cy="2000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2" idx="3"/>
          </p:cNvCxnSpPr>
          <p:nvPr/>
        </p:nvCxnSpPr>
        <p:spPr>
          <a:xfrm>
            <a:off x="3002016" y="2797512"/>
            <a:ext cx="1255771" cy="2935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6" idx="1"/>
          </p:cNvCxnSpPr>
          <p:nvPr/>
        </p:nvCxnSpPr>
        <p:spPr>
          <a:xfrm rot="10800000" flipV="1">
            <a:off x="4727688" y="2797520"/>
            <a:ext cx="686465" cy="29358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7" idx="1"/>
          </p:cNvCxnSpPr>
          <p:nvPr/>
        </p:nvCxnSpPr>
        <p:spPr>
          <a:xfrm rot="10800000" flipV="1">
            <a:off x="4727688" y="3704488"/>
            <a:ext cx="686465" cy="2028876"/>
          </a:xfrm>
          <a:prstGeom prst="bentConnector3">
            <a:avLst>
              <a:gd name="adj1" fmla="val 6260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1"/>
          </p:cNvCxnSpPr>
          <p:nvPr/>
        </p:nvCxnSpPr>
        <p:spPr>
          <a:xfrm rot="10800000" flipV="1">
            <a:off x="4727688" y="4648536"/>
            <a:ext cx="686465" cy="1084827"/>
          </a:xfrm>
          <a:prstGeom prst="bentConnector3">
            <a:avLst>
              <a:gd name="adj1" fmla="val 5720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9" idx="3"/>
            <a:endCxn id="36" idx="0"/>
          </p:cNvCxnSpPr>
          <p:nvPr/>
        </p:nvCxnSpPr>
        <p:spPr>
          <a:xfrm flipV="1">
            <a:off x="4501822" y="2562570"/>
            <a:ext cx="1147280" cy="2690077"/>
          </a:xfrm>
          <a:prstGeom prst="bentConnector4">
            <a:avLst>
              <a:gd name="adj1" fmla="val 39761"/>
              <a:gd name="adj2" fmla="val 108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8829942" y="2562562"/>
            <a:ext cx="469900" cy="469900"/>
          </a:xfrm>
          <a:prstGeom prst="rect">
            <a:avLst/>
          </a:prstGeom>
        </p:spPr>
      </p:pic>
      <p:cxnSp>
        <p:nvCxnSpPr>
          <p:cNvPr id="94" name="Elbow Connector 93"/>
          <p:cNvCxnSpPr>
            <a:stCxn id="36" idx="3"/>
            <a:endCxn id="87" idx="1"/>
          </p:cNvCxnSpPr>
          <p:nvPr/>
        </p:nvCxnSpPr>
        <p:spPr>
          <a:xfrm flipV="1">
            <a:off x="5884052" y="2797512"/>
            <a:ext cx="2945890" cy="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26" idx="3"/>
            <a:endCxn id="32" idx="1"/>
          </p:cNvCxnSpPr>
          <p:nvPr/>
        </p:nvCxnSpPr>
        <p:spPr>
          <a:xfrm flipV="1">
            <a:off x="1715534" y="2797512"/>
            <a:ext cx="816582" cy="880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33" idx="1"/>
          </p:cNvCxnSpPr>
          <p:nvPr/>
        </p:nvCxnSpPr>
        <p:spPr>
          <a:xfrm>
            <a:off x="1731783" y="3655983"/>
            <a:ext cx="790845" cy="76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26" idx="3"/>
            <a:endCxn id="34" idx="1"/>
          </p:cNvCxnSpPr>
          <p:nvPr/>
        </p:nvCxnSpPr>
        <p:spPr>
          <a:xfrm>
            <a:off x="1715534" y="3678509"/>
            <a:ext cx="828939" cy="970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2" idx="2"/>
            <a:endCxn id="33" idx="0"/>
          </p:cNvCxnSpPr>
          <p:nvPr/>
        </p:nvCxnSpPr>
        <p:spPr>
          <a:xfrm rot="5400000">
            <a:off x="2529564" y="3260476"/>
            <a:ext cx="465516" cy="9488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857144" y="3284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⛔️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568402" y="30783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⛔️</a:t>
            </a:r>
            <a:endParaRPr lang="en-US" dirty="0"/>
          </a:p>
        </p:txBody>
      </p:sp>
      <p:sp>
        <p:nvSpPr>
          <p:cNvPr id="126" name="Cloud 125"/>
          <p:cNvSpPr/>
          <p:nvPr/>
        </p:nvSpPr>
        <p:spPr>
          <a:xfrm>
            <a:off x="10750384" y="2742305"/>
            <a:ext cx="1235676" cy="969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/>
          <p:cNvCxnSpPr>
            <a:stCxn id="126" idx="2"/>
            <a:endCxn id="87" idx="3"/>
          </p:cNvCxnSpPr>
          <p:nvPr/>
        </p:nvCxnSpPr>
        <p:spPr>
          <a:xfrm rot="10800000">
            <a:off x="9299843" y="2797512"/>
            <a:ext cx="1454375" cy="4297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320816" y="235684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👹</a:t>
            </a:r>
            <a:endParaRPr lang="en-US" sz="5400" dirty="0"/>
          </a:p>
        </p:txBody>
      </p:sp>
      <p:pic>
        <p:nvPicPr>
          <p:cNvPr id="132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8824970" y="3891285"/>
            <a:ext cx="469900" cy="4699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490271" y="3089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⛔️</a:t>
            </a:r>
            <a:endParaRPr lang="en-US" dirty="0"/>
          </a:p>
        </p:txBody>
      </p:sp>
      <p:sp>
        <p:nvSpPr>
          <p:cNvPr id="138" name="Cloud 137"/>
          <p:cNvSpPr/>
          <p:nvPr/>
        </p:nvSpPr>
        <p:spPr>
          <a:xfrm>
            <a:off x="124321" y="2409633"/>
            <a:ext cx="1235676" cy="9699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Elbow Connector 138"/>
          <p:cNvCxnSpPr>
            <a:stCxn id="138" idx="1"/>
            <a:endCxn id="26" idx="1"/>
          </p:cNvCxnSpPr>
          <p:nvPr/>
        </p:nvCxnSpPr>
        <p:spPr>
          <a:xfrm rot="16200000" flipH="1">
            <a:off x="843930" y="3276805"/>
            <a:ext cx="299932" cy="503475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0579" y="211873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👹</a:t>
            </a:r>
            <a:endParaRPr lang="en-US" sz="5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6700" y="200295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😇</a:t>
            </a:r>
            <a:endParaRPr lang="en-US" sz="5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0699063" y="2288803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😇</a:t>
            </a:r>
            <a:endParaRPr lang="en-US" sz="5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22426" y="4025079"/>
            <a:ext cx="140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”Create me a TODO server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pls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”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637207" y="3903005"/>
            <a:ext cx="140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“Create a TODO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pls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”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2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Aside:</a:t>
            </a:r>
            <a:br>
              <a:rPr lang="en-US" dirty="0" smtClean="0"/>
            </a:br>
            <a:r>
              <a:rPr lang="en-US" dirty="0" smtClean="0"/>
              <a:t>Data Diodes?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way data transfer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Literally an air gap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don’t get ACKs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i="1" dirty="0" smtClean="0"/>
              <a:t>might</a:t>
            </a:r>
            <a:r>
              <a:rPr lang="en-US" dirty="0" smtClean="0"/>
              <a:t> get a success/fail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Between networks/buildings/companies (not usually individual machines)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ttps://storage.googleapis.com/opswat-marketing/www.opswat.com/images/blog/high-to-low-diagram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57200"/>
            <a:ext cx="7658315" cy="557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1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528" y="2007125"/>
            <a:ext cx="8102944" cy="2843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So you might be thinking: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“What does this have to do with containers?”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528" y="2007125"/>
            <a:ext cx="8102944" cy="28437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Well, lets zoom in..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4" y="746736"/>
            <a:ext cx="10801092" cy="4518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One of our data-plane instances is almost a distributed system on its own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17</a:t>
            </a:fld>
            <a:endParaRPr lang="en-US" dirty="0"/>
          </a:p>
        </p:txBody>
      </p:sp>
      <p:pic>
        <p:nvPicPr>
          <p:cNvPr id="4098" name="Picture 2" descr="ttps://ars.els-cdn.com/content/image/1-s2.0-S0895717709003409-g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4" y="2165517"/>
            <a:ext cx="5049794" cy="38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0355" y="1643763"/>
            <a:ext cx="49056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Control surface?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REST API exposed to external network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State storage?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Virtual Filesystem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Ram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Etc.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Message passing?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IPC, signals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Sockets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Operational plane?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Docker Daemon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>
                <a:latin typeface="Futura Medium" charset="0"/>
                <a:ea typeface="Futura Medium" charset="0"/>
                <a:cs typeface="Futura Medium" charset="0"/>
              </a:rPr>
              <a:t>Dataplane</a:t>
            </a: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Network stack listening externally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Firewalls?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Namespaces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Resource and bandwidth limits?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>
                <a:latin typeface="Futura Medium" charset="0"/>
                <a:ea typeface="Futura Medium" charset="0"/>
                <a:cs typeface="Futura Medium" charset="0"/>
              </a:rPr>
              <a:t>Cgroups</a:t>
            </a: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400" dirty="0" err="1" smtClean="0">
                <a:latin typeface="Futura Medium" charset="0"/>
                <a:ea typeface="Futura Medium" charset="0"/>
                <a:cs typeface="Futura Medium" charset="0"/>
              </a:rPr>
              <a:t>etc</a:t>
            </a:r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?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971" y="1628137"/>
            <a:ext cx="9286618" cy="35287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Looks fairly similar right?!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 that mean we can try follow the same control/state flows as before and hope for the best?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97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Unfortunately, it’s a bit harder..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 no longer have physical separation*.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43319" y="5936772"/>
            <a:ext cx="3175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* Did we ever have physical separation in the same hypervisor/rack/AD/country?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5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417954" y="-24608"/>
            <a:ext cx="10774046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 (he/him)</a:t>
            </a:r>
          </a:p>
          <a:p>
            <a:r>
              <a:rPr lang="en-US" dirty="0" smtClean="0"/>
              <a:t>Distributed systems dev at Oracle’s Bristol office</a:t>
            </a:r>
          </a:p>
          <a:p>
            <a:r>
              <a:rPr lang="en-US" dirty="0" smtClean="0"/>
              <a:t>Security interests</a:t>
            </a:r>
          </a:p>
          <a:p>
            <a:pPr lvl="1"/>
            <a:r>
              <a:rPr lang="en-US" dirty="0" smtClean="0"/>
              <a:t>Cryptographic systems</a:t>
            </a:r>
          </a:p>
          <a:p>
            <a:pPr lvl="1"/>
            <a:r>
              <a:rPr lang="en-US" dirty="0" smtClean="0"/>
              <a:t>Process isolation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Currently building “</a:t>
            </a:r>
            <a:r>
              <a:rPr lang="en-US" dirty="0" err="1" smtClean="0"/>
              <a:t>serverless</a:t>
            </a:r>
            <a:r>
              <a:rPr lang="en-US" dirty="0" smtClean="0"/>
              <a:t>” systems like Functions, API Gateways, Kubernetes, etc..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761838" y="1169196"/>
            <a:ext cx="506627" cy="615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does this break our security models?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6"/>
            <a:ext cx="10515600" cy="4978357"/>
          </a:xfrm>
        </p:spPr>
        <p:txBody>
          <a:bodyPr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smtClean="0"/>
              <a:t>From the previous talk we know vulnerabilities in HTTP services </a:t>
            </a:r>
            <a:r>
              <a:rPr lang="en-US" sz="2000" u="sng" dirty="0" smtClean="0"/>
              <a:t>can be</a:t>
            </a:r>
            <a:r>
              <a:rPr lang="en-US" sz="2000" dirty="0" smtClean="0"/>
              <a:t> used to execute or access arbitrary files.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0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smtClean="0"/>
              <a:t>“Vulnerabilities are possible” ∴ “We have unknown vulnerabilities” ∴ “Someone is exploiting our unknown vulnerabilities”.</a:t>
            </a:r>
            <a:endParaRPr lang="en-US" sz="20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0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 smtClean="0"/>
              <a:t>Similar to “Hardware </a:t>
            </a:r>
            <a:r>
              <a:rPr lang="en-US" sz="2000" i="1" dirty="0" smtClean="0"/>
              <a:t>can</a:t>
            </a:r>
            <a:r>
              <a:rPr lang="en-US" sz="2000" dirty="0" smtClean="0"/>
              <a:t> fail” ∴ ”Hardware </a:t>
            </a:r>
            <a:r>
              <a:rPr lang="en-US" sz="2000" i="1" dirty="0" smtClean="0"/>
              <a:t>will</a:t>
            </a:r>
            <a:r>
              <a:rPr lang="en-US" sz="2000" dirty="0" smtClean="0"/>
              <a:t> fail” ∴ “Hardware is failing in some way </a:t>
            </a:r>
            <a:r>
              <a:rPr lang="en-US" sz="2000" i="1" dirty="0" smtClean="0"/>
              <a:t>right now</a:t>
            </a:r>
            <a:r>
              <a:rPr lang="en-US" sz="2000" dirty="0" smtClean="0"/>
              <a:t>”.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0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 smtClean="0"/>
              <a:t>This </a:t>
            </a:r>
            <a:r>
              <a:rPr lang="en-US" sz="2000" dirty="0"/>
              <a:t>is a good assumption to make even if it it isn’t realistic. It informs our architecture and design.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030870"/>
            <a:ext cx="9286618" cy="47232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Assign the smallest available set of functionality to each component of the system.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6"/>
                </a:solidFill>
              </a:rPr>
              <a:t>Reduce the set of possible vulnerabilities from &lt;almost certain&gt; to &lt;very unlikely&gt;.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OWASP Bristol | 2019-11-14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97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This is what we’re calling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“least privileged”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this talk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97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 how do we achieve this in Linux systems?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Containers! 🎉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e architectural perspective of the Linux ker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81" y="166048"/>
            <a:ext cx="4076442" cy="318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984"/>
            <a:ext cx="8157519" cy="56579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Want to do </a:t>
            </a:r>
            <a:r>
              <a:rPr lang="en-US" i="1" dirty="0" smtClean="0"/>
              <a:t>anything</a:t>
            </a:r>
            <a:r>
              <a:rPr lang="en-US" dirty="0" smtClean="0"/>
              <a:t> on the machine?</a:t>
            </a:r>
          </a:p>
          <a:p>
            <a:r>
              <a:rPr lang="en-US" dirty="0" smtClean="0"/>
              <a:t>You’ll probably need a system call (</a:t>
            </a:r>
            <a:r>
              <a:rPr lang="en-US" dirty="0" err="1" smtClean="0"/>
              <a:t>syscall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switch from user-mode to kernel-mode, </a:t>
            </a:r>
            <a:br>
              <a:rPr lang="en-US" dirty="0" smtClean="0"/>
            </a:br>
            <a:r>
              <a:rPr lang="en-US" dirty="0" smtClean="0"/>
              <a:t>executing a task, and then switching back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Opening things</a:t>
            </a:r>
          </a:p>
          <a:p>
            <a:pPr lvl="1"/>
            <a:r>
              <a:rPr lang="en-US" dirty="0" smtClean="0"/>
              <a:t>Writing things</a:t>
            </a:r>
          </a:p>
          <a:p>
            <a:pPr lvl="1"/>
            <a:r>
              <a:rPr lang="en-US" dirty="0" smtClean="0"/>
              <a:t>Reading things</a:t>
            </a:r>
          </a:p>
          <a:p>
            <a:pPr lvl="1"/>
            <a:r>
              <a:rPr lang="en-US" dirty="0" smtClean="0"/>
              <a:t>Signaling things</a:t>
            </a:r>
          </a:p>
          <a:p>
            <a:pPr lvl="1"/>
            <a:r>
              <a:rPr lang="en-US" dirty="0" smtClean="0"/>
              <a:t>Spawning things</a:t>
            </a:r>
          </a:p>
          <a:p>
            <a:pPr lvl="1"/>
            <a:r>
              <a:rPr lang="en-US" dirty="0" smtClean="0"/>
              <a:t>Etc.. x436</a:t>
            </a:r>
          </a:p>
          <a:p>
            <a:r>
              <a:rPr lang="en-US" dirty="0" smtClean="0"/>
              <a:t>Linux “</a:t>
            </a:r>
            <a:r>
              <a:rPr lang="en-US" dirty="0" smtClean="0">
                <a:solidFill>
                  <a:schemeClr val="accent6"/>
                </a:solidFill>
              </a:rPr>
              <a:t>containers</a:t>
            </a:r>
            <a:r>
              <a:rPr lang="en-US" dirty="0" smtClean="0"/>
              <a:t>” change the view of a process by defining “</a:t>
            </a:r>
            <a:r>
              <a:rPr lang="en-US" dirty="0" smtClean="0">
                <a:solidFill>
                  <a:schemeClr val="accent6"/>
                </a:solidFill>
              </a:rPr>
              <a:t>namespaces</a:t>
            </a:r>
            <a:r>
              <a:rPr lang="en-US" dirty="0" smtClean="0"/>
              <a:t>” which change the objects that the </a:t>
            </a:r>
            <a:r>
              <a:rPr lang="en-US" dirty="0" err="1" smtClean="0"/>
              <a:t>syscalls</a:t>
            </a:r>
            <a:r>
              <a:rPr lang="en-US" dirty="0" smtClean="0"/>
              <a:t> from a process can interact with.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attributes of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namespaces:</a:t>
            </a:r>
          </a:p>
          <a:p>
            <a:pPr lvl="1"/>
            <a:r>
              <a:rPr lang="en-US" dirty="0" err="1" smtClean="0"/>
              <a:t>cgroups</a:t>
            </a:r>
            <a:r>
              <a:rPr lang="en-US" dirty="0" smtClean="0"/>
              <a:t>, IPC, Network, Mount, PID, User, UTS</a:t>
            </a:r>
            <a:endParaRPr lang="en-US" dirty="0" smtClean="0"/>
          </a:p>
          <a:p>
            <a:r>
              <a:rPr lang="en-US" dirty="0" smtClean="0"/>
              <a:t>Anchored to the lifespan of a process</a:t>
            </a:r>
          </a:p>
          <a:p>
            <a:r>
              <a:rPr lang="en-US" dirty="0" smtClean="0"/>
              <a:t>Processes can clone and switch namespaces (if allowed)</a:t>
            </a:r>
          </a:p>
          <a:p>
            <a:r>
              <a:rPr lang="en-US" dirty="0" smtClean="0"/>
              <a:t>Multiple processes can be in one namespace at a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24800" y="6492874"/>
            <a:ext cx="4011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http://man7.org/</a:t>
            </a:r>
            <a:r>
              <a:rPr lang="en-US" sz="1200" dirty="0" err="1" smtClean="0"/>
              <a:t>linux</a:t>
            </a:r>
            <a:r>
              <a:rPr lang="en-US" sz="1200" dirty="0" smtClean="0"/>
              <a:t>/man-pages/man7/namespaces.7.html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033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Basic example of a mount namespace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mount namespace:</a:t>
            </a:r>
          </a:p>
          <a:p>
            <a:pPr lvl="1"/>
            <a:r>
              <a:rPr lang="en-US" dirty="0" smtClean="0"/>
              <a:t>Mount file system A at path /</a:t>
            </a:r>
          </a:p>
          <a:p>
            <a:pPr lvl="1"/>
            <a:r>
              <a:rPr lang="en-US" dirty="0" smtClean="0"/>
              <a:t>Mount file system B at path /foo/</a:t>
            </a:r>
          </a:p>
          <a:p>
            <a:pPr lvl="1"/>
            <a:r>
              <a:rPr lang="en-US" dirty="0" smtClean="0"/>
              <a:t>Mount file system C at path /bar/</a:t>
            </a:r>
          </a:p>
          <a:p>
            <a:pPr marL="0" indent="0">
              <a:buNone/>
            </a:pPr>
            <a:r>
              <a:rPr lang="en-US" dirty="0" smtClean="0"/>
              <a:t>= Virtual File System Tree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If a process wants to open a file /foo/</a:t>
            </a:r>
            <a:r>
              <a:rPr lang="en-US" dirty="0" err="1" smtClean="0">
                <a:solidFill>
                  <a:schemeClr val="accent6"/>
                </a:solidFill>
              </a:rPr>
              <a:t>hello.txt</a:t>
            </a:r>
            <a:r>
              <a:rPr lang="en-US" dirty="0" smtClean="0">
                <a:solidFill>
                  <a:schemeClr val="accent6"/>
                </a:solidFill>
              </a:rPr>
              <a:t> I might execute a open(/foo/</a:t>
            </a:r>
            <a:r>
              <a:rPr lang="en-US" dirty="0" err="1" smtClean="0">
                <a:solidFill>
                  <a:schemeClr val="accent6"/>
                </a:solidFill>
              </a:rPr>
              <a:t>hello.txt</a:t>
            </a:r>
            <a:r>
              <a:rPr lang="en-US" dirty="0" smtClean="0">
                <a:solidFill>
                  <a:schemeClr val="accent6"/>
                </a:solidFill>
              </a:rPr>
              <a:t>, ..) call.</a:t>
            </a:r>
          </a:p>
          <a:p>
            <a:pPr marL="0" indent="0">
              <a:buNone/>
            </a:pPr>
            <a:r>
              <a:rPr lang="en-US" dirty="0" smtClean="0"/>
              <a:t>A process in another mount namespace, might have a totally different arrangement.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24800" y="6492874"/>
            <a:ext cx="4011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http://man7.org/</a:t>
            </a:r>
            <a:r>
              <a:rPr lang="en-US" sz="1200" dirty="0" err="1" smtClean="0"/>
              <a:t>linux</a:t>
            </a:r>
            <a:r>
              <a:rPr lang="en-US" sz="1200" dirty="0" smtClean="0"/>
              <a:t>/man-pages/man7/namespaces.7.html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096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19" y="303341"/>
            <a:ext cx="10888362" cy="1179470"/>
          </a:xfrm>
        </p:spPr>
        <p:txBody>
          <a:bodyPr>
            <a:noAutofit/>
          </a:bodyPr>
          <a:lstStyle/>
          <a:p>
            <a:r>
              <a:rPr lang="en-US" dirty="0" smtClean="0"/>
              <a:t>This is where Docker images and bind mounts operate!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093"/>
            <a:ext cx="10515600" cy="4545870"/>
          </a:xfr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Docker images are made of layers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Assemble the layers of my </a:t>
            </a:r>
            <a:r>
              <a:rPr lang="en-US" dirty="0" err="1" smtClean="0"/>
              <a:t>docker</a:t>
            </a:r>
            <a:r>
              <a:rPr lang="en-US" dirty="0" smtClean="0"/>
              <a:t> image into a copy-on-write filesystem mounted at /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Create a </a:t>
            </a:r>
            <a:r>
              <a:rPr lang="en-US" dirty="0" err="1" smtClean="0"/>
              <a:t>procfs</a:t>
            </a:r>
            <a:r>
              <a:rPr lang="en-US" dirty="0" smtClean="0"/>
              <a:t> and mount it at /proc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Create a </a:t>
            </a:r>
            <a:r>
              <a:rPr lang="en-US" dirty="0" err="1" smtClean="0"/>
              <a:t>tmpfs</a:t>
            </a:r>
            <a:r>
              <a:rPr lang="en-US" dirty="0" smtClean="0"/>
              <a:t> and mount it at /</a:t>
            </a:r>
            <a:r>
              <a:rPr lang="en-US" dirty="0" err="1" smtClean="0"/>
              <a:t>tmp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Bind mount an </a:t>
            </a:r>
            <a:r>
              <a:rPr lang="en-US" dirty="0" err="1" smtClean="0"/>
              <a:t>inode</a:t>
            </a:r>
            <a:r>
              <a:rPr lang="en-US" dirty="0" smtClean="0"/>
              <a:t> from a host file system onto /foo/bar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97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 what’s the best we can do for the </a:t>
            </a:r>
            <a:r>
              <a:rPr lang="en-US" dirty="0" smtClean="0">
                <a:solidFill>
                  <a:schemeClr val="accent6"/>
                </a:solidFill>
              </a:rPr>
              <a:t>least privileges</a:t>
            </a:r>
            <a:r>
              <a:rPr lang="en-US" dirty="0" smtClean="0"/>
              <a:t> in our mount namespace?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Restrict what files can be </a:t>
            </a:r>
            <a:r>
              <a:rPr lang="en-US" u="sng" dirty="0" smtClean="0"/>
              <a:t>read</a:t>
            </a:r>
            <a:r>
              <a:rPr lang="en-US" dirty="0" smtClean="0"/>
              <a:t> in the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Tend towards smaller base images</a:t>
            </a:r>
          </a:p>
          <a:p>
            <a:pPr lvl="1"/>
            <a:r>
              <a:rPr lang="en-US" dirty="0" smtClean="0"/>
              <a:t>Ubuntu -&gt; *-slim → Alpine → </a:t>
            </a:r>
            <a:r>
              <a:rPr lang="en-US" dirty="0" err="1" smtClean="0"/>
              <a:t>busybox</a:t>
            </a:r>
            <a:r>
              <a:rPr lang="en-US" dirty="0" smtClean="0"/>
              <a:t> | &lt;Smith-</a:t>
            </a:r>
            <a:r>
              <a:rPr lang="en-US" dirty="0" err="1" smtClean="0"/>
              <a:t>ified</a:t>
            </a:r>
            <a:r>
              <a:rPr lang="en-US" dirty="0" smtClean="0"/>
              <a:t> image&gt;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Ideal target here is that your image contains </a:t>
            </a:r>
            <a:r>
              <a:rPr lang="en-US" i="1" dirty="0" smtClean="0"/>
              <a:t>only</a:t>
            </a:r>
            <a:r>
              <a:rPr lang="en-US" dirty="0" smtClean="0"/>
              <a:t> the binary you wish to run + its runtime.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Don’t blindly mount host file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OWASP Bristol | 2019-11-14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92335" y="6464060"/>
            <a:ext cx="3239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/oracle/smith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8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213" y="2766218"/>
            <a:ext cx="64275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I’m here to talk about </a:t>
            </a:r>
            <a:r>
              <a:rPr lang="en-US" strike="sngStrike" dirty="0" err="1" smtClean="0">
                <a:solidFill>
                  <a:schemeClr val="bg1">
                    <a:lumMod val="75000"/>
                  </a:schemeClr>
                </a:solidFill>
              </a:rPr>
              <a:t>Kontainers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containers,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Restrict what files can be </a:t>
            </a:r>
            <a:r>
              <a:rPr lang="en-US" u="sng" dirty="0" smtClean="0"/>
              <a:t>written</a:t>
            </a:r>
            <a:r>
              <a:rPr lang="en-US" dirty="0" smtClean="0"/>
              <a:t> in the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read only root filesystem</a:t>
            </a:r>
          </a:p>
          <a:p>
            <a:pPr lvl="1"/>
            <a:r>
              <a:rPr lang="en-US" dirty="0" smtClean="0"/>
              <a:t>--read-only root file system </a:t>
            </a:r>
          </a:p>
          <a:p>
            <a:r>
              <a:rPr lang="en-US" dirty="0" smtClean="0"/>
              <a:t>Goal: read only bind mounts</a:t>
            </a:r>
          </a:p>
          <a:p>
            <a:pPr lvl="1"/>
            <a:r>
              <a:rPr lang="en-US" dirty="0" smtClean="0"/>
              <a:t>--mount type=bind,..,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Goal: if you need writeable space, use a </a:t>
            </a:r>
            <a:r>
              <a:rPr lang="en-US" dirty="0" err="1" smtClean="0"/>
              <a:t>tmpfs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tmpfs</a:t>
            </a:r>
            <a:r>
              <a:rPr lang="en-US" dirty="0" smtClean="0"/>
              <a:t> </a:t>
            </a:r>
            <a:r>
              <a:rPr lang="en-US" dirty="0" err="1" smtClean="0"/>
              <a:t>rw,size</a:t>
            </a:r>
            <a:r>
              <a:rPr lang="en-US" dirty="0" smtClean="0"/>
              <a:t>=xxx,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OWASP Bristol | 2019-11-14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9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Restrict what files can be </a:t>
            </a:r>
            <a:r>
              <a:rPr lang="en-US" u="sng" dirty="0" smtClean="0"/>
              <a:t>executed</a:t>
            </a:r>
            <a:r>
              <a:rPr lang="en-US" dirty="0" smtClean="0"/>
              <a:t> in the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always use </a:t>
            </a:r>
            <a:r>
              <a:rPr lang="en-US" dirty="0" err="1" smtClean="0"/>
              <a:t>noexec</a:t>
            </a:r>
            <a:r>
              <a:rPr lang="en-US" dirty="0" smtClean="0"/>
              <a:t> and </a:t>
            </a:r>
            <a:r>
              <a:rPr lang="en-US" dirty="0" err="1" smtClean="0"/>
              <a:t>nosetuid</a:t>
            </a:r>
            <a:r>
              <a:rPr lang="en-US" dirty="0" smtClean="0"/>
              <a:t> with </a:t>
            </a:r>
            <a:r>
              <a:rPr lang="mr-IN" dirty="0" smtClean="0"/>
              <a:t>–</a:t>
            </a:r>
            <a:r>
              <a:rPr lang="en-US" dirty="0" err="1" smtClean="0"/>
              <a:t>tmpfs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OWASP Bristol | 2019-11-14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Constrain file </a:t>
            </a:r>
            <a:r>
              <a:rPr lang="en-US" u="sng" dirty="0" smtClean="0"/>
              <a:t>ownership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image build:</a:t>
            </a:r>
          </a:p>
          <a:p>
            <a:pPr lvl="1"/>
            <a:r>
              <a:rPr lang="en-US" dirty="0" smtClean="0"/>
              <a:t>USER: 99</a:t>
            </a:r>
          </a:p>
          <a:p>
            <a:pPr lvl="1"/>
            <a:r>
              <a:rPr lang="en-US" dirty="0" smtClean="0"/>
              <a:t>RUN: 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R 99:99</a:t>
            </a:r>
          </a:p>
          <a:p>
            <a:pPr lvl="1"/>
            <a:r>
              <a:rPr lang="en-US" dirty="0" smtClean="0"/>
              <a:t>(erase </a:t>
            </a:r>
            <a:r>
              <a:rPr lang="en-US" dirty="0" err="1" smtClean="0"/>
              <a:t>setuid</a:t>
            </a:r>
            <a:r>
              <a:rPr lang="en-US" dirty="0" smtClean="0"/>
              <a:t> bits)</a:t>
            </a:r>
          </a:p>
          <a:p>
            <a:r>
              <a:rPr lang="en-US" dirty="0" smtClean="0"/>
              <a:t>In your </a:t>
            </a:r>
            <a:r>
              <a:rPr lang="en-US" dirty="0" err="1" smtClean="0"/>
              <a:t>tmpfs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..,</a:t>
            </a:r>
            <a:r>
              <a:rPr lang="en-US" dirty="0" err="1" smtClean="0"/>
              <a:t>uid</a:t>
            </a:r>
            <a:r>
              <a:rPr lang="en-US" dirty="0" smtClean="0"/>
              <a:t>=99,gid=99,..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OWASP Bristol | 2019-11-14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02627" y="6311900"/>
            <a:ext cx="530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</a:rPr>
              <a:t>http://man7.org/</a:t>
            </a:r>
            <a:r>
              <a:rPr lang="en-US" dirty="0" err="1" smtClean="0">
                <a:solidFill>
                  <a:schemeClr val="tx2"/>
                </a:solidFill>
                <a:effectLst/>
              </a:rPr>
              <a:t>linux</a:t>
            </a:r>
            <a:r>
              <a:rPr lang="en-US" dirty="0" smtClean="0">
                <a:solidFill>
                  <a:schemeClr val="tx2"/>
                </a:solidFill>
                <a:effectLst/>
              </a:rPr>
              <a:t>/man-pages/man5/tmpfs.5.html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Constrain file </a:t>
            </a:r>
            <a:r>
              <a:rPr lang="en-US" u="sng" dirty="0" smtClean="0"/>
              <a:t>limits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(Really resource related, but goes well with this topic)</a:t>
            </a:r>
          </a:p>
          <a:p>
            <a:r>
              <a:rPr lang="en-US" dirty="0" smtClean="0"/>
              <a:t>With </a:t>
            </a:r>
            <a:r>
              <a:rPr lang="mr-IN" dirty="0" smtClean="0"/>
              <a:t>–</a:t>
            </a:r>
            <a:r>
              <a:rPr lang="en-US" dirty="0" err="1" smtClean="0"/>
              <a:t>tmpfs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..,</a:t>
            </a:r>
            <a:r>
              <a:rPr lang="en-US" dirty="0" err="1" smtClean="0"/>
              <a:t>inodes</a:t>
            </a:r>
            <a:r>
              <a:rPr lang="en-US" dirty="0" smtClean="0"/>
              <a:t>=100</a:t>
            </a:r>
          </a:p>
          <a:p>
            <a:r>
              <a:rPr lang="en-US" dirty="0" smtClean="0"/>
              <a:t>On Docker launch: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ulimits</a:t>
            </a:r>
            <a:r>
              <a:rPr lang="en-US" dirty="0"/>
              <a:t> </a:t>
            </a:r>
            <a:r>
              <a:rPr lang="en-US" dirty="0" err="1" smtClean="0"/>
              <a:t>nofile</a:t>
            </a:r>
            <a:r>
              <a:rPr lang="en-US" dirty="0" smtClean="0"/>
              <a:t>=1024:1024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OWASP Bristol | 2019-11-14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😃</a:t>
            </a:r>
            <a:br>
              <a:rPr lang="en-US" smtClean="0"/>
            </a:br>
            <a:r>
              <a:rPr lang="en-US" smtClean="0"/>
              <a:t>Awesome, so my container is secure now?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Well that was only one type of namespace, and only a handful of the </a:t>
            </a:r>
            <a:r>
              <a:rPr lang="en-US" dirty="0" smtClean="0">
                <a:solidFill>
                  <a:schemeClr val="accent6"/>
                </a:solidFill>
              </a:rPr>
              <a:t>hundreds of available </a:t>
            </a:r>
            <a:r>
              <a:rPr lang="en-US" dirty="0" err="1" smtClean="0">
                <a:solidFill>
                  <a:schemeClr val="accent6"/>
                </a:solidFill>
              </a:rPr>
              <a:t>syscalls</a:t>
            </a:r>
            <a:r>
              <a:rPr lang="en-US" dirty="0" smtClean="0">
                <a:solidFill>
                  <a:schemeClr val="accent6"/>
                </a:solidFill>
              </a:rPr>
              <a:t> in total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Sidebar: root and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root user with </a:t>
            </a:r>
            <a:r>
              <a:rPr lang="en-US" dirty="0" err="1" smtClean="0"/>
              <a:t>uid</a:t>
            </a:r>
            <a:r>
              <a:rPr lang="en-US" dirty="0" smtClean="0"/>
              <a:t>=0 still exists inside Docker containers</a:t>
            </a:r>
          </a:p>
          <a:p>
            <a:r>
              <a:rPr lang="en-US" dirty="0" smtClean="0"/>
              <a:t>And it has some non-trivial capabilities by default:</a:t>
            </a:r>
          </a:p>
          <a:p>
            <a:pPr lvl="1"/>
            <a:r>
              <a:rPr lang="en-US" sz="1400" dirty="0" smtClean="0"/>
              <a:t>CHOWN</a:t>
            </a:r>
          </a:p>
          <a:p>
            <a:pPr lvl="1"/>
            <a:r>
              <a:rPr lang="en-US" sz="1400" dirty="0" smtClean="0"/>
              <a:t>NET_RAW</a:t>
            </a:r>
          </a:p>
          <a:p>
            <a:pPr lvl="1"/>
            <a:r>
              <a:rPr lang="en-US" sz="1400" dirty="0" smtClean="0"/>
              <a:t>KILL</a:t>
            </a:r>
          </a:p>
          <a:p>
            <a:pPr lvl="1"/>
            <a:r>
              <a:rPr lang="en-US" sz="1400" dirty="0" smtClean="0"/>
              <a:t>SETUID</a:t>
            </a:r>
          </a:p>
          <a:p>
            <a:pPr lvl="1"/>
            <a:r>
              <a:rPr lang="en-US" sz="1400" dirty="0" smtClean="0"/>
              <a:t>NET_BIND_SERVICE</a:t>
            </a:r>
          </a:p>
          <a:p>
            <a:pPr lvl="1"/>
            <a:r>
              <a:rPr lang="en-US" sz="1400" dirty="0" smtClean="0"/>
              <a:t>Etc.</a:t>
            </a:r>
          </a:p>
          <a:p>
            <a:r>
              <a:rPr lang="en-US" dirty="0" smtClean="0"/>
              <a:t>So please use </a:t>
            </a:r>
            <a:r>
              <a:rPr lang="mr-IN" dirty="0" smtClean="0"/>
              <a:t>–</a:t>
            </a:r>
            <a:r>
              <a:rPr lang="en-US" dirty="0" smtClean="0"/>
              <a:t>cap-drop=all!</a:t>
            </a:r>
          </a:p>
          <a:p>
            <a:r>
              <a:rPr lang="en-US" dirty="0" smtClean="0"/>
              <a:t>Add explicit </a:t>
            </a:r>
            <a:r>
              <a:rPr lang="mr-IN" dirty="0" smtClean="0"/>
              <a:t>–</a:t>
            </a:r>
            <a:r>
              <a:rPr lang="en-US" dirty="0" smtClean="0"/>
              <a:t>cap-add=X if absolutely required (NET_RAW)</a:t>
            </a:r>
          </a:p>
          <a:p>
            <a:r>
              <a:rPr lang="en-US" dirty="0" smtClean="0"/>
              <a:t>Do not use </a:t>
            </a:r>
            <a:r>
              <a:rPr lang="mr-IN" dirty="0" smtClean="0"/>
              <a:t>–</a:t>
            </a:r>
            <a:r>
              <a:rPr lang="en-US" dirty="0" smtClean="0"/>
              <a:t>privileged 😳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6464060"/>
            <a:ext cx="581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http://man7.org/</a:t>
            </a:r>
            <a:r>
              <a:rPr lang="en-US" dirty="0" err="1" smtClean="0"/>
              <a:t>linux</a:t>
            </a:r>
            <a:r>
              <a:rPr lang="en-US" dirty="0" smtClean="0"/>
              <a:t>/man-pages/man7/capabilities.7.html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container wants to run as root with certain capabilities, you can still remap the user so that it isn’t == root on the host.</a:t>
            </a:r>
          </a:p>
          <a:p>
            <a:r>
              <a:rPr lang="en-US" dirty="0" smtClean="0"/>
              <a:t>This is called </a:t>
            </a:r>
            <a:r>
              <a:rPr lang="en-US" dirty="0" err="1" smtClean="0"/>
              <a:t>userns</a:t>
            </a:r>
            <a:r>
              <a:rPr lang="en-US" dirty="0" smtClean="0"/>
              <a:t> remapping:</a:t>
            </a:r>
          </a:p>
          <a:p>
            <a:pPr lvl="1"/>
            <a:r>
              <a:rPr lang="en-US" dirty="0" smtClean="0"/>
              <a:t>Map </a:t>
            </a:r>
            <a:r>
              <a:rPr lang="en-US" dirty="0" err="1" smtClean="0"/>
              <a:t>uid</a:t>
            </a:r>
            <a:r>
              <a:rPr lang="en-US" dirty="0" smtClean="0"/>
              <a:t>/</a:t>
            </a:r>
            <a:r>
              <a:rPr lang="en-US" dirty="0" err="1" smtClean="0"/>
              <a:t>gid</a:t>
            </a:r>
            <a:r>
              <a:rPr lang="en-US" dirty="0" smtClean="0"/>
              <a:t> X in the container to Y on the host</a:t>
            </a:r>
          </a:p>
          <a:p>
            <a:pPr lvl="1"/>
            <a:r>
              <a:rPr lang="en-US" dirty="0" smtClean="0"/>
              <a:t>So even if the process does break out of some container namespaces, its </a:t>
            </a:r>
            <a:r>
              <a:rPr lang="en-US" dirty="0" err="1" smtClean="0"/>
              <a:t>uid</a:t>
            </a:r>
            <a:r>
              <a:rPr lang="en-US" dirty="0" smtClean="0"/>
              <a:t>/</a:t>
            </a:r>
            <a:r>
              <a:rPr lang="en-US" dirty="0" err="1" smtClean="0"/>
              <a:t>gid</a:t>
            </a:r>
            <a:r>
              <a:rPr lang="en-US" dirty="0" smtClean="0"/>
              <a:t> are still in the user namespace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3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Network</a:t>
            </a:r>
            <a:br>
              <a:rPr lang="en-US" dirty="0" smtClean="0"/>
            </a:br>
            <a:r>
              <a:rPr lang="en-US" dirty="0" smtClean="0"/>
              <a:t>Namespaces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9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 everything to do with the network stack: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</a:p>
          <a:p>
            <a:r>
              <a:rPr lang="en-US" dirty="0" smtClean="0"/>
              <a:t>IP stacks</a:t>
            </a:r>
          </a:p>
          <a:p>
            <a:r>
              <a:rPr lang="en-US" dirty="0" smtClean="0"/>
              <a:t>Socket numbers</a:t>
            </a:r>
          </a:p>
          <a:p>
            <a:r>
              <a:rPr lang="en-US" dirty="0" err="1" smtClean="0"/>
              <a:t>Iptables</a:t>
            </a:r>
            <a:endParaRPr lang="en-US" dirty="0"/>
          </a:p>
          <a:p>
            <a:r>
              <a:rPr lang="en-US" dirty="0" smtClean="0"/>
              <a:t>Routing rules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7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213" y="2766218"/>
            <a:ext cx="64275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 a bit about </a:t>
            </a:r>
            <a:r>
              <a:rPr lang="en-US" dirty="0" smtClean="0">
                <a:solidFill>
                  <a:schemeClr val="tx1"/>
                </a:solidFill>
              </a:rPr>
              <a:t>designing security </a:t>
            </a:r>
            <a:r>
              <a:rPr lang="en-US" dirty="0" smtClean="0"/>
              <a:t>into distributed systems*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43335" y="6464060"/>
            <a:ext cx="391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* I</a:t>
            </a:r>
            <a:r>
              <a:rPr lang="mr-IN" dirty="0" smtClean="0"/>
              <a:t>’</a:t>
            </a:r>
            <a:r>
              <a:rPr lang="en-US" dirty="0" smtClean="0"/>
              <a:t>m not an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7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Docker uses for each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Creates a new network namespace with the container anchor process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Creates a virtual-eth interface on the bridge network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Creates a </a:t>
            </a:r>
            <a:r>
              <a:rPr lang="en-US" dirty="0" err="1" smtClean="0"/>
              <a:t>veth</a:t>
            </a:r>
            <a:r>
              <a:rPr lang="en-US" dirty="0" smtClean="0"/>
              <a:t> interface in the container network namespace and links them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Configures </a:t>
            </a:r>
            <a:r>
              <a:rPr lang="en-US" dirty="0" err="1" smtClean="0"/>
              <a:t>veth</a:t>
            </a:r>
            <a:r>
              <a:rPr lang="en-US" dirty="0" smtClean="0"/>
              <a:t> interface in container for </a:t>
            </a:r>
            <a:r>
              <a:rPr lang="en-US" dirty="0" err="1" smtClean="0"/>
              <a:t>ip</a:t>
            </a:r>
            <a:r>
              <a:rPr lang="en-US" dirty="0" smtClean="0"/>
              <a:t> address, mac address, routing rules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There are </a:t>
            </a:r>
            <a:r>
              <a:rPr lang="en-US" i="1" dirty="0" smtClean="0"/>
              <a:t>many</a:t>
            </a:r>
            <a:r>
              <a:rPr lang="en-US" dirty="0" smtClean="0"/>
              <a:t> different ways of doing container networking.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Can we go further?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Yes!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r>
              <a:rPr lang="en-US" dirty="0" smtClean="0"/>
              <a:t> physical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move physical network devices into a containers network namespace!</a:t>
            </a:r>
          </a:p>
          <a:p>
            <a:r>
              <a:rPr lang="en-US" dirty="0" smtClean="0"/>
              <a:t>Set up your own network namespace just like Kubernetes:</a:t>
            </a:r>
          </a:p>
          <a:p>
            <a:pPr lvl="1"/>
            <a:r>
              <a:rPr lang="en-US" dirty="0" smtClean="0"/>
              <a:t>--net=none</a:t>
            </a:r>
          </a:p>
          <a:p>
            <a:pPr lvl="1"/>
            <a:r>
              <a:rPr lang="en-US" dirty="0" smtClean="0"/>
              <a:t>Manually setup network namespace</a:t>
            </a:r>
          </a:p>
          <a:p>
            <a:pPr lvl="1"/>
            <a:r>
              <a:rPr lang="en-US" dirty="0" smtClean="0"/>
              <a:t>Move physical interface into network namespace</a:t>
            </a:r>
          </a:p>
          <a:p>
            <a:pPr lvl="1"/>
            <a:r>
              <a:rPr lang="en-US" dirty="0" smtClean="0"/>
              <a:t>Listen on physical interface</a:t>
            </a:r>
          </a:p>
          <a:p>
            <a:pPr lvl="1"/>
            <a:endParaRPr lang="en-US" dirty="0"/>
          </a:p>
          <a:p>
            <a:r>
              <a:rPr lang="en-US" dirty="0" smtClean="0"/>
              <a:t>Ensures that a process in the network namespace cannot communicate over the other interfaces (even for local ports)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Can we go further?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Yes!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🔥SELINUX</a:t>
            </a:r>
            <a:r>
              <a:rPr lang="en-US" sz="9600" dirty="0" smtClean="0"/>
              <a:t>🔥</a:t>
            </a:r>
            <a:endParaRPr lang="en-US" sz="9600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1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Turn it on from day 0.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Keep it on.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4"/>
                </a:solidFill>
              </a:rPr>
              <a:t>Enforcing+Targeted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Fastest explanation?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can be labelled with an “</a:t>
            </a:r>
            <a:r>
              <a:rPr lang="en-US" dirty="0" err="1" smtClean="0"/>
              <a:t>selinux</a:t>
            </a:r>
            <a:r>
              <a:rPr lang="en-US" dirty="0" smtClean="0"/>
              <a:t> context”</a:t>
            </a:r>
          </a:p>
          <a:p>
            <a:r>
              <a:rPr lang="en-US" dirty="0" err="1" smtClean="0"/>
              <a:t>Selinux</a:t>
            </a:r>
            <a:r>
              <a:rPr lang="en-US" dirty="0" smtClean="0"/>
              <a:t> policies enforce the operations a labelled process can do against a labelled or </a:t>
            </a:r>
            <a:r>
              <a:rPr lang="en-US" dirty="0" err="1" smtClean="0"/>
              <a:t>unlabelled</a:t>
            </a:r>
            <a:r>
              <a:rPr lang="en-US" dirty="0" smtClean="0"/>
              <a:t> resource</a:t>
            </a:r>
          </a:p>
          <a:p>
            <a:r>
              <a:rPr lang="en-US" dirty="0" smtClean="0"/>
              <a:t>For example, even if the file ownership says the process could have read access to a file, </a:t>
            </a:r>
            <a:r>
              <a:rPr lang="en-US" dirty="0" err="1" smtClean="0"/>
              <a:t>Selinux</a:t>
            </a:r>
            <a:r>
              <a:rPr lang="en-US" dirty="0" smtClean="0"/>
              <a:t> kernel modules could identify that the process is not in the right </a:t>
            </a:r>
            <a:r>
              <a:rPr lang="en-US" dirty="0" err="1" smtClean="0"/>
              <a:t>selinux</a:t>
            </a:r>
            <a:r>
              <a:rPr lang="en-US" dirty="0" smtClean="0"/>
              <a:t> context and will refuse the operation.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with containers this means: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container can have its own unique </a:t>
            </a:r>
            <a:r>
              <a:rPr lang="en-US" dirty="0" err="1" smtClean="0"/>
              <a:t>selinux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Even if processes break out of the container namespaces, they are still present in the </a:t>
            </a:r>
            <a:r>
              <a:rPr lang="en-US" dirty="0" err="1" smtClean="0"/>
              <a:t>Selinux</a:t>
            </a:r>
            <a:r>
              <a:rPr lang="en-US" dirty="0" smtClean="0"/>
              <a:t> context and cannot interact with the bind mounts, devices, network interfaces, or files of other contexts unless the policy files allow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Can we go even further?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Yes!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🤯</a:t>
            </a:r>
            <a:r>
              <a:rPr lang="en-US" sz="9600" dirty="0" err="1" smtClean="0"/>
              <a:t>Seccomp</a:t>
            </a:r>
            <a:r>
              <a:rPr lang="en-US" sz="9600" dirty="0" smtClean="0"/>
              <a:t> Filters</a:t>
            </a:r>
            <a:endParaRPr lang="en-US" sz="9600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213" y="2766218"/>
            <a:ext cx="64275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Hopefully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you’ll all </a:t>
            </a:r>
            <a:r>
              <a:rPr lang="en-US" dirty="0" smtClean="0">
                <a:solidFill>
                  <a:schemeClr val="tx1"/>
                </a:solidFill>
              </a:rPr>
              <a:t>learn</a:t>
            </a:r>
            <a:r>
              <a:rPr lang="en-US" dirty="0" smtClean="0"/>
              <a:t> something,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Fastest explanation?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seccomp</a:t>
            </a:r>
            <a:r>
              <a:rPr lang="en-US" dirty="0" smtClean="0"/>
              <a:t> module in the kernel can filter </a:t>
            </a:r>
            <a:r>
              <a:rPr lang="en-US" dirty="0" err="1" smtClean="0"/>
              <a:t>syscalls</a:t>
            </a:r>
            <a:r>
              <a:rPr lang="en-US" dirty="0" smtClean="0"/>
              <a:t> attempted by a </a:t>
            </a:r>
            <a:r>
              <a:rPr lang="en-US" dirty="0" err="1" smtClean="0"/>
              <a:t>userland</a:t>
            </a:r>
            <a:r>
              <a:rPr lang="en-US" dirty="0" smtClean="0"/>
              <a:t> process using a small BPF (Berkley Packet Filter) program</a:t>
            </a:r>
          </a:p>
          <a:p>
            <a:r>
              <a:rPr lang="en-US" dirty="0" smtClean="0"/>
              <a:t>You can run an analysis round to determine which </a:t>
            </a:r>
            <a:r>
              <a:rPr lang="en-US" dirty="0" err="1" smtClean="0"/>
              <a:t>syscalls</a:t>
            </a:r>
            <a:r>
              <a:rPr lang="en-US" dirty="0" smtClean="0"/>
              <a:t> your application uses in a nominal flow, and then restrict it to only those </a:t>
            </a:r>
            <a:r>
              <a:rPr lang="en-US" dirty="0" err="1" smtClean="0"/>
              <a:t>syscalls</a:t>
            </a:r>
            <a:r>
              <a:rPr lang="en-US" dirty="0" smtClean="0"/>
              <a:t> in production.</a:t>
            </a:r>
          </a:p>
          <a:p>
            <a:r>
              <a:rPr lang="en-US" dirty="0" smtClean="0"/>
              <a:t>Want to stop a container ever being able to execute another process? Drop fork() and exec(),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Wrapping Up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techniques as defaults across your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Set all containers to least privileged by default:</a:t>
            </a:r>
          </a:p>
          <a:p>
            <a:pPr lvl="1"/>
            <a:r>
              <a:rPr lang="en-US" dirty="0" smtClean="0"/>
              <a:t>Use minimal base images or run Smith to compact them</a:t>
            </a:r>
          </a:p>
          <a:p>
            <a:pPr lvl="1"/>
            <a:r>
              <a:rPr lang="en-US" dirty="0" smtClean="0"/>
              <a:t>Read only root file system</a:t>
            </a:r>
          </a:p>
          <a:p>
            <a:pPr lvl="1"/>
            <a:r>
              <a:rPr lang="en-US" dirty="0" smtClean="0"/>
              <a:t>Limited write file system on a </a:t>
            </a:r>
            <a:r>
              <a:rPr lang="en-US" dirty="0" err="1" smtClean="0"/>
              <a:t>tmpfs</a:t>
            </a:r>
            <a:r>
              <a:rPr lang="en-US" dirty="0" smtClean="0"/>
              <a:t> or separate block device</a:t>
            </a:r>
          </a:p>
          <a:p>
            <a:pPr lvl="1"/>
            <a:r>
              <a:rPr lang="en-US" dirty="0" smtClean="0"/>
              <a:t>Run as random non-root user </a:t>
            </a:r>
          </a:p>
          <a:p>
            <a:pPr lvl="1"/>
            <a:r>
              <a:rPr lang="en-US" dirty="0" smtClean="0"/>
              <a:t>Use user-ns remapping</a:t>
            </a:r>
          </a:p>
          <a:p>
            <a:pPr lvl="1"/>
            <a:r>
              <a:rPr lang="en-US" dirty="0" smtClean="0"/>
              <a:t>Drop all capabilities</a:t>
            </a:r>
          </a:p>
          <a:p>
            <a:pPr lvl="1"/>
            <a:r>
              <a:rPr lang="en-US" dirty="0" smtClean="0"/>
              <a:t>Turn on </a:t>
            </a:r>
            <a:r>
              <a:rPr lang="en-US" dirty="0" err="1" smtClean="0"/>
              <a:t>selinux</a:t>
            </a:r>
            <a:endParaRPr lang="en-US" dirty="0" smtClean="0"/>
          </a:p>
          <a:p>
            <a:r>
              <a:rPr lang="en-US" dirty="0" smtClean="0"/>
              <a:t>Teams should follow a documented process to get an exception to any of these</a:t>
            </a:r>
          </a:p>
          <a:p>
            <a:r>
              <a:rPr lang="en-US" dirty="0" smtClean="0"/>
              <a:t>You can also do </a:t>
            </a:r>
            <a:r>
              <a:rPr lang="en-US" i="1" dirty="0" smtClean="0"/>
              <a:t>most</a:t>
            </a:r>
            <a:r>
              <a:rPr lang="en-US" dirty="0" smtClean="0"/>
              <a:t> of these things in Kubernetes! (If you control the cluster)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better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Don’t share a kernel!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Firecracker!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Microvm’s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Micro-kernels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But those are topics for another time!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91" y="1628137"/>
            <a:ext cx="9286618" cy="3528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Thanks!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213" y="2766218"/>
            <a:ext cx="642757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Or at least be </a:t>
            </a:r>
            <a:r>
              <a:rPr lang="en-US" dirty="0" smtClean="0">
                <a:solidFill>
                  <a:schemeClr val="tx1"/>
                </a:solidFill>
              </a:rPr>
              <a:t>intrigued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 team cares about this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There are in fact, lots of servers in ”</a:t>
            </a:r>
            <a:r>
              <a:rPr lang="en-US" sz="1800" dirty="0" err="1" smtClean="0"/>
              <a:t>serverless</a:t>
            </a:r>
            <a:r>
              <a:rPr lang="en-US" sz="1800" dirty="0" smtClean="0"/>
              <a:t>” systems</a:t>
            </a:r>
          </a:p>
          <a:p>
            <a:r>
              <a:rPr lang="en-US" sz="1800" dirty="0" smtClean="0"/>
              <a:t>They’re just shared a lot.. (multi-tenant)</a:t>
            </a:r>
          </a:p>
          <a:p>
            <a:r>
              <a:rPr lang="en-US" sz="1800" dirty="0" smtClean="0"/>
              <a:t>HTTP(S) and customer-specific logic the norm</a:t>
            </a:r>
          </a:p>
          <a:p>
            <a:r>
              <a:rPr lang="en-US" sz="1800" dirty="0" smtClean="0"/>
              <a:t>Separation between customers is:</a:t>
            </a:r>
          </a:p>
          <a:p>
            <a:pPr lvl="1"/>
            <a:r>
              <a:rPr lang="en-US" sz="1800" dirty="0" smtClean="0"/>
              <a:t>Thin</a:t>
            </a:r>
          </a:p>
          <a:p>
            <a:pPr lvl="1"/>
            <a:r>
              <a:rPr lang="en-US" sz="1800" dirty="0" smtClean="0"/>
              <a:t>Fast and cheap</a:t>
            </a:r>
          </a:p>
          <a:p>
            <a:pPr lvl="1"/>
            <a:r>
              <a:rPr lang="en-US" sz="1800" dirty="0" smtClean="0"/>
              <a:t>Full of tradeoffs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We’re learning a lot, we’re only human, we make mistakes, and so we try to design systems that are impervious by design rather than by checkbox.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213" y="864974"/>
            <a:ext cx="6427573" cy="32268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quick intro,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Securing a system by modelling information and control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8</a:t>
            </a:fld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4644081" y="4312509"/>
            <a:ext cx="2903838" cy="1346886"/>
          </a:xfrm>
          <a:prstGeom prst="strip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6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and decision making should always flow in one direction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OWASP Bristol | 2019-11-14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9D-CA04-F64B-AEAB-078319625DB3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49162" y="2805037"/>
            <a:ext cx="654908" cy="65490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26924" y="2030680"/>
            <a:ext cx="654908" cy="654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26924" y="4234303"/>
            <a:ext cx="654908" cy="654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7799173" y="2030680"/>
            <a:ext cx="654908" cy="6549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26627" y="3429000"/>
            <a:ext cx="654908" cy="6549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3892" y="4561757"/>
            <a:ext cx="654908" cy="6549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X</a:t>
            </a:r>
            <a:endParaRPr lang="en-US" sz="4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76616" y="3136922"/>
            <a:ext cx="1950308" cy="12797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3"/>
          </p:cNvCxnSpPr>
          <p:nvPr/>
        </p:nvCxnSpPr>
        <p:spPr>
          <a:xfrm flipV="1">
            <a:off x="2376616" y="2589679"/>
            <a:ext cx="2046217" cy="54724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2"/>
          </p:cNvCxnSpPr>
          <p:nvPr/>
        </p:nvCxnSpPr>
        <p:spPr>
          <a:xfrm>
            <a:off x="4654378" y="2358134"/>
            <a:ext cx="31447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61470" y="2358134"/>
            <a:ext cx="3365157" cy="12512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61470" y="4561757"/>
            <a:ext cx="4020065" cy="334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36708" y="5821936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 should not be able to dictate the actions </a:t>
            </a:r>
            <a:r>
              <a:rPr lang="en-US" smtClean="0"/>
              <a:t>of A (ideally)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6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n Theme">
      <a:dk1>
        <a:srgbClr val="282828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1901</Words>
  <Application>Microsoft Macintosh PowerPoint</Application>
  <PresentationFormat>Widescreen</PresentationFormat>
  <Paragraphs>379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Futura</vt:lpstr>
      <vt:lpstr>Futura Medium</vt:lpstr>
      <vt:lpstr>Mangal</vt:lpstr>
      <vt:lpstr>Arial</vt:lpstr>
      <vt:lpstr>Office Theme</vt:lpstr>
      <vt:lpstr>Least-privileged principals of container security</vt:lpstr>
      <vt:lpstr>Who am I?</vt:lpstr>
      <vt:lpstr>I’m here to talk about Kontainers containers,</vt:lpstr>
      <vt:lpstr>And a bit about designing security into distributed systems*</vt:lpstr>
      <vt:lpstr>Hopefully you’ll all learn something,</vt:lpstr>
      <vt:lpstr>Or at least be intrigued.</vt:lpstr>
      <vt:lpstr>Why my team cares about this stuff?</vt:lpstr>
      <vt:lpstr>A quick intro,  Securing a system by modelling information and control flow</vt:lpstr>
      <vt:lpstr>Control and decision making should always flow in one direction</vt:lpstr>
      <vt:lpstr>Observations of state can flow back up, but not the state itself</vt:lpstr>
      <vt:lpstr>Any state that does go up, should be from a bounded set</vt:lpstr>
      <vt:lpstr>These kinds of systems are often separated into ”Control” and “Data” planes</vt:lpstr>
      <vt:lpstr>A quick example distributed system (TODO servers?)</vt:lpstr>
      <vt:lpstr>Random Aside: Data Diodes?</vt:lpstr>
      <vt:lpstr>So you might be thinking: “What does this have to do with containers?”</vt:lpstr>
      <vt:lpstr>Well, lets zoom in..</vt:lpstr>
      <vt:lpstr>One of our data-plane instances is almost a distributed system on its own</vt:lpstr>
      <vt:lpstr>Looks fairly similar right?!  Does that mean we can try follow the same control/state flows as before and hope for the best?</vt:lpstr>
      <vt:lpstr>Unfortunately, it’s a bit harder..  We no longer have physical separation*.</vt:lpstr>
      <vt:lpstr>How does this break our security models?</vt:lpstr>
      <vt:lpstr>Assign the smallest available set of functionality to each component of the system.  Reduce the set of possible vulnerabilities from &lt;almost certain&gt; to &lt;very unlikely&gt;.</vt:lpstr>
      <vt:lpstr>This is what we’re calling “least privileged” in this talk</vt:lpstr>
      <vt:lpstr>So how do we achieve this in Linux systems?  Containers! 🎉</vt:lpstr>
      <vt:lpstr>PowerPoint Presentation</vt:lpstr>
      <vt:lpstr>Basic attributes of namespaces</vt:lpstr>
      <vt:lpstr>Basic example of a mount namespace</vt:lpstr>
      <vt:lpstr>This is where Docker images and bind mounts operate!</vt:lpstr>
      <vt:lpstr>So what’s the best we can do for the least privileges in our mount namespace?</vt:lpstr>
      <vt:lpstr>1. Restrict what files can be read in the namespace</vt:lpstr>
      <vt:lpstr>2. Restrict what files can be written in the namespace</vt:lpstr>
      <vt:lpstr>3. Restrict what files can be executed in the namespace</vt:lpstr>
      <vt:lpstr>4. Constrain file ownership</vt:lpstr>
      <vt:lpstr>5. Constrain file limits</vt:lpstr>
      <vt:lpstr>😃 Awesome, so my container is secure now?</vt:lpstr>
      <vt:lpstr>Well that was only one type of namespace, and only a handful of the hundreds of available syscalls in total</vt:lpstr>
      <vt:lpstr>Sidebar: root and capabilities</vt:lpstr>
      <vt:lpstr>User namespaces</vt:lpstr>
      <vt:lpstr>Network Namespaces</vt:lpstr>
      <vt:lpstr>Isolate everything to do with the network stack:</vt:lpstr>
      <vt:lpstr>This is what Docker uses for each container</vt:lpstr>
      <vt:lpstr>Can we go further? Yes!</vt:lpstr>
      <vt:lpstr>Namespacing physical interfaces</vt:lpstr>
      <vt:lpstr>Can we go further? Yes!</vt:lpstr>
      <vt:lpstr>🔥SELINUX🔥</vt:lpstr>
      <vt:lpstr>Turn it on from day 0.  Keep it on.  Enforcing+Targeted</vt:lpstr>
      <vt:lpstr>Fastest explanation?</vt:lpstr>
      <vt:lpstr>Combined with containers this means:</vt:lpstr>
      <vt:lpstr>Can we go even further? Yes!</vt:lpstr>
      <vt:lpstr>🤯Seccomp Filters</vt:lpstr>
      <vt:lpstr>Fastest explanation?</vt:lpstr>
      <vt:lpstr>Wrapping Up</vt:lpstr>
      <vt:lpstr>Use the techniques as defaults across your organisation</vt:lpstr>
      <vt:lpstr>The future better solutions?</vt:lpstr>
      <vt:lpstr>Thanks!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Meier</dc:creator>
  <cp:lastModifiedBy>Ben Meier</cp:lastModifiedBy>
  <cp:revision>36</cp:revision>
  <dcterms:created xsi:type="dcterms:W3CDTF">2019-11-13T22:19:26Z</dcterms:created>
  <dcterms:modified xsi:type="dcterms:W3CDTF">2019-11-14T18:43:53Z</dcterms:modified>
</cp:coreProperties>
</file>