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65" r:id="rId3"/>
    <p:sldId id="257" r:id="rId4"/>
    <p:sldId id="258" r:id="rId5"/>
    <p:sldId id="259" r:id="rId6"/>
    <p:sldId id="262" r:id="rId7"/>
    <p:sldId id="272" r:id="rId8"/>
    <p:sldId id="274" r:id="rId9"/>
    <p:sldId id="275" r:id="rId10"/>
    <p:sldId id="276" r:id="rId11"/>
    <p:sldId id="261" r:id="rId12"/>
    <p:sldId id="266" r:id="rId13"/>
    <p:sldId id="267" r:id="rId14"/>
    <p:sldId id="268" r:id="rId15"/>
    <p:sldId id="269" r:id="rId16"/>
    <p:sldId id="270" r:id="rId17"/>
    <p:sldId id="271" r:id="rId18"/>
    <p:sldId id="263" r:id="rId19"/>
    <p:sldId id="264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E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327" autoAdjust="0"/>
    <p:restoredTop sz="83496" autoAdjust="0"/>
  </p:normalViewPr>
  <p:slideViewPr>
    <p:cSldViewPr>
      <p:cViewPr varScale="1">
        <p:scale>
          <a:sx n="90" d="100"/>
          <a:sy n="90" d="100"/>
        </p:scale>
        <p:origin x="-57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42A38-412C-4184-9637-9C4473B120F5}" type="datetimeFigureOut">
              <a:rPr lang="ko-KR" altLang="en-US" smtClean="0"/>
              <a:t>2009-11-10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71410-ABC9-4BE3-B087-1AC964B8C45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03CE-32E4-42DE-8720-B54987204FB1}" type="datetimeFigureOut">
              <a:rPr lang="ko-KR" altLang="en-US" smtClean="0"/>
              <a:pPr/>
              <a:t>2009-11-10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E9256-0FF2-4E70-8EFA-E21F28AEA0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03CE-32E4-42DE-8720-B54987204FB1}" type="datetimeFigureOut">
              <a:rPr lang="ko-KR" altLang="en-US" smtClean="0"/>
              <a:pPr/>
              <a:t>2009-11-10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E9256-0FF2-4E70-8EFA-E21F28AEA0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03CE-32E4-42DE-8720-B54987204FB1}" type="datetimeFigureOut">
              <a:rPr lang="ko-KR" altLang="en-US" smtClean="0"/>
              <a:pPr/>
              <a:t>2009-11-10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E9256-0FF2-4E70-8EFA-E21F28AEA0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03CE-32E4-42DE-8720-B54987204FB1}" type="datetimeFigureOut">
              <a:rPr lang="ko-KR" altLang="en-US" smtClean="0"/>
              <a:pPr/>
              <a:t>2009-11-10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E9256-0FF2-4E70-8EFA-E21F28AEA0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03CE-32E4-42DE-8720-B54987204FB1}" type="datetimeFigureOut">
              <a:rPr lang="ko-KR" altLang="en-US" smtClean="0"/>
              <a:pPr/>
              <a:t>2009-11-10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E9256-0FF2-4E70-8EFA-E21F28AEA0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03CE-32E4-42DE-8720-B54987204FB1}" type="datetimeFigureOut">
              <a:rPr lang="ko-KR" altLang="en-US" smtClean="0"/>
              <a:pPr/>
              <a:t>2009-11-10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E9256-0FF2-4E70-8EFA-E21F28AEA0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03CE-32E4-42DE-8720-B54987204FB1}" type="datetimeFigureOut">
              <a:rPr lang="ko-KR" altLang="en-US" smtClean="0"/>
              <a:pPr/>
              <a:t>2009-11-10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E9256-0FF2-4E70-8EFA-E21F28AEA0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03CE-32E4-42DE-8720-B54987204FB1}" type="datetimeFigureOut">
              <a:rPr lang="ko-KR" altLang="en-US" smtClean="0"/>
              <a:pPr/>
              <a:t>2009-11-10</a:t>
            </a:fld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0E9256-0FF2-4E70-8EFA-E21F28AEA0D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03CE-32E4-42DE-8720-B54987204FB1}" type="datetimeFigureOut">
              <a:rPr lang="ko-KR" altLang="en-US" smtClean="0"/>
              <a:pPr/>
              <a:t>2009-11-10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E9256-0FF2-4E70-8EFA-E21F28AEA0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03CE-32E4-42DE-8720-B54987204FB1}" type="datetimeFigureOut">
              <a:rPr lang="ko-KR" altLang="en-US" smtClean="0"/>
              <a:pPr/>
              <a:t>2009-11-10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D10E9256-0FF2-4E70-8EFA-E21F28AEA0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95D403CE-32E4-42DE-8720-B54987204FB1}" type="datetimeFigureOut">
              <a:rPr lang="ko-KR" altLang="en-US" smtClean="0"/>
              <a:pPr/>
              <a:t>2009-11-10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E9256-0FF2-4E70-8EFA-E21F28AEA0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5D403CE-32E4-42DE-8720-B54987204FB1}" type="datetimeFigureOut">
              <a:rPr lang="ko-KR" altLang="en-US" smtClean="0"/>
              <a:pPr/>
              <a:t>2009-11-10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10E9256-0FF2-4E70-8EFA-E21F28AEA0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1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1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1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1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1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000100" y="1571612"/>
            <a:ext cx="700781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8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Team. </a:t>
            </a:r>
            <a:r>
              <a:rPr lang="en-US" altLang="ko-KR" sz="80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Jugend</a:t>
            </a:r>
            <a:endParaRPr lang="en-US" altLang="ko-KR" sz="8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57818" y="4286256"/>
            <a:ext cx="3571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이 탁 곤  </a:t>
            </a:r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52067386</a:t>
            </a:r>
          </a:p>
          <a:p>
            <a:r>
              <a:rPr lang="ko-KR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김 도 균 </a:t>
            </a:r>
            <a:r>
              <a:rPr lang="en-US" altLang="ko-KR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 52067372</a:t>
            </a:r>
            <a:endParaRPr lang="ko-KR" altLang="en-US" sz="2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  <a:p>
            <a:r>
              <a:rPr lang="ko-KR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오 원 균 </a:t>
            </a:r>
            <a:r>
              <a:rPr lang="en-US" altLang="ko-KR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 52067383</a:t>
            </a:r>
            <a:endParaRPr lang="ko-KR" altLang="en-US" sz="2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  <a:p>
            <a:r>
              <a:rPr lang="ko-KR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함 충 민 </a:t>
            </a:r>
            <a:r>
              <a:rPr lang="en-US" altLang="ko-KR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 52001504</a:t>
            </a:r>
            <a:endParaRPr lang="ko-KR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000240"/>
            <a:ext cx="5072098" cy="766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1357290" y="1214422"/>
            <a:ext cx="6000792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1" lang="ko-KR" b="1" i="0" u="none" strike="noStrike" normalizeH="0" baseline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itchFamily="49" charset="-127"/>
                <a:ea typeface="돋움체" pitchFamily="49" charset="-127"/>
                <a:cs typeface="Times New Roman" pitchFamily="18" charset="0"/>
              </a:rPr>
              <a:t>잘라내기 한 후 이미지를 생성 한다</a:t>
            </a:r>
            <a:r>
              <a:rPr kumimoji="1" lang="en-US" altLang="ko-KR" b="1" i="0" u="none" strike="noStrike" normalizeH="0" baseline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itchFamily="49" charset="-127"/>
                <a:ea typeface="돋움체" pitchFamily="49" charset="-127"/>
                <a:cs typeface="Times New Roman" pitchFamily="18" charset="0"/>
              </a:rPr>
              <a:t>.</a:t>
            </a:r>
            <a:endParaRPr kumimoji="1" lang="en-US" altLang="ko-KR" b="1" i="0" u="none" strike="noStrike" normalizeH="0" baseline="0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돋움체" pitchFamily="49" charset="-127"/>
                <a:ea typeface="돋움체" pitchFamily="49" charset="-127"/>
                <a:cs typeface="Times New Roman" pitchFamily="18" charset="0"/>
              </a:rPr>
              <a:t>            </a:t>
            </a:r>
            <a:r>
              <a:rPr kumimoji="1" lang="en-US" altLang="ko-KR" i="0" u="none" strike="noStrike" normalizeH="0" baseline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돋움체" pitchFamily="49" charset="-127"/>
                <a:ea typeface="돋움체" pitchFamily="49" charset="-127"/>
                <a:cs typeface="Times New Roman" pitchFamily="18" charset="0"/>
              </a:rPr>
              <a:t>ImageToBitamp</a:t>
            </a:r>
            <a:r>
              <a:rPr kumimoji="1" lang="en-US" altLang="ko-KR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돋움체" pitchFamily="49" charset="-127"/>
                <a:ea typeface="돋움체" pitchFamily="49" charset="-127"/>
                <a:cs typeface="Times New Roman" pitchFamily="18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돋움체" pitchFamily="49" charset="-127"/>
              <a:ea typeface="돋움체" pitchFamily="49" charset="-127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돋움체" pitchFamily="49" charset="-127"/>
                <a:ea typeface="돋움체" pitchFamily="49" charset="-127"/>
                <a:cs typeface="Times New Roman" pitchFamily="18" charset="0"/>
              </a:rPr>
              <a:t>	   </a:t>
            </a:r>
            <a:endParaRPr kumimoji="1" lang="en-US" altLang="ko-KR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1" lang="ko-KR" altLang="en-US" b="1" i="0" u="none" strike="noStrike" normalizeH="0" baseline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itchFamily="49" charset="-127"/>
                <a:ea typeface="돋움체" pitchFamily="49" charset="-127"/>
                <a:cs typeface="Times New Roman" pitchFamily="18" charset="0"/>
              </a:rPr>
              <a:t>음표를 이용하여 수직 </a:t>
            </a:r>
            <a:r>
              <a:rPr kumimoji="1" lang="en-US" altLang="ko-KR" b="1" i="0" u="none" strike="noStrike" normalizeH="0" baseline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itchFamily="49" charset="-127"/>
                <a:ea typeface="돋움체" pitchFamily="49" charset="-127"/>
                <a:cs typeface="Times New Roman" pitchFamily="18" charset="0"/>
              </a:rPr>
              <a:t>histogram</a:t>
            </a:r>
            <a:r>
              <a:rPr kumimoji="1" lang="ko-KR" altLang="en-US" b="1" i="0" u="none" strike="noStrike" normalizeH="0" baseline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itchFamily="49" charset="-127"/>
                <a:ea typeface="돋움체" pitchFamily="49" charset="-127"/>
                <a:cs typeface="Times New Roman" pitchFamily="18" charset="0"/>
              </a:rPr>
              <a:t>을 한다</a:t>
            </a:r>
            <a:r>
              <a:rPr kumimoji="1" lang="en-US" altLang="ko-KR" b="1" i="0" u="none" strike="noStrike" normalizeH="0" baseline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itchFamily="49" charset="-127"/>
                <a:ea typeface="돋움체" pitchFamily="49" charset="-127"/>
                <a:cs typeface="Times New Roman" pitchFamily="18" charset="0"/>
              </a:rPr>
              <a:t>.</a:t>
            </a:r>
            <a:endParaRPr kumimoji="1" lang="en-US" altLang="ko-KR" b="1" i="0" u="none" strike="noStrike" normalizeH="0" baseline="0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돋움체" pitchFamily="49" charset="-127"/>
                <a:ea typeface="돋움체" pitchFamily="49" charset="-127"/>
                <a:cs typeface="Times New Roman" pitchFamily="18" charset="0"/>
              </a:rPr>
              <a:t>            Image To Create Note Histogram</a:t>
            </a:r>
            <a:endParaRPr kumimoji="1" lang="en-US" altLang="ko-KR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1" lang="en-US" altLang="ko-KR" b="1" i="0" u="none" strike="noStrike" normalizeH="0" baseline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itchFamily="49" charset="-127"/>
                <a:ea typeface="돋움체" pitchFamily="49" charset="-127"/>
                <a:cs typeface="Times New Roman" pitchFamily="18" charset="0"/>
              </a:rPr>
              <a:t>histogram</a:t>
            </a:r>
            <a:r>
              <a:rPr kumimoji="1" lang="ko-KR" altLang="en-US" b="1" i="0" u="none" strike="noStrike" normalizeH="0" baseline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itchFamily="49" charset="-127"/>
                <a:ea typeface="돋움체" pitchFamily="49" charset="-127"/>
                <a:cs typeface="Times New Roman" pitchFamily="18" charset="0"/>
              </a:rPr>
              <a:t>을 이용하여 음계를 분리 한다</a:t>
            </a:r>
            <a:r>
              <a:rPr kumimoji="1" lang="en-US" altLang="ko-KR" b="1" i="0" u="none" strike="noStrike" normalizeH="0" baseline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itchFamily="49" charset="-127"/>
                <a:ea typeface="돋움체" pitchFamily="49" charset="-127"/>
                <a:cs typeface="Times New Roman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itchFamily="49" charset="-127"/>
                <a:ea typeface="돋움체" pitchFamily="49" charset="-127"/>
                <a:cs typeface="Times New Roman" pitchFamily="18" charset="0"/>
              </a:rPr>
              <a:t> </a:t>
            </a:r>
            <a:r>
              <a:rPr kumimoji="1" lang="en-US" altLang="ko-K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itchFamily="49" charset="-127"/>
                <a:ea typeface="돋움체" pitchFamily="49" charset="-127"/>
                <a:cs typeface="Times New Roman" pitchFamily="18" charset="0"/>
              </a:rPr>
              <a:t>   </a:t>
            </a:r>
            <a:r>
              <a:rPr kumimoji="1" lang="en-US" altLang="ko-KR" b="1" i="0" u="none" strike="noStrike" normalizeH="0" baseline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itchFamily="49" charset="-127"/>
                <a:ea typeface="돋움체" pitchFamily="49" charset="-127"/>
                <a:cs typeface="Times New Roman" pitchFamily="18" charset="0"/>
              </a:rPr>
              <a:t>(</a:t>
            </a:r>
            <a:r>
              <a:rPr kumimoji="1" lang="ko-KR" altLang="en-US" b="1" i="0" u="none" strike="noStrike" normalizeH="0" baseline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itchFamily="49" charset="-127"/>
                <a:ea typeface="돋움체" pitchFamily="49" charset="-127"/>
                <a:cs typeface="Times New Roman" pitchFamily="18" charset="0"/>
              </a:rPr>
              <a:t>음표위치와 건반을 </a:t>
            </a:r>
            <a:r>
              <a:rPr kumimoji="1" lang="ko-KR" altLang="en-US" b="1" i="0" u="none" strike="noStrike" normalizeH="0" baseline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itchFamily="49" charset="-127"/>
                <a:ea typeface="돋움체" pitchFamily="49" charset="-127"/>
                <a:cs typeface="Times New Roman" pitchFamily="18" charset="0"/>
              </a:rPr>
              <a:t>매칭</a:t>
            </a:r>
            <a:r>
              <a:rPr kumimoji="1" lang="en-US" altLang="ko-KR" b="1" i="0" u="none" strike="noStrike" normalizeH="0" baseline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itchFamily="49" charset="-127"/>
                <a:ea typeface="돋움체" pitchFamily="49" charset="-127"/>
                <a:cs typeface="Times New Roman" pitchFamily="18" charset="0"/>
              </a:rPr>
              <a:t>, </a:t>
            </a:r>
            <a:r>
              <a:rPr kumimoji="1" lang="ko-KR" altLang="en-US" b="1" i="0" u="none" strike="noStrike" normalizeH="0" baseline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itchFamily="49" charset="-127"/>
                <a:ea typeface="돋움체" pitchFamily="49" charset="-127"/>
                <a:cs typeface="Times New Roman" pitchFamily="18" charset="0"/>
              </a:rPr>
              <a:t>계이름</a:t>
            </a:r>
            <a:r>
              <a:rPr kumimoji="1" lang="en-US" altLang="ko-KR" b="1" i="0" u="none" strike="noStrike" normalizeH="0" baseline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itchFamily="49" charset="-127"/>
                <a:ea typeface="돋움체" pitchFamily="49" charset="-127"/>
                <a:cs typeface="Times New Roman" pitchFamily="18" charset="0"/>
              </a:rPr>
              <a:t>)</a:t>
            </a:r>
            <a:endParaRPr kumimoji="1" lang="en-US" altLang="ko-KR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돋움체" pitchFamily="49" charset="-127"/>
                <a:ea typeface="돋움체" pitchFamily="49" charset="-127"/>
                <a:cs typeface="Times New Roman" pitchFamily="18" charset="0"/>
              </a:rPr>
              <a:t>            Image To Scale</a:t>
            </a:r>
            <a:endParaRPr kumimoji="1" lang="en-US" altLang="ko-KR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1" lang="ko-KR" altLang="en-US" b="1" i="0" u="none" strike="noStrike" normalizeH="0" baseline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itchFamily="49" charset="-127"/>
                <a:ea typeface="돋움체" pitchFamily="49" charset="-127"/>
                <a:cs typeface="Times New Roman" pitchFamily="18" charset="0"/>
              </a:rPr>
              <a:t>박자를 생성한다</a:t>
            </a:r>
            <a:r>
              <a:rPr kumimoji="1" lang="en-US" altLang="ko-KR" b="1" i="0" u="none" strike="noStrike" normalizeH="0" baseline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itchFamily="49" charset="-127"/>
                <a:ea typeface="돋움체" pitchFamily="49" charset="-127"/>
                <a:cs typeface="Times New Roman" pitchFamily="18" charset="0"/>
              </a:rPr>
              <a:t>.(</a:t>
            </a:r>
            <a:r>
              <a:rPr kumimoji="1" lang="ko-KR" altLang="en-US" b="1" i="0" u="none" strike="noStrike" normalizeH="0" baseline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itchFamily="49" charset="-127"/>
                <a:ea typeface="돋움체" pitchFamily="49" charset="-127"/>
                <a:cs typeface="Times New Roman" pitchFamily="18" charset="0"/>
              </a:rPr>
              <a:t>음표의 박자길이를 분석한다</a:t>
            </a:r>
            <a:r>
              <a:rPr kumimoji="1" lang="en-US" altLang="ko-KR" b="1" i="0" u="none" strike="noStrike" normalizeH="0" baseline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itchFamily="49" charset="-127"/>
                <a:ea typeface="돋움체" pitchFamily="49" charset="-127"/>
                <a:cs typeface="Times New Roman" pitchFamily="18" charset="0"/>
              </a:rPr>
              <a:t>, 4</a:t>
            </a:r>
            <a:r>
              <a:rPr kumimoji="1" lang="ko-KR" altLang="en-US" b="1" i="0" u="none" strike="noStrike" normalizeH="0" baseline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itchFamily="49" charset="-127"/>
                <a:ea typeface="돋움체" pitchFamily="49" charset="-127"/>
                <a:cs typeface="Times New Roman" pitchFamily="18" charset="0"/>
              </a:rPr>
              <a:t>분 음표와 </a:t>
            </a:r>
            <a:r>
              <a:rPr kumimoji="1" lang="en-US" altLang="ko-KR" b="1" i="0" u="none" strike="noStrike" normalizeH="0" baseline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itchFamily="49" charset="-127"/>
                <a:ea typeface="돋움체" pitchFamily="49" charset="-127"/>
                <a:cs typeface="Times New Roman" pitchFamily="18" charset="0"/>
              </a:rPr>
              <a:t>2</a:t>
            </a:r>
            <a:r>
              <a:rPr kumimoji="1" lang="ko-KR" altLang="en-US" b="1" i="0" u="none" strike="noStrike" normalizeH="0" baseline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itchFamily="49" charset="-127"/>
                <a:ea typeface="돋움체" pitchFamily="49" charset="-127"/>
                <a:cs typeface="Times New Roman" pitchFamily="18" charset="0"/>
              </a:rPr>
              <a:t>분 음표 구분</a:t>
            </a:r>
            <a:r>
              <a:rPr kumimoji="1" lang="en-US" altLang="ko-KR" b="1" i="0" u="none" strike="noStrike" normalizeH="0" baseline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itchFamily="49" charset="-127"/>
                <a:ea typeface="돋움체" pitchFamily="49" charset="-127"/>
                <a:cs typeface="Times New Roman" pitchFamily="18" charset="0"/>
              </a:rPr>
              <a:t>)</a:t>
            </a:r>
            <a:endParaRPr kumimoji="1" lang="en-US" altLang="ko-KR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돋움체" pitchFamily="49" charset="-127"/>
                <a:ea typeface="돋움체" pitchFamily="49" charset="-127"/>
                <a:cs typeface="Times New Roman" pitchFamily="18" charset="0"/>
              </a:rPr>
              <a:t>            Image To Beat</a:t>
            </a:r>
            <a:endParaRPr kumimoji="1" lang="en-US" altLang="ko-KR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1" lang="ko-KR" altLang="en-US" b="1" i="0" u="none" strike="noStrike" normalizeH="0" baseline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itchFamily="49" charset="-127"/>
                <a:ea typeface="돋움체" pitchFamily="49" charset="-127"/>
                <a:cs typeface="Times New Roman" pitchFamily="18" charset="0"/>
              </a:rPr>
              <a:t>첫 번째 소절 보여주기 </a:t>
            </a:r>
            <a:r>
              <a:rPr kumimoji="1" lang="en-US" altLang="ko-KR" b="1" i="0" u="none" strike="noStrike" normalizeH="0" baseline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itchFamily="49" charset="-127"/>
                <a:ea typeface="돋움체" pitchFamily="49" charset="-127"/>
                <a:cs typeface="Times New Roman" pitchFamily="18" charset="0"/>
              </a:rPr>
              <a:t>(</a:t>
            </a:r>
            <a:r>
              <a:rPr kumimoji="1" lang="ko-KR" altLang="en-US" b="1" i="0" u="none" strike="noStrike" normalizeH="0" baseline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itchFamily="49" charset="-127"/>
                <a:ea typeface="돋움체" pitchFamily="49" charset="-127"/>
                <a:cs typeface="Times New Roman" pitchFamily="18" charset="0"/>
              </a:rPr>
              <a:t>프로그램 상단에 첫 소절을 뿌려줌</a:t>
            </a:r>
            <a:r>
              <a:rPr kumimoji="1" lang="en-US" altLang="ko-KR" b="1" i="0" u="none" strike="noStrike" normalizeH="0" baseline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itchFamily="49" charset="-127"/>
                <a:ea typeface="돋움체" pitchFamily="49" charset="-127"/>
                <a:cs typeface="Times New Roman" pitchFamily="18" charset="0"/>
              </a:rPr>
              <a:t>)</a:t>
            </a:r>
            <a:endParaRPr kumimoji="1" lang="en-US" altLang="ko-KR" b="1" i="0" u="none" strike="noStrike" normalizeH="0" baseline="0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normalizeH="0" baseline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itchFamily="49" charset="-127"/>
                <a:ea typeface="돋움체" pitchFamily="49" charset="-127"/>
                <a:cs typeface="Times New Roman" pitchFamily="18" charset="0"/>
              </a:rPr>
              <a:t>            </a:t>
            </a:r>
            <a:r>
              <a:rPr kumimoji="1" lang="en-US" altLang="ko-KR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돋움체" pitchFamily="49" charset="-127"/>
                <a:ea typeface="돋움체" pitchFamily="49" charset="-127"/>
                <a:cs typeface="Times New Roman" pitchFamily="18" charset="0"/>
              </a:rPr>
              <a:t>Sheet Preview</a:t>
            </a:r>
            <a:endParaRPr kumimoji="1" lang="en-US" altLang="ko-KR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normalizeH="0" baseline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itchFamily="49" charset="-127"/>
                <a:ea typeface="돋움체" pitchFamily="49" charset="-127"/>
                <a:cs typeface="Times New Roman" pitchFamily="18" charset="0"/>
              </a:rPr>
              <a:t>&lt;</a:t>
            </a:r>
            <a:r>
              <a:rPr kumimoji="1" lang="ko-KR" altLang="en-US" b="1" i="0" u="none" strike="noStrike" normalizeH="0" baseline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itchFamily="49" charset="-127"/>
                <a:ea typeface="돋움체" pitchFamily="49" charset="-127"/>
                <a:cs typeface="Times New Roman" pitchFamily="18" charset="0"/>
              </a:rPr>
              <a:t>돌아가는 패턴이 </a:t>
            </a:r>
            <a:r>
              <a:rPr kumimoji="1" lang="ko-KR" altLang="en-US" b="1" i="0" u="none" strike="noStrike" normalizeH="0" baseline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돋움체" pitchFamily="49" charset="-127"/>
                <a:cs typeface="Times New Roman" pitchFamily="18" charset="0"/>
              </a:rPr>
              <a:t>‘</a:t>
            </a:r>
            <a:r>
              <a:rPr kumimoji="1" lang="ko-KR" altLang="en-US" b="1" i="0" u="none" strike="noStrike" normalizeH="0" baseline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itchFamily="49" charset="-127"/>
                <a:ea typeface="돋움체" pitchFamily="49" charset="-127"/>
                <a:cs typeface="Times New Roman" pitchFamily="18" charset="0"/>
              </a:rPr>
              <a:t>히스토그램화 </a:t>
            </a:r>
            <a:r>
              <a:rPr kumimoji="1" lang="en-US" altLang="ko-KR" b="1" i="0" u="none" strike="noStrike" normalizeH="0" baseline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itchFamily="49" charset="-127"/>
                <a:ea typeface="돋움체" pitchFamily="49" charset="-127"/>
                <a:cs typeface="Times New Roman" pitchFamily="18" charset="0"/>
              </a:rPr>
              <a:t>-&gt; </a:t>
            </a:r>
            <a:r>
              <a:rPr kumimoji="1" lang="ko-KR" altLang="en-US" b="1" i="0" u="none" strike="noStrike" normalizeH="0" baseline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itchFamily="49" charset="-127"/>
                <a:ea typeface="돋움체" pitchFamily="49" charset="-127"/>
                <a:cs typeface="Times New Roman" pitchFamily="18" charset="0"/>
              </a:rPr>
              <a:t>범위설정 </a:t>
            </a:r>
            <a:r>
              <a:rPr kumimoji="1" lang="en-US" altLang="ko-KR" b="1" i="0" u="none" strike="noStrike" normalizeH="0" baseline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itchFamily="49" charset="-127"/>
                <a:ea typeface="돋움체" pitchFamily="49" charset="-127"/>
                <a:cs typeface="Times New Roman" pitchFamily="18" charset="0"/>
              </a:rPr>
              <a:t>-&gt; </a:t>
            </a:r>
            <a:r>
              <a:rPr kumimoji="1" lang="ko-KR" altLang="en-US" b="1" i="0" u="none" strike="noStrike" normalizeH="0" baseline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itchFamily="49" charset="-127"/>
                <a:ea typeface="돋움체" pitchFamily="49" charset="-127"/>
                <a:cs typeface="Times New Roman" pitchFamily="18" charset="0"/>
              </a:rPr>
              <a:t>분석 값 저장</a:t>
            </a:r>
            <a:r>
              <a:rPr kumimoji="1" lang="ko-KR" altLang="en-US" b="1" i="0" u="none" strike="noStrike" normalizeH="0" baseline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돋움체" pitchFamily="49" charset="-127"/>
                <a:cs typeface="Times New Roman" pitchFamily="18" charset="0"/>
              </a:rPr>
              <a:t>’</a:t>
            </a:r>
            <a:r>
              <a:rPr kumimoji="1" lang="ko-KR" altLang="en-US" b="1" i="0" u="none" strike="noStrike" normalizeH="0" baseline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itchFamily="49" charset="-127"/>
                <a:ea typeface="돋움체" pitchFamily="49" charset="-127"/>
                <a:cs typeface="Times New Roman" pitchFamily="18" charset="0"/>
              </a:rPr>
              <a:t> 의 연속임</a:t>
            </a:r>
            <a:r>
              <a:rPr kumimoji="1" lang="en-US" altLang="ko-K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itchFamily="50" charset="-127"/>
                <a:ea typeface="굴림" pitchFamily="50" charset="-127"/>
                <a:cs typeface="Times New Roman" pitchFamily="18" charset="0"/>
              </a:rPr>
              <a:t>&gt;</a:t>
            </a:r>
            <a:endParaRPr kumimoji="1" lang="ko-KR" altLang="en-US" b="1" i="0" u="none" strike="noStrike" normalizeH="0" baseline="0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496653"/>
            <a:ext cx="3616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이미지 분석 과정</a:t>
            </a:r>
            <a:endParaRPr lang="en-US" altLang="ko-KR" sz="36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85728"/>
            <a:ext cx="4262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개발 결과 주요 화면</a:t>
            </a:r>
            <a:endParaRPr lang="en-US" altLang="ko-KR" sz="36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6" name="그림 5" descr="2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98" y="1357298"/>
            <a:ext cx="5219700" cy="2362200"/>
          </a:xfrm>
          <a:prstGeom prst="rect">
            <a:avLst/>
          </a:prstGeom>
        </p:spPr>
      </p:pic>
      <p:pic>
        <p:nvPicPr>
          <p:cNvPr id="7" name="그림 6" descr="21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40" y="3924320"/>
            <a:ext cx="5219700" cy="2362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5720" y="1285860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1)</a:t>
            </a:r>
            <a:endParaRPr lang="ko-KR" altLang="en-US" sz="2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43174" y="3929066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2</a:t>
            </a:r>
            <a:r>
              <a:rPr lang="en-US" altLang="ko-KR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)</a:t>
            </a:r>
            <a:endParaRPr lang="ko-KR" altLang="en-US" sz="2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85728"/>
            <a:ext cx="4262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개발 결과 주요 화면</a:t>
            </a:r>
            <a:endParaRPr lang="en-US" altLang="ko-KR" sz="36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1285860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3)</a:t>
            </a:r>
            <a:endParaRPr lang="ko-KR" altLang="en-US" sz="2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pic>
        <p:nvPicPr>
          <p:cNvPr id="6" name="그림 5" descr="2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0" y="1357298"/>
            <a:ext cx="5219700" cy="2314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14612" y="3786190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4)</a:t>
            </a:r>
            <a:endParaRPr lang="ko-KR" altLang="en-US" sz="2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pic>
        <p:nvPicPr>
          <p:cNvPr id="8" name="그림 7" descr="21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678" y="3829069"/>
            <a:ext cx="5219700" cy="2314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85728"/>
            <a:ext cx="4262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개발 결과 주요 화면</a:t>
            </a:r>
            <a:endParaRPr lang="en-US" altLang="ko-KR" sz="36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5786" y="1285860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5)</a:t>
            </a:r>
            <a:endParaRPr lang="ko-KR" altLang="en-US" sz="2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pic>
        <p:nvPicPr>
          <p:cNvPr id="6" name="그림 5" descr="2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52" y="1357298"/>
            <a:ext cx="5219700" cy="2286000"/>
          </a:xfrm>
          <a:prstGeom prst="rect">
            <a:avLst/>
          </a:prstGeom>
        </p:spPr>
      </p:pic>
      <p:pic>
        <p:nvPicPr>
          <p:cNvPr id="7" name="그림 6" descr="21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02" y="3857628"/>
            <a:ext cx="5219700" cy="23145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71736" y="3786190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6)</a:t>
            </a:r>
            <a:endParaRPr lang="ko-KR" altLang="en-US" sz="2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85728"/>
            <a:ext cx="4262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개발 결과 주요 화면</a:t>
            </a:r>
            <a:endParaRPr lang="en-US" altLang="ko-KR" sz="36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5786" y="1181385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7)</a:t>
            </a:r>
            <a:endParaRPr lang="ko-KR" altLang="en-US" sz="2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pic>
        <p:nvPicPr>
          <p:cNvPr id="6" name="그림 5" descr="2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1285860"/>
            <a:ext cx="5219700" cy="2314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71736" y="3786190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8)</a:t>
            </a:r>
            <a:endParaRPr lang="ko-KR" altLang="en-US" sz="2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pic>
        <p:nvPicPr>
          <p:cNvPr id="8" name="그림 7" descr="21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64" y="3857628"/>
            <a:ext cx="5219700" cy="2314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7224" y="1285860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9)</a:t>
            </a:r>
            <a:endParaRPr lang="ko-KR" altLang="en-US" sz="2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158" y="285728"/>
            <a:ext cx="4262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개발 결과 주요 화면</a:t>
            </a:r>
            <a:endParaRPr lang="en-US" altLang="ko-KR" sz="36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6" name="그림 5" descr="21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64" y="1328739"/>
            <a:ext cx="5219700" cy="2314575"/>
          </a:xfrm>
          <a:prstGeom prst="rect">
            <a:avLst/>
          </a:prstGeom>
        </p:spPr>
      </p:pic>
      <p:pic>
        <p:nvPicPr>
          <p:cNvPr id="7" name="그림 6" descr="22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02" y="3786190"/>
            <a:ext cx="5219700" cy="2286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28860" y="3786190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10)</a:t>
            </a:r>
            <a:endParaRPr lang="ko-KR" altLang="en-US" sz="2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22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88" y="1285860"/>
            <a:ext cx="5219700" cy="2324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1472" y="1285860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11)</a:t>
            </a:r>
            <a:endParaRPr lang="ko-KR" altLang="en-US" sz="2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28860" y="3714752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12)</a:t>
            </a:r>
            <a:endParaRPr lang="ko-KR" altLang="en-US" sz="2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7158" y="285728"/>
            <a:ext cx="4262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개발 결과 주요 화면</a:t>
            </a:r>
            <a:endParaRPr lang="en-US" altLang="ko-KR" sz="36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8" name="그림 7" descr="22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02" y="3714752"/>
            <a:ext cx="5219700" cy="2324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728" y="2395831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13)</a:t>
            </a:r>
            <a:endParaRPr lang="ko-KR" altLang="en-US" sz="2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158" y="285728"/>
            <a:ext cx="4262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개발 결과 주요 화면</a:t>
            </a:r>
            <a:endParaRPr lang="en-US" altLang="ko-KR" sz="36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6" name="그림 5" descr="2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08" y="2462222"/>
            <a:ext cx="5219700" cy="2324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343895"/>
            <a:ext cx="30107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작업 </a:t>
            </a:r>
            <a:r>
              <a:rPr lang="en-US" altLang="ko-KR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Snap</a:t>
            </a:r>
            <a:r>
              <a:rPr lang="ko-KR" alt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ko-KR" alt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사진</a:t>
            </a:r>
            <a:endParaRPr lang="en-US" altLang="ko-KR" sz="32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5673" y="285728"/>
            <a:ext cx="22589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/>
              <a:t>개 발 일 정</a:t>
            </a:r>
            <a:endParaRPr lang="en-US" altLang="ko-KR" sz="3200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214414" y="1214422"/>
          <a:ext cx="6357984" cy="4815840"/>
        </p:xfrm>
        <a:graphic>
          <a:graphicData uri="http://schemas.openxmlformats.org/drawingml/2006/table">
            <a:tbl>
              <a:tblPr/>
              <a:tblGrid>
                <a:gridCol w="1543336"/>
                <a:gridCol w="601831"/>
                <a:gridCol w="601831"/>
                <a:gridCol w="601831"/>
                <a:gridCol w="601831"/>
                <a:gridCol w="601831"/>
                <a:gridCol w="601831"/>
                <a:gridCol w="601831"/>
                <a:gridCol w="601831"/>
              </a:tblGrid>
              <a:tr h="478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휴먼편지체" pitchFamily="18" charset="-127"/>
                          <a:ea typeface="휴먼편지체" pitchFamily="18" charset="-127"/>
                        </a:rPr>
                        <a:t>3</a:t>
                      </a:r>
                      <a:endParaRPr lang="en-US" sz="1100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휴먼편지체" pitchFamily="18" charset="-127"/>
                          <a:ea typeface="휴먼편지체" pitchFamily="18" charset="-127"/>
                        </a:rPr>
                        <a:t>4</a:t>
                      </a:r>
                      <a:endParaRPr lang="en-US" sz="1100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휴먼편지체" pitchFamily="18" charset="-127"/>
                          <a:ea typeface="휴먼편지체" pitchFamily="18" charset="-127"/>
                        </a:rPr>
                        <a:t>5</a:t>
                      </a:r>
                      <a:endParaRPr lang="en-US" sz="1100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휴먼편지체" pitchFamily="18" charset="-127"/>
                          <a:ea typeface="휴먼편지체" pitchFamily="18" charset="-127"/>
                        </a:rPr>
                        <a:t>6</a:t>
                      </a:r>
                      <a:endParaRPr lang="en-US" sz="1100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휴먼편지체" pitchFamily="18" charset="-127"/>
                          <a:ea typeface="휴먼편지체" pitchFamily="18" charset="-127"/>
                        </a:rPr>
                        <a:t>7</a:t>
                      </a:r>
                      <a:endParaRPr lang="en-US" sz="1100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휴먼편지체" pitchFamily="18" charset="-127"/>
                          <a:ea typeface="휴먼편지체" pitchFamily="18" charset="-127"/>
                        </a:rPr>
                        <a:t>8</a:t>
                      </a:r>
                      <a:endParaRPr lang="en-US" sz="1100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휴먼편지체" pitchFamily="18" charset="-127"/>
                          <a:ea typeface="휴먼편지체" pitchFamily="18" charset="-127"/>
                        </a:rPr>
                        <a:t>9</a:t>
                      </a:r>
                      <a:endParaRPr lang="en-US" sz="1100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휴먼편지체" pitchFamily="18" charset="-127"/>
                          <a:ea typeface="휴먼편지체" pitchFamily="18" charset="-127"/>
                        </a:rPr>
                        <a:t>10</a:t>
                      </a:r>
                      <a:endParaRPr lang="en-US" sz="1100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E6FF"/>
                    </a:solidFill>
                  </a:tcPr>
                </a:tc>
              </a:tr>
              <a:tr h="478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휴먼편지체" pitchFamily="18" charset="-127"/>
                          <a:ea typeface="휴먼편지체" pitchFamily="18" charset="-127"/>
                        </a:rPr>
                        <a:t>팀 구성</a:t>
                      </a:r>
                      <a:endParaRPr lang="ko-KR" altLang="en-US" sz="1100" b="1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2828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2828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2828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EAEAE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AEAEAE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EAEAE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AEAEAE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EAEAE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AEAEAE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EAEAE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AEAEAE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EAEAE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AEAEAE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EAEAE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AEAEAE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휴먼편지체" pitchFamily="18" charset="-127"/>
                          <a:ea typeface="휴먼편지체" pitchFamily="18" charset="-127"/>
                        </a:rPr>
                        <a:t>주제 선정</a:t>
                      </a:r>
                      <a:endParaRPr lang="ko-KR" altLang="en-US" sz="1100" b="1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2828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2828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2828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2828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EAEAE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2828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AEAEAE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EAEAE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2828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AEAEAE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EAEAE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2828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AEAEAE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EAEAE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2828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AEAEAE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EAEAE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2828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AEAEAE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EAEAE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AEAEAE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휴먼편지체" pitchFamily="18" charset="-127"/>
                          <a:ea typeface="휴먼편지체" pitchFamily="18" charset="-127"/>
                        </a:rPr>
                        <a:t>사전지식 습득</a:t>
                      </a:r>
                      <a:endParaRPr lang="ko-KR" altLang="en-US" sz="1100" b="1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2828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2828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2828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EAEAE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2828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2828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AEAEAE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EAEAE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2828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2828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AEAEAE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EAEAE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2828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2828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AEAEAE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EAEAE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2828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2828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AEAEAE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2828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2828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2828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2828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EAEAE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AEAEAE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휴먼편지체" pitchFamily="18" charset="-127"/>
                          <a:ea typeface="휴먼편지체" pitchFamily="18" charset="-127"/>
                        </a:rPr>
                        <a:t>요구사항 분석</a:t>
                      </a:r>
                      <a:endParaRPr lang="ko-KR" altLang="en-US" sz="1100" b="1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2828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2828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2828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2828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2828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2828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EAEAE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2828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AEAEAE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EAEAE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2828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AEAEAE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EAEAE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2828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AEAEAE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EAEAE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2828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AEAEAE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EAEAE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AEAEAE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휴먼편지체" pitchFamily="18" charset="-127"/>
                          <a:ea typeface="휴먼편지체" pitchFamily="18" charset="-127"/>
                        </a:rPr>
                        <a:t>제약 사항 분석</a:t>
                      </a:r>
                      <a:endParaRPr lang="ko-KR" altLang="en-US" sz="1100" b="1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2828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2828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2828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2828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2828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2828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EAEAE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2828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AEAEAE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EAEAE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2828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AEAEAE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EAEAE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AEAEAE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EAEAE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AEAEAE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EAEAE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AEAEAE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휴먼편지체" pitchFamily="18" charset="-127"/>
                          <a:ea typeface="휴먼편지체" pitchFamily="18" charset="-127"/>
                        </a:rPr>
                        <a:t>설 계</a:t>
                      </a:r>
                      <a:endParaRPr lang="ko-KR" altLang="en-US" sz="1100" b="1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EAEAE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AEAEAE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2828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2828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2828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EAEAE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2828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2828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AEAEAE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2828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2828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2828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2828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EAEAE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2828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AEAEAE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EAEAE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2828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AEAEAE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EAEAE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2828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AEAEAE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휴먼편지체" pitchFamily="18" charset="-127"/>
                          <a:ea typeface="휴먼편지체" pitchFamily="18" charset="-127"/>
                        </a:rPr>
                        <a:t>구현</a:t>
                      </a:r>
                      <a:endParaRPr lang="ko-KR" altLang="en-US" sz="1100" b="1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EAEAE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AEAEAE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EAEAE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AEAEAE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EAEAE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2828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AEAEAE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2828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2828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2828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EAEAE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2828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2828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AEAEAE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EAEAE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2828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2828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AEAEAE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2828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2828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2828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2828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2828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휴먼편지체" pitchFamily="18" charset="-127"/>
                          <a:ea typeface="휴먼편지체" pitchFamily="18" charset="-127"/>
                        </a:rPr>
                        <a:t>테스트</a:t>
                      </a:r>
                      <a:endParaRPr lang="ko-KR" altLang="en-US" sz="1100" b="1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EAEAE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AEAEAE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EAEAE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AEAEAE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EAEAE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AEAEAE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EAEAE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AEAEAE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EAEAE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2828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AEAEAE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2828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2828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2828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EAEAE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2828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2828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AEAEAE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2828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2828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8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휴먼편지체" pitchFamily="18" charset="-127"/>
                          <a:ea typeface="휴먼편지체" pitchFamily="18" charset="-127"/>
                        </a:rPr>
                        <a:t>평가</a:t>
                      </a:r>
                      <a:endParaRPr lang="ko-KR" altLang="en-US" sz="1100" b="1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EAEAE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AEAEAE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EAEAE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AEAEAE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EAEAE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AEAEAE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EAEAE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AEAEAE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EAEAE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AEAEAE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EAEAE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AEAEAE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2828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2828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2828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2828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71802" y="285728"/>
            <a:ext cx="30732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Project </a:t>
            </a:r>
            <a:r>
              <a:rPr lang="ko-KR" alt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소개</a:t>
            </a:r>
            <a:endParaRPr lang="en-US" altLang="ko-KR" sz="40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2976" y="1458946"/>
            <a:ext cx="707236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본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프로젝트에서 제안한 시스템은 이미지 파일로 작성된 악보를 인식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변환해 연주할 수 있는 프로그램이다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 smtClean="0"/>
          </a:p>
          <a:p>
            <a:r>
              <a:rPr lang="en-US" altLang="ko-KR" dirty="0" smtClean="0">
                <a:latin typeface="휴먼편지체" pitchFamily="18" charset="-127"/>
                <a:ea typeface="휴먼편지체" pitchFamily="18" charset="-127"/>
              </a:rPr>
              <a:t>      1</a:t>
            </a:r>
            <a:r>
              <a:rPr lang="en-US" altLang="ko-KR" dirty="0" smtClean="0">
                <a:latin typeface="휴먼편지체" pitchFamily="18" charset="-127"/>
                <a:ea typeface="휴먼편지체" pitchFamily="18" charset="-127"/>
              </a:rPr>
              <a:t>. </a:t>
            </a:r>
            <a:r>
              <a:rPr lang="ko-KR" altLang="en-US" dirty="0" smtClean="0">
                <a:latin typeface="휴먼편지체" pitchFamily="18" charset="-127"/>
                <a:ea typeface="휴먼편지체" pitchFamily="18" charset="-127"/>
              </a:rPr>
              <a:t>이미지 파일로 작성된 악보를 인식한다</a:t>
            </a:r>
            <a:r>
              <a:rPr lang="en-US" altLang="ko-KR" dirty="0" smtClean="0">
                <a:latin typeface="휴먼편지체" pitchFamily="18" charset="-127"/>
                <a:ea typeface="휴먼편지체" pitchFamily="18" charset="-127"/>
              </a:rPr>
              <a:t>.</a:t>
            </a:r>
            <a:endParaRPr lang="ko-KR" altLang="en-US" dirty="0" smtClean="0">
              <a:latin typeface="휴먼편지체" pitchFamily="18" charset="-127"/>
              <a:ea typeface="휴먼편지체" pitchFamily="18" charset="-127"/>
            </a:endParaRPr>
          </a:p>
          <a:p>
            <a:r>
              <a:rPr lang="en-US" altLang="ko-KR" dirty="0" smtClean="0">
                <a:latin typeface="휴먼편지체" pitchFamily="18" charset="-127"/>
                <a:ea typeface="휴먼편지체" pitchFamily="18" charset="-127"/>
              </a:rPr>
              <a:t>      2</a:t>
            </a:r>
            <a:r>
              <a:rPr lang="en-US" altLang="ko-KR" dirty="0" smtClean="0">
                <a:latin typeface="휴먼편지체" pitchFamily="18" charset="-127"/>
                <a:ea typeface="휴먼편지체" pitchFamily="18" charset="-127"/>
              </a:rPr>
              <a:t>. </a:t>
            </a:r>
            <a:r>
              <a:rPr lang="ko-KR" altLang="en-US" dirty="0" smtClean="0">
                <a:latin typeface="휴먼편지체" pitchFamily="18" charset="-127"/>
                <a:ea typeface="휴먼편지체" pitchFamily="18" charset="-127"/>
              </a:rPr>
              <a:t>인식한 이미지 파일을 분석해 </a:t>
            </a:r>
            <a:r>
              <a:rPr lang="ko-KR" altLang="en-US" dirty="0" err="1" smtClean="0">
                <a:latin typeface="휴먼편지체" pitchFamily="18" charset="-127"/>
                <a:ea typeface="휴먼편지체" pitchFamily="18" charset="-127"/>
              </a:rPr>
              <a:t>음원으로</a:t>
            </a:r>
            <a:r>
              <a:rPr lang="ko-KR" altLang="en-US" dirty="0" smtClean="0">
                <a:latin typeface="휴먼편지체" pitchFamily="18" charset="-127"/>
                <a:ea typeface="휴먼편지체" pitchFamily="18" charset="-127"/>
              </a:rPr>
              <a:t> 변환한다</a:t>
            </a:r>
            <a:r>
              <a:rPr lang="en-US" altLang="ko-KR" dirty="0" smtClean="0">
                <a:latin typeface="휴먼편지체" pitchFamily="18" charset="-127"/>
                <a:ea typeface="휴먼편지체" pitchFamily="18" charset="-127"/>
              </a:rPr>
              <a:t>.</a:t>
            </a:r>
            <a:endParaRPr lang="ko-KR" altLang="en-US" dirty="0" smtClean="0">
              <a:latin typeface="휴먼편지체" pitchFamily="18" charset="-127"/>
              <a:ea typeface="휴먼편지체" pitchFamily="18" charset="-127"/>
            </a:endParaRPr>
          </a:p>
          <a:p>
            <a:r>
              <a:rPr lang="en-US" altLang="ko-KR" dirty="0" smtClean="0">
                <a:latin typeface="휴먼편지체" pitchFamily="18" charset="-127"/>
                <a:ea typeface="휴먼편지체" pitchFamily="18" charset="-127"/>
              </a:rPr>
              <a:t>      3</a:t>
            </a:r>
            <a:r>
              <a:rPr lang="en-US" altLang="ko-KR" dirty="0" smtClean="0">
                <a:latin typeface="휴먼편지체" pitchFamily="18" charset="-127"/>
                <a:ea typeface="휴먼편지체" pitchFamily="18" charset="-127"/>
              </a:rPr>
              <a:t>. </a:t>
            </a:r>
            <a:r>
              <a:rPr lang="ko-KR" altLang="en-US" dirty="0" smtClean="0">
                <a:latin typeface="휴먼편지체" pitchFamily="18" charset="-127"/>
                <a:ea typeface="휴먼편지체" pitchFamily="18" charset="-127"/>
              </a:rPr>
              <a:t>변환된 </a:t>
            </a:r>
            <a:r>
              <a:rPr lang="ko-KR" altLang="en-US" dirty="0" err="1" smtClean="0">
                <a:latin typeface="휴먼편지체" pitchFamily="18" charset="-127"/>
                <a:ea typeface="휴먼편지체" pitchFamily="18" charset="-127"/>
              </a:rPr>
              <a:t>음원을</a:t>
            </a:r>
            <a:r>
              <a:rPr lang="ko-KR" altLang="en-US" dirty="0" smtClean="0">
                <a:latin typeface="휴먼편지체" pitchFamily="18" charset="-127"/>
                <a:ea typeface="휴먼편지체" pitchFamily="18" charset="-127"/>
              </a:rPr>
              <a:t> 사용자의 용도에 맞춰 사용한다</a:t>
            </a:r>
            <a:r>
              <a:rPr lang="en-US" altLang="ko-KR" dirty="0" smtClean="0">
                <a:latin typeface="휴먼편지체" pitchFamily="18" charset="-127"/>
                <a:ea typeface="휴먼편지체" pitchFamily="18" charset="-127"/>
              </a:rPr>
              <a:t>.</a:t>
            </a:r>
            <a:endParaRPr lang="ko-KR" altLang="en-US" dirty="0" smtClean="0">
              <a:latin typeface="휴먼편지체" pitchFamily="18" charset="-127"/>
              <a:ea typeface="휴먼편지체" pitchFamily="18" charset="-127"/>
            </a:endParaRPr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algn="ctr"/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그림 </a:t>
            </a:r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1-1. </a:t>
            </a:r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개념 </a:t>
            </a:r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흐름도</a:t>
            </a:r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ko-KR" altLang="en-US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dirty="0"/>
          </a:p>
        </p:txBody>
      </p:sp>
      <p:pic>
        <p:nvPicPr>
          <p:cNvPr id="7" name="그림 6" descr="1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04" y="4286256"/>
            <a:ext cx="6357982" cy="136411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36" y="353777"/>
            <a:ext cx="4237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Use Case Diagram</a:t>
            </a:r>
          </a:p>
        </p:txBody>
      </p:sp>
      <p:pic>
        <p:nvPicPr>
          <p:cNvPr id="5" name="그림 4" descr="1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762" y="1500174"/>
            <a:ext cx="6279520" cy="43577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86050" y="285728"/>
            <a:ext cx="3390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Class Diagram</a:t>
            </a:r>
          </a:p>
        </p:txBody>
      </p:sp>
      <p:pic>
        <p:nvPicPr>
          <p:cNvPr id="6" name="그림 5" descr="1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644" y="1071546"/>
            <a:ext cx="5484000" cy="52149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28860" y="428604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Sequence </a:t>
            </a:r>
            <a:r>
              <a:rPr lang="en-US" altLang="ko-KR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Diagram</a:t>
            </a:r>
          </a:p>
        </p:txBody>
      </p:sp>
      <p:pic>
        <p:nvPicPr>
          <p:cNvPr id="6" name="그림 5" descr="1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60" y="1185792"/>
            <a:ext cx="4357718" cy="51721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496653"/>
            <a:ext cx="3616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이미지 분석 과정</a:t>
            </a:r>
            <a:endParaRPr lang="en-US" altLang="ko-KR" sz="36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9" name="그림 8" descr="1.악보 이미지를 이진화 한다.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46" y="2216893"/>
            <a:ext cx="3829190" cy="17836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그림 9" descr="2.악보 이미지 전체를 수평기준으로 Histogram 한다.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546" y="4429132"/>
            <a:ext cx="3853735" cy="17950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1428728" y="1547328"/>
            <a:ext cx="3262432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28600" marR="0" lvl="0" indent="-2286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ko-KR" b="1" i="0" u="none" strike="noStrike" normalizeH="0" baseline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itchFamily="49" charset="-127"/>
                <a:ea typeface="돋움체" pitchFamily="49" charset="-127"/>
                <a:cs typeface="Times New Roman" pitchFamily="18" charset="0"/>
              </a:rPr>
              <a:t>이진화 및 히스토그램생성</a:t>
            </a:r>
            <a:endParaRPr kumimoji="1" lang="ko-KR" sz="1600" b="1" i="0" u="none" strike="noStrike" normalizeH="0" baseline="0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체" pitchFamily="49" charset="-127"/>
                <a:ea typeface="돋움체" pitchFamily="49" charset="-127"/>
                <a:cs typeface="Times New Roman" pitchFamily="18" charset="0"/>
              </a:rPr>
              <a:t>            </a:t>
            </a:r>
            <a:r>
              <a:rPr kumimoji="1" lang="en-US" altLang="ko-KR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돋움체" pitchFamily="49" charset="-127"/>
                <a:ea typeface="돋움체" pitchFamily="49" charset="-127"/>
                <a:cs typeface="Times New Roman" pitchFamily="18" charset="0"/>
              </a:rPr>
              <a:t>Image To </a:t>
            </a:r>
            <a:r>
              <a:rPr kumimoji="1" lang="en-US" altLang="ko-KR" sz="1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돋움체" pitchFamily="49" charset="-127"/>
                <a:ea typeface="돋움체" pitchFamily="49" charset="-127"/>
                <a:cs typeface="Times New Roman" pitchFamily="18" charset="0"/>
              </a:rPr>
              <a:t>Binarization</a:t>
            </a:r>
            <a:r>
              <a:rPr kumimoji="1" lang="en-US" altLang="ko-KR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돋움체" pitchFamily="49" charset="-127"/>
                <a:ea typeface="돋움체" pitchFamily="49" charset="-127"/>
                <a:cs typeface="Times New Roman" pitchFamily="18" charset="0"/>
              </a:rPr>
              <a:t>() ;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체" pitchFamily="49" charset="-127"/>
                <a:ea typeface="돋움체" pitchFamily="49" charset="-127"/>
                <a:cs typeface="Times New Roman" pitchFamily="18" charset="0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체" pitchFamily="49" charset="-127"/>
                <a:ea typeface="돋움체" pitchFamily="49" charset="-127"/>
                <a:cs typeface="Times New Roman" pitchFamily="18" charset="0"/>
              </a:rPr>
              <a:t>            </a:t>
            </a:r>
            <a:endParaRPr kumimoji="1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1428728" y="4049917"/>
            <a:ext cx="47149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7620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돋움체" pitchFamily="49" charset="-127"/>
                <a:ea typeface="돋움체" pitchFamily="49" charset="-127"/>
                <a:cs typeface="Times New Roman" pitchFamily="18" charset="0"/>
              </a:rPr>
              <a:t>Image To Histogram();</a:t>
            </a:r>
            <a:endParaRPr kumimoji="1" lang="en-US" altLang="ko-KR" sz="180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428596" y="1214422"/>
            <a:ext cx="6357982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7620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itchFamily="49" charset="-127"/>
                <a:ea typeface="돋움체" pitchFamily="49" charset="-127"/>
                <a:cs typeface="Times New Roman" pitchFamily="18" charset="0"/>
              </a:rPr>
              <a:t>•</a:t>
            </a:r>
            <a:r>
              <a:rPr kumimoji="1" lang="en-US" altLang="ko-K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itchFamily="50" charset="-127"/>
                <a:ea typeface="돋움" pitchFamily="50" charset="-127"/>
                <a:cs typeface="Times New Roman" pitchFamily="18" charset="0"/>
              </a:rPr>
              <a:t>Histogram</a:t>
            </a:r>
            <a:r>
              <a:rPr kumimoji="1" lang="ko-KR" altLang="en-US" b="1" i="0" u="none" strike="noStrike" normalizeH="0" baseline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itchFamily="50" charset="-127"/>
                <a:ea typeface="돋움" pitchFamily="50" charset="-127"/>
                <a:cs typeface="Times New Roman" pitchFamily="18" charset="0"/>
              </a:rPr>
              <a:t>을 참조하여 </a:t>
            </a:r>
            <a:r>
              <a:rPr kumimoji="1" lang="ko-KR" altLang="en-US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itchFamily="50" charset="-127"/>
                <a:ea typeface="돋움" pitchFamily="50" charset="-127"/>
                <a:cs typeface="Times New Roman" pitchFamily="18" charset="0"/>
              </a:rPr>
              <a:t>악보</a:t>
            </a:r>
            <a:r>
              <a:rPr kumimoji="1" lang="ko-KR" altLang="en-US" b="1" i="0" u="none" strike="noStrike" normalizeH="0" baseline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itchFamily="50" charset="-127"/>
                <a:ea typeface="돋움" pitchFamily="50" charset="-127"/>
                <a:cs typeface="Times New Roman" pitchFamily="18" charset="0"/>
              </a:rPr>
              <a:t> 이미지에 </a:t>
            </a:r>
            <a:endParaRPr kumimoji="1" lang="en-US" altLang="ko-KR" b="1" i="0" u="none" strike="noStrike" normalizeH="0" baseline="0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돋움" pitchFamily="50" charset="-127"/>
              <a:ea typeface="돋움" pitchFamily="50" charset="-127"/>
              <a:cs typeface="Times New Roman" pitchFamily="18" charset="0"/>
            </a:endParaRPr>
          </a:p>
          <a:p>
            <a:pPr marL="0" marR="0" lvl="0" indent="7620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b="1" i="0" u="none" strike="noStrike" normalizeH="0" baseline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itchFamily="50" charset="-127"/>
                <a:ea typeface="돋움" pitchFamily="50" charset="-127"/>
                <a:cs typeface="Times New Roman" pitchFamily="18" charset="0"/>
              </a:rPr>
              <a:t> 오선위치</a:t>
            </a:r>
            <a:r>
              <a:rPr kumimoji="1" lang="en-US" altLang="ko-KR" b="1" i="0" u="none" strike="noStrike" normalizeH="0" baseline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itchFamily="50" charset="-127"/>
                <a:ea typeface="돋움" pitchFamily="50" charset="-127"/>
                <a:cs typeface="Times New Roman" pitchFamily="18" charset="0"/>
              </a:rPr>
              <a:t>, </a:t>
            </a:r>
            <a:r>
              <a:rPr kumimoji="1" lang="ko-KR" altLang="en-US" b="1" i="0" u="none" strike="noStrike" normalizeH="0" baseline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itchFamily="50" charset="-127"/>
                <a:ea typeface="돋움" pitchFamily="50" charset="-127"/>
                <a:cs typeface="Times New Roman" pitchFamily="18" charset="0"/>
              </a:rPr>
              <a:t>두께</a:t>
            </a:r>
            <a:r>
              <a:rPr kumimoji="1" lang="en-US" altLang="ko-KR" b="1" i="0" u="none" strike="noStrike" normalizeH="0" baseline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itchFamily="50" charset="-127"/>
                <a:ea typeface="돋움" pitchFamily="50" charset="-127"/>
                <a:cs typeface="Times New Roman" pitchFamily="18" charset="0"/>
              </a:rPr>
              <a:t>, </a:t>
            </a:r>
            <a:r>
              <a:rPr kumimoji="1" lang="ko-KR" altLang="en-US" b="1" i="0" u="none" strike="noStrike" normalizeH="0" baseline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itchFamily="50" charset="-127"/>
                <a:ea typeface="돋움" pitchFamily="50" charset="-127"/>
                <a:cs typeface="Times New Roman" pitchFamily="18" charset="0"/>
              </a:rPr>
              <a:t>간격</a:t>
            </a:r>
            <a:r>
              <a:rPr kumimoji="1" lang="en-US" altLang="ko-KR" b="1" i="0" u="none" strike="noStrike" normalizeH="0" baseline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itchFamily="50" charset="-127"/>
                <a:ea typeface="돋움" pitchFamily="50" charset="-127"/>
                <a:cs typeface="Times New Roman" pitchFamily="18" charset="0"/>
              </a:rPr>
              <a:t>, </a:t>
            </a:r>
            <a:r>
              <a:rPr kumimoji="1" lang="ko-KR" altLang="en-US" b="1" i="0" u="none" strike="noStrike" normalizeH="0" baseline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itchFamily="50" charset="-127"/>
                <a:ea typeface="돋움" pitchFamily="50" charset="-127"/>
                <a:cs typeface="Times New Roman" pitchFamily="18" charset="0"/>
              </a:rPr>
              <a:t>소절을 정보를 가지고 온다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itchFamily="50" charset="-127"/>
                <a:ea typeface="돋움" pitchFamily="50" charset="-127"/>
                <a:cs typeface="Times New Roman" pitchFamily="18" charset="0"/>
              </a:rPr>
              <a:t>.</a:t>
            </a:r>
            <a:endParaRPr kumimoji="1" lang="en-US" altLang="ko-K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돋움" pitchFamily="50" charset="-127"/>
              <a:ea typeface="돋움" pitchFamily="50" charset="-127"/>
            </a:endParaRPr>
          </a:p>
          <a:p>
            <a:pPr marL="0" marR="0" lvl="0" indent="762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체" pitchFamily="49" charset="-127"/>
                <a:ea typeface="돋움체" pitchFamily="49" charset="-127"/>
                <a:cs typeface="Times New Roman" pitchFamily="18" charset="0"/>
              </a:rPr>
              <a:t>            </a:t>
            </a:r>
            <a:r>
              <a:rPr kumimoji="1" lang="en-US" altLang="ko-KR" sz="140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돋움체" pitchFamily="49" charset="-127"/>
                <a:ea typeface="돋움체" pitchFamily="49" charset="-127"/>
                <a:cs typeface="Times New Roman" pitchFamily="18" charset="0"/>
              </a:rPr>
              <a:t>Image To Information();</a:t>
            </a:r>
            <a:endParaRPr kumimoji="1" lang="en-US" altLang="ko-KR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체" pitchFamily="49" charset="-127"/>
              <a:ea typeface="돋움체" pitchFamily="49" charset="-127"/>
              <a:cs typeface="Times New Roman" pitchFamily="18" charset="0"/>
            </a:endParaRPr>
          </a:p>
          <a:p>
            <a:pPr marL="0" marR="0" lvl="0" indent="762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900" dirty="0" smtClean="0">
              <a:latin typeface="굴림" pitchFamily="50" charset="-127"/>
              <a:ea typeface="굴림" pitchFamily="50" charset="-127"/>
              <a:cs typeface="Times New Roman" pitchFamily="18" charset="0"/>
            </a:endParaRPr>
          </a:p>
          <a:p>
            <a:pPr lvl="0" indent="7620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itchFamily="49" charset="-127"/>
                <a:ea typeface="돋움체" pitchFamily="49" charset="-127"/>
                <a:cs typeface="Times New Roman" pitchFamily="18" charset="0"/>
              </a:rPr>
              <a:t>•</a:t>
            </a:r>
            <a:r>
              <a:rPr kumimoji="1" lang="ko-KR" altLang="en-US" b="1" i="0" u="none" strike="noStrike" normalizeH="0" baseline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itchFamily="49" charset="-127"/>
                <a:ea typeface="돋움체" pitchFamily="49" charset="-127"/>
                <a:cs typeface="Times New Roman" pitchFamily="18" charset="0"/>
              </a:rPr>
              <a:t>각 오선에 첫 줄 </a:t>
            </a:r>
            <a:r>
              <a:rPr kumimoji="1" lang="en-US" altLang="ko-KR" b="1" i="0" u="none" strike="noStrike" normalizeH="0" baseline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itchFamily="49" charset="-127"/>
                <a:ea typeface="돋움체" pitchFamily="49" charset="-127"/>
                <a:cs typeface="Times New Roman" pitchFamily="18" charset="0"/>
              </a:rPr>
              <a:t>/ </a:t>
            </a:r>
            <a:r>
              <a:rPr kumimoji="1" lang="ko-KR" altLang="en-US" b="1" i="0" u="none" strike="noStrike" normalizeH="0" baseline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itchFamily="49" charset="-127"/>
                <a:ea typeface="돋움체" pitchFamily="49" charset="-127"/>
                <a:cs typeface="Times New Roman" pitchFamily="18" charset="0"/>
              </a:rPr>
              <a:t>마지막 줄을 위치로 소절에 </a:t>
            </a:r>
            <a:endParaRPr kumimoji="1" lang="en-US" altLang="ko-KR" b="1" i="0" u="none" strike="noStrike" normalizeH="0" baseline="0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돋움체" pitchFamily="49" charset="-127"/>
              <a:ea typeface="돋움체" pitchFamily="49" charset="-127"/>
              <a:cs typeface="Times New Roman" pitchFamily="18" charset="0"/>
            </a:endParaRPr>
          </a:p>
          <a:p>
            <a:pPr marL="0" marR="0" lvl="0" indent="762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b="1" i="0" u="none" strike="noStrike" normalizeH="0" baseline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itchFamily="49" charset="-127"/>
                <a:ea typeface="돋움체" pitchFamily="49" charset="-127"/>
                <a:cs typeface="Times New Roman" pitchFamily="18" charset="0"/>
              </a:rPr>
              <a:t> 크기를 생성 한다</a:t>
            </a:r>
            <a:r>
              <a:rPr kumimoji="1" lang="en-US" altLang="ko-KR" b="1" i="0" u="none" strike="noStrike" normalizeH="0" baseline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itchFamily="49" charset="-127"/>
                <a:ea typeface="돋움체" pitchFamily="49" charset="-127"/>
                <a:cs typeface="Times New Roman" pitchFamily="18" charset="0"/>
              </a:rPr>
              <a:t>.</a:t>
            </a:r>
            <a:endParaRPr kumimoji="1" lang="en-US" altLang="ko-KR" b="1" i="0" u="none" strike="noStrike" normalizeH="0" baseline="0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  <a:p>
            <a:pPr marL="0" marR="0" lvl="0" indent="762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체" pitchFamily="49" charset="-127"/>
                <a:ea typeface="돋움체" pitchFamily="49" charset="-127"/>
                <a:cs typeface="Times New Roman" pitchFamily="18" charset="0"/>
              </a:rPr>
              <a:t>            </a:t>
            </a:r>
            <a:r>
              <a:rPr kumimoji="1" lang="en-US" altLang="ko-KR" sz="140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돋움체" pitchFamily="49" charset="-127"/>
                <a:ea typeface="돋움체" pitchFamily="49" charset="-127"/>
                <a:cs typeface="Times New Roman" pitchFamily="18" charset="0"/>
              </a:rPr>
              <a:t>Image To Sheet Position();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돋움체" pitchFamily="49" charset="-127"/>
              <a:ea typeface="돋움체" pitchFamily="49" charset="-127"/>
              <a:cs typeface="Times New Roman" pitchFamily="18" charset="0"/>
            </a:endParaRPr>
          </a:p>
          <a:p>
            <a:pPr marL="0" marR="0" lvl="0" indent="762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  <a:p>
            <a:pPr marL="0" marR="0" lvl="0" indent="762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2000" b="1" i="0" u="none" strike="noStrike" normalizeH="0" baseline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itchFamily="49" charset="-127"/>
                <a:ea typeface="돋움체" pitchFamily="49" charset="-127"/>
                <a:cs typeface="Times New Roman" pitchFamily="18" charset="0"/>
              </a:rPr>
              <a:t>•</a:t>
            </a:r>
            <a:r>
              <a:rPr kumimoji="1" lang="ko-KR" altLang="en-US" sz="2000" b="1" i="0" u="none" strike="noStrike" normalizeH="0" baseline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itchFamily="49" charset="-127"/>
                <a:ea typeface="돋움체" pitchFamily="49" charset="-127"/>
                <a:cs typeface="Times New Roman" pitchFamily="18" charset="0"/>
              </a:rPr>
              <a:t>오선 삭제</a:t>
            </a:r>
            <a:endParaRPr kumimoji="1" lang="ko-KR" altLang="en-US" b="1" i="0" u="none" strike="noStrike" normalizeH="0" baseline="0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  <a:p>
            <a:pPr marL="0" marR="0" lvl="0" indent="762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체" pitchFamily="49" charset="-127"/>
                <a:ea typeface="돋움체" pitchFamily="49" charset="-127"/>
                <a:cs typeface="Times New Roman" pitchFamily="18" charset="0"/>
              </a:rPr>
              <a:t>            </a:t>
            </a:r>
            <a:r>
              <a:rPr kumimoji="1" lang="en-US" altLang="ko-KR" sz="1400" b="1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돋움체" pitchFamily="49" charset="-127"/>
                <a:ea typeface="돋움체" pitchFamily="49" charset="-127"/>
                <a:cs typeface="Times New Roman" pitchFamily="18" charset="0"/>
              </a:rPr>
              <a:t>Image To </a:t>
            </a:r>
            <a:r>
              <a:rPr kumimoji="1" lang="en-US" altLang="ko-KR" sz="1400" b="1" i="0" u="none" strike="noStrike" normalizeH="0" baseline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돋움체" pitchFamily="49" charset="-127"/>
                <a:ea typeface="돋움체" pitchFamily="49" charset="-127"/>
                <a:cs typeface="Times New Roman" pitchFamily="18" charset="0"/>
              </a:rPr>
              <a:t>SheetDelete</a:t>
            </a:r>
            <a:r>
              <a:rPr kumimoji="1" lang="en-US" altLang="ko-KR" sz="1400" b="1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돋움체" pitchFamily="49" charset="-127"/>
                <a:ea typeface="돋움체" pitchFamily="49" charset="-127"/>
                <a:cs typeface="Times New Roman" pitchFamily="18" charset="0"/>
              </a:rPr>
              <a:t>();</a:t>
            </a:r>
            <a:endParaRPr kumimoji="1" lang="en-US" altLang="ko-KR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  <a:p>
            <a:pPr marL="0" marR="0" lvl="0" indent="762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" name="그림 2" descr="3.악보 이미지에서 오선을 삭제 한다.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612" y="3857628"/>
            <a:ext cx="5214528" cy="24288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/>
          <p:cNvSpPr txBox="1"/>
          <p:nvPr/>
        </p:nvSpPr>
        <p:spPr>
          <a:xfrm>
            <a:off x="642910" y="496653"/>
            <a:ext cx="3616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이미지 분석 과정</a:t>
            </a:r>
            <a:endParaRPr lang="en-US" altLang="ko-KR" sz="36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496653"/>
            <a:ext cx="3616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이미지 분석 과정</a:t>
            </a:r>
            <a:endParaRPr lang="en-US" altLang="ko-KR" sz="36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3" name="그림 2" descr="4.음표 좌우 포인트를 측정 한다0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77" y="4298622"/>
            <a:ext cx="5267325" cy="4162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그림 3" descr="4.음표 좌우 포인트를 측정 한다1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290" y="5236059"/>
            <a:ext cx="5257800" cy="4075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1142976" y="1785926"/>
            <a:ext cx="6215106" cy="2693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1" lang="ko-KR" b="1" i="0" u="none" strike="noStrike" normalizeH="0" baseline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itchFamily="50" charset="-127"/>
                <a:ea typeface="돋움" pitchFamily="50" charset="-127"/>
                <a:cs typeface="Times New Roman" pitchFamily="18" charset="0"/>
              </a:rPr>
              <a:t>각 소절에 히스토그램 정보를 생성한다</a:t>
            </a:r>
            <a:r>
              <a:rPr kumimoji="1" lang="en-US" altLang="ko-KR" b="1" i="0" u="none" strike="noStrike" normalizeH="0" baseline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itchFamily="50" charset="-127"/>
                <a:ea typeface="돋움" pitchFamily="50" charset="-127"/>
                <a:cs typeface="Times New Roman" pitchFamily="18" charset="0"/>
              </a:rPr>
              <a:t>.</a:t>
            </a:r>
            <a:endParaRPr kumimoji="1" lang="en-US" altLang="ko-KR" sz="1600" b="1" i="0" u="none" strike="noStrike" normalizeH="0" baseline="0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돋움" pitchFamily="50" charset="-127"/>
              <a:ea typeface="돋움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체" pitchFamily="49" charset="-127"/>
                <a:ea typeface="돋움체" pitchFamily="49" charset="-127"/>
                <a:cs typeface="Times New Roman" pitchFamily="18" charset="0"/>
              </a:rPr>
              <a:t>            </a:t>
            </a:r>
            <a:r>
              <a:rPr kumimoji="1" lang="en-US" altLang="ko-KR" sz="140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itchFamily="49" charset="-127"/>
                <a:ea typeface="돋움체" pitchFamily="49" charset="-127"/>
                <a:cs typeface="Times New Roman" pitchFamily="18" charset="0"/>
              </a:rPr>
              <a:t>Image To Bar Histogram</a:t>
            </a:r>
            <a:endParaRPr kumimoji="1" lang="en-US" altLang="ko-KR" sz="9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1" lang="ko-KR" altLang="en-US" b="1" i="0" u="none" strike="noStrike" normalizeH="0" baseline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itchFamily="50" charset="-127"/>
                <a:ea typeface="돋움" pitchFamily="50" charset="-127"/>
                <a:cs typeface="Times New Roman" pitchFamily="18" charset="0"/>
              </a:rPr>
              <a:t>소절을 단위로 생성 </a:t>
            </a:r>
            <a:r>
              <a:rPr kumimoji="1" lang="en-US" altLang="ko-KR" b="1" i="0" u="none" strike="noStrike" normalizeH="0" baseline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itchFamily="50" charset="-127"/>
                <a:ea typeface="돋움" pitchFamily="50" charset="-127"/>
                <a:cs typeface="Times New Roman" pitchFamily="18" charset="0"/>
              </a:rPr>
              <a:t>(</a:t>
            </a:r>
            <a:r>
              <a:rPr kumimoji="1" lang="ko-KR" altLang="en-US" b="1" i="0" u="none" strike="noStrike" normalizeH="0" baseline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itchFamily="50" charset="-127"/>
                <a:ea typeface="돋움" pitchFamily="50" charset="-127"/>
                <a:cs typeface="Times New Roman" pitchFamily="18" charset="0"/>
              </a:rPr>
              <a:t>각 소절을 개별이미지로 잘라냄</a:t>
            </a:r>
            <a:r>
              <a:rPr kumimoji="1" lang="en-US" altLang="ko-KR" b="1" i="0" u="none" strike="noStrike" normalizeH="0" baseline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itchFamily="50" charset="-127"/>
                <a:ea typeface="돋움" pitchFamily="50" charset="-127"/>
                <a:cs typeface="Times New Roman" pitchFamily="18" charset="0"/>
              </a:rPr>
              <a:t>)</a:t>
            </a:r>
            <a:endParaRPr kumimoji="1" lang="en-US" altLang="ko-KR" sz="1600" b="1" i="0" u="none" strike="noStrike" normalizeH="0" baseline="0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돋움" pitchFamily="50" charset="-127"/>
              <a:ea typeface="돋움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체" pitchFamily="49" charset="-127"/>
                <a:ea typeface="돋움체" pitchFamily="49" charset="-127"/>
                <a:cs typeface="Times New Roman" pitchFamily="18" charset="0"/>
              </a:rPr>
              <a:t>            </a:t>
            </a:r>
            <a:r>
              <a:rPr kumimoji="1" lang="en-US" altLang="ko-KR" sz="140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itchFamily="49" charset="-127"/>
                <a:ea typeface="돋움체" pitchFamily="49" charset="-127"/>
                <a:cs typeface="Times New Roman" pitchFamily="18" charset="0"/>
              </a:rPr>
              <a:t>Image To Bar</a:t>
            </a:r>
            <a:endParaRPr kumimoji="1" lang="en-US" altLang="ko-KR" sz="9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1" lang="ko-KR" altLang="en-US" b="1" i="0" u="none" strike="noStrike" normalizeH="0" baseline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itchFamily="50" charset="-127"/>
                <a:ea typeface="돋움" pitchFamily="50" charset="-127"/>
                <a:cs typeface="Times New Roman" pitchFamily="18" charset="0"/>
              </a:rPr>
              <a:t>음표 개수 파악</a:t>
            </a:r>
            <a:endParaRPr kumimoji="1" lang="ko-KR" altLang="en-US" sz="1600" b="1" i="0" u="none" strike="noStrike" normalizeH="0" baseline="0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돋움" pitchFamily="50" charset="-127"/>
              <a:ea typeface="돋움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체" pitchFamily="49" charset="-127"/>
                <a:ea typeface="돋움체" pitchFamily="49" charset="-127"/>
                <a:cs typeface="Times New Roman" pitchFamily="18" charset="0"/>
              </a:rPr>
              <a:t>            </a:t>
            </a:r>
            <a:r>
              <a:rPr kumimoji="1" lang="en-US" altLang="ko-KR" sz="140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itchFamily="49" charset="-127"/>
                <a:ea typeface="돋움체" pitchFamily="49" charset="-127"/>
                <a:cs typeface="Times New Roman" pitchFamily="18" charset="0"/>
              </a:rPr>
              <a:t>Image To Note Count</a:t>
            </a:r>
            <a:endParaRPr kumimoji="1" lang="en-US" altLang="ko-KR" sz="9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1" lang="ko-KR" altLang="en-US" b="1" i="0" u="none" strike="noStrike" normalizeH="0" baseline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itchFamily="50" charset="-127"/>
                <a:ea typeface="돋움" pitchFamily="50" charset="-127"/>
                <a:cs typeface="Times New Roman" pitchFamily="18" charset="0"/>
              </a:rPr>
              <a:t>각 음표 위치 측정</a:t>
            </a:r>
            <a:r>
              <a:rPr kumimoji="1" lang="en-US" altLang="ko-KR" b="1" i="0" u="none" strike="noStrike" normalizeH="0" baseline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itchFamily="50" charset="-127"/>
                <a:ea typeface="돋움" pitchFamily="50" charset="-127"/>
                <a:cs typeface="Times New Roman" pitchFamily="18" charset="0"/>
              </a:rPr>
              <a:t>(</a:t>
            </a:r>
            <a:r>
              <a:rPr kumimoji="1" lang="ko-KR" altLang="en-US" b="1" i="0" u="none" strike="noStrike" normalizeH="0" baseline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itchFamily="50" charset="-127"/>
                <a:ea typeface="돋움" pitchFamily="50" charset="-127"/>
                <a:cs typeface="Times New Roman" pitchFamily="18" charset="0"/>
              </a:rPr>
              <a:t>음표 좌우 포인트를 측정 한다</a:t>
            </a:r>
            <a:r>
              <a:rPr kumimoji="1" lang="en-US" altLang="ko-KR" b="1" i="0" u="none" strike="noStrike" normalizeH="0" baseline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itchFamily="50" charset="-127"/>
                <a:ea typeface="돋움" pitchFamily="50" charset="-127"/>
                <a:cs typeface="Times New Roman" pitchFamily="18" charset="0"/>
              </a:rPr>
              <a:t>.)</a:t>
            </a:r>
            <a:endParaRPr kumimoji="1" lang="en-US" altLang="ko-KR" sz="1600" b="1" i="0" u="none" strike="noStrike" normalizeH="0" baseline="0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돋움" pitchFamily="50" charset="-127"/>
              <a:ea typeface="돋움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체" pitchFamily="49" charset="-127"/>
                <a:ea typeface="돋움체" pitchFamily="49" charset="-127"/>
                <a:cs typeface="Times New Roman" pitchFamily="18" charset="0"/>
              </a:rPr>
              <a:t>            </a:t>
            </a:r>
            <a:r>
              <a:rPr kumimoji="1" lang="en-US" altLang="ko-KR" sz="140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itchFamily="49" charset="-127"/>
                <a:ea typeface="돋움체" pitchFamily="49" charset="-127"/>
                <a:cs typeface="Times New Roman" pitchFamily="18" charset="0"/>
              </a:rPr>
              <a:t>Image To Note Position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9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1" lang="ko-KR" altLang="en-US" sz="140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itchFamily="49" charset="-127"/>
                <a:ea typeface="돋움체" pitchFamily="49" charset="-127"/>
                <a:cs typeface="Times New Roman" pitchFamily="18" charset="0"/>
              </a:rPr>
              <a:t>첫 번째 소절</a:t>
            </a:r>
            <a:endParaRPr kumimoji="1" lang="ko-KR" altLang="en-US" sz="120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1214414" y="4844489"/>
            <a:ext cx="385765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1" lang="ko-KR" altLang="en-US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itchFamily="49" charset="-127"/>
                <a:ea typeface="돋움체" pitchFamily="49" charset="-127"/>
                <a:cs typeface="Times New Roman" pitchFamily="18" charset="0"/>
              </a:rPr>
              <a:t>두 번째 소절</a:t>
            </a:r>
            <a:endParaRPr kumimoji="1" lang="ko-KR" altLang="en-US" sz="1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돋움체" pitchFamily="49" charset="-127"/>
              <a:ea typeface="돋움체" pitchFamily="49" charset="-127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2076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496653"/>
            <a:ext cx="3616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이미지 분석 과정</a:t>
            </a:r>
            <a:endParaRPr lang="en-US" altLang="ko-KR" sz="36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357290" y="1452452"/>
            <a:ext cx="478634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itchFamily="49" charset="-127"/>
                <a:ea typeface="돋움체" pitchFamily="49" charset="-127"/>
                <a:cs typeface="Times New Roman" pitchFamily="18" charset="0"/>
              </a:rPr>
              <a:t>• </a:t>
            </a:r>
            <a:r>
              <a:rPr lang="ko-KR" altLang="en-US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각</a:t>
            </a:r>
            <a:r>
              <a:rPr lang="en-US" altLang="ko-K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음표를 잘라낸다</a:t>
            </a:r>
            <a:endParaRPr lang="en-US" altLang="ko-KR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Image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to note cut</a:t>
            </a:r>
          </a:p>
          <a:p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r>
              <a:rPr kumimoji="1" lang="en-US" altLang="ko-K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itchFamily="49" charset="-127"/>
                <a:ea typeface="돋움체" pitchFamily="49" charset="-127"/>
                <a:cs typeface="Times New Roman" pitchFamily="18" charset="0"/>
              </a:rPr>
              <a:t>• </a:t>
            </a:r>
            <a:r>
              <a:rPr lang="ko-KR" altLang="en-US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음표와</a:t>
            </a:r>
            <a:r>
              <a:rPr lang="en-US" altLang="ko-K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히스토리를</a:t>
            </a:r>
            <a:r>
              <a:rPr lang="ko-KR" altLang="en-US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작성한다</a:t>
            </a:r>
            <a:endParaRPr lang="en-US" altLang="ko-KR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Image To Note Histogram</a:t>
            </a:r>
            <a:endParaRPr lang="ko-KR" altLang="en-US" sz="16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kumimoji="1" lang="ko-KR" altLang="en-US" sz="1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돋움체" pitchFamily="49" charset="-127"/>
              <a:ea typeface="돋움체" pitchFamily="49" charset="-127"/>
              <a:cs typeface="Times New Roman" pitchFamily="18" charset="0"/>
            </a:endParaRPr>
          </a:p>
        </p:txBody>
      </p:sp>
      <p:pic>
        <p:nvPicPr>
          <p:cNvPr id="32852" name="Picture 8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6857" y="2214554"/>
            <a:ext cx="4144778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853" name="Picture 8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4000504"/>
            <a:ext cx="4097576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855" name="Rectangle 87"/>
          <p:cNvSpPr>
            <a:spLocks noChangeArrowheads="1"/>
          </p:cNvSpPr>
          <p:nvPr/>
        </p:nvSpPr>
        <p:spPr bwMode="auto">
          <a:xfrm>
            <a:off x="1428728" y="4925809"/>
            <a:ext cx="600079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1" lang="ko-KR" b="1" i="0" u="none" strike="noStrike" normalizeH="0" baseline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itchFamily="49" charset="-127"/>
                <a:ea typeface="돋움체" pitchFamily="49" charset="-127"/>
                <a:cs typeface="Times New Roman" pitchFamily="18" charset="0"/>
              </a:rPr>
              <a:t>수평 </a:t>
            </a:r>
            <a:r>
              <a:rPr kumimoji="1" lang="en-US" altLang="ko-KR" b="1" i="0" u="none" strike="noStrike" normalizeH="0" baseline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itchFamily="49" charset="-127"/>
                <a:ea typeface="돋움체" pitchFamily="49" charset="-127"/>
                <a:cs typeface="Times New Roman" pitchFamily="18" charset="0"/>
              </a:rPr>
              <a:t>histogram</a:t>
            </a:r>
            <a:r>
              <a:rPr kumimoji="1" lang="ko-KR" altLang="en-US" b="1" i="0" u="none" strike="noStrike" normalizeH="0" baseline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itchFamily="49" charset="-127"/>
                <a:ea typeface="돋움체" pitchFamily="49" charset="-127"/>
                <a:cs typeface="Times New Roman" pitchFamily="18" charset="0"/>
              </a:rPr>
              <a:t>으로 음표에 위</a:t>
            </a:r>
            <a:r>
              <a:rPr kumimoji="1" lang="en-US" altLang="ko-KR" b="1" i="0" u="none" strike="noStrike" normalizeH="0" baseline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itchFamily="49" charset="-127"/>
                <a:ea typeface="돋움체" pitchFamily="49" charset="-127"/>
                <a:cs typeface="Times New Roman" pitchFamily="18" charset="0"/>
              </a:rPr>
              <a:t>, </a:t>
            </a:r>
            <a:r>
              <a:rPr kumimoji="1" lang="ko-KR" altLang="en-US" b="1" i="0" u="none" strike="noStrike" normalizeH="0" baseline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itchFamily="49" charset="-127"/>
                <a:ea typeface="돋움체" pitchFamily="49" charset="-127"/>
                <a:cs typeface="Times New Roman" pitchFamily="18" charset="0"/>
              </a:rPr>
              <a:t>아래를 잘라낸다</a:t>
            </a:r>
            <a:r>
              <a:rPr kumimoji="1" lang="en-US" altLang="ko-KR" b="1" i="0" u="none" strike="noStrike" normalizeH="0" baseline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itchFamily="49" charset="-127"/>
                <a:ea typeface="돋움체" pitchFamily="49" charset="-127"/>
                <a:cs typeface="Times New Roman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돋움체" pitchFamily="49" charset="-127"/>
                <a:ea typeface="돋움체" pitchFamily="49" charset="-127"/>
                <a:cs typeface="Times New Roman" pitchFamily="18" charset="0"/>
              </a:rPr>
              <a:t>Image To Hori Histogram Cut</a:t>
            </a:r>
            <a:r>
              <a:rPr kumimoji="1" lang="en-US" altLang="ko-KR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굴림" pitchFamily="50" charset="-127"/>
                <a:ea typeface="굴림" pitchFamily="50" charset="-127"/>
              </a:rPr>
              <a:t> </a:t>
            </a: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크닉">
  <a:themeElements>
    <a:clrScheme name="테크닉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테크닉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테크닉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221</TotalTime>
  <Words>340</Words>
  <Application>Microsoft Office PowerPoint</Application>
  <PresentationFormat>화면 슬라이드 쇼(4:3)</PresentationFormat>
  <Paragraphs>113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테크닉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Dayz</dc:creator>
  <cp:lastModifiedBy>USER00</cp:lastModifiedBy>
  <cp:revision>29</cp:revision>
  <dcterms:created xsi:type="dcterms:W3CDTF">2009-10-21T07:51:09Z</dcterms:created>
  <dcterms:modified xsi:type="dcterms:W3CDTF">2009-11-10T07:07:43Z</dcterms:modified>
</cp:coreProperties>
</file>