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32918400" cx="43891200"/>
  <p:notesSz cx="6858000" cy="9144000"/>
  <p:embeddedFontLst>
    <p:embeddedFont>
      <p:font typeface="Encode Sans"/>
      <p:regular r:id="rId12"/>
      <p:bold r:id="rId13"/>
    </p:embeddedFont>
    <p:embeddedFont>
      <p:font typeface="Quattrocento Sans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4">
          <p15:clr>
            <a:srgbClr val="FBAE40"/>
          </p15:clr>
        </p15:guide>
        <p15:guide id="2" pos="22872">
          <p15:clr>
            <a:srgbClr val="FBAE40"/>
          </p15:clr>
        </p15:guide>
        <p15:guide id="3" pos="4056">
          <p15:clr>
            <a:srgbClr val="FBAE40"/>
          </p15:clr>
        </p15:guide>
        <p15:guide id="4" orient="horz" pos="960">
          <p15:clr>
            <a:srgbClr val="FBAE40"/>
          </p15:clr>
        </p15:guide>
        <p15:guide id="5" orient="horz" pos="3072">
          <p15:clr>
            <a:srgbClr val="FBAE40"/>
          </p15:clr>
        </p15:guide>
        <p15:guide id="6" orient="horz" pos="2500">
          <p15:clr>
            <a:srgbClr val="FBAE40"/>
          </p15:clr>
        </p15:guide>
        <p15:guide id="7" orient="horz" pos="19992">
          <p15:clr>
            <a:srgbClr val="FBAE40"/>
          </p15:clr>
        </p15:guide>
        <p15:guide id="8" pos="744">
          <p15:clr>
            <a:srgbClr val="FBAE40"/>
          </p15:clr>
        </p15:guide>
        <p15:guide id="9" pos="6168">
          <p15:clr>
            <a:srgbClr val="FBAE40"/>
          </p15:clr>
        </p15:guide>
        <p15:guide id="10" orient="horz" pos="19104">
          <p15:clr>
            <a:srgbClr val="FBAE40"/>
          </p15:clr>
        </p15:guide>
        <p15:guide id="11" orient="horz" pos="1929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2" roundtripDataSignature="AMtx7mjc+O7Z7s4PbA8pVidE8a+57zU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4" orient="horz"/>
        <p:guide pos="22872"/>
        <p:guide pos="4056"/>
        <p:guide pos="960" orient="horz"/>
        <p:guide pos="3072" orient="horz"/>
        <p:guide pos="2500" orient="horz"/>
        <p:guide pos="19992" orient="horz"/>
        <p:guide pos="744"/>
        <p:guide pos="6168"/>
        <p:guide pos="19104" orient="horz"/>
        <p:guide pos="192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fdc49d9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2cfdc49d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2cfdc49d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fdc49d9e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2cfdc49d9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cfdc49d9e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Horizontal Version</a:t>
            </a:r>
            <a:endParaRPr/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Horizontal Version</a:t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0"/>
            <a:ext cx="43891200" cy="5943600"/>
          </a:xfrm>
          <a:prstGeom prst="rect">
            <a:avLst/>
          </a:prstGeom>
          <a:solidFill>
            <a:srgbClr val="3300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0" y="29260800"/>
            <a:ext cx="43891200" cy="36576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03200" y="31042708"/>
            <a:ext cx="5588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86322" t="0"/>
          <a:stretch/>
        </p:blipFill>
        <p:spPr>
          <a:xfrm>
            <a:off x="-101601" y="1070649"/>
            <a:ext cx="6021138" cy="381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29972000"/>
            <a:ext cx="7485763" cy="21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0"/>
            <a:ext cx="43891200" cy="5943600"/>
          </a:xfrm>
          <a:prstGeom prst="rect">
            <a:avLst/>
          </a:prstGeom>
          <a:solidFill>
            <a:srgbClr val="3300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0" y="29260800"/>
            <a:ext cx="43891200" cy="36576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4" name="Google Shape;2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03200" y="31042708"/>
            <a:ext cx="5588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1601" y="1070649"/>
            <a:ext cx="44019216" cy="38133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38912800" y="1231900"/>
            <a:ext cx="4978400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00"/>
              <a:buFont typeface="Arial"/>
              <a:buNone/>
            </a:pPr>
            <a:r>
              <a:rPr b="1" i="1" lang="en-US" sz="2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29972000"/>
            <a:ext cx="7485763" cy="21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washington.edu/brand/graphic-elements/font-down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/>
        </p:nvSpPr>
        <p:spPr>
          <a:xfrm>
            <a:off x="6438900" y="1371600"/>
            <a:ext cx="31581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INSTRUCTIONS FOR CREATING A LANDSCAPE POSTER FOR THE ENGINE 2022 SHOWCASE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406383" y="6154829"/>
            <a:ext cx="42484800" cy="22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1. VIEW THE EXAMPLE (2) AND BLANK LANDSCAPE TEMPLATE (3) BELOW.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		 NAVIGATE TO THEM USING SLIDES ON THE LEFT.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2. WE’VE COPIED THE BLANK TEMPLATE (3) TO A NEW SLIDE (4) FOR YOU TO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      BEGIN CREATING YOUR POSTER.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       IF YOU’D LIKE TO CREATE DIFFERENT VERSIONS  OF YOUR POSTER, RIGHT CLICK &amp; CHOOSE “DUPLICATE SLIDE”.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3. TO DISPLAY GUIDES, PRESS CMD + OPTION + CONTROL+ G (MAC)  /  ALT + F9 (WIN)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		  OR GO TO VIEW – GUIDES IN THE POWERPOINT MENU.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4. </a:t>
            </a:r>
            <a:r>
              <a:rPr b="1" i="0" lang="en-US" sz="66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 WHEN FINISHED, SAVE IN THE FORMAT REQUIRED BY YOUR PRINTING VENDOR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5. IMPORTANT!!  </a:t>
            </a:r>
            <a:r>
              <a:rPr b="1" i="0" lang="en-US" sz="7200" u="sng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DO NOT </a:t>
            </a:r>
            <a:r>
              <a:rPr b="1" i="0" lang="en-US" sz="7200" u="none" cap="none" strike="noStrike">
                <a:solidFill>
                  <a:srgbClr val="33006F"/>
                </a:solidFill>
                <a:latin typeface="Encode Sans"/>
                <a:ea typeface="Encode Sans"/>
                <a:cs typeface="Encode Sans"/>
                <a:sym typeface="Encode Sans"/>
              </a:rPr>
              <a:t>CHOOSE TO ‘OPEN WITH GOOGLE SLIDES’!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			YOUR TEMPLATE WILL NOT BE FORMATTED PROPERLY. DOWNLOAD AND OPEN WITH POWERPOINT.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*PREFERRED FONTS ARE USED IN THIS SAMPLE PRESENTATION: ENCODE SANS FOR TITLES AND OPEN SANS FOR BODY. UNI SANS IS ALSO ALLOWED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These can be downloaded and installed on your computer for free here: </a:t>
            </a:r>
            <a:r>
              <a:rPr b="0" i="0" lang="en-US" sz="4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https://www.washington.edu/brand/graphic-elements/font-download/</a:t>
            </a:r>
            <a:endParaRPr b="0" i="0" sz="48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6635750" y="4455711"/>
            <a:ext cx="29489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QUESTIONS?  </a:t>
            </a:r>
            <a:r>
              <a:rPr b="1" i="0" lang="en-US" sz="4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EMAIL:  PR_TEAM@ECE.UW.EDU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6388100" y="1455703"/>
            <a:ext cx="29489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Machine Learning for Smart Space Based Radiation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388100" y="4321850"/>
            <a:ext cx="294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STUDENTS:  </a:t>
            </a:r>
            <a:r>
              <a:rPr b="1" i="0" lang="en-US" sz="35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Tony Tarng, Frank Gu</a:t>
            </a:r>
            <a:endParaRPr b="1" i="0" sz="35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9791700" y="30026649"/>
            <a:ext cx="260349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ADVISORS: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JOHN DOE, ROBERT WALTER, WILLIAM RICHARDS, JANE DOE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SPONSORS: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ELECTRICAL &amp; COMPUTER ENGINEERING DEPARTMENT, UNIVERSITY OF WASHINGTON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181100" y="8189783"/>
            <a:ext cx="12190509" cy="30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Large Hadron Collider (LHC) is the largest particle collider in the world. Physicists are interested in observing rare events by colliding two high energy particle beams.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upcoming upgrade to the detector will substantially increase the amount of collisions per second.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New technologies are being developed to cope with the substantial increase in particle flux.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181100" y="6962915"/>
            <a:ext cx="12190509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The Large Hardon Collider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181100" y="13211627"/>
            <a:ext cx="6121378" cy="429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ACME Lab is developing an FPGA emulator of the LHC RD53A chip.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Emulator is able to recreate accurate hit signatures without actually being exposed to radiation, greatly simplifying its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emulator can be used for stress testing and can easily be reconfigured to target specific test cases.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242853" y="11946389"/>
            <a:ext cx="12128756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RD53A Emulator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28953421" y="6962915"/>
            <a:ext cx="13343100" cy="8889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Hls4ml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29275662" y="25072402"/>
            <a:ext cx="5845810" cy="260581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Further improvements to hls4ml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Scaling up of Brainwave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Finish implementing the RD53A hit data generator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Start planning the upgrade to RD53B, the next test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9030048" y="23554553"/>
            <a:ext cx="13266519" cy="994017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Future Work, References, and Acknowledgments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242853" y="18338211"/>
            <a:ext cx="12304671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Emulator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354" y="19948530"/>
            <a:ext cx="6691374" cy="738175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/>
        </p:nvSpPr>
        <p:spPr>
          <a:xfrm>
            <a:off x="1147056" y="19597626"/>
            <a:ext cx="6049919" cy="768413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 data is received at 160 MBPS and is decoded using the custom RD53A protocol.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received data is split into system commands and triggers (requests for hit data) and each is sent to their respective response units.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Commands are decoded and processed into appropriate system behavior such as rd-reg or wr-reg.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Triggers are processed and produce hit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 and trigger output are combined into one data stream.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data is split over four lanes and is encoded using Aurora 64/66B at 640 Mbps.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5862" y="13284568"/>
            <a:ext cx="5825747" cy="43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/>
          <p:nvPr/>
        </p:nvSpPr>
        <p:spPr>
          <a:xfrm>
            <a:off x="14027096" y="18660881"/>
            <a:ext cx="14247893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Hit Data/ Hit Generator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64004" y="23561021"/>
            <a:ext cx="6210985" cy="440329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>
            <a:off x="14027095" y="19883426"/>
            <a:ext cx="6849000" cy="8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One of our main goals in the RD53A project is to produce realistic data that matches what would be seen in the LHC.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determine what our data should look like we have been usingmage processing techniques to analyze real data from the LHC.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testing has shown that most of the data consists of simple shapes and lines.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is pseudo-randomly generated and output from the system via the Aurora lanes described to the right.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sample image to the right shows a generated hit patterning.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determine what our data should look like we have been using image processing techniques to analyze real data from the LHC.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8953420" y="8173208"/>
            <a:ext cx="13343148" cy="218262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FPGAs are a leading candidate for ML acceleration going forward. However, they require specialized knowledge to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hls4ml is a tool that takes standard Neural Framework representations of DNNs and compiles them for use on FPGAs without requiring deep knowledge of FPGAs.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490298" y="10186494"/>
            <a:ext cx="12560655" cy="593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96796" y="15978926"/>
            <a:ext cx="13333818" cy="49979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29275661" y="21083926"/>
            <a:ext cx="6121378" cy="17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Current neural architectures under development: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Fully Connected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Convolutional 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35929576" y="21063112"/>
            <a:ext cx="6121378" cy="17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Current Framework support under development: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b="0" i="0" sz="25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3983324" y="8222595"/>
            <a:ext cx="14247892" cy="17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is a popular solution to HEP issues, like hit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ML needs hardware acceleration to be effective at large scale.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ACME Lab is working with CMS at Fermilab to make machine learning acceleration accessible to the HEP community.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3983324" y="10441912"/>
            <a:ext cx="14247892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ML Acceleration in the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3983325" y="6962915"/>
            <a:ext cx="14247892" cy="889000"/>
          </a:xfrm>
          <a:prstGeom prst="rect">
            <a:avLst/>
          </a:prstGeom>
          <a:solidFill>
            <a:srgbClr val="B7A57A"/>
          </a:solidFill>
          <a:ln>
            <a:noFill/>
          </a:ln>
        </p:spPr>
        <p:txBody>
          <a:bodyPr anchorCtr="0" anchor="ctr" bIns="0" lIns="133300" spcFirstLastPara="1" rIns="1333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Machine Learning Acceleration for HEP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983324" y="11699562"/>
            <a:ext cx="14247891" cy="175943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Microsoft provides a cloud service called Brainwave, which applies FPGAs to the task of machine learning acceleration.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are doing research into the efficacy of Brainwave for HEP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490" lvl="0" marL="44449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 look promising in the area of Top quark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8">
            <a:alphaModFix/>
          </a:blip>
          <a:srcRect b="9302" l="0" r="0" t="0"/>
          <a:stretch/>
        </p:blipFill>
        <p:spPr>
          <a:xfrm>
            <a:off x="13716785" y="13886591"/>
            <a:ext cx="9341923" cy="4305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-zNgcXXeKAw3wvdhGqO4HfDVIQ4scrK48VmOULiISIlwIZn28EszS6X7Crcx6pUQzvtypnladIrDe-tWRuR4nEUrzEK3BBjLCYkrF5cRhfHS7FtTN44j8AEUMu4o4VH8M_AQtQN8lgI" id="67" name="Google Shape;6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678097" y="14083993"/>
            <a:ext cx="5825746" cy="41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21940549" y="18034813"/>
            <a:ext cx="592667" cy="3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6"/>
              <a:buFont typeface="Arial"/>
              <a:buNone/>
            </a:pPr>
            <a:r>
              <a:rPr b="0" i="0" lang="en-US" sz="15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0630084" y="15531923"/>
            <a:ext cx="592667" cy="3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6"/>
              <a:buFont typeface="Arial"/>
              <a:buNone/>
            </a:pPr>
            <a:r>
              <a:rPr b="0" i="0" lang="en-US" sz="15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1703900" y="20384197"/>
            <a:ext cx="592667" cy="3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6"/>
              <a:buFont typeface="Arial"/>
              <a:buNone/>
            </a:pPr>
            <a:r>
              <a:rPr b="0" i="0" lang="en-US" sz="15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607383" y="26479218"/>
            <a:ext cx="6836810" cy="171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4"/>
              <a:buFont typeface="Arial"/>
              <a:buNone/>
            </a:pPr>
            <a:r>
              <a:rPr b="0" i="0" lang="en-US" sz="1944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[1] A. Caulfield, E. Chung, A. Putnam, H. Angepat, J. Fowers, M. Haselman et al., A cloud-scale acceleration architecture, IEEE Computer Society, October, 2016.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4"/>
              <a:buFont typeface="Arial"/>
              <a:buNone/>
            </a:pPr>
            <a:r>
              <a:rPr b="0" i="0" lang="en-US" sz="1944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[2] J. Duarte et. al., Fast inference of deep neural networks in FPGAs for particle physics, arXiv:1804.06913v3 [physics.ins-det] 28</a:t>
            </a:r>
            <a:endParaRPr b="0" i="0" sz="1944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5608649" y="24971842"/>
            <a:ext cx="6835543" cy="139425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88875" spcFirstLastPara="1" rIns="88875" wrap="square" tIns="44425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4"/>
              <a:buFont typeface="Arial"/>
              <a:buNone/>
            </a:pPr>
            <a:r>
              <a:rPr b="0" i="0" lang="en-US" sz="1944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Faculty: Scott Hauck, Shih-Chieh Hsu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4"/>
              <a:buFont typeface="Arial"/>
              <a:buNone/>
            </a:pPr>
            <a:r>
              <a:rPr b="0" i="0" lang="en-US" sz="1944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Graduate Students: Douglas Smith, Dustin Werran, Richa Rao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4"/>
              <a:buFont typeface="Arial"/>
              <a:buNone/>
            </a:pPr>
            <a:r>
              <a:rPr b="0" i="0" lang="en-US" sz="1944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Undergraduate Students: Tony Faubert, Jessica Lan, Kylie Lim, Matthew Trahms, Donovan Erickson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738834" y="19709160"/>
            <a:ext cx="6210985" cy="373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cfdc49d9e_0_0"/>
          <p:cNvSpPr txBox="1"/>
          <p:nvPr/>
        </p:nvSpPr>
        <p:spPr>
          <a:xfrm>
            <a:off x="6656050" y="1524003"/>
            <a:ext cx="29489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Robot Localization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2cfdc49d9e_0_0"/>
          <p:cNvSpPr txBox="1"/>
          <p:nvPr/>
        </p:nvSpPr>
        <p:spPr>
          <a:xfrm>
            <a:off x="6656050" y="3911700"/>
            <a:ext cx="2948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STUDENTS:  </a:t>
            </a:r>
            <a:r>
              <a:rPr b="1" i="0" lang="en-US" sz="53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Tony Tarng, Frank Gu</a:t>
            </a:r>
            <a:endParaRPr b="1" i="0" sz="5300" u="none" cap="none" strike="noStrike">
              <a:solidFill>
                <a:srgbClr val="B7A57A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1" name="Google Shape;81;g12cfdc49d9e_0_0"/>
          <p:cNvSpPr txBox="1"/>
          <p:nvPr/>
        </p:nvSpPr>
        <p:spPr>
          <a:xfrm>
            <a:off x="9791700" y="30026649"/>
            <a:ext cx="260349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ADVISORS: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JOHN DOE, ROBERT WALTER, WILLIAM RICHARDS, JANE DOE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SPONSORS: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ELECTRICAL &amp; COMPUTER ENGINEERING DEPARTMENT, UNIVERSITY OF WASHINGTON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7323890" y="1386610"/>
            <a:ext cx="318389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YOUR TITLE GOES HERE. IT MUST BE LEFT ALIGNED.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(MIN: 60 PX, MAX 90PX)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396079" y="4321850"/>
            <a:ext cx="29489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STUDENTS:  </a:t>
            </a:r>
            <a:r>
              <a:rPr b="1" i="0" lang="en-US" sz="35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NAME, FIRST &amp; LAST NAME, FIRST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2863095" y="29431037"/>
            <a:ext cx="26035000" cy="4555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ADVISOR: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INDUSTRY MENTOR: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388100" y="1455703"/>
            <a:ext cx="2948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Robot Localization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830300" y="10427975"/>
            <a:ext cx="314790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Version:0.9 StartHTML:0000000105 EndHTML:0000001393 StartFragment:0000000141 EndFragment:0000001353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project, you will select a topic related to (1) localization, (2) planning </a:t>
            </a:r>
            <a: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control for 2D navigation.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provide you with a set of occupancy maps and a laser scanner simulator for you to generate training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run simulations. This project is a bit more open-ended than the previous project in that you are free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choose the topic as long as you use the dataset provided. You may borrow code from the other homework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assignments as you wish. 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7323890" y="1386610"/>
            <a:ext cx="31838900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YOUR TITLE GOES HERE. IT MUST BE LEFT ALIGNED.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(MIN: 60 PX, MAX 90PX)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396079" y="4321850"/>
            <a:ext cx="29489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STUDENTS:  </a:t>
            </a:r>
            <a:r>
              <a:rPr b="1" i="0" lang="en-US" sz="3500" u="none" cap="none" strike="noStrike">
                <a:solidFill>
                  <a:srgbClr val="B7A57A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NAME, FIRST &amp; LAST NAME, FIRST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2863095" y="29431037"/>
            <a:ext cx="26035000" cy="4555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ADVISOR: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INDUSTRY MENTOR: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FIRST  &amp; LAST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SPONSOR:  </a:t>
            </a:r>
            <a:r>
              <a:rPr b="1" i="0" lang="en-US" sz="3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SPONSOR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2020-01-03T22:24:30Z</dcterms:created>
  <dc:creator>Chandler Simon</dc:creator>
</cp:coreProperties>
</file>