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T Sans Narrow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PTSansNarr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b01f662e2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b01f662e2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b01f662e2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b01f662e2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ef3fe35b5c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ef3fe35b5c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ef3fe35b5c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ef3fe35b5c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ef3fe35b5c_0_1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ef3fe35b5c_0_1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f3fe35b5c_0_1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ef3fe35b5c_0_1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ef3fe35b5c_0_1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ef3fe35b5c_0_1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f3fe35b5c_0_1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ef3fe35b5c_0_1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b01f662e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b01f662e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b01f662e2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b01f662e2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3"/>
          <p:cNvPicPr preferRelativeResize="0"/>
          <p:nvPr/>
        </p:nvPicPr>
        <p:blipFill rotWithShape="1">
          <a:blip r:embed="rId3">
            <a:alphaModFix/>
          </a:blip>
          <a:srcRect b="0" l="0" r="9181" t="15718"/>
          <a:stretch/>
        </p:blipFill>
        <p:spPr>
          <a:xfrm>
            <a:off x="1861200" y="2192775"/>
            <a:ext cx="5353250" cy="24890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/>
        </p:nvSpPr>
        <p:spPr>
          <a:xfrm>
            <a:off x="1940100" y="0"/>
            <a:ext cx="526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Credit Score Classification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455 894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1861200" y="4681800"/>
            <a:ext cx="542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https://github.com/astronaut505/Credit-or-crisis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159275"/>
            <a:ext cx="6538800" cy="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2919"/>
              <a:buNone/>
            </a:pPr>
            <a:r>
              <a:rPr lang="en-GB" sz="2076"/>
              <a:t>Model Building and Tuning: LightGBM</a:t>
            </a:r>
            <a:endParaRPr sz="207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2919"/>
              <a:buNone/>
            </a:pPr>
            <a:r>
              <a:t/>
            </a:r>
            <a:endParaRPr sz="2076"/>
          </a:p>
        </p:txBody>
      </p:sp>
      <p:sp>
        <p:nvSpPr>
          <p:cNvPr id="136" name="Google Shape;136;p22"/>
          <p:cNvSpPr txBox="1"/>
          <p:nvPr/>
        </p:nvSpPr>
        <p:spPr>
          <a:xfrm>
            <a:off x="0" y="891800"/>
            <a:ext cx="6850500" cy="42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Training Accuracy: </a:t>
            </a: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75.38%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Validation Accuracy: </a:t>
            </a: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75.04%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Precision, Recall, F1-Score for each class: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Good:</a:t>
            </a: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Precision - 73%, Recall - 88%, F1-Score - 80%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Standard:</a:t>
            </a: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Precision - 76%, Recall - 79%, F1-Score - 78%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Poor:</a:t>
            </a: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Precision - 76%, Recall - 58%, F1-Score - 66%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≈45 minutes to train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param_grid</a:t>
            </a:r>
            <a:r>
              <a:rPr lang="en-GB" sz="10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GB" sz="10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GB" sz="10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{</a:t>
            </a:r>
            <a:endParaRPr sz="10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'learning_rate': [0.005, 0.01],</a:t>
            </a:r>
            <a:endParaRPr sz="10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'n_estimators': [50, 150, 200],</a:t>
            </a:r>
            <a:endParaRPr sz="10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'num_leaves': [6, 16, 24, 31],</a:t>
            </a:r>
            <a:endParaRPr sz="10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'boosting_type': ['gbdt'],</a:t>
            </a:r>
            <a:endParaRPr sz="10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'objective': ['multiclass'],</a:t>
            </a:r>
            <a:endParaRPr sz="10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'colsample_bytree': [0.65, 0.75],</a:t>
            </a:r>
            <a:endParaRPr sz="10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'subsample': [0.7, 0.75],</a:t>
            </a:r>
            <a:endParaRPr sz="10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'reg_alpha': [1, 1.2],</a:t>
            </a:r>
            <a:endParaRPr sz="10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'reg_lambda': [1, 1.2, 1.4],</a:t>
            </a:r>
            <a:endParaRPr sz="10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0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Best parameters:</a:t>
            </a:r>
            <a:r>
              <a:rPr lang="en-GB" sz="9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{'boosting_type': 'gbdt', 'colsample_bytree': 0.75, 'learning_rate': 0.01, 'n_estimators': 200, 'num_leaves': 31, 'objective': 'multiclass', 'reg_alpha': 1, 'reg_lambda': 1, 'subsample': 0.7}</a:t>
            </a:r>
            <a:endParaRPr sz="8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1400" y="691775"/>
            <a:ext cx="5202600" cy="432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204600"/>
            <a:ext cx="7600200" cy="4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1528"/>
              <a:buNone/>
            </a:pPr>
            <a:r>
              <a:rPr lang="en-GB" sz="3140"/>
              <a:t>Summary</a:t>
            </a:r>
            <a:endParaRPr sz="3140"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311700" y="764950"/>
            <a:ext cx="8520600" cy="39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300">
                <a:solidFill>
                  <a:srgbClr val="1F2328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It's also important to consider the context of our application:</a:t>
            </a:r>
            <a:endParaRPr i="1" sz="1300">
              <a:solidFill>
                <a:srgbClr val="1F2328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1F2328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1F2328"/>
              </a:buClr>
              <a:buSzPts val="1300"/>
              <a:buFont typeface="Calibri"/>
              <a:buChar char="●"/>
            </a:pPr>
            <a:r>
              <a:rPr lang="en-GB" sz="1300">
                <a:solidFill>
                  <a:srgbClr val="1F2328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If we would consider solely the metrics, the </a:t>
            </a:r>
            <a:r>
              <a:rPr b="1" lang="en-GB" sz="1300">
                <a:solidFill>
                  <a:srgbClr val="1F2328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Random Forest Classifier</a:t>
            </a:r>
            <a:r>
              <a:rPr lang="en-GB" sz="1300">
                <a:solidFill>
                  <a:srgbClr val="1F2328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emerges as the most performing model. It has superior balance in precision, recall, and F1-scores across all classes, coupled with the highest validation accuracy, makes it the most reliable choice for this specific dataset and task. But it has small overfitting issue.</a:t>
            </a:r>
            <a:endParaRPr sz="1300">
              <a:solidFill>
                <a:srgbClr val="1F2328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F2328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1F2328"/>
              </a:buClr>
              <a:buSzPts val="1300"/>
              <a:buFont typeface="Calibri"/>
              <a:buChar char="●"/>
            </a:pPr>
            <a:r>
              <a:rPr lang="en-GB" sz="1300">
                <a:solidFill>
                  <a:srgbClr val="1F2328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If we consider the metrics and computational costs equally important, then </a:t>
            </a:r>
            <a:r>
              <a:rPr b="1" lang="en-GB" sz="1300">
                <a:solidFill>
                  <a:srgbClr val="1F2328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LightGBM</a:t>
            </a:r>
            <a:r>
              <a:rPr lang="en-GB" sz="1300">
                <a:solidFill>
                  <a:srgbClr val="1F2328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show the best results. It could be improved even further with further feature engineering. It is also important that overfitting was significantly lower than others.</a:t>
            </a:r>
            <a:endParaRPr sz="1300">
              <a:solidFill>
                <a:srgbClr val="1F2328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F2328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1F2328"/>
              </a:buClr>
              <a:buSzPts val="1300"/>
              <a:buFont typeface="Calibri"/>
              <a:buChar char="●"/>
            </a:pPr>
            <a:r>
              <a:rPr lang="en-GB" sz="1300">
                <a:solidFill>
                  <a:srgbClr val="1F2328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If interpretability is important for the given task, Logistic Regression might be preferred despite its lower performance.</a:t>
            </a:r>
            <a:endParaRPr sz="1300">
              <a:solidFill>
                <a:srgbClr val="1F2328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F2328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F2328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159275"/>
            <a:ext cx="82308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640"/>
              <a:t>Data overview</a:t>
            </a:r>
            <a:endParaRPr sz="2640"/>
          </a:p>
        </p:txBody>
      </p:sp>
      <p:pic>
        <p:nvPicPr>
          <p:cNvPr id="74" name="Google Shape;74;p14"/>
          <p:cNvPicPr preferRelativeResize="0"/>
          <p:nvPr/>
        </p:nvPicPr>
        <p:blipFill rotWithShape="1">
          <a:blip r:embed="rId3">
            <a:alphaModFix/>
          </a:blip>
          <a:srcRect b="36732" l="0" r="0" t="0"/>
          <a:stretch/>
        </p:blipFill>
        <p:spPr>
          <a:xfrm>
            <a:off x="152400" y="872900"/>
            <a:ext cx="8839199" cy="2244038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152400" y="3166550"/>
            <a:ext cx="899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 our dataframe, customers with multiple loans. Which will help us filling the missing. Using </a:t>
            </a:r>
            <a:r>
              <a:rPr b="1" lang="en-GB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FillMissingWithGroupMode</a:t>
            </a:r>
            <a:r>
              <a:rPr lang="en-GB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1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3007875" y="1143000"/>
            <a:ext cx="451200" cy="3759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2331150" y="1143000"/>
            <a:ext cx="278100" cy="2631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6568725" y="1936575"/>
            <a:ext cx="451200" cy="3759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4848725" y="2312475"/>
            <a:ext cx="451200" cy="3759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3670125" y="1936575"/>
            <a:ext cx="518400" cy="3759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152400" y="3654575"/>
            <a:ext cx="43314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Calibri"/>
              <a:buChar char="●"/>
            </a:pPr>
            <a:r>
              <a:rPr lang="en-GB" sz="11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Name	9,985</a:t>
            </a:r>
            <a:endParaRPr sz="11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Calibri"/>
              <a:buChar char="●"/>
            </a:pPr>
            <a:r>
              <a:rPr lang="en-GB" sz="11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Occupation	7,062</a:t>
            </a:r>
            <a:endParaRPr sz="11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Calibri"/>
              <a:buChar char="●"/>
            </a:pPr>
            <a:r>
              <a:rPr lang="en-GB" sz="11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Monthly_Inhand_Salary	15,002</a:t>
            </a:r>
            <a:endParaRPr sz="11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Calibri"/>
              <a:buChar char="●"/>
            </a:pPr>
            <a:r>
              <a:rPr lang="en-GB" sz="11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Type_of_Loan	11,408</a:t>
            </a:r>
            <a:endParaRPr sz="11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Calibri"/>
              <a:buChar char="●"/>
            </a:pPr>
            <a:r>
              <a:rPr lang="en-GB" sz="11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Num_of_Delayed_Payment	7,002</a:t>
            </a:r>
            <a:endParaRPr sz="11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Calibri"/>
              <a:buChar char="●"/>
            </a:pPr>
            <a:r>
              <a:rPr lang="en-GB" sz="11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Monthly_Balance	1,209</a:t>
            </a:r>
            <a:endParaRPr sz="11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4483800" y="3654575"/>
            <a:ext cx="35043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Calibri"/>
              <a:buChar char="●"/>
            </a:pPr>
            <a:r>
              <a:rPr lang="en-GB" sz="11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Num_Credit_Inquiries	1,965</a:t>
            </a:r>
            <a:endParaRPr sz="11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Calibri"/>
              <a:buChar char="●"/>
            </a:pPr>
            <a:r>
              <a:rPr lang="en-GB" sz="11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Credit_Mix	20,195</a:t>
            </a:r>
            <a:endParaRPr sz="11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Calibri"/>
              <a:buChar char="●"/>
            </a:pPr>
            <a:r>
              <a:rPr lang="en-GB" sz="11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Credit_History_Age	9,030</a:t>
            </a:r>
            <a:endParaRPr sz="11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Calibri"/>
              <a:buChar char="●"/>
            </a:pPr>
            <a:r>
              <a:rPr lang="en-GB" sz="11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Amount_invested_monthly	8,784</a:t>
            </a:r>
            <a:endParaRPr sz="11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Calibri"/>
              <a:buChar char="●"/>
            </a:pPr>
            <a:r>
              <a:rPr lang="en-GB" sz="11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Payment_Behaviour	7,600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/>
        </p:nvSpPr>
        <p:spPr>
          <a:xfrm>
            <a:off x="6993600" y="4804800"/>
            <a:ext cx="2150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Size: 100000 rows x 28 columns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0" y="664200"/>
            <a:ext cx="4331400" cy="4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lang="en-GB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ID: Represents a unique identification of an entry.</a:t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lang="en-GB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Customer_ID: Represents a unique identification of a person.</a:t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lang="en-GB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Month: Represents the month of the year.</a:t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lang="en-GB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Name: Represents the name of a person.</a:t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lang="en-GB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Age: Represents the age of the person.</a:t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lang="en-GB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SSN: Represents the social security number of a person.</a:t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lang="en-GB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Occupation: Represents the occupation of the person.</a:t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lang="en-GB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Annual_Income: Represents the annual income of the person.</a:t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lang="en-GB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Monthly_Inhand_Salary: Represents the monthly base salary of a person.</a:t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lang="en-GB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Num_Bank_Accounts: Represents the number of bank accounts a person holds.</a:t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lang="en-GB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Num_Credit_Card: Represents the number of other credit cards held by a person.</a:t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lang="en-GB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Interest_Rate: Represents the interest rate on a credit card.</a:t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lang="en-GB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Num_of_Loan: Represents the number of loans taken.</a:t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lang="en-GB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Type_of_Loan: Represents the types of loans taken by a person.</a:t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lang="en-GB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Delay_from_due_date: Represents the average number of days delayed from the payment date.</a:t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lang="en-GB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Payment_Behaviour: Represents the payment behavior of the customer (in USD).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lang="en-GB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Monthly_Balance: Represents the monthly balance amount of the customer (in USD).</a:t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4331400" y="664200"/>
            <a:ext cx="47373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lang="en-GB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Num_of_Delayed_Payment: Represents the average number of payments delayed by a person.</a:t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lang="en-GB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Changed_Credit_Limit: Represents the percentage change in credit card limit.</a:t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lang="en-GB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Num_Credit_Inquiries: Represents the number of credit card inquiries.</a:t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lang="en-GB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Credit_Mix: Represents the classification of the mix of credits.</a:t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lang="en-GB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Outstanding_Debt: Represents the remaining debt to be paid (in USD).</a:t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lang="en-GB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Credit_Utilization_Ratio: Represents the utilization ratio of a credit card.</a:t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lang="en-GB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Credit_History_Age: Represents the age of the credit history of the person.</a:t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lang="en-GB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Payment_of_Min_Amount: Represents whether only the minimum amount was paid by the person.</a:t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lang="en-GB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Total_EMI_per_month: Monthly EMI payments (in USD).</a:t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lang="en-GB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Amount_invested_monthly: Represents the monthly amount invested by the customer (in USD).</a:t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1" lang="en-GB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Credit_Score:</a:t>
            </a:r>
            <a:r>
              <a:rPr lang="en-GB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Represents the bracket of credit score (Poor, Standard, Good). d</a:t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5"/>
          <p:cNvSpPr txBox="1"/>
          <p:nvPr>
            <p:ph type="title"/>
          </p:nvPr>
        </p:nvSpPr>
        <p:spPr>
          <a:xfrm>
            <a:off x="2618550" y="0"/>
            <a:ext cx="48636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6131"/>
              <a:buNone/>
            </a:pPr>
            <a:r>
              <a:rPr lang="en-GB" sz="2740"/>
              <a:t>Basic Information about our features</a:t>
            </a:r>
            <a:endParaRPr sz="274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311700" y="159275"/>
            <a:ext cx="43881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640"/>
              <a:t>EDA and Data </a:t>
            </a:r>
            <a:r>
              <a:rPr lang="en-GB" sz="2640"/>
              <a:t>Preprocessing</a:t>
            </a:r>
            <a:r>
              <a:rPr lang="en-GB" sz="2640"/>
              <a:t>.</a:t>
            </a:r>
            <a:endParaRPr sz="2640"/>
          </a:p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0" y="992575"/>
            <a:ext cx="9144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-GB" sz="1300">
                <a:latin typeface="Calibri"/>
                <a:ea typeface="Calibri"/>
                <a:cs typeface="Calibri"/>
                <a:sym typeface="Calibri"/>
              </a:rPr>
              <a:t>Used </a:t>
            </a:r>
            <a:r>
              <a:rPr b="1" lang="en-GB" sz="1300">
                <a:latin typeface="Calibri"/>
                <a:ea typeface="Calibri"/>
                <a:cs typeface="Calibri"/>
                <a:sym typeface="Calibri"/>
              </a:rPr>
              <a:t>detect_outliers </a:t>
            </a:r>
            <a:r>
              <a:rPr lang="en-GB" sz="1300">
                <a:latin typeface="Calibri"/>
                <a:ea typeface="Calibri"/>
                <a:cs typeface="Calibri"/>
                <a:sym typeface="Calibri"/>
              </a:rPr>
              <a:t>function. Utilize 0.05 and 0.95 quantiles. Identify outliers beyond 1.5x IQR.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-GB" sz="1300">
                <a:latin typeface="Calibri"/>
                <a:ea typeface="Calibri"/>
                <a:cs typeface="Calibri"/>
                <a:sym typeface="Calibri"/>
              </a:rPr>
              <a:t>Also used similar function to identify inconsistencies. Such as, </a:t>
            </a:r>
            <a:r>
              <a:rPr i="1" lang="en-GB" sz="1300">
                <a:latin typeface="Calibri"/>
                <a:ea typeface="Calibri"/>
                <a:cs typeface="Calibri"/>
                <a:sym typeface="Calibri"/>
              </a:rPr>
              <a:t>different occupation, Annual Income for same customer.</a:t>
            </a:r>
            <a:endParaRPr i="1"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-GB" sz="1300">
                <a:latin typeface="Calibri"/>
                <a:ea typeface="Calibri"/>
                <a:cs typeface="Calibri"/>
                <a:sym typeface="Calibri"/>
              </a:rPr>
              <a:t>Cleaning DataFrame from illogical values. Such as, </a:t>
            </a:r>
            <a:r>
              <a:rPr i="1" lang="en-GB" sz="1300">
                <a:latin typeface="Calibri"/>
                <a:ea typeface="Calibri"/>
                <a:cs typeface="Calibri"/>
                <a:sym typeface="Calibri"/>
              </a:rPr>
              <a:t>negative ages or +100, negative number of bank accounts and etc.</a:t>
            </a:r>
            <a:endParaRPr i="1"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-GB" sz="1300">
                <a:latin typeface="Calibri"/>
                <a:ea typeface="Calibri"/>
                <a:cs typeface="Calibri"/>
                <a:sym typeface="Calibri"/>
              </a:rPr>
              <a:t>Use one-hot encoding for </a:t>
            </a:r>
            <a:r>
              <a:rPr i="1" lang="en-GB" sz="1300">
                <a:latin typeface="Calibri"/>
                <a:ea typeface="Calibri"/>
                <a:cs typeface="Calibri"/>
                <a:sym typeface="Calibri"/>
              </a:rPr>
              <a:t>'Occupation', 'Credit_Mix', 'Payment_of_Min_Amount', 'Payment_Behaviour'.</a:t>
            </a:r>
            <a:endParaRPr i="1"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-GB" sz="1300"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lang="en-GB" sz="1300">
                <a:latin typeface="Calibri"/>
                <a:ea typeface="Calibri"/>
                <a:cs typeface="Calibri"/>
                <a:sym typeface="Calibri"/>
              </a:rPr>
              <a:t>MultiLabelBinarizer </a:t>
            </a:r>
            <a:r>
              <a:rPr i="1" lang="en-GB" sz="1300">
                <a:latin typeface="Calibri"/>
                <a:ea typeface="Calibri"/>
                <a:cs typeface="Calibri"/>
                <a:sym typeface="Calibri"/>
              </a:rPr>
              <a:t>‘Type_of_Loan’</a:t>
            </a:r>
            <a:r>
              <a:rPr lang="en-GB" sz="1300">
                <a:latin typeface="Calibri"/>
                <a:ea typeface="Calibri"/>
                <a:cs typeface="Calibri"/>
                <a:sym typeface="Calibri"/>
              </a:rPr>
              <a:t>.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latin typeface="Calibri"/>
                <a:ea typeface="Calibri"/>
                <a:cs typeface="Calibri"/>
                <a:sym typeface="Calibri"/>
              </a:rPr>
              <a:t>Example for ‘Type_of_Loan’:</a:t>
            </a:r>
            <a:br>
              <a:rPr lang="en-GB" sz="1300">
                <a:latin typeface="Calibri"/>
                <a:ea typeface="Calibri"/>
                <a:cs typeface="Calibri"/>
                <a:sym typeface="Calibri"/>
              </a:rPr>
            </a:br>
            <a:r>
              <a:rPr lang="en-GB" sz="1300">
                <a:latin typeface="Calibri"/>
                <a:ea typeface="Calibri"/>
                <a:cs typeface="Calibri"/>
                <a:sym typeface="Calibri"/>
              </a:rPr>
              <a:t>'Type_of_Loan for Customer_ID CUS_0x2dbc: Auto Loan, Auto Loan, Personal Loan and Not Specified'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-GB" sz="1300">
                <a:latin typeface="Calibri"/>
                <a:ea typeface="Calibri"/>
                <a:cs typeface="Calibri"/>
                <a:sym typeface="Calibri"/>
              </a:rPr>
              <a:t>Used </a:t>
            </a:r>
            <a:r>
              <a:rPr b="1" lang="en-GB" sz="1300">
                <a:latin typeface="Calibri"/>
                <a:ea typeface="Calibri"/>
                <a:cs typeface="Calibri"/>
                <a:sym typeface="Calibri"/>
              </a:rPr>
              <a:t>credit_utilization_category</a:t>
            </a:r>
            <a:r>
              <a:rPr lang="en-GB" sz="1300">
                <a:latin typeface="Calibri"/>
                <a:ea typeface="Calibri"/>
                <a:cs typeface="Calibri"/>
                <a:sym typeface="Calibri"/>
              </a:rPr>
              <a:t> function to separate the values into Low, Medium, High and one-hot encode them.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-GB" sz="1300">
                <a:latin typeface="Calibri"/>
                <a:ea typeface="Calibri"/>
                <a:cs typeface="Calibri"/>
                <a:sym typeface="Calibri"/>
              </a:rPr>
              <a:t>And lastly, since I already have over 50 columns explaining the target variable well, given the computational cost constraint, I only engineered 3 most used ratios. </a:t>
            </a:r>
            <a:r>
              <a:rPr i="1" lang="en-GB" sz="13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'Debt_Income_Ratio', 'Balance_Salary_Ratio', 'EMI_Salary_Ratio'.</a:t>
            </a:r>
            <a:endParaRPr i="1" sz="13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311700" y="159275"/>
            <a:ext cx="67869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7500"/>
              <a:buNone/>
            </a:pPr>
            <a:r>
              <a:rPr lang="en-GB" sz="2640"/>
              <a:t>Feature selection: Feature Importance with Random Forest </a:t>
            </a:r>
            <a:endParaRPr sz="2640"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388" y="640150"/>
            <a:ext cx="8091226" cy="43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159275"/>
            <a:ext cx="67869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640"/>
              <a:t>Feature selection: RFECV</a:t>
            </a:r>
            <a:endParaRPr sz="2640"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5438" y="874250"/>
            <a:ext cx="4633126" cy="286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-100" y="3985450"/>
            <a:ext cx="9144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'Age', 'Annual_Income', 'Monthly_Inhand_Salary', ‘Num_Bank_Accounts', 'Num_Credit_Card', 'Interest_Rate', 'Num_of_Loan', 'Delay_from_due_date', ‘</a:t>
            </a:r>
            <a:r>
              <a:rPr i="1" lang="en-GB" sz="10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Num_o</a:t>
            </a:r>
            <a:r>
              <a:rPr i="1" lang="en-GB" sz="10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f_Delayed_Payment', 'Changed_Credit_Limit', 'Num_Credit_Inquiries', 'Outstanding_Debt', 'Credit_Utilization_Ratio', 'Credit_History_Age', ‘Total_EMI_per_month', 'Amount_invested_monthly', 'Monthly_Balance', 'Credit_Mix_Good', 'Credit_Mix_Standard', 'Payment_of_Min_Amount_No', ‘Payment_of_Min_Amount_Yes', 'Debt_Income_Ratio', 'Balance_Salary_Ratio', 'EMI_Salary_Ratio'</a:t>
            </a:r>
            <a:endParaRPr i="1" sz="10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159275"/>
            <a:ext cx="6538800" cy="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-GB" sz="2076"/>
              <a:t>Model Building and </a:t>
            </a:r>
            <a:r>
              <a:rPr lang="en-GB" sz="2076"/>
              <a:t>Tuning</a:t>
            </a:r>
            <a:r>
              <a:rPr lang="en-GB" sz="2076"/>
              <a:t>: Logistic Regression (baseline model)</a:t>
            </a:r>
            <a:endParaRPr sz="2076"/>
          </a:p>
        </p:txBody>
      </p:sp>
      <p:pic>
        <p:nvPicPr>
          <p:cNvPr id="115" name="Google Shape;115;p19"/>
          <p:cNvPicPr preferRelativeResize="0"/>
          <p:nvPr/>
        </p:nvPicPr>
        <p:blipFill rotWithShape="1">
          <a:blip r:embed="rId3">
            <a:alphaModFix/>
          </a:blip>
          <a:srcRect b="0" l="2104" r="0" t="0"/>
          <a:stretch/>
        </p:blipFill>
        <p:spPr>
          <a:xfrm>
            <a:off x="3865150" y="691775"/>
            <a:ext cx="5278850" cy="414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/>
        </p:nvSpPr>
        <p:spPr>
          <a:xfrm>
            <a:off x="0" y="1272138"/>
            <a:ext cx="43314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Training Accuracy:</a:t>
            </a: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71.47%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Validation Accuracy:</a:t>
            </a: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71.02%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Precision, Recall, F1-Score for each class: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Good:</a:t>
            </a: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Precision - 70%, Recall - 86%, F1-Score - 77%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Standard:</a:t>
            </a: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Precision - 74%, Recall - 68%, F1-Score - 71%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Poor:</a:t>
            </a: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Precision - 69%, Recall - 59%, F1-Score - 64%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≈20s to train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Note: No parameters, </a:t>
            </a: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tuning</a:t>
            </a: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and etc.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159275"/>
            <a:ext cx="6538800" cy="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2919"/>
              <a:buNone/>
            </a:pPr>
            <a:r>
              <a:rPr lang="en-GB" sz="2076"/>
              <a:t>Model Building and Tuning: Decision Trees</a:t>
            </a:r>
            <a:endParaRPr sz="207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2919"/>
              <a:buNone/>
            </a:pPr>
            <a:r>
              <a:t/>
            </a:r>
            <a:endParaRPr sz="2076"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9550" y="691775"/>
            <a:ext cx="5224449" cy="428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/>
          <p:nvPr/>
        </p:nvSpPr>
        <p:spPr>
          <a:xfrm>
            <a:off x="0" y="1272150"/>
            <a:ext cx="9144000" cy="38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Training Accuracy:</a:t>
            </a: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88.09%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Validation Accuracy:</a:t>
            </a: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80.54%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Precision, Recall, F1-Score for each class: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Good:</a:t>
            </a: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Precision - 81%, Recall - 89%, F1-Score - 85%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Standard:</a:t>
            </a: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Precision - 82%, Recall - 85%, F1-Score - 83%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Poor:</a:t>
            </a: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Precision - 77%, Recall - 66%, F1-Score - 71%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≈15 minutes to train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param_grid_dt</a:t>
            </a:r>
            <a:r>
              <a:rPr lang="en-GB" sz="10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GB" sz="10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GB" sz="10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{</a:t>
            </a:r>
            <a:endParaRPr sz="10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'criterion': ['gini', 'entropy'],</a:t>
            </a:r>
            <a:endParaRPr sz="10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'max_depth': [10, 15, 20],  </a:t>
            </a:r>
            <a:r>
              <a:rPr i="1" lang="en-GB" sz="10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#&lt;--- depth reduced to avoid overfitting</a:t>
            </a:r>
            <a:endParaRPr i="1" sz="10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'min_samples_split': [4, 10, 20],  </a:t>
            </a:r>
            <a:r>
              <a:rPr i="1" lang="en-GB" sz="10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#&lt;--- (see: previous commit)</a:t>
            </a:r>
            <a:endParaRPr i="1" sz="10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'min_samples_leaf': [4, 6, 8]  </a:t>
            </a:r>
            <a:r>
              <a:rPr i="1" lang="en-GB" sz="10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#&lt;--- same</a:t>
            </a:r>
            <a:endParaRPr sz="10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0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Best parameters found: {'criterion': 'entropy', 'max_depth': 20, 'min_samples_leaf': 4, 'min_samples_split': 10}</a:t>
            </a:r>
            <a:endParaRPr sz="9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159275"/>
            <a:ext cx="6538800" cy="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2919"/>
              <a:buNone/>
            </a:pPr>
            <a:r>
              <a:rPr lang="en-GB" sz="2076"/>
              <a:t>Model Building and Tuning: Random Forest</a:t>
            </a:r>
            <a:endParaRPr sz="207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2919"/>
              <a:buNone/>
            </a:pPr>
            <a:r>
              <a:t/>
            </a:r>
            <a:endParaRPr sz="2076"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7825" y="691775"/>
            <a:ext cx="5166175" cy="429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 txBox="1"/>
          <p:nvPr/>
        </p:nvSpPr>
        <p:spPr>
          <a:xfrm>
            <a:off x="0" y="1272150"/>
            <a:ext cx="9144000" cy="4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Training Accuracy:</a:t>
            </a: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87.16%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Validation Accuracy:</a:t>
            </a: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82.19%  </a:t>
            </a:r>
            <a:r>
              <a:rPr i="1"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#better trade off</a:t>
            </a:r>
            <a:endParaRPr i="1"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Precision, Recall, F1-Score for each class: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Good:</a:t>
            </a: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Precision - 79%, Recall - 92%, F1-Score - 85%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Standard:</a:t>
            </a: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Precision - 85%, Recall - 86%, F1-Score - 85%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Poor:</a:t>
            </a: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Precision - 84%, Recall - 68%, F1-Score - 75%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≈2.5 hours to train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param_grid</a:t>
            </a:r>
            <a:r>
              <a:rPr lang="en-GB" sz="10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GB" sz="10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GB" sz="10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{</a:t>
            </a:r>
            <a:endParaRPr sz="10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'n_estimators': [100, 150, 200],</a:t>
            </a:r>
            <a:endParaRPr sz="10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'max_depth': [10, 15, 20],</a:t>
            </a:r>
            <a:endParaRPr sz="10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'min_samples_split': [10, 15, 20],</a:t>
            </a:r>
            <a:endParaRPr sz="10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'min_samples_leaf': [4, 6, 8],</a:t>
            </a:r>
            <a:endParaRPr sz="10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'max_features': ['sqrt', 'log2'], #tuned to reduce overfitting</a:t>
            </a:r>
            <a:endParaRPr sz="10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0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Best parameters:  {'max_depth': 20, 'max_features': 'sqrt', 'min_samples_leaf': 4, 'min_samples_split': 10, 'n_estimators': 200}</a:t>
            </a:r>
            <a:endParaRPr sz="10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