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9180" t="15717"/>
          <a:stretch/>
        </p:blipFill>
        <p:spPr>
          <a:xfrm>
            <a:off x="1861200" y="2192775"/>
            <a:ext cx="5353250" cy="24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940100" y="0"/>
            <a:ext cx="526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 Score Classification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455 894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825" y="691775"/>
            <a:ext cx="5166175" cy="42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1272150"/>
            <a:ext cx="91440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87.16%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82.19%  </a:t>
            </a:r>
            <a:r>
              <a:rPr b="0" i="1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#better trade off</a:t>
            </a:r>
            <a:endParaRPr b="0" i="1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- 79%, Recall - 92%,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- 85%, Recall - 86%,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- 84%, Recall - 68%, F1-Score - 75%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≈2.5 hours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[100,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'max_features': ['sqrt', 'log2'], #tuned to reduce overfitting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  {'max_depth': 20, 'max_features': 'sqrt', 'min_samples_leaf': 4, 'min_samples_split': 10, 'n_estimators': 200}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 2 - Learning Curve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390" y="779175"/>
            <a:ext cx="6265225" cy="3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LightGBM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sp>
        <p:nvSpPr>
          <p:cNvPr id="150" name="Google Shape;150;p24"/>
          <p:cNvSpPr txBox="1"/>
          <p:nvPr/>
        </p:nvSpPr>
        <p:spPr>
          <a:xfrm>
            <a:off x="0" y="891800"/>
            <a:ext cx="68505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75.38%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75.04%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- 73%, Recall - 88%, F1-Score - 80%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- 79%, F1-Score - 78%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- 58%, F1-Score - 66%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≈45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'learning_rate': [0.005, 0.01],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[50,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'num_leaves': [6, 16, 24, 31],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'boosting_type': ['gbdt'],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'objective': ['multiclass'],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'colsample_bytree': [0.65,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'subsample': [0.7,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'reg_alpha': [1, 1.2],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'reg_lambda': [1, 1.2, 1.4],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</a:t>
            </a:r>
            <a:r>
              <a:rPr b="0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{'boosting_type': 'gbdt', 'colsample_bytree': 0.75, 'learning_rate': 0.01, 'n_estimators': 200, 'num_leaves': 31, 'objective': 'multiclass', 'reg_alpha': 1, 'reg_lambda': 1, 'subsample': 0.7}</a:t>
            </a:r>
            <a:endParaRPr b="0" i="0" sz="8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400" y="691775"/>
            <a:ext cx="5202600" cy="4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04600"/>
            <a:ext cx="7600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-GB" sz="3140"/>
              <a:t>Summary</a:t>
            </a:r>
            <a:endParaRPr sz="314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764950"/>
            <a:ext cx="85206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It's also important to consider the context of our application:</a:t>
            </a:r>
            <a:endParaRPr i="1"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would consider solely the metrics, the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emerges as the most performing model. It has superior balance in precision, recall, and F1-scores across all classes, coupled with the highest validation accuracy, makes it the most reliable choice for this specific dataset and task. But it has small overfitting issue.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consider the metrics and computational costs equally important, then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show the best results. It could be improved even further with further feature engineering. It is also important that overfitting was significantly lower than others.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interpretability is important for the given task, Logistic Regression might be preferred despite its lower performance.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36731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52400" y="31665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our dataframe, customers with multiple loans. Which will help us filling the missing. Using </a:t>
            </a:r>
            <a:r>
              <a:rPr b="1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FillMissingWithGroupMode</a:t>
            </a:r>
            <a:r>
              <a:rPr b="0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007875" y="1143000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331150" y="1143000"/>
            <a:ext cx="278100" cy="2631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568725" y="19365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848725" y="23124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670125" y="1936575"/>
            <a:ext cx="5184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52400" y="3654575"/>
            <a:ext cx="433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Name	9,985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Occupation	7,062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Monthly_Inhand_Salary	15,002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Type_of_Loan	11,408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Num_of_Delayed_Payment	7,002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Monthly_Balance	1,209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83800" y="3654575"/>
            <a:ext cx="350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Num_Credit_Inquiries	1,965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Credit_Mix	20,195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Credit_History_Age	9,030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Amount_invested_monthly	8,784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Payment_Behaviour	7,600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6993600" y="4804800"/>
            <a:ext cx="21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Size: 100000 rows x 28 columns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0" y="664200"/>
            <a:ext cx="4331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ID: Represents a unique identification of an entry.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Customer_ID: Represents a unique identification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Month: Represents the month of the year.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Name: Represents the name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Age: Represents the age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SSN: Represents the social security number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Occupation: Represents the occupation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Annual_Income: Represents the annual income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Monthly_Inhand_Salary: Represents the monthly base salary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Num_Bank_Accounts: Represents the number of bank accounts a person holds.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Num_Credit_Card: Represents the number of other credit cards held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Interest_Rate: Represents the interest rate on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Num_of_Loan: Represents the number of loans taken.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Type_of_Loan: Represents the types of loans taken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Delay_from_due_date: Represents the average number of days delayed from the payment date.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Payment_Behaviour: Represents the payment behavior of the customer (in USD).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Monthly_Balance: Represents the monthly balance amount of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331400" y="664200"/>
            <a:ext cx="4737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Num_of_Delayed_Payment: Represents the average number of payments delayed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Changed_Credit_Limit: Represents the percentage change in credit card limit.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Num_Credit_Inquiries: Represents the number of credit card inquiries.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Credit_Mix: Represents the classification of the mix of credits.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Outstanding_Debt: Represents the remaining debt to be paid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Credit_Utilization_Ratio: Represents the utilization ratio of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Credit_History_Age: Represents the age of the credit history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Payment_of_Min_Amount: Represents whether only the minimum amount was paid by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Total_EMI_per_month: Monthly EMI payments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Amount_invested_monthly: Represents the monthly amount invested by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Credit_Score: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bracket of credit score (Poor, Standard, Good). d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2618550" y="0"/>
            <a:ext cx="4863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131"/>
              <a:buNone/>
            </a:pPr>
            <a:r>
              <a:rPr lang="en-GB" sz="2740"/>
              <a:t>Basic Information about our features</a:t>
            </a:r>
            <a:endParaRPr sz="27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29000" y="6152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50" y="706825"/>
            <a:ext cx="3096125" cy="1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975" y="3106175"/>
            <a:ext cx="3878200" cy="18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750" y="3188875"/>
            <a:ext cx="3361324" cy="17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4975" y="539112"/>
            <a:ext cx="4151064" cy="2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15927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0" y="992575"/>
            <a:ext cx="9144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detect_outliers 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function. Utilize 0.05 and 0.95 quantiles. Identify outliers beyond 1.5x IQR.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Also used similar function to identify inconsistencies.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different occupation, Annual Income for same customer.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Cleaning DataFrame from illogical values.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negative ages or +100, negative number of bank accounts and etc.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 one-hot encoding for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'Occupation', 'Credit_Mix', 'Payment_of_Min_Amount', 'Payment_Behaviour'.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MultiLabelBinarizer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‘Type_of_Loan’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Example for ‘Type_of_Loan’:</a:t>
            </a:r>
            <a:br>
              <a:rPr lang="en-GB" sz="1300">
                <a:latin typeface="Calibri"/>
                <a:ea typeface="Calibri"/>
                <a:cs typeface="Calibri"/>
                <a:sym typeface="Calibri"/>
              </a:rPr>
            </a:b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'Type_of_Loan for Customer_ID CUS_0x2dbc: Auto Loan, Auto Loan, Personal Loan and Not Specified'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credit_utilization_category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function to separate the values into Low, Medium, High and one-hot encode them.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lastly, since I already have over 50 columns explaining the target variable well, given the computational cost constraint, I only engineered 3 most used ratios. </a:t>
            </a:r>
            <a:r>
              <a:rPr i="1" lang="en-GB" sz="13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'Debt_Income_Ratio', 'Balance_Salary_Ratio', 'EMI_Salary_Ratio'.</a:t>
            </a:r>
            <a:endParaRPr i="1" sz="13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Feature selection: Feature Importance with Random Forest </a:t>
            </a:r>
            <a:endParaRPr sz="2640"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88" y="640150"/>
            <a:ext cx="8091226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RFE CV(5)</a:t>
            </a:r>
            <a:endParaRPr sz="2640"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438" y="874250"/>
            <a:ext cx="4633126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-100" y="39854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'Age', 'Annual_Income', 'Monthly_Inhand_Salary', ‘Num_Bank_Accounts', 'Num_Credit_Card', 'Interest_Rate', 'Num_of_Loan', 'Delay_from_due_date', ‘Num_of_Delayed_Payment', 'Changed_Credit_Limit', 'Num_Credit_Inquiries', 'Outstanding_Debt', 'Credit_Utilization_Ratio', 'Credit_History_Age', ‘Total_EMI_per_month', 'Amount_invested_monthly', 'Monthly_Balance', 'Credit_Mix_Good', 'Credit_Mix_Standard', 'Payment_of_Min_Amount_No', ‘Payment_of_Min_Amount_Yes', 'Debt_Income_Ratio', 'Balance_Salary_Ratio', 'EMI_Salary_Ratio'</a:t>
            </a:r>
            <a:endParaRPr b="0" i="1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076"/>
              <a:t>Model Building and Tuning: Logistic Regression (baseline model)</a:t>
            </a:r>
            <a:endParaRPr sz="2076"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2104" r="0" t="0"/>
          <a:stretch/>
        </p:blipFill>
        <p:spPr>
          <a:xfrm>
            <a:off x="3865150" y="691775"/>
            <a:ext cx="5278850" cy="4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0" y="1272138"/>
            <a:ext cx="433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71.47%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71.02%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- 70%, Recall - 86%, F1-Score - 77%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- 74%, Recall - 68%,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- 69%, Recall - 59%, F1-Score - 64%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≈20s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parameters, tuning and etc.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Decision Trees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550" y="691775"/>
            <a:ext cx="5224449" cy="42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0" y="1272150"/>
            <a:ext cx="91440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88.09%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80.54%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- 81%, Recall - 89%,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- 82%, Recall - 85%, F1-Score - 83%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- 77%, Recall - 66%,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≈15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param_grid_dt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'criterion': ['gini', 'entropy'],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depth reduced to avoid overfitting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[4, 10,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(see: previous commit)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same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 found: {'criterion': 'entropy', 'max_depth': 20, 'min_samples_leaf': 4, 'min_samples_split': 10}</a:t>
            </a:r>
            <a:endParaRPr b="0" i="0" sz="9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