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D833CA-93B4-4AF9-AC81-243B56018DAA}">
  <a:tblStyle styleId="{21D833CA-93B4-4AF9-AC81-243B56018D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6224acac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6224acac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6224acaa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6224acaa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conclusion, our evaluation of the EMA Crossover and Machine Learning-based trading strategies using NVIDIA's stock data has provided several valuable insights.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EMA Crossover Strategy</a:t>
            </a:r>
            <a:r>
              <a:rPr lang="en">
                <a:solidFill>
                  <a:schemeClr val="dk1"/>
                </a:solidFill>
              </a:rPr>
              <a:t> demonstrated a significant ability to generate actionable trading signals that are straightforward to implement and interpret. This strategy, while not as robust in terms of raw returns as the machine learning models, offers a transparent and simple approach that could be particularly advantageous for new traders or those who prefer less complex systems. Its moderate returns and ease of use make it a viable option for those looking to apply traditional technical analysis techniques.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 the other hand, the </a:t>
            </a:r>
            <a:r>
              <a:rPr b="1" lang="en">
                <a:solidFill>
                  <a:schemeClr val="dk1"/>
                </a:solidFill>
              </a:rPr>
              <a:t>Machine Learning Strategies</a:t>
            </a:r>
            <a:r>
              <a:rPr lang="en">
                <a:solidFill>
                  <a:schemeClr val="dk1"/>
                </a:solidFill>
              </a:rPr>
              <a:t>, particularly the XGBoost model, showed superior performance in both risk-adjusted returns and overall profitability. These models have proven their capacity to effectively analyze large datasets and capture complex patterns that traditional analysis methods might miss. However, their sophistication requires a deeper understanding of algorithmic parameters and a careful approach to managing overfitting. For investors and traders looking to maximize returns while managing risk, these machine learning strategies present a compelling option.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Strategic Recommendations</a:t>
            </a:r>
            <a:r>
              <a:rPr lang="en">
                <a:solidFill>
                  <a:schemeClr val="dk1"/>
                </a:solidFill>
              </a:rPr>
              <a:t>: Moving forward, hybrid strategies that combine the simplicity and clarity of technical indicators with the predictive power of machine learning models may offer a balanced approach, providing both actionable insights and adaptability to market changes. Future research could explore integrating additional data sources, such as sentiment analysis and macroeconomic indicators, to further enhance the predictive capabilities of these models.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project not only highlights the potential of sophisticated computational models in stock trading but also emphasizes the importance of aligning strategy choice with individual or institutional trading profiles and market conditions. As financial markets continue to evolve, the integration of advanced analytics will likely play an increasingly critical role in developing successful trading strategies.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Thank you for your attention. I am now open to any questions you might have."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6224aca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6224acaa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6224acaa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6224acaa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6224ac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6224ac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Hello</a:t>
            </a:r>
            <a:r>
              <a:rPr lang="en"/>
              <a:t> everyone. Thank you for joining me today. We are excited to present our project on developing and optimizing investment strategies using Python. Our primary objective is to create, fine-tune, and evaluate two distinct trading strategies: a traditional technical analysis-based approach using the Exponential Moving Average (EMA) crossover, and a more advanced machine learning approach employing Random Forest and XGBoost models.</a:t>
            </a:r>
            <a:endParaRPr/>
          </a:p>
          <a:p>
            <a:pPr indent="0" lvl="0" marL="0" rtl="0" algn="l">
              <a:lnSpc>
                <a:spcPct val="115000"/>
              </a:lnSpc>
              <a:spcBef>
                <a:spcPts val="1200"/>
              </a:spcBef>
              <a:spcAft>
                <a:spcPts val="1200"/>
              </a:spcAft>
              <a:buNone/>
            </a:pPr>
            <a:r>
              <a:rPr lang="en"/>
              <a:t>To make our analysis robust and relevant, we have chosen NVIDIA's daily stock prices, covering a period from January 2018 to January 2024, as our dataset. By comparing the effectiveness of these strategies, we aim to identify which method yields better risk-adjusted returns and how they can be optimized for improved performance. Let's dive into the details of our study, starting with a review of the existing literature on these topics."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6224aca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6224aca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"In our literature review, we explored various facets of computational methods in financial trading, focusing on both traditional and modern approaches.</a:t>
            </a:r>
            <a:endParaRPr/>
          </a:p>
          <a:p>
            <a:pPr indent="0" lvl="0" marL="0" rtl="0" algn="l">
              <a:lnSpc>
                <a:spcPct val="115000"/>
              </a:lnSpc>
              <a:spcBef>
                <a:spcPts val="1200"/>
              </a:spcBef>
              <a:spcAft>
                <a:spcPts val="0"/>
              </a:spcAft>
              <a:buClr>
                <a:schemeClr val="dk1"/>
              </a:buClr>
              <a:buSzPts val="1100"/>
              <a:buFont typeface="Arial"/>
              <a:buNone/>
            </a:pPr>
            <a:r>
              <a:rPr lang="en"/>
              <a:t>First, technical indicators like EMA crossovers have long been used to identify significant market trends and reversals. Research by Brown and Jennings in 1989, as well as Murphy in 1999, supports the effectiveness of EMA crossovers in generating actionable trading signals by smoothing out price data and reducing lag.</a:t>
            </a:r>
            <a:endParaRPr/>
          </a:p>
          <a:p>
            <a:pPr indent="0" lvl="0" marL="0" rtl="0" algn="l">
              <a:lnSpc>
                <a:spcPct val="115000"/>
              </a:lnSpc>
              <a:spcBef>
                <a:spcPts val="1200"/>
              </a:spcBef>
              <a:spcAft>
                <a:spcPts val="0"/>
              </a:spcAft>
              <a:buClr>
                <a:schemeClr val="dk1"/>
              </a:buClr>
              <a:buSzPts val="1100"/>
              <a:buFont typeface="Arial"/>
              <a:buNone/>
            </a:pPr>
            <a:r>
              <a:rPr lang="en"/>
              <a:t>Moving to machine learning, Prado's work in 2018 highlights the ability of models like Random Forest and XGBoost to capture complex, nonlinear relationships in financial data that traditional indicators might miss. Patel and colleagues' 2015 study further supports this, showing that ensemble methods generally outperform single-model approaches in terms of predictive accuracy and risk-adjusted returns.</a:t>
            </a:r>
            <a:endParaRPr/>
          </a:p>
          <a:p>
            <a:pPr indent="0" lvl="0" marL="0" rtl="0" algn="l">
              <a:lnSpc>
                <a:spcPct val="115000"/>
              </a:lnSpc>
              <a:spcBef>
                <a:spcPts val="1200"/>
              </a:spcBef>
              <a:spcAft>
                <a:spcPts val="0"/>
              </a:spcAft>
              <a:buClr>
                <a:schemeClr val="dk1"/>
              </a:buClr>
              <a:buSzPts val="1100"/>
              <a:buFont typeface="Arial"/>
              <a:buNone/>
            </a:pPr>
            <a:r>
              <a:rPr lang="en"/>
              <a:t>Hybrid approaches have also gained traction, combining technical indicators with machine learning to enhance prediction accuracy. Studies by Huang et al. in 2009 and Zhang and Wang in 2017 demonstrate that integrating EMA-based features with tree-based models improves both prediction accuracy and profitability.</a:t>
            </a:r>
            <a:endParaRPr/>
          </a:p>
          <a:p>
            <a:pPr indent="0" lvl="0" marL="0" rtl="0" algn="l">
              <a:lnSpc>
                <a:spcPct val="115000"/>
              </a:lnSpc>
              <a:spcBef>
                <a:spcPts val="1200"/>
              </a:spcBef>
              <a:spcAft>
                <a:spcPts val="0"/>
              </a:spcAft>
              <a:buClr>
                <a:schemeClr val="dk1"/>
              </a:buClr>
              <a:buSzPts val="1100"/>
              <a:buFont typeface="Arial"/>
              <a:buNone/>
            </a:pPr>
            <a:r>
              <a:rPr lang="en"/>
              <a:t>However, practical applications of these models come with challenges. Overfitting and the need for extensive parameter tuning are significant concerns, as noted by Lopez de Prado in 2018. Additionally, the success of these strategies heavily depends on the quality of data and the dynamic nature of financial markets, as highlighted by Kearns and Nevmyvaka in 2013.</a:t>
            </a:r>
            <a:endParaRPr/>
          </a:p>
          <a:p>
            <a:pPr indent="0" lvl="0" marL="0" rtl="0" algn="l">
              <a:lnSpc>
                <a:spcPct val="115000"/>
              </a:lnSpc>
              <a:spcBef>
                <a:spcPts val="1200"/>
              </a:spcBef>
              <a:spcAft>
                <a:spcPts val="1200"/>
              </a:spcAft>
              <a:buNone/>
            </a:pPr>
            <a:r>
              <a:rPr lang="en"/>
              <a:t>This literature foundation sets the stage for our analysis, where we aim to leverage the strengths of both traditional and modern approaches to develop robust trading strategies."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6224aca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6224aca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To build and test our trading strategies, we used a dataset sourced from Yahoo Finance, focusing on daily stock prices for NVIDIA Corporation, covering a period from January 2018 to January 2024. This extensive time span allows us to analyze the performance of our strategies under various market conditions.</a:t>
            </a:r>
            <a:endParaRPr/>
          </a:p>
          <a:p>
            <a:pPr indent="0" lvl="0" marL="0" rtl="0" algn="l">
              <a:lnSpc>
                <a:spcPct val="115000"/>
              </a:lnSpc>
              <a:spcBef>
                <a:spcPts val="1200"/>
              </a:spcBef>
              <a:spcAft>
                <a:spcPts val="0"/>
              </a:spcAft>
              <a:buClr>
                <a:schemeClr val="dk1"/>
              </a:buClr>
              <a:buSzPts val="1100"/>
              <a:buFont typeface="Arial"/>
              <a:buNone/>
            </a:pPr>
            <a:r>
              <a:rPr lang="en"/>
              <a:t>The dataset includes key financial metrics such as the open, close, high, and low prices for each trading day, as well as the volume of shares traded. These metrics are crucial for calculating the indicators and features used in our strategies.</a:t>
            </a:r>
            <a:endParaRPr/>
          </a:p>
          <a:p>
            <a:pPr indent="0" lvl="0" marL="0" rtl="0" algn="l">
              <a:lnSpc>
                <a:spcPct val="115000"/>
              </a:lnSpc>
              <a:spcBef>
                <a:spcPts val="1200"/>
              </a:spcBef>
              <a:spcAft>
                <a:spcPts val="0"/>
              </a:spcAft>
              <a:buClr>
                <a:schemeClr val="dk1"/>
              </a:buClr>
              <a:buSzPts val="1100"/>
              <a:buFont typeface="Arial"/>
              <a:buNone/>
            </a:pPr>
            <a:r>
              <a:rPr lang="en"/>
              <a:t>To ensure robust evaluation, we split the dataset into two segments: 80% for training and 20% for testing. This split allows us to train our models on a large portion of the data while reserving a separate set for out-of-sample testing to validate the strategies' effectiveness in real-world scenarios.</a:t>
            </a:r>
            <a:endParaRPr/>
          </a:p>
          <a:p>
            <a:pPr indent="0" lvl="0" marL="0" rtl="0" algn="l">
              <a:lnSpc>
                <a:spcPct val="115000"/>
              </a:lnSpc>
              <a:spcBef>
                <a:spcPts val="1200"/>
              </a:spcBef>
              <a:spcAft>
                <a:spcPts val="0"/>
              </a:spcAft>
              <a:buClr>
                <a:schemeClr val="dk1"/>
              </a:buClr>
              <a:buSzPts val="1100"/>
              <a:buFont typeface="Arial"/>
              <a:buNone/>
            </a:pPr>
            <a:r>
              <a:rPr lang="en"/>
              <a:t>Before analysis, we performed data preprocessing to ensure the quality and reliability of our data. This involved checking for and handling any missing values or anomalies, as well as ensuring that all data points were correctly ordered and synchronized. Accurate and clean data is essential for developing effective trading strategies.</a:t>
            </a:r>
            <a:endParaRPr/>
          </a:p>
          <a:p>
            <a:pPr indent="0" lvl="0" marL="0" rtl="0" algn="l">
              <a:lnSpc>
                <a:spcPct val="115000"/>
              </a:lnSpc>
              <a:spcBef>
                <a:spcPts val="1200"/>
              </a:spcBef>
              <a:spcAft>
                <a:spcPts val="1200"/>
              </a:spcAft>
              <a:buNone/>
            </a:pPr>
            <a:r>
              <a:rPr lang="en"/>
              <a:t>By using this well-prepared dataset, we aim to derive meaningful insights and develop robust trading strategies that can adapt to changing market conditions."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6224acaa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6224acaa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methodology involves developing and testing two distinct investment strategies: the EMA Crossover strategy and Machine Learning-based models using Random Forest and XGBoost.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the </a:t>
            </a:r>
            <a:r>
              <a:rPr b="1" lang="en">
                <a:solidFill>
                  <a:schemeClr val="dk1"/>
                </a:solidFill>
              </a:rPr>
              <a:t>EMA Crossover Strategy</a:t>
            </a:r>
            <a:r>
              <a:rPr lang="en">
                <a:solidFill>
                  <a:schemeClr val="dk1"/>
                </a:solidFill>
              </a:rPr>
              <a:t>, we use two exponential moving averages: a short-term EMA of 12 days and a long-term EMA of 26 days. Buy signals are generated when the short-term EMA crosses above the long-term EMA, indicating upward momentum. Conversely, sell signals are triggered when the short-term EMA crosses below the long-term EMA, suggesting a potential downward trend. This strategy is implemented using Python's pandas library to handle data manipulation and calculation of EMAs. We first test this strategy on in-sample data to fine-tune the parameters and then conduct comprehensive backtesting on out-of-sample data to validate its effectiveness across different market phases.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Machine Learning Strategy</a:t>
            </a:r>
            <a:r>
              <a:rPr lang="en">
                <a:solidFill>
                  <a:schemeClr val="dk1"/>
                </a:solidFill>
              </a:rPr>
              <a:t> employs a more sophisticated approach, utilizing multiple technical indicators as features. These include simple and exponential moving averages (SMA10, SMA60, EMA10, EMA20, EMA50), momentum indicators, the Relative Strength Index (RSI), Bollinger Bands, the Moving Average Convergence Divergence (MACD), the Average Directional Index (ADX), the Stochastic Oscillator, and the Average True Range (ATR). These features are chosen for their historical performance in capturing market trends and their predictive power. We apply Principal Component Analysis (PCA) to reduce dimensionality while retaining 95% of the variance.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deploy two machine learning models: Random Forest and XGBoost. Random Forest is a robust ensemble learning method that uses multiple decision trees to improve prediction accuracy. XGBoost is an implementation of gradient-boosted decision trees designed for speed and performance. Both models are implemented using Python's sklearn and xgboost libraries.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Training and validation involve cross-validation techniques and grid search for hyperparameter tuning to minimize overfitting and enhance model generalizability. Predictions are made on the out-of-sample data to assess the models' effectiveness in real-world scenarios.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dual approach allows us to compare the simplicity and interpretability of the EMA Crossover strategy with the sophistication and potential higher returns of the machine learning models, providing a comprehensive analysis of their performance."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6224aca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6224aca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let's delve into the results of our analysis.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Starting with the </a:t>
            </a:r>
            <a:r>
              <a:rPr b="1" lang="en">
                <a:solidFill>
                  <a:schemeClr val="dk1"/>
                </a:solidFill>
              </a:rPr>
              <a:t>EMA Crossover Strategy</a:t>
            </a:r>
            <a:r>
              <a:rPr lang="en">
                <a:solidFill>
                  <a:schemeClr val="dk1"/>
                </a:solidFill>
              </a:rPr>
              <a:t>, this approach successfully generated clear buy and sell signals that coincided with key turning points in the market, demonstrating its sensitivity to market movements. Over the testing period, the strategy achieved a Sharpe Ratio of 0.82, indicating a moderate risk-adjusted return compared to a passive investment strategy. The total return for this strategy over the out-of-sample period was an impressive 293%, showcasing its potential effectiveness in capitalizing on market trends.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Moving on to the </a:t>
            </a:r>
            <a:r>
              <a:rPr b="1" lang="en">
                <a:solidFill>
                  <a:schemeClr val="dk1"/>
                </a:solidFill>
              </a:rPr>
              <a:t>Machine Learning Models</a:t>
            </a:r>
            <a:r>
              <a:rPr lang="en">
                <a:solidFill>
                  <a:schemeClr val="dk1"/>
                </a:solidFill>
              </a:rPr>
              <a:t>, we evaluated both Random Forest and XGBoost.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the </a:t>
            </a:r>
            <a:r>
              <a:rPr b="1" lang="en">
                <a:solidFill>
                  <a:schemeClr val="dk1"/>
                </a:solidFill>
              </a:rPr>
              <a:t>Random Forest model</a:t>
            </a:r>
            <a:r>
              <a:rPr lang="en">
                <a:solidFill>
                  <a:schemeClr val="dk1"/>
                </a:solidFill>
              </a:rPr>
              <a:t>, it exhibited a training accuracy of 0.90, suggesting a strong fit to the data, and a testing accuracy of 0.91, indicating good generalization to unseen data. Financially, this strategy provided an annualized Sharpe Ratio of 2.14 and total returns of 182%, with 14 trades executed over the testing period. These results demonstrate robust performance under varied market conditions.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XGBoost model</a:t>
            </a:r>
            <a:r>
              <a:rPr lang="en">
                <a:solidFill>
                  <a:schemeClr val="dk1"/>
                </a:solidFill>
              </a:rPr>
              <a:t> showed a more balanced performance with a training accuracy of 0.83 and a testing accuracy of 0.87. It achieved an annualized Sharpe Ratio of 1.98 and total returns of 159%, executing 18 trades over the testing period. While its Sharpe Ratio and total returns were slightly lower than the Random Forest model, it still demonstrated strong profitability and risk management.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our </a:t>
            </a:r>
            <a:r>
              <a:rPr b="1" lang="en">
                <a:solidFill>
                  <a:schemeClr val="dk1"/>
                </a:solidFill>
              </a:rPr>
              <a:t>Comparative Analysis</a:t>
            </a:r>
            <a:r>
              <a:rPr lang="en">
                <a:solidFill>
                  <a:schemeClr val="dk1"/>
                </a:solidFill>
              </a:rPr>
              <a:t>, we found that the EMA Crossover strategy, while simpler and easier to interpret, provided moderate returns. In contrast, the Machine Learning models, particularly the Random Forest, offered higher potential returns but at the cost of increased complexity and the need for careful parameter tuning.</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These results highlight the trade-offs between traditional technical strategies and modern, data-driven machine learning approaches. Each has its merits, and the choice of strategy may ultimately depend on the trader's specific needs, risk tolerance, and market environment."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6224acac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6224acac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6224acac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6224acac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6224acac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6224acac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Buy or “Bye”</a:t>
            </a:r>
            <a:endParaRPr/>
          </a:p>
        </p:txBody>
      </p:sp>
      <p:sp>
        <p:nvSpPr>
          <p:cNvPr id="55" name="Google Shape;55;p13"/>
          <p:cNvSpPr txBox="1"/>
          <p:nvPr>
            <p:ph idx="1" type="subTitle"/>
          </p:nvPr>
        </p:nvSpPr>
        <p:spPr>
          <a:xfrm>
            <a:off x="649900" y="2797175"/>
            <a:ext cx="80067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rPr>
              <a:t>Development and Optimization of Investment Strategies Using Python</a:t>
            </a:r>
            <a:endParaRPr>
              <a:solidFill>
                <a:schemeClr val="dk1"/>
              </a:solidFill>
            </a:endParaRPr>
          </a:p>
        </p:txBody>
      </p:sp>
      <p:sp>
        <p:nvSpPr>
          <p:cNvPr id="56" name="Google Shape;56;p13"/>
          <p:cNvSpPr txBox="1"/>
          <p:nvPr/>
        </p:nvSpPr>
        <p:spPr>
          <a:xfrm>
            <a:off x="2628500" y="3589775"/>
            <a:ext cx="433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EMA Crossover and Machine Learning Models</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266975" y="361950"/>
            <a:ext cx="8839200" cy="441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Clr>
                <a:schemeClr val="dk1"/>
              </a:buClr>
              <a:buSzPts val="1100"/>
              <a:buFont typeface="Arial"/>
              <a:buNone/>
            </a:pPr>
            <a:r>
              <a:rPr b="1" lang="en" sz="1600">
                <a:solidFill>
                  <a:schemeClr val="dk1"/>
                </a:solidFill>
              </a:rPr>
              <a:t>EMA Crossover Strategy:</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Simple and actionable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Moderate returns, suitable for new traders</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Machine Learning Models:</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Superior performance, higher risk-adjusted returns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Requires deeper understanding and careful management</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Strategic Recommendations:</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Hybrid strategies combining EMA and ML</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Future exploration: Sentiment analysis, macroeconomic indicators</a:t>
            </a:r>
            <a:endParaRPr b="1" sz="1487">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latin typeface="Times New Roman"/>
                <a:ea typeface="Times New Roman"/>
                <a:cs typeface="Times New Roman"/>
                <a:sym typeface="Times New Roman"/>
              </a:rPr>
              <a:t>Brown, D. P., &amp; Jennings, R. (1989). On technical analysis. </a:t>
            </a:r>
            <a:r>
              <a:rPr i="1" lang="en" sz="1500">
                <a:solidFill>
                  <a:schemeClr val="dk1"/>
                </a:solidFill>
                <a:latin typeface="Times New Roman"/>
                <a:ea typeface="Times New Roman"/>
                <a:cs typeface="Times New Roman"/>
                <a:sym typeface="Times New Roman"/>
              </a:rPr>
              <a:t>Review of Financial Studies</a:t>
            </a:r>
            <a:r>
              <a:rPr lang="en" sz="1500">
                <a:solidFill>
                  <a:schemeClr val="dk1"/>
                </a:solidFill>
                <a:latin typeface="Times New Roman"/>
                <a:ea typeface="Times New Roman"/>
                <a:cs typeface="Times New Roman"/>
                <a:sym typeface="Times New Roman"/>
              </a:rPr>
              <a:t>, 527-551.</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latin typeface="Times New Roman"/>
                <a:ea typeface="Times New Roman"/>
                <a:cs typeface="Times New Roman"/>
                <a:sym typeface="Times New Roman"/>
              </a:rPr>
              <a:t>Huang, W. N.-Y. (2009). Forecasting stock market movement direction with support vector machine. </a:t>
            </a:r>
            <a:r>
              <a:rPr i="1" lang="en" sz="1500">
                <a:solidFill>
                  <a:schemeClr val="dk1"/>
                </a:solidFill>
                <a:latin typeface="Times New Roman"/>
                <a:ea typeface="Times New Roman"/>
                <a:cs typeface="Times New Roman"/>
                <a:sym typeface="Times New Roman"/>
              </a:rPr>
              <a:t>Computers &amp; Operations Research</a:t>
            </a:r>
            <a:r>
              <a:rPr lang="en" sz="1500">
                <a:solidFill>
                  <a:schemeClr val="dk1"/>
                </a:solidFill>
                <a:latin typeface="Times New Roman"/>
                <a:ea typeface="Times New Roman"/>
                <a:cs typeface="Times New Roman"/>
                <a:sym typeface="Times New Roman"/>
              </a:rPr>
              <a:t>, 2513-2522.</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latin typeface="Times New Roman"/>
                <a:ea typeface="Times New Roman"/>
                <a:cs typeface="Times New Roman"/>
                <a:sym typeface="Times New Roman"/>
              </a:rPr>
              <a:t>Kearns, M., &amp; Nevmyvaka, Y. (2013). Machine learning for market microstructure and high-frequency trading. </a:t>
            </a:r>
            <a:r>
              <a:rPr i="1" lang="en" sz="1500">
                <a:solidFill>
                  <a:schemeClr val="dk1"/>
                </a:solidFill>
                <a:latin typeface="Times New Roman"/>
                <a:ea typeface="Times New Roman"/>
                <a:cs typeface="Times New Roman"/>
                <a:sym typeface="Times New Roman"/>
              </a:rPr>
              <a:t>Journal of Investment Strategies</a:t>
            </a:r>
            <a:r>
              <a:rPr lang="en" sz="1500">
                <a:solidFill>
                  <a:schemeClr val="dk1"/>
                </a:solidFill>
                <a:latin typeface="Times New Roman"/>
                <a:ea typeface="Times New Roman"/>
                <a:cs typeface="Times New Roman"/>
                <a:sym typeface="Times New Roman"/>
              </a:rPr>
              <a:t>, 83-105.</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latin typeface="Times New Roman"/>
                <a:ea typeface="Times New Roman"/>
                <a:cs typeface="Times New Roman"/>
                <a:sym typeface="Times New Roman"/>
              </a:rPr>
              <a:t>Lopez de Prado, M. (2018). </a:t>
            </a:r>
            <a:r>
              <a:rPr i="1" lang="en" sz="1500">
                <a:solidFill>
                  <a:schemeClr val="dk1"/>
                </a:solidFill>
                <a:latin typeface="Times New Roman"/>
                <a:ea typeface="Times New Roman"/>
                <a:cs typeface="Times New Roman"/>
                <a:sym typeface="Times New Roman"/>
              </a:rPr>
              <a:t>Building Winning Algorithmic Trading Systems: A Trader's Journey From Data Mining to Monte Carlo Simulation to Live Trading.</a:t>
            </a:r>
            <a:r>
              <a:rPr lang="en" sz="1500">
                <a:solidFill>
                  <a:schemeClr val="dk1"/>
                </a:solidFill>
                <a:latin typeface="Times New Roman"/>
                <a:ea typeface="Times New Roman"/>
                <a:cs typeface="Times New Roman"/>
                <a:sym typeface="Times New Roman"/>
              </a:rPr>
              <a:t> Wiley.</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latin typeface="Times New Roman"/>
                <a:ea typeface="Times New Roman"/>
                <a:cs typeface="Times New Roman"/>
                <a:sym typeface="Times New Roman"/>
              </a:rPr>
              <a:t>Murphy, J. J. (1999). </a:t>
            </a:r>
            <a:r>
              <a:rPr i="1" lang="en" sz="1500">
                <a:solidFill>
                  <a:schemeClr val="dk1"/>
                </a:solidFill>
                <a:latin typeface="Times New Roman"/>
                <a:ea typeface="Times New Roman"/>
                <a:cs typeface="Times New Roman"/>
                <a:sym typeface="Times New Roman"/>
              </a:rPr>
              <a:t>Technical Analysis of the Financial Markets: A Comprehensive Guide to Trading Methods and Applications.</a:t>
            </a:r>
            <a:r>
              <a:rPr lang="en" sz="1500">
                <a:solidFill>
                  <a:schemeClr val="dk1"/>
                </a:solidFill>
                <a:latin typeface="Times New Roman"/>
                <a:ea typeface="Times New Roman"/>
                <a:cs typeface="Times New Roman"/>
                <a:sym typeface="Times New Roman"/>
              </a:rPr>
              <a:t> New York: Institute of Finance.</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latin typeface="Times New Roman"/>
                <a:ea typeface="Times New Roman"/>
                <a:cs typeface="Times New Roman"/>
                <a:sym typeface="Times New Roman"/>
              </a:rPr>
              <a:t>Patel, J. S. (2015). Predicting stock and stock price index movement using Trend Deterministic Data Preparation and machine learning techniques. </a:t>
            </a:r>
            <a:r>
              <a:rPr i="1" lang="en" sz="1500">
                <a:solidFill>
                  <a:schemeClr val="dk1"/>
                </a:solidFill>
                <a:latin typeface="Times New Roman"/>
                <a:ea typeface="Times New Roman"/>
                <a:cs typeface="Times New Roman"/>
                <a:sym typeface="Times New Roman"/>
              </a:rPr>
              <a:t>Expert Systems with Applications</a:t>
            </a:r>
            <a:r>
              <a:rPr lang="en" sz="1500">
                <a:solidFill>
                  <a:schemeClr val="dk1"/>
                </a:solidFill>
                <a:latin typeface="Times New Roman"/>
                <a:ea typeface="Times New Roman"/>
                <a:cs typeface="Times New Roman"/>
                <a:sym typeface="Times New Roman"/>
              </a:rPr>
              <a:t>, 259-268.</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latin typeface="Times New Roman"/>
                <a:ea typeface="Times New Roman"/>
                <a:cs typeface="Times New Roman"/>
                <a:sym typeface="Times New Roman"/>
              </a:rPr>
              <a:t>Prado, M. L. (2018). </a:t>
            </a:r>
            <a:r>
              <a:rPr i="1" lang="en" sz="1500">
                <a:solidFill>
                  <a:schemeClr val="dk1"/>
                </a:solidFill>
                <a:latin typeface="Times New Roman"/>
                <a:ea typeface="Times New Roman"/>
                <a:cs typeface="Times New Roman"/>
                <a:sym typeface="Times New Roman"/>
              </a:rPr>
              <a:t>Advances in Financial Machine Learning.</a:t>
            </a:r>
            <a:r>
              <a:rPr lang="en" sz="1500">
                <a:solidFill>
                  <a:schemeClr val="dk1"/>
                </a:solidFill>
                <a:latin typeface="Times New Roman"/>
                <a:ea typeface="Times New Roman"/>
                <a:cs typeface="Times New Roman"/>
                <a:sym typeface="Times New Roman"/>
              </a:rPr>
              <a:t> Wiley.</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AutoNum type="arabicPeriod"/>
            </a:pPr>
            <a:r>
              <a:rPr lang="en" sz="1500">
                <a:solidFill>
                  <a:schemeClr val="dk1"/>
                </a:solidFill>
                <a:latin typeface="Times New Roman"/>
                <a:ea typeface="Times New Roman"/>
                <a:cs typeface="Times New Roman"/>
                <a:sym typeface="Times New Roman"/>
              </a:rPr>
              <a:t>Zhang, Y., &amp; Wang, J. (2017). Integrating EMA indicators into machine learning models to enhance stock price prediction. </a:t>
            </a:r>
            <a:r>
              <a:rPr i="1" lang="en" sz="1500">
                <a:solidFill>
                  <a:schemeClr val="dk1"/>
                </a:solidFill>
                <a:latin typeface="Times New Roman"/>
                <a:ea typeface="Times New Roman"/>
                <a:cs typeface="Times New Roman"/>
                <a:sym typeface="Times New Roman"/>
              </a:rPr>
              <a:t>International Journal of Economics and Finance</a:t>
            </a:r>
            <a:r>
              <a:rPr lang="en" sz="1500">
                <a:solidFill>
                  <a:schemeClr val="dk1"/>
                </a:solidFill>
                <a:latin typeface="Times New Roman"/>
                <a:ea typeface="Times New Roman"/>
                <a:cs typeface="Times New Roman"/>
                <a:sym typeface="Times New Roman"/>
              </a:rPr>
              <a:t>, 183-194.</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Collaboration</a:t>
            </a:r>
            <a:endParaRPr/>
          </a:p>
        </p:txBody>
      </p:sp>
      <p:graphicFrame>
        <p:nvGraphicFramePr>
          <p:cNvPr id="125" name="Google Shape;125;p25"/>
          <p:cNvGraphicFramePr/>
          <p:nvPr/>
        </p:nvGraphicFramePr>
        <p:xfrm>
          <a:off x="952500" y="1302450"/>
          <a:ext cx="3000000" cy="3000000"/>
        </p:xfrm>
        <a:graphic>
          <a:graphicData uri="http://schemas.openxmlformats.org/drawingml/2006/table">
            <a:tbl>
              <a:tblPr>
                <a:noFill/>
                <a:tableStyleId>{21D833CA-93B4-4AF9-AC81-243B56018DAA}</a:tableStyleId>
              </a:tblPr>
              <a:tblGrid>
                <a:gridCol w="3619500"/>
                <a:gridCol w="3619500"/>
              </a:tblGrid>
              <a:tr h="381000">
                <a:tc>
                  <a:txBody>
                    <a:bodyPr/>
                    <a:lstStyle/>
                    <a:p>
                      <a:pPr indent="0" lvl="0" marL="0" rtl="0" algn="ctr">
                        <a:spcBef>
                          <a:spcPts val="0"/>
                        </a:spcBef>
                        <a:spcAft>
                          <a:spcPts val="0"/>
                        </a:spcAft>
                        <a:buNone/>
                      </a:pPr>
                      <a:r>
                        <a:rPr b="1" lang="en"/>
                        <a:t>Task</a:t>
                      </a:r>
                      <a:endParaRPr b="1"/>
                    </a:p>
                  </a:txBody>
                  <a:tcPr marT="91425" marB="91425" marR="91425" marL="91425" anchor="ctr"/>
                </a:tc>
                <a:tc>
                  <a:txBody>
                    <a:bodyPr/>
                    <a:lstStyle/>
                    <a:p>
                      <a:pPr indent="0" lvl="0" marL="0" rtl="0" algn="ctr">
                        <a:spcBef>
                          <a:spcPts val="0"/>
                        </a:spcBef>
                        <a:spcAft>
                          <a:spcPts val="0"/>
                        </a:spcAft>
                        <a:buNone/>
                      </a:pPr>
                      <a:r>
                        <a:rPr b="1" lang="en"/>
                        <a:t>Assigned to</a:t>
                      </a:r>
                      <a:endParaRPr b="1"/>
                    </a:p>
                  </a:txBody>
                  <a:tcPr marT="91425" marB="91425" marR="91425" marL="91425" anchor="ctr"/>
                </a:tc>
              </a:tr>
              <a:tr h="381000">
                <a:tc>
                  <a:txBody>
                    <a:bodyPr/>
                    <a:lstStyle/>
                    <a:p>
                      <a:pPr indent="0" lvl="0" marL="0" rtl="0" algn="ctr">
                        <a:spcBef>
                          <a:spcPts val="0"/>
                        </a:spcBef>
                        <a:spcAft>
                          <a:spcPts val="0"/>
                        </a:spcAft>
                        <a:buNone/>
                      </a:pPr>
                      <a:r>
                        <a:rPr lang="en"/>
                        <a:t>Data Loading and Preprocessing</a:t>
                      </a:r>
                      <a:endParaRPr/>
                    </a:p>
                  </a:txBody>
                  <a:tcPr marT="91425" marB="91425" marR="91425" marL="91425" anchor="ctr"/>
                </a:tc>
                <a:tc>
                  <a:txBody>
                    <a:bodyPr/>
                    <a:lstStyle/>
                    <a:p>
                      <a:pPr indent="0" lvl="0" marL="0" rtl="0" algn="ctr">
                        <a:spcBef>
                          <a:spcPts val="0"/>
                        </a:spcBef>
                        <a:spcAft>
                          <a:spcPts val="0"/>
                        </a:spcAft>
                        <a:buNone/>
                      </a:pPr>
                      <a:r>
                        <a:rPr lang="en"/>
                        <a:t>Afet Ibadova</a:t>
                      </a:r>
                      <a:endParaRPr/>
                    </a:p>
                  </a:txBody>
                  <a:tcPr marT="91425" marB="91425" marR="91425" marL="91425" anchor="ctr"/>
                </a:tc>
              </a:tr>
              <a:tr h="381000">
                <a:tc>
                  <a:txBody>
                    <a:bodyPr/>
                    <a:lstStyle/>
                    <a:p>
                      <a:pPr indent="0" lvl="0" marL="0" rtl="0" algn="ctr">
                        <a:spcBef>
                          <a:spcPts val="0"/>
                        </a:spcBef>
                        <a:spcAft>
                          <a:spcPts val="0"/>
                        </a:spcAft>
                        <a:buNone/>
                      </a:pPr>
                      <a:r>
                        <a:rPr lang="en"/>
                        <a:t>EDA</a:t>
                      </a:r>
                      <a:endParaRPr/>
                    </a:p>
                  </a:txBody>
                  <a:tcPr marT="91425" marB="91425" marR="91425" marL="91425" anchor="ctr"/>
                </a:tc>
                <a:tc>
                  <a:txBody>
                    <a:bodyPr/>
                    <a:lstStyle/>
                    <a:p>
                      <a:pPr indent="0" lvl="0" marL="0" rtl="0" algn="ctr">
                        <a:spcBef>
                          <a:spcPts val="0"/>
                        </a:spcBef>
                        <a:spcAft>
                          <a:spcPts val="0"/>
                        </a:spcAft>
                        <a:buNone/>
                      </a:pPr>
                      <a:r>
                        <a:rPr lang="en"/>
                        <a:t>Daryush Ray</a:t>
                      </a:r>
                      <a:endParaRPr/>
                    </a:p>
                  </a:txBody>
                  <a:tcPr marT="91425" marB="91425" marR="91425" marL="91425" anchor="ctr"/>
                </a:tc>
              </a:tr>
              <a:tr h="381000">
                <a:tc>
                  <a:txBody>
                    <a:bodyPr/>
                    <a:lstStyle/>
                    <a:p>
                      <a:pPr indent="0" lvl="0" marL="0" rtl="0" algn="ctr">
                        <a:spcBef>
                          <a:spcPts val="0"/>
                        </a:spcBef>
                        <a:spcAft>
                          <a:spcPts val="0"/>
                        </a:spcAft>
                        <a:buNone/>
                      </a:pPr>
                      <a:r>
                        <a:rPr lang="en"/>
                        <a:t>Strategy 1</a:t>
                      </a:r>
                      <a:endParaRPr/>
                    </a:p>
                  </a:txBody>
                  <a:tcPr marT="91425" marB="91425" marR="91425" marL="91425" anchor="ctr"/>
                </a:tc>
                <a:tc>
                  <a:txBody>
                    <a:bodyPr/>
                    <a:lstStyle/>
                    <a:p>
                      <a:pPr indent="0" lvl="0" marL="0" rtl="0" algn="ctr">
                        <a:spcBef>
                          <a:spcPts val="0"/>
                        </a:spcBef>
                        <a:spcAft>
                          <a:spcPts val="0"/>
                        </a:spcAft>
                        <a:buNone/>
                      </a:pPr>
                      <a:r>
                        <a:rPr lang="en"/>
                        <a:t>Afet Ibadova</a:t>
                      </a:r>
                      <a:endParaRPr/>
                    </a:p>
                  </a:txBody>
                  <a:tcPr marT="91425" marB="91425" marR="91425" marL="91425" anchor="ctr"/>
                </a:tc>
              </a:tr>
              <a:tr h="381000">
                <a:tc>
                  <a:txBody>
                    <a:bodyPr/>
                    <a:lstStyle/>
                    <a:p>
                      <a:pPr indent="0" lvl="0" marL="0" rtl="0" algn="ctr">
                        <a:spcBef>
                          <a:spcPts val="0"/>
                        </a:spcBef>
                        <a:spcAft>
                          <a:spcPts val="0"/>
                        </a:spcAft>
                        <a:buNone/>
                      </a:pPr>
                      <a:r>
                        <a:rPr lang="en"/>
                        <a:t>Strategy 2</a:t>
                      </a:r>
                      <a:endParaRPr/>
                    </a:p>
                  </a:txBody>
                  <a:tcPr marT="91425" marB="91425" marR="91425" marL="91425" anchor="ctr"/>
                </a:tc>
                <a:tc>
                  <a:txBody>
                    <a:bodyPr/>
                    <a:lstStyle/>
                    <a:p>
                      <a:pPr indent="0" lvl="0" marL="0" rtl="0" algn="ctr">
                        <a:spcBef>
                          <a:spcPts val="0"/>
                        </a:spcBef>
                        <a:spcAft>
                          <a:spcPts val="0"/>
                        </a:spcAft>
                        <a:buNone/>
                      </a:pPr>
                      <a:r>
                        <a:rPr lang="en"/>
                        <a:t>Daryush Ray</a:t>
                      </a:r>
                      <a:endParaRPr/>
                    </a:p>
                  </a:txBody>
                  <a:tcPr marT="91425" marB="91425" marR="91425" marL="91425" anchor="ctr"/>
                </a:tc>
              </a:tr>
              <a:tr h="381000">
                <a:tc>
                  <a:txBody>
                    <a:bodyPr/>
                    <a:lstStyle/>
                    <a:p>
                      <a:pPr indent="0" lvl="0" marL="0" rtl="0" algn="ctr">
                        <a:spcBef>
                          <a:spcPts val="0"/>
                        </a:spcBef>
                        <a:spcAft>
                          <a:spcPts val="0"/>
                        </a:spcAft>
                        <a:buNone/>
                      </a:pPr>
                      <a:r>
                        <a:rPr lang="en"/>
                        <a:t>Performance Measures Calculation</a:t>
                      </a:r>
                      <a:endParaRPr/>
                    </a:p>
                  </a:txBody>
                  <a:tcPr marT="91425" marB="91425" marR="91425" marL="91425" anchor="ctr"/>
                </a:tc>
                <a:tc>
                  <a:txBody>
                    <a:bodyPr/>
                    <a:lstStyle/>
                    <a:p>
                      <a:pPr indent="0" lvl="0" marL="0" rtl="0" algn="ctr">
                        <a:spcBef>
                          <a:spcPts val="0"/>
                        </a:spcBef>
                        <a:spcAft>
                          <a:spcPts val="0"/>
                        </a:spcAft>
                        <a:buNone/>
                      </a:pPr>
                      <a:r>
                        <a:rPr lang="en"/>
                        <a:t>Afet Ibadova</a:t>
                      </a:r>
                      <a:endParaRPr/>
                    </a:p>
                  </a:txBody>
                  <a:tcPr marT="91425" marB="91425" marR="91425" marL="91425" anchor="ctr"/>
                </a:tc>
              </a:tr>
              <a:tr h="381000">
                <a:tc>
                  <a:txBody>
                    <a:bodyPr/>
                    <a:lstStyle/>
                    <a:p>
                      <a:pPr indent="0" lvl="0" marL="0" rtl="0" algn="ctr">
                        <a:spcBef>
                          <a:spcPts val="0"/>
                        </a:spcBef>
                        <a:spcAft>
                          <a:spcPts val="0"/>
                        </a:spcAft>
                        <a:buNone/>
                      </a:pPr>
                      <a:r>
                        <a:rPr lang="en"/>
                        <a:t>Optimization and Backtesting</a:t>
                      </a:r>
                      <a:endParaRPr/>
                    </a:p>
                  </a:txBody>
                  <a:tcPr marT="91425" marB="91425" marR="91425" marL="91425" anchor="ctr"/>
                </a:tc>
                <a:tc>
                  <a:txBody>
                    <a:bodyPr/>
                    <a:lstStyle/>
                    <a:p>
                      <a:pPr indent="0" lvl="0" marL="0" rtl="0" algn="ctr">
                        <a:spcBef>
                          <a:spcPts val="0"/>
                        </a:spcBef>
                        <a:spcAft>
                          <a:spcPts val="0"/>
                        </a:spcAft>
                        <a:buNone/>
                      </a:pPr>
                      <a:r>
                        <a:rPr lang="en"/>
                        <a:t>Daryush Ray</a:t>
                      </a:r>
                      <a:endParaRPr/>
                    </a:p>
                  </a:txBody>
                  <a:tcPr marT="91425" marB="91425" marR="91425" marL="91425" anchor="ctr"/>
                </a:tc>
              </a:tr>
            </a:tbl>
          </a:graphicData>
        </a:graphic>
      </p:graphicFrame>
      <p:sp>
        <p:nvSpPr>
          <p:cNvPr id="126" name="Google Shape;126;p25"/>
          <p:cNvSpPr txBox="1"/>
          <p:nvPr/>
        </p:nvSpPr>
        <p:spPr>
          <a:xfrm>
            <a:off x="0" y="4804800"/>
            <a:ext cx="478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https://github.com/astronaut505/tradingtroll</a:t>
            </a:r>
            <a:endParaRPr sz="1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1000"/>
              </a:spcBef>
              <a:spcAft>
                <a:spcPts val="0"/>
              </a:spcAft>
              <a:buClr>
                <a:schemeClr val="dk1"/>
              </a:buClr>
              <a:buSzPts val="1800"/>
              <a:buChar char="●"/>
            </a:pPr>
            <a:r>
              <a:rPr lang="en">
                <a:solidFill>
                  <a:schemeClr val="dk1"/>
                </a:solidFill>
              </a:rPr>
              <a:t>Objective: Develop, optimize, and test investment strategies.</a:t>
            </a:r>
            <a:endParaRPr>
              <a:solidFill>
                <a:schemeClr val="dk1"/>
              </a:solidFill>
            </a:endParaRPr>
          </a:p>
          <a:p>
            <a:pPr indent="-342900" lvl="0" marL="457200" rtl="0" algn="l">
              <a:lnSpc>
                <a:spcPct val="150000"/>
              </a:lnSpc>
              <a:spcBef>
                <a:spcPts val="1200"/>
              </a:spcBef>
              <a:spcAft>
                <a:spcPts val="0"/>
              </a:spcAft>
              <a:buClr>
                <a:schemeClr val="dk1"/>
              </a:buClr>
              <a:buSzPts val="1800"/>
              <a:buChar char="●"/>
            </a:pPr>
            <a:r>
              <a:rPr lang="en">
                <a:solidFill>
                  <a:schemeClr val="dk1"/>
                </a:solidFill>
              </a:rPr>
              <a:t>Compare EMA crossover strategy with Machine Learning models.</a:t>
            </a:r>
            <a:endParaRPr>
              <a:solidFill>
                <a:schemeClr val="dk1"/>
              </a:solidFill>
            </a:endParaRPr>
          </a:p>
          <a:p>
            <a:pPr indent="-342900" lvl="0" marL="457200" rtl="0" algn="l">
              <a:lnSpc>
                <a:spcPct val="150000"/>
              </a:lnSpc>
              <a:spcBef>
                <a:spcPts val="1000"/>
              </a:spcBef>
              <a:spcAft>
                <a:spcPts val="1200"/>
              </a:spcAft>
              <a:buClr>
                <a:schemeClr val="dk1"/>
              </a:buClr>
              <a:buSzPts val="1800"/>
              <a:buChar char="●"/>
            </a:pPr>
            <a:r>
              <a:rPr lang="en">
                <a:solidFill>
                  <a:schemeClr val="dk1"/>
                </a:solidFill>
              </a:rPr>
              <a:t>Data Source: NVIDIA daily stock prices (Jan 2018 - Jan 2024).</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rPr>
              <a:t>Technical Indicators: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EMA crossovers identify market trends (Brown &amp; Jennings, 1989; Murphy, 1999).</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Machine Learning:</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Captures complex data relationships (Prado, 2018; Patel et al., 2015).</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Hybrid Approaches: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Combining EMA with ML enhances accuracy (Huang et al., 2009; Zhang &amp; Wang, 2017).</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Practical Applications and Limitations: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Overfitting risks and parameter tuning (Lopez de Prado, 2018; Kearns &amp; Nevmyvaka, 2013).</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Desription</a:t>
            </a:r>
            <a:endParaRPr/>
          </a:p>
        </p:txBody>
      </p:sp>
      <p:sp>
        <p:nvSpPr>
          <p:cNvPr id="74" name="Google Shape;74;p16"/>
          <p:cNvSpPr txBox="1"/>
          <p:nvPr>
            <p:ph idx="1" type="body"/>
          </p:nvPr>
        </p:nvSpPr>
        <p:spPr>
          <a:xfrm>
            <a:off x="311700" y="1152475"/>
            <a:ext cx="8520600" cy="383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Data Source:</a:t>
            </a:r>
            <a:r>
              <a:rPr lang="en" sz="1500">
                <a:solidFill>
                  <a:schemeClr val="dk1"/>
                </a:solidFill>
              </a:rPr>
              <a:t> Yahoo Finance</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Time Span:</a:t>
            </a:r>
            <a:r>
              <a:rPr lang="en" sz="1500">
                <a:solidFill>
                  <a:schemeClr val="dk1"/>
                </a:solidFill>
              </a:rPr>
              <a:t> January 2018 - January 2024</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Key Metrics: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 sz="1500">
                <a:solidFill>
                  <a:schemeClr val="dk1"/>
                </a:solidFill>
              </a:rPr>
              <a:t>Open, Close, High, Low, Volume</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Data Split:</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 sz="1500">
                <a:solidFill>
                  <a:schemeClr val="dk1"/>
                </a:solidFill>
              </a:rPr>
              <a:t>80% Training</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20% Testing</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Data Preprocessing:</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 sz="1500">
                <a:solidFill>
                  <a:schemeClr val="dk1"/>
                </a:solidFill>
              </a:rPr>
              <a:t>Checked for missing values, anomalies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Ensured data consistency and synchronization</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b="1" lang="en" sz="1300">
                <a:solidFill>
                  <a:schemeClr val="dk1"/>
                </a:solidFill>
              </a:rPr>
              <a:t>Two Strategies:</a:t>
            </a:r>
            <a:endParaRPr b="1" sz="1300">
              <a:solidFill>
                <a:schemeClr val="dk1"/>
              </a:solidFill>
            </a:endParaRPr>
          </a:p>
          <a:p>
            <a:pPr indent="-311150" lvl="0" marL="457200" rtl="0" algn="l">
              <a:lnSpc>
                <a:spcPct val="105000"/>
              </a:lnSpc>
              <a:spcBef>
                <a:spcPts val="1200"/>
              </a:spcBef>
              <a:spcAft>
                <a:spcPts val="0"/>
              </a:spcAft>
              <a:buClr>
                <a:schemeClr val="dk1"/>
              </a:buClr>
              <a:buSzPts val="1300"/>
              <a:buChar char="●"/>
            </a:pPr>
            <a:r>
              <a:rPr lang="en" sz="1300">
                <a:solidFill>
                  <a:schemeClr val="dk1"/>
                </a:solidFill>
              </a:rPr>
              <a:t>EMA12 and EMA26 Crossover</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en" sz="1300">
                <a:solidFill>
                  <a:schemeClr val="dk1"/>
                </a:solidFill>
              </a:rPr>
              <a:t>Machine Learning (Random Forest, XGBoost)</a:t>
            </a:r>
            <a:endParaRPr sz="13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300">
                <a:solidFill>
                  <a:schemeClr val="dk1"/>
                </a:solidFill>
              </a:rPr>
              <a:t>EMA Crossover Strategy:</a:t>
            </a:r>
            <a:endParaRPr b="1" sz="1300">
              <a:solidFill>
                <a:schemeClr val="dk1"/>
              </a:solidFill>
            </a:endParaRPr>
          </a:p>
          <a:p>
            <a:pPr indent="-311150" lvl="0" marL="457200" rtl="0" algn="l">
              <a:lnSpc>
                <a:spcPct val="105000"/>
              </a:lnSpc>
              <a:spcBef>
                <a:spcPts val="1200"/>
              </a:spcBef>
              <a:spcAft>
                <a:spcPts val="0"/>
              </a:spcAft>
              <a:buClr>
                <a:schemeClr val="dk1"/>
              </a:buClr>
              <a:buSzPts val="1300"/>
              <a:buChar char="●"/>
            </a:pPr>
            <a:r>
              <a:rPr lang="en" sz="1300">
                <a:solidFill>
                  <a:schemeClr val="dk1"/>
                </a:solidFill>
              </a:rPr>
              <a:t>Technical Setup: EMA12, EMA26</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en" sz="1300">
                <a:solidFill>
                  <a:schemeClr val="dk1"/>
                </a:solidFill>
              </a:rPr>
              <a:t>Signals: Buy (EMA12 &gt; EMA26), Sell (EMA12 &lt; EMA26)</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en" sz="1300">
                <a:solidFill>
                  <a:schemeClr val="dk1"/>
                </a:solidFill>
              </a:rPr>
              <a:t>Implementation: Python's pandas library</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en" sz="1300">
                <a:solidFill>
                  <a:schemeClr val="dk1"/>
                </a:solidFill>
              </a:rPr>
              <a:t>Optimization: In-sample testing, backtesting on out-of-sample data</a:t>
            </a:r>
            <a:endParaRPr sz="13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300">
                <a:solidFill>
                  <a:schemeClr val="dk1"/>
                </a:solidFill>
              </a:rPr>
              <a:t>Machine Learning Strategy:</a:t>
            </a:r>
            <a:endParaRPr b="1" sz="1300">
              <a:solidFill>
                <a:schemeClr val="dk1"/>
              </a:solidFill>
            </a:endParaRPr>
          </a:p>
          <a:p>
            <a:pPr indent="-311150" lvl="0" marL="457200" rtl="0" algn="l">
              <a:lnSpc>
                <a:spcPct val="105000"/>
              </a:lnSpc>
              <a:spcBef>
                <a:spcPts val="1200"/>
              </a:spcBef>
              <a:spcAft>
                <a:spcPts val="0"/>
              </a:spcAft>
              <a:buClr>
                <a:schemeClr val="dk1"/>
              </a:buClr>
              <a:buSzPts val="1300"/>
              <a:buChar char="●"/>
            </a:pPr>
            <a:r>
              <a:rPr lang="en" sz="1300">
                <a:solidFill>
                  <a:schemeClr val="dk1"/>
                </a:solidFill>
              </a:rPr>
              <a:t>Features: SMA, EMA, Momentum, RSI, Bollinger Bands, MACD, ADX, Stochastic, ATR</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en" sz="1300">
                <a:solidFill>
                  <a:schemeClr val="dk1"/>
                </a:solidFill>
              </a:rPr>
              <a:t>Models: Random Forest, XGBoost</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en" sz="1300">
                <a:solidFill>
                  <a:schemeClr val="dk1"/>
                </a:solidFill>
              </a:rPr>
              <a:t>Implementation: Python's sklearn and xgboost libraries</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en" sz="1300">
                <a:solidFill>
                  <a:schemeClr val="dk1"/>
                </a:solidFill>
              </a:rPr>
              <a:t>Training and Validation: Cross-validation, grid search for hyperparameter tuning</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86" name="Google Shape;86;p18"/>
          <p:cNvGraphicFramePr/>
          <p:nvPr/>
        </p:nvGraphicFramePr>
        <p:xfrm>
          <a:off x="719325" y="1017713"/>
          <a:ext cx="3000000" cy="3000000"/>
        </p:xfrm>
        <a:graphic>
          <a:graphicData uri="http://schemas.openxmlformats.org/drawingml/2006/table">
            <a:tbl>
              <a:tblPr>
                <a:noFill/>
                <a:tableStyleId>{21D833CA-93B4-4AF9-AC81-243B56018DAA}</a:tableStyleId>
              </a:tblPr>
              <a:tblGrid>
                <a:gridCol w="2924625"/>
                <a:gridCol w="2358275"/>
                <a:gridCol w="2641450"/>
              </a:tblGrid>
              <a:tr h="361675">
                <a:tc>
                  <a:txBody>
                    <a:bodyPr/>
                    <a:lstStyle/>
                    <a:p>
                      <a:pPr indent="0" lvl="0" marL="0" rtl="0" algn="ctr">
                        <a:lnSpc>
                          <a:spcPct val="95000"/>
                        </a:lnSpc>
                        <a:spcBef>
                          <a:spcPts val="0"/>
                        </a:spcBef>
                        <a:spcAft>
                          <a:spcPts val="1200"/>
                        </a:spcAft>
                        <a:buClr>
                          <a:schemeClr val="dk1"/>
                        </a:buClr>
                        <a:buSzPts val="688"/>
                        <a:buFont typeface="Arial"/>
                        <a:buNone/>
                      </a:pPr>
                      <a:r>
                        <a:rPr b="1" lang="en" sz="1187">
                          <a:solidFill>
                            <a:schemeClr val="dk1"/>
                          </a:solidFill>
                        </a:rPr>
                        <a:t>EMA Crossover Strategy</a:t>
                      </a:r>
                      <a:endParaRPr b="1" sz="1187">
                        <a:solidFill>
                          <a:schemeClr val="dk1"/>
                        </a:solidFill>
                      </a:endParaRPr>
                    </a:p>
                  </a:txBody>
                  <a:tcPr marT="91425" marB="91425" marR="91425" marL="91425" anchor="ctr"/>
                </a:tc>
                <a:tc gridSpan="2">
                  <a:txBody>
                    <a:bodyPr/>
                    <a:lstStyle/>
                    <a:p>
                      <a:pPr indent="0" lvl="0" marL="0" rtl="0" algn="ctr">
                        <a:lnSpc>
                          <a:spcPct val="95000"/>
                        </a:lnSpc>
                        <a:spcBef>
                          <a:spcPts val="0"/>
                        </a:spcBef>
                        <a:spcAft>
                          <a:spcPts val="0"/>
                        </a:spcAft>
                        <a:buNone/>
                      </a:pPr>
                      <a:r>
                        <a:rPr b="1" lang="en" sz="1187">
                          <a:solidFill>
                            <a:schemeClr val="dk1"/>
                          </a:solidFill>
                        </a:rPr>
                        <a:t>Machine Learning Models</a:t>
                      </a:r>
                      <a:endParaRPr sz="1600"/>
                    </a:p>
                  </a:txBody>
                  <a:tcPr marT="91425" marB="91425" marR="91425" marL="91425" anchor="ctr"/>
                </a:tc>
                <a:tc hMerge="1"/>
              </a:tr>
              <a:tr h="736100">
                <a:tc>
                  <a:txBody>
                    <a:bodyPr/>
                    <a:lstStyle/>
                    <a:p>
                      <a:pPr indent="0" lvl="0" marL="0" rtl="0" algn="ctr">
                        <a:lnSpc>
                          <a:spcPct val="95000"/>
                        </a:lnSpc>
                        <a:spcBef>
                          <a:spcPts val="1200"/>
                        </a:spcBef>
                        <a:spcAft>
                          <a:spcPts val="1200"/>
                        </a:spcAft>
                        <a:buNone/>
                      </a:pPr>
                      <a:r>
                        <a:rPr b="1" lang="en" sz="1187">
                          <a:solidFill>
                            <a:schemeClr val="dk1"/>
                          </a:solidFill>
                        </a:rPr>
                        <a:t>Buy and Sell Signals: </a:t>
                      </a:r>
                      <a:r>
                        <a:rPr lang="en" sz="1187">
                          <a:solidFill>
                            <a:schemeClr val="dk1"/>
                          </a:solidFill>
                        </a:rPr>
                        <a:t>Clear signals coinciding with key market turning points</a:t>
                      </a:r>
                      <a:endParaRPr b="1" sz="1187">
                        <a:solidFill>
                          <a:schemeClr val="dk1"/>
                        </a:solidFill>
                      </a:endParaRPr>
                    </a:p>
                  </a:txBody>
                  <a:tcPr marT="91425" marB="91425" marR="91425" marL="91425" anchor="ctr"/>
                </a:tc>
                <a:tc>
                  <a:txBody>
                    <a:bodyPr/>
                    <a:lstStyle/>
                    <a:p>
                      <a:pPr indent="0" lvl="0" marL="0" rtl="0" algn="ctr">
                        <a:lnSpc>
                          <a:spcPct val="95000"/>
                        </a:lnSpc>
                        <a:spcBef>
                          <a:spcPts val="1200"/>
                        </a:spcBef>
                        <a:spcAft>
                          <a:spcPts val="1200"/>
                        </a:spcAft>
                        <a:buNone/>
                      </a:pPr>
                      <a:r>
                        <a:rPr b="1" lang="en" sz="1187">
                          <a:solidFill>
                            <a:schemeClr val="dk1"/>
                          </a:solidFill>
                        </a:rPr>
                        <a:t>Random Forest</a:t>
                      </a:r>
                      <a:endParaRPr sz="1600"/>
                    </a:p>
                  </a:txBody>
                  <a:tcPr marT="91425" marB="91425" marR="91425" marL="91425" anchor="ctr"/>
                </a:tc>
                <a:tc>
                  <a:txBody>
                    <a:bodyPr/>
                    <a:lstStyle/>
                    <a:p>
                      <a:pPr indent="0" lvl="0" marL="0" rtl="0" algn="ctr">
                        <a:lnSpc>
                          <a:spcPct val="95000"/>
                        </a:lnSpc>
                        <a:spcBef>
                          <a:spcPts val="1200"/>
                        </a:spcBef>
                        <a:spcAft>
                          <a:spcPts val="1200"/>
                        </a:spcAft>
                        <a:buNone/>
                      </a:pPr>
                      <a:r>
                        <a:rPr b="1" lang="en" sz="1187">
                          <a:solidFill>
                            <a:schemeClr val="dk1"/>
                          </a:solidFill>
                        </a:rPr>
                        <a:t>XGBoost</a:t>
                      </a:r>
                      <a:endParaRPr sz="1600"/>
                    </a:p>
                  </a:txBody>
                  <a:tcPr marT="91425" marB="91425" marR="91425" marL="91425" anchor="ctr"/>
                </a:tc>
              </a:tr>
              <a:tr h="1692225">
                <a:tc>
                  <a:txBody>
                    <a:bodyPr/>
                    <a:lstStyle/>
                    <a:p>
                      <a:pPr indent="0" lvl="0" marL="0" rtl="0" algn="l">
                        <a:lnSpc>
                          <a:spcPct val="95000"/>
                        </a:lnSpc>
                        <a:spcBef>
                          <a:spcPts val="1200"/>
                        </a:spcBef>
                        <a:spcAft>
                          <a:spcPts val="0"/>
                        </a:spcAft>
                        <a:buNone/>
                      </a:pPr>
                      <a:r>
                        <a:rPr b="1" lang="en" sz="1187">
                          <a:solidFill>
                            <a:schemeClr val="dk1"/>
                          </a:solidFill>
                        </a:rPr>
                        <a:t>P</a:t>
                      </a:r>
                      <a:r>
                        <a:rPr b="1" lang="en" sz="1187">
                          <a:solidFill>
                            <a:schemeClr val="dk1"/>
                          </a:solidFill>
                        </a:rPr>
                        <a:t>erformance Metrics:</a:t>
                      </a:r>
                      <a:endParaRPr b="1" sz="1187">
                        <a:solidFill>
                          <a:schemeClr val="dk1"/>
                        </a:solidFill>
                      </a:endParaRPr>
                    </a:p>
                    <a:p>
                      <a:pPr indent="0" lvl="0" marL="0" rtl="0" algn="l">
                        <a:lnSpc>
                          <a:spcPct val="95000"/>
                        </a:lnSpc>
                        <a:spcBef>
                          <a:spcPts val="1200"/>
                        </a:spcBef>
                        <a:spcAft>
                          <a:spcPts val="0"/>
                        </a:spcAft>
                        <a:buNone/>
                      </a:pPr>
                      <a:r>
                        <a:rPr lang="en" sz="1187">
                          <a:solidFill>
                            <a:schemeClr val="dk1"/>
                          </a:solidFill>
                        </a:rPr>
                        <a:t>Sharpe Ratio: 0.74</a:t>
                      </a:r>
                      <a:endParaRPr sz="1187">
                        <a:solidFill>
                          <a:schemeClr val="dk1"/>
                        </a:solidFill>
                      </a:endParaRPr>
                    </a:p>
                    <a:p>
                      <a:pPr indent="0" lvl="0" marL="0" rtl="0" algn="l">
                        <a:lnSpc>
                          <a:spcPct val="95000"/>
                        </a:lnSpc>
                        <a:spcBef>
                          <a:spcPts val="1200"/>
                        </a:spcBef>
                        <a:spcAft>
                          <a:spcPts val="1200"/>
                        </a:spcAft>
                        <a:buNone/>
                      </a:pPr>
                      <a:r>
                        <a:rPr lang="en" sz="1187">
                          <a:solidFill>
                            <a:schemeClr val="dk1"/>
                          </a:solidFill>
                        </a:rPr>
                        <a:t>Total Return: 236%</a:t>
                      </a:r>
                      <a:endParaRPr sz="1187">
                        <a:solidFill>
                          <a:schemeClr val="dk1"/>
                        </a:solidFill>
                      </a:endParaRPr>
                    </a:p>
                  </a:txBody>
                  <a:tcPr marT="91425" marB="91425" marR="91425" marL="91425" anchor="ctr"/>
                </a:tc>
                <a:tc>
                  <a:txBody>
                    <a:bodyPr/>
                    <a:lstStyle/>
                    <a:p>
                      <a:pPr indent="0" lvl="0" marL="0" rtl="0" algn="l">
                        <a:lnSpc>
                          <a:spcPct val="95000"/>
                        </a:lnSpc>
                        <a:spcBef>
                          <a:spcPts val="1200"/>
                        </a:spcBef>
                        <a:spcAft>
                          <a:spcPts val="0"/>
                        </a:spcAft>
                        <a:buNone/>
                      </a:pPr>
                      <a:r>
                        <a:rPr lang="en" sz="1187">
                          <a:solidFill>
                            <a:schemeClr val="dk1"/>
                          </a:solidFill>
                        </a:rPr>
                        <a:t>Training Accuracy: 0.90</a:t>
                      </a:r>
                      <a:endParaRPr sz="1187">
                        <a:solidFill>
                          <a:schemeClr val="dk1"/>
                        </a:solidFill>
                      </a:endParaRPr>
                    </a:p>
                    <a:p>
                      <a:pPr indent="0" lvl="0" marL="0" rtl="0" algn="l">
                        <a:lnSpc>
                          <a:spcPct val="95000"/>
                        </a:lnSpc>
                        <a:spcBef>
                          <a:spcPts val="1200"/>
                        </a:spcBef>
                        <a:spcAft>
                          <a:spcPts val="0"/>
                        </a:spcAft>
                        <a:buNone/>
                      </a:pPr>
                      <a:r>
                        <a:rPr lang="en" sz="1187">
                          <a:solidFill>
                            <a:schemeClr val="dk1"/>
                          </a:solidFill>
                        </a:rPr>
                        <a:t>Testing Accuracy: 0.91</a:t>
                      </a:r>
                      <a:endParaRPr sz="1187">
                        <a:solidFill>
                          <a:schemeClr val="dk1"/>
                        </a:solidFill>
                      </a:endParaRPr>
                    </a:p>
                    <a:p>
                      <a:pPr indent="0" lvl="0" marL="0" rtl="0" algn="l">
                        <a:lnSpc>
                          <a:spcPct val="95000"/>
                        </a:lnSpc>
                        <a:spcBef>
                          <a:spcPts val="1200"/>
                        </a:spcBef>
                        <a:spcAft>
                          <a:spcPts val="0"/>
                        </a:spcAft>
                        <a:buNone/>
                      </a:pPr>
                      <a:r>
                        <a:rPr lang="en" sz="1187">
                          <a:solidFill>
                            <a:schemeClr val="dk1"/>
                          </a:solidFill>
                        </a:rPr>
                        <a:t>Sharpe Ratio: </a:t>
                      </a:r>
                      <a:r>
                        <a:rPr lang="en" sz="1187">
                          <a:solidFill>
                            <a:schemeClr val="dk1"/>
                          </a:solidFill>
                        </a:rPr>
                        <a:t>2.06</a:t>
                      </a:r>
                      <a:endParaRPr sz="1187">
                        <a:solidFill>
                          <a:schemeClr val="dk1"/>
                        </a:solidFill>
                      </a:endParaRPr>
                    </a:p>
                    <a:p>
                      <a:pPr indent="0" lvl="0" marL="0" rtl="0" algn="l">
                        <a:lnSpc>
                          <a:spcPct val="95000"/>
                        </a:lnSpc>
                        <a:spcBef>
                          <a:spcPts val="1200"/>
                        </a:spcBef>
                        <a:spcAft>
                          <a:spcPts val="0"/>
                        </a:spcAft>
                        <a:buNone/>
                      </a:pPr>
                      <a:r>
                        <a:rPr lang="en" sz="1187">
                          <a:solidFill>
                            <a:schemeClr val="dk1"/>
                          </a:solidFill>
                        </a:rPr>
                        <a:t>Total Return: 170%</a:t>
                      </a:r>
                      <a:endParaRPr sz="1187">
                        <a:solidFill>
                          <a:schemeClr val="dk1"/>
                        </a:solidFill>
                      </a:endParaRPr>
                    </a:p>
                    <a:p>
                      <a:pPr indent="0" lvl="0" marL="0" rtl="0" algn="l">
                        <a:lnSpc>
                          <a:spcPct val="95000"/>
                        </a:lnSpc>
                        <a:spcBef>
                          <a:spcPts val="1200"/>
                        </a:spcBef>
                        <a:spcAft>
                          <a:spcPts val="1200"/>
                        </a:spcAft>
                        <a:buNone/>
                      </a:pPr>
                      <a:r>
                        <a:rPr lang="en" sz="1187">
                          <a:solidFill>
                            <a:schemeClr val="dk1"/>
                          </a:solidFill>
                        </a:rPr>
                        <a:t>Trades Executed: 14</a:t>
                      </a:r>
                      <a:endParaRPr sz="1600"/>
                    </a:p>
                  </a:txBody>
                  <a:tcPr marT="91425" marB="91425" marR="91425" marL="91425" anchor="ctr"/>
                </a:tc>
                <a:tc>
                  <a:txBody>
                    <a:bodyPr/>
                    <a:lstStyle/>
                    <a:p>
                      <a:pPr indent="0" lvl="0" marL="0" rtl="0" algn="l">
                        <a:lnSpc>
                          <a:spcPct val="95000"/>
                        </a:lnSpc>
                        <a:spcBef>
                          <a:spcPts val="1200"/>
                        </a:spcBef>
                        <a:spcAft>
                          <a:spcPts val="0"/>
                        </a:spcAft>
                        <a:buNone/>
                      </a:pPr>
                      <a:r>
                        <a:rPr lang="en" sz="1187">
                          <a:solidFill>
                            <a:schemeClr val="dk1"/>
                          </a:solidFill>
                        </a:rPr>
                        <a:t>Training Accuracy: 0.83</a:t>
                      </a:r>
                      <a:endParaRPr sz="1187">
                        <a:solidFill>
                          <a:schemeClr val="dk1"/>
                        </a:solidFill>
                      </a:endParaRPr>
                    </a:p>
                    <a:p>
                      <a:pPr indent="0" lvl="0" marL="0" rtl="0" algn="l">
                        <a:lnSpc>
                          <a:spcPct val="95000"/>
                        </a:lnSpc>
                        <a:spcBef>
                          <a:spcPts val="1200"/>
                        </a:spcBef>
                        <a:spcAft>
                          <a:spcPts val="0"/>
                        </a:spcAft>
                        <a:buNone/>
                      </a:pPr>
                      <a:r>
                        <a:rPr lang="en" sz="1187">
                          <a:solidFill>
                            <a:schemeClr val="dk1"/>
                          </a:solidFill>
                        </a:rPr>
                        <a:t>Testing Accuracy: 0.87</a:t>
                      </a:r>
                      <a:endParaRPr sz="1187">
                        <a:solidFill>
                          <a:schemeClr val="dk1"/>
                        </a:solidFill>
                      </a:endParaRPr>
                    </a:p>
                    <a:p>
                      <a:pPr indent="0" lvl="0" marL="0" rtl="0" algn="l">
                        <a:lnSpc>
                          <a:spcPct val="95000"/>
                        </a:lnSpc>
                        <a:spcBef>
                          <a:spcPts val="1200"/>
                        </a:spcBef>
                        <a:spcAft>
                          <a:spcPts val="0"/>
                        </a:spcAft>
                        <a:buNone/>
                      </a:pPr>
                      <a:r>
                        <a:rPr lang="en" sz="1187">
                          <a:solidFill>
                            <a:schemeClr val="dk1"/>
                          </a:solidFill>
                        </a:rPr>
                        <a:t>Sharpe Ratio: 1.88</a:t>
                      </a:r>
                      <a:endParaRPr sz="1187">
                        <a:solidFill>
                          <a:schemeClr val="dk1"/>
                        </a:solidFill>
                      </a:endParaRPr>
                    </a:p>
                    <a:p>
                      <a:pPr indent="0" lvl="0" marL="0" rtl="0" algn="l">
                        <a:lnSpc>
                          <a:spcPct val="95000"/>
                        </a:lnSpc>
                        <a:spcBef>
                          <a:spcPts val="1200"/>
                        </a:spcBef>
                        <a:spcAft>
                          <a:spcPts val="0"/>
                        </a:spcAft>
                        <a:buNone/>
                      </a:pPr>
                      <a:r>
                        <a:rPr lang="en" sz="1187">
                          <a:solidFill>
                            <a:schemeClr val="dk1"/>
                          </a:solidFill>
                        </a:rPr>
                        <a:t>Total Return: 145%</a:t>
                      </a:r>
                      <a:endParaRPr sz="1187">
                        <a:solidFill>
                          <a:schemeClr val="dk1"/>
                        </a:solidFill>
                      </a:endParaRPr>
                    </a:p>
                    <a:p>
                      <a:pPr indent="0" lvl="0" marL="0" rtl="0" algn="l">
                        <a:lnSpc>
                          <a:spcPct val="95000"/>
                        </a:lnSpc>
                        <a:spcBef>
                          <a:spcPts val="1200"/>
                        </a:spcBef>
                        <a:spcAft>
                          <a:spcPts val="1200"/>
                        </a:spcAft>
                        <a:buNone/>
                      </a:pPr>
                      <a:r>
                        <a:rPr lang="en" sz="1187">
                          <a:solidFill>
                            <a:schemeClr val="dk1"/>
                          </a:solidFill>
                        </a:rPr>
                        <a:t>Trades Executed: 18</a:t>
                      </a:r>
                      <a:endParaRPr sz="1600"/>
                    </a:p>
                  </a:txBody>
                  <a:tcPr marT="91425" marB="91425" marR="91425" marL="91425" anchor="ctr"/>
                </a:tc>
              </a:tr>
            </a:tbl>
          </a:graphicData>
        </a:graphic>
      </p:graphicFrame>
      <p:sp>
        <p:nvSpPr>
          <p:cNvPr id="87" name="Google Shape;87;p18"/>
          <p:cNvSpPr txBox="1"/>
          <p:nvPr/>
        </p:nvSpPr>
        <p:spPr>
          <a:xfrm>
            <a:off x="877950" y="3907375"/>
            <a:ext cx="7607100" cy="979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 sz="1387">
                <a:solidFill>
                  <a:schemeClr val="dk1"/>
                </a:solidFill>
              </a:rPr>
              <a:t>Comparative Analysis:</a:t>
            </a:r>
            <a:endParaRPr b="1" sz="1387">
              <a:solidFill>
                <a:schemeClr val="dk1"/>
              </a:solidFill>
            </a:endParaRPr>
          </a:p>
          <a:p>
            <a:pPr indent="-316706" lvl="0" marL="457200" rtl="0" algn="l">
              <a:lnSpc>
                <a:spcPct val="95000"/>
              </a:lnSpc>
              <a:spcBef>
                <a:spcPts val="1200"/>
              </a:spcBef>
              <a:spcAft>
                <a:spcPts val="0"/>
              </a:spcAft>
              <a:buClr>
                <a:schemeClr val="dk1"/>
              </a:buClr>
              <a:buSzPts val="1388"/>
              <a:buChar char="●"/>
            </a:pPr>
            <a:r>
              <a:rPr lang="en" sz="1387">
                <a:solidFill>
                  <a:schemeClr val="dk1"/>
                </a:solidFill>
              </a:rPr>
              <a:t>EMA: Simplicity, Moderate Returns</a:t>
            </a:r>
            <a:endParaRPr sz="1387">
              <a:solidFill>
                <a:schemeClr val="dk1"/>
              </a:solidFill>
            </a:endParaRPr>
          </a:p>
          <a:p>
            <a:pPr indent="-316706" lvl="0" marL="457200" rtl="0" algn="l">
              <a:lnSpc>
                <a:spcPct val="95000"/>
              </a:lnSpc>
              <a:spcBef>
                <a:spcPts val="0"/>
              </a:spcBef>
              <a:spcAft>
                <a:spcPts val="0"/>
              </a:spcAft>
              <a:buClr>
                <a:schemeClr val="dk1"/>
              </a:buClr>
              <a:buSzPts val="1388"/>
              <a:buChar char="●"/>
            </a:pPr>
            <a:r>
              <a:rPr lang="en" sz="1387">
                <a:solidFill>
                  <a:schemeClr val="dk1"/>
                </a:solidFill>
              </a:rPr>
              <a:t>ML: Higher Complexity, Higher Returns</a:t>
            </a:r>
            <a:endParaRPr sz="1825">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52400" y="152400"/>
            <a:ext cx="8839201" cy="47182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52400" y="152400"/>
            <a:ext cx="8839197" cy="4419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318300"/>
            <a:ext cx="8839197" cy="4419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