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72" r:id="rId7"/>
    <p:sldId id="263" r:id="rId8"/>
    <p:sldId id="270" r:id="rId9"/>
    <p:sldId id="271" r:id="rId10"/>
    <p:sldId id="269" r:id="rId11"/>
    <p:sldId id="264" r:id="rId12"/>
    <p:sldId id="265" r:id="rId13"/>
    <p:sldId id="266" r:id="rId14"/>
    <p:sldId id="267" r:id="rId15"/>
    <p:sldId id="268"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D833CA-93B4-4AF9-AC81-243B56018DAA}">
  <a:tblStyle styleId="{21D833CA-93B4-4AF9-AC81-243B56018D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37" autoAdjust="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6224acace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e6224acace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763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6224acace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e6224acace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e6224acace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e6224acac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e6224acaa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e6224acaa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Conclusion</a:t>
            </a:r>
            <a:r>
              <a:rPr lang="en-US" dirty="0"/>
              <a:t> Let's wrap up by summarizing the key findings from our analysis of Hidden Markov Model (HMM) and Machine Learning-based trading strategies using NVIDIA's stock data.</a:t>
            </a:r>
          </a:p>
          <a:p>
            <a:r>
              <a:rPr lang="en-US" b="1" dirty="0"/>
              <a:t>Efficacy of HMM Strategy</a:t>
            </a:r>
            <a:r>
              <a:rPr lang="en-US" dirty="0"/>
              <a:t> The HMM strategy demonstrated a significant ability to generate actionable trading signals that adapt to different market regimes. This strategy is robust in terms of raw returns and risk-adjusted metrics, offering a sophisticated approach that can be particularly advantageous for traders looking for adaptive strategies in volatile markets.</a:t>
            </a:r>
          </a:p>
          <a:p>
            <a:r>
              <a:rPr lang="en-US" b="1" dirty="0"/>
              <a:t>Superiority of Machine Learning Models</a:t>
            </a:r>
            <a:r>
              <a:rPr lang="en-US" dirty="0"/>
              <a:t> The Machine Learning strategies, particularly the Random Forest and </a:t>
            </a:r>
            <a:r>
              <a:rPr lang="en-US" dirty="0" err="1"/>
              <a:t>XGBoost</a:t>
            </a:r>
            <a:r>
              <a:rPr lang="en-US" dirty="0"/>
              <a:t> models, showed superior performance in both risk-adjusted returns and overall profitability. These models effectively digest and learn from large datasets, capturing complex patterns that traditional analysis methods might miss. However, their sophistication necessitates a deeper understanding of algorithmic parameters and a careful approach to managing overfitting.</a:t>
            </a:r>
          </a:p>
          <a:p>
            <a:r>
              <a:rPr lang="en-US" dirty="0"/>
              <a:t>For investors and traders looking to maximize returns while managing risk, Machine Learning strategies present a compelling option. However, the complexity and computational requirements of these models require thorough understanding and careful management. On the other hand, the HMM strategy remains a viable option for those seeking a sophisticated, adaptive approach that balances risk and return effectively.</a:t>
            </a:r>
          </a:p>
          <a:p>
            <a:r>
              <a:rPr lang="en-US" b="1" dirty="0"/>
              <a:t>Future Research</a:t>
            </a:r>
            <a:r>
              <a:rPr lang="en-US" dirty="0"/>
              <a:t> Going forward, hybrid strategies that combine the adaptability and clarity of Hidden Markov Models with the predictive power of Machine Learning models may offer a balanced approach, providing both actionable insights and adaptability to market changes. Further research could explore integrating sentiment analysis and macroeconomic indicators to enhance the predictive capabilities of these models.</a:t>
            </a:r>
          </a:p>
          <a:p>
            <a:r>
              <a:rPr lang="en-US" b="1" dirty="0"/>
              <a:t>Final Thoughts</a:t>
            </a:r>
            <a:r>
              <a:rPr lang="en-US" dirty="0"/>
              <a:t> This project highlights the potential of sophisticated computational models in stock trading and underscores the importance of aligning strategy choice with individual or institutional trading profiles and market conditions. As financial markets continue to evolve, integrating advanced analytics will likely play an increasingly critical role in developing successful trading strategies.</a:t>
            </a:r>
          </a:p>
          <a:p>
            <a:r>
              <a:rPr lang="en-US" dirty="0"/>
              <a:t>Thank you for your attention.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6224acaa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6224acaa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e6224acaa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e6224acaa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e6224aca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e6224aca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Title and Introduction</a:t>
            </a:r>
            <a:r>
              <a:rPr lang="en-US" dirty="0"/>
              <a:t> Today, I am excited to present our comparative analysis of trading strategies using Hidden Markov Models and Machine Learning techniques on NVIDIA stock data. This presentation is titled "Comparative Analysis of HMM and Machine Learning Trading Strategies for NVIDIA Stock: A Deep Dive into Advanced Computational Trading Techniques."</a:t>
            </a:r>
          </a:p>
          <a:p>
            <a:r>
              <a:rPr lang="en-US" b="1" dirty="0"/>
              <a:t>Overview</a:t>
            </a:r>
            <a:r>
              <a:rPr lang="en-US" dirty="0"/>
              <a:t> In the rapidly evolving financial markets, leveraging advanced computational tools can significantly enhance trading efficiency and accuracy. Our analysis focuses on historical stock data for NVIDIA, sourced from Yahoo Finance, covering a comprehensive period from January 2018 to January 2024. This dataset provides a robust foundation for testing the effectiveness of various trading strategies under different market conditions.</a:t>
            </a:r>
          </a:p>
          <a:p>
            <a:r>
              <a:rPr lang="en-US" b="1" dirty="0"/>
              <a:t>Objectives</a:t>
            </a:r>
            <a:r>
              <a:rPr lang="en-US" dirty="0"/>
              <a:t> The primary objectives of this project are threefold:</a:t>
            </a:r>
          </a:p>
          <a:p>
            <a:pPr>
              <a:buFont typeface="+mj-lt"/>
              <a:buAutoNum type="arabicPeriod"/>
            </a:pPr>
            <a:r>
              <a:rPr lang="en-US" b="1" dirty="0"/>
              <a:t>Develop and Implement Strategies</a:t>
            </a:r>
            <a:r>
              <a:rPr lang="en-US" dirty="0"/>
              <a:t>: We aim to develop, optimize, and test two distinct investment strategies. The first is based on Hidden Markov Models (HMM), which identify different market regimes and generate trading signals based on these regimes. The second employs sophisticated machine learning models, specifically Random Forest and </a:t>
            </a:r>
            <a:r>
              <a:rPr lang="en-US" dirty="0" err="1"/>
              <a:t>XGBoost</a:t>
            </a:r>
            <a:r>
              <a:rPr lang="en-US" dirty="0"/>
              <a:t>, utilizing a variety of technical indicators to predict stock price movements.</a:t>
            </a:r>
          </a:p>
          <a:p>
            <a:pPr>
              <a:buFont typeface="+mj-lt"/>
              <a:buAutoNum type="arabicPeriod"/>
            </a:pPr>
            <a:r>
              <a:rPr lang="en-US" b="1" dirty="0"/>
              <a:t>Performance Evaluation</a:t>
            </a:r>
            <a:r>
              <a:rPr lang="en-US" dirty="0"/>
              <a:t>: By evaluating the performance of these strategies on historical stock data, we seek to validate their effectiveness and robustness in real-world trading scenarios.</a:t>
            </a:r>
          </a:p>
          <a:p>
            <a:pPr>
              <a:buFont typeface="+mj-lt"/>
              <a:buAutoNum type="arabicPeriod"/>
            </a:pPr>
            <a:r>
              <a:rPr lang="en-US" b="1" dirty="0"/>
              <a:t>Optimization and Risk Management</a:t>
            </a:r>
            <a:r>
              <a:rPr lang="en-US" dirty="0"/>
              <a:t>: We aim to optimize these strategies to enhance their performance in terms of profitability and risk management.</a:t>
            </a:r>
          </a:p>
          <a:p>
            <a:r>
              <a:rPr lang="en-US" dirty="0"/>
              <a:t>Throughout this presentation, we will explore how these strategies were developed, the methodology behind them, their performance metrics, and a comparative analysis of their effectiveness.</a:t>
            </a:r>
          </a:p>
          <a:p>
            <a:r>
              <a:rPr lang="en-US" dirty="0"/>
              <a:t>Thank you for joining me today as we delve into the fascinating intersection of finance and advanced computational techniques.</a:t>
            </a:r>
          </a:p>
          <a:p>
            <a:pPr marL="0" lvl="0" indent="0" algn="l" rtl="0">
              <a:lnSpc>
                <a:spcPct val="115000"/>
              </a:lnSpc>
              <a:spcBef>
                <a:spcPts val="1200"/>
              </a:spcBef>
              <a:spcAft>
                <a:spcPts val="0"/>
              </a:spcAft>
              <a:buClr>
                <a:schemeClr val="dk1"/>
              </a:buClr>
              <a:buSzPts val="1100"/>
              <a:buFont typeface="Arial"/>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e6224acaa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e6224acaa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Introduction to Literature Review</a:t>
            </a:r>
            <a:r>
              <a:rPr lang="en-US" dirty="0"/>
              <a:t> Let's delve into the literature that underpins our study. This review highlights the foundational concepts and prior research guiding our approach.</a:t>
            </a:r>
          </a:p>
          <a:p>
            <a:r>
              <a:rPr lang="en-US" b="1" dirty="0"/>
              <a:t>Market Regime Identification with HMM</a:t>
            </a:r>
            <a:r>
              <a:rPr lang="en-US" dirty="0"/>
              <a:t> Hidden Markov Models are effective for modeling probabilistic market states. Hamilton's 1989 research established HMMs as a powerful tool for economic analysis. Elliott et al. (2008) further highlighted their robustness in making market predictions.</a:t>
            </a:r>
          </a:p>
          <a:p>
            <a:r>
              <a:rPr lang="en-US" b="1" dirty="0"/>
              <a:t>Machine Learning in Financial Markets</a:t>
            </a:r>
            <a:r>
              <a:rPr lang="en-US" dirty="0"/>
              <a:t> Machine learning models like Random Forest and </a:t>
            </a:r>
            <a:r>
              <a:rPr lang="en-US" dirty="0" err="1"/>
              <a:t>XGBoost</a:t>
            </a:r>
            <a:r>
              <a:rPr lang="en-US" dirty="0"/>
              <a:t> capture complex patterns, as discussed by Prado in 2018. Patel et al. (2015) found that ensemble methods outperform single models in terms of predictive accuracy and risk-adjusted returns.</a:t>
            </a:r>
          </a:p>
          <a:p>
            <a:r>
              <a:rPr lang="en-US" b="1" dirty="0"/>
              <a:t>Comparative Studies and Hybrid Approaches</a:t>
            </a:r>
            <a:r>
              <a:rPr lang="en-US" dirty="0"/>
              <a:t> Combining technical indicators with machine learning enhances prediction accuracy. Huang et al. (2009) demonstrated the profitability of integrating these approaches. Zhang &amp; Wang (2017) showed that hybrid models significantly improve the adaptability of trading strategies.</a:t>
            </a:r>
          </a:p>
          <a:p>
            <a:r>
              <a:rPr lang="en-US" b="1" dirty="0"/>
              <a:t>Practical Applications and Limitations</a:t>
            </a:r>
            <a:r>
              <a:rPr lang="en-US" dirty="0"/>
              <a:t> However, these models come with challenges. Lopez de Prado (2018) emphasizes the risks of overfitting and the need for extensive parameter tuning. Kearns &amp; </a:t>
            </a:r>
            <a:r>
              <a:rPr lang="en-US" dirty="0" err="1"/>
              <a:t>Nevmyvaka</a:t>
            </a:r>
            <a:r>
              <a:rPr lang="en-US" dirty="0"/>
              <a:t> (2013) discuss the importance of data quality and how dynamic market conditions can affect model performance.</a:t>
            </a:r>
          </a:p>
          <a:p>
            <a:r>
              <a:rPr lang="en-US" b="1" dirty="0"/>
              <a:t>Conclusion of Literature Review</a:t>
            </a:r>
            <a:r>
              <a:rPr lang="en-US" dirty="0"/>
              <a:t> This literature sets the stage for our comparative analysis, showing the potential and limitations of using HMM and machine learning techniques in trading strategies.</a:t>
            </a:r>
          </a:p>
          <a:p>
            <a:pPr marL="0" lvl="0" indent="0" algn="l" rtl="0">
              <a:lnSpc>
                <a:spcPct val="115000"/>
              </a:lnSpc>
              <a:spcBef>
                <a:spcPts val="1200"/>
              </a:spcBef>
              <a:spcAft>
                <a:spcPts val="0"/>
              </a:spcAft>
              <a:buClr>
                <a:schemeClr val="dk1"/>
              </a:buClr>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e6224acaa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e6224acaa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dirty="0"/>
              <a:t>To build and test our trading strategies, we used a dataset sourced from Yahoo Finance, focusing on daily stock prices for NVIDIA Corporation, covering a period from January 2018 to January 2024. This extensive time span allows us to analyze the performance of our strategies under various market conditions.</a:t>
            </a:r>
          </a:p>
          <a:p>
            <a:pPr marL="0" lvl="0" indent="0" algn="l" rtl="0">
              <a:lnSpc>
                <a:spcPct val="115000"/>
              </a:lnSpc>
              <a:spcBef>
                <a:spcPts val="1200"/>
              </a:spcBef>
              <a:spcAft>
                <a:spcPts val="0"/>
              </a:spcAft>
              <a:buClr>
                <a:schemeClr val="dk1"/>
              </a:buClr>
              <a:buSzPts val="1100"/>
              <a:buFont typeface="Arial"/>
              <a:buNone/>
            </a:pPr>
            <a:r>
              <a:rPr lang="en-US" dirty="0"/>
              <a:t>The dataset includes key financial metrics such as the open, close, high, and low prices for each trading day, as well as the volume of shares traded. These metrics are crucial for calculating the indicators and features used in our strategies.</a:t>
            </a:r>
          </a:p>
          <a:p>
            <a:pPr marL="0" lvl="0" indent="0" algn="l" rtl="0">
              <a:lnSpc>
                <a:spcPct val="115000"/>
              </a:lnSpc>
              <a:spcBef>
                <a:spcPts val="1200"/>
              </a:spcBef>
              <a:spcAft>
                <a:spcPts val="0"/>
              </a:spcAft>
              <a:buClr>
                <a:schemeClr val="dk1"/>
              </a:buClr>
              <a:buSzPts val="1100"/>
              <a:buFont typeface="Arial"/>
              <a:buNone/>
            </a:pPr>
            <a:r>
              <a:rPr lang="en-US" dirty="0"/>
              <a:t>To ensure robust evaluation, we split the dataset into two segments: 80% for training and 20% for testing. This split allows us to train our models on a large portion of the data while reserving a separate set for out-of-sample testing to validate the strategies' effectiveness in real-world scenarios.</a:t>
            </a:r>
          </a:p>
          <a:p>
            <a:pPr marL="0" lvl="0" indent="0" algn="l" rtl="0">
              <a:lnSpc>
                <a:spcPct val="115000"/>
              </a:lnSpc>
              <a:spcBef>
                <a:spcPts val="1200"/>
              </a:spcBef>
              <a:spcAft>
                <a:spcPts val="0"/>
              </a:spcAft>
              <a:buClr>
                <a:schemeClr val="dk1"/>
              </a:buClr>
              <a:buSzPts val="1100"/>
              <a:buFont typeface="Arial"/>
              <a:buNone/>
            </a:pPr>
            <a:r>
              <a:rPr lang="en-US" dirty="0"/>
              <a:t>Before analysis, we performed data preprocessing to ensure the quality and reliability of our data. This involved checking for and handling any missing values or anomalies, as well as ensuring that all data points were correctly ordered and synchronized. Accurate and clean data is essential for developing effective trading strategies.</a:t>
            </a:r>
          </a:p>
          <a:p>
            <a:pPr marL="0" lvl="0" indent="0" algn="l" rtl="0">
              <a:lnSpc>
                <a:spcPct val="115000"/>
              </a:lnSpc>
              <a:spcBef>
                <a:spcPts val="1200"/>
              </a:spcBef>
              <a:spcAft>
                <a:spcPts val="1200"/>
              </a:spcAft>
              <a:buNone/>
            </a:pPr>
            <a:r>
              <a:rPr lang="en-US" dirty="0"/>
              <a:t>By using this well-prepared dataset, we aim to derive meaningful insights and develop robust trading strategies that can adapt to changing market conditions.“</a:t>
            </a:r>
          </a:p>
          <a:p>
            <a:pPr marL="0" lvl="0" indent="0" algn="l" rtl="0">
              <a:lnSpc>
                <a:spcPct val="115000"/>
              </a:lnSpc>
              <a:spcBef>
                <a:spcPts val="1200"/>
              </a:spcBef>
              <a:spcAft>
                <a:spcPts val="1200"/>
              </a:spcAft>
              <a:buNone/>
            </a:pPr>
            <a:endParaRPr lang="en-US" dirty="0"/>
          </a:p>
          <a:p>
            <a:r>
              <a:rPr lang="en-US" b="1" dirty="0"/>
              <a:t>Preprocessing</a:t>
            </a:r>
            <a:r>
              <a:rPr lang="en-US" dirty="0"/>
              <a:t> Before analysis, the data underwent preprocessing to ensure quality and reliability:</a:t>
            </a:r>
          </a:p>
          <a:p>
            <a:pPr>
              <a:buFont typeface="Arial" panose="020B0604020202020204" pitchFamily="34" charset="0"/>
              <a:buChar char="•"/>
            </a:pPr>
            <a:r>
              <a:rPr lang="en-US" b="1" dirty="0"/>
              <a:t>Calculating Returns and Rolling Volatility</a:t>
            </a:r>
            <a:r>
              <a:rPr lang="en-US" dirty="0"/>
              <a:t>: Daily returns and 20-day rolling volatility were calculated.</a:t>
            </a:r>
          </a:p>
          <a:p>
            <a:pPr>
              <a:buFont typeface="Arial" panose="020B0604020202020204" pitchFamily="34" charset="0"/>
              <a:buChar char="•"/>
            </a:pPr>
            <a:r>
              <a:rPr lang="en-US" b="1" dirty="0"/>
              <a:t>Handling Missing Values and Anomalies</a:t>
            </a:r>
            <a:r>
              <a:rPr lang="en-US" dirty="0"/>
              <a:t>: We checked for missing values, anomalies, or inconsistent entries and made necessary adjustments to prepare the data for effective analysis.</a:t>
            </a:r>
          </a:p>
          <a:p>
            <a:r>
              <a:rPr lang="en-US" dirty="0"/>
              <a:t>This dataset, with its comprehensive metrics and careful preprocessing, provides a strong foundation for developing and testing our trading strategies. Thank you.</a:t>
            </a:r>
          </a:p>
          <a:p>
            <a:pPr marL="0" lvl="0" indent="0" algn="l" rtl="0">
              <a:lnSpc>
                <a:spcPct val="115000"/>
              </a:lnSpc>
              <a:spcBef>
                <a:spcPts val="1200"/>
              </a:spcBef>
              <a:spcAft>
                <a:spcPts val="1200"/>
              </a:spcAft>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e6224acaa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e6224acaa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err="1"/>
              <a:t>ntroduction</a:t>
            </a:r>
            <a:r>
              <a:rPr lang="en-US" b="1" dirty="0"/>
              <a:t> to Methodology</a:t>
            </a:r>
            <a:r>
              <a:rPr lang="en-US" dirty="0"/>
              <a:t> Now, let's discuss the methodology used to develop and test our trading strategies. We employed two distinct approaches: a Hidden Markov Model (HMM) based strategy and Machine Learning models, specifically Random Forest and </a:t>
            </a:r>
            <a:r>
              <a:rPr lang="en-US" dirty="0" err="1"/>
              <a:t>XGBoost</a:t>
            </a:r>
            <a:r>
              <a:rPr lang="en-US" dirty="0"/>
              <a:t>.</a:t>
            </a:r>
          </a:p>
          <a:p>
            <a:r>
              <a:rPr lang="en-US" b="1" dirty="0"/>
              <a:t>HMM-Based Trading Strategy</a:t>
            </a:r>
            <a:endParaRPr lang="en-US" dirty="0"/>
          </a:p>
          <a:p>
            <a:pPr>
              <a:buFont typeface="+mj-lt"/>
              <a:buAutoNum type="arabicPeriod"/>
            </a:pPr>
            <a:r>
              <a:rPr lang="en-US" b="1" dirty="0"/>
              <a:t>Data Preparation</a:t>
            </a:r>
            <a:r>
              <a:rPr lang="en-US" dirty="0"/>
              <a:t>:</a:t>
            </a:r>
          </a:p>
          <a:p>
            <a:pPr marL="742950" lvl="1" indent="-285750">
              <a:buFont typeface="+mj-lt"/>
              <a:buAutoNum type="arabicPeriod"/>
            </a:pPr>
            <a:r>
              <a:rPr lang="en-US" dirty="0"/>
              <a:t>We started by calculating daily returns and 20-day rolling volatility to prepare the dataset for analysis.</a:t>
            </a:r>
          </a:p>
          <a:p>
            <a:pPr>
              <a:buFont typeface="+mj-lt"/>
              <a:buAutoNum type="arabicPeriod"/>
            </a:pPr>
            <a:r>
              <a:rPr lang="en-US" b="1" dirty="0"/>
              <a:t>HMM Training</a:t>
            </a:r>
            <a:r>
              <a:rPr lang="en-US" dirty="0"/>
              <a:t>:</a:t>
            </a:r>
          </a:p>
          <a:p>
            <a:pPr marL="742950" lvl="1" indent="-285750">
              <a:buFont typeface="+mj-lt"/>
              <a:buAutoNum type="arabicPeriod"/>
            </a:pPr>
            <a:r>
              <a:rPr lang="en-US" dirty="0"/>
              <a:t>A Gaussian Hidden Markov Model (HMM) with 2 hidden states was trained on the returns data to identify different market regimes.</a:t>
            </a:r>
          </a:p>
          <a:p>
            <a:pPr>
              <a:buFont typeface="+mj-lt"/>
              <a:buAutoNum type="arabicPeriod"/>
            </a:pPr>
            <a:r>
              <a:rPr lang="en-US" b="1" dirty="0"/>
              <a:t>Trading Signals</a:t>
            </a:r>
            <a:r>
              <a:rPr lang="en-US" dirty="0"/>
              <a:t>:</a:t>
            </a:r>
          </a:p>
          <a:p>
            <a:pPr marL="742950" lvl="1" indent="-285750">
              <a:buFont typeface="+mj-lt"/>
              <a:buAutoNum type="arabicPeriod"/>
            </a:pPr>
            <a:r>
              <a:rPr lang="en-US" dirty="0"/>
              <a:t>The "good" regime with higher average returns was identified, and trading signals were generated to buy in the "good" regime and sell otherwise.</a:t>
            </a:r>
          </a:p>
          <a:p>
            <a:pPr>
              <a:buFont typeface="+mj-lt"/>
              <a:buAutoNum type="arabicPeriod"/>
            </a:pPr>
            <a:r>
              <a:rPr lang="en-US" b="1" dirty="0" err="1"/>
              <a:t>Backtesting</a:t>
            </a:r>
            <a:r>
              <a:rPr lang="en-US" dirty="0"/>
              <a:t>:</a:t>
            </a:r>
          </a:p>
          <a:p>
            <a:pPr marL="742950" lvl="1" indent="-285750">
              <a:buFont typeface="+mj-lt"/>
              <a:buAutoNum type="arabicPeriod"/>
            </a:pPr>
            <a:r>
              <a:rPr lang="en-US" dirty="0"/>
              <a:t>The strategy was </a:t>
            </a:r>
            <a:r>
              <a:rPr lang="en-US" dirty="0" err="1"/>
              <a:t>backtested</a:t>
            </a:r>
            <a:r>
              <a:rPr lang="en-US" dirty="0"/>
              <a:t> with an initial capital of $100,000, implementing a stop-loss mechanism to manage risk.</a:t>
            </a:r>
          </a:p>
          <a:p>
            <a:r>
              <a:rPr lang="en-US" b="1" dirty="0"/>
              <a:t>Machine Learning Strategy</a:t>
            </a:r>
            <a:endParaRPr lang="en-US" dirty="0"/>
          </a:p>
          <a:p>
            <a:pPr>
              <a:buFont typeface="+mj-lt"/>
              <a:buAutoNum type="arabicPeriod"/>
            </a:pPr>
            <a:r>
              <a:rPr lang="en-US" b="1" dirty="0"/>
              <a:t>Feature Engineering</a:t>
            </a:r>
            <a:r>
              <a:rPr lang="en-US" dirty="0"/>
              <a:t>:</a:t>
            </a:r>
          </a:p>
          <a:p>
            <a:pPr marL="742950" lvl="1" indent="-285750">
              <a:buFont typeface="+mj-lt"/>
              <a:buAutoNum type="arabicPeriod"/>
            </a:pPr>
            <a:r>
              <a:rPr lang="en-US" dirty="0"/>
              <a:t>Several features were engineered from the raw data, including SMA, EMA, Momentum, RSI, Bollinger Bands, MACD, ADX, Stochastic, and ATR.</a:t>
            </a:r>
          </a:p>
          <a:p>
            <a:pPr>
              <a:buFont typeface="+mj-lt"/>
              <a:buAutoNum type="arabicPeriod"/>
            </a:pPr>
            <a:r>
              <a:rPr lang="en-US" b="1" dirty="0"/>
              <a:t>Models</a:t>
            </a:r>
            <a:r>
              <a:rPr lang="en-US" dirty="0"/>
              <a:t>:</a:t>
            </a:r>
          </a:p>
          <a:p>
            <a:pPr marL="742950" lvl="1" indent="-285750">
              <a:buFont typeface="+mj-lt"/>
              <a:buAutoNum type="arabicPeriod"/>
            </a:pPr>
            <a:r>
              <a:rPr lang="en-US" dirty="0"/>
              <a:t>We utilized Random Forest and </a:t>
            </a:r>
            <a:r>
              <a:rPr lang="en-US" dirty="0" err="1"/>
              <a:t>XGBoost</a:t>
            </a:r>
            <a:r>
              <a:rPr lang="en-US" dirty="0"/>
              <a:t>, two robust machine learning models.</a:t>
            </a:r>
          </a:p>
          <a:p>
            <a:pPr>
              <a:buFont typeface="+mj-lt"/>
              <a:buAutoNum type="arabicPeriod"/>
            </a:pPr>
            <a:r>
              <a:rPr lang="en-US" b="1" dirty="0"/>
              <a:t>Implementation</a:t>
            </a:r>
            <a:r>
              <a:rPr lang="en-US" dirty="0"/>
              <a:t>:</a:t>
            </a:r>
          </a:p>
          <a:p>
            <a:pPr marL="742950" lvl="1" indent="-285750">
              <a:buFont typeface="+mj-lt"/>
              <a:buAutoNum type="arabicPeriod"/>
            </a:pPr>
            <a:r>
              <a:rPr lang="en-US" dirty="0"/>
              <a:t>The models were implemented using Python's </a:t>
            </a:r>
            <a:r>
              <a:rPr lang="en-US" dirty="0" err="1"/>
              <a:t>sklearn</a:t>
            </a:r>
            <a:r>
              <a:rPr lang="en-US" dirty="0"/>
              <a:t> and </a:t>
            </a:r>
            <a:r>
              <a:rPr lang="en-US" dirty="0" err="1"/>
              <a:t>xgboost</a:t>
            </a:r>
            <a:r>
              <a:rPr lang="en-US" dirty="0"/>
              <a:t> libraries.</a:t>
            </a:r>
          </a:p>
          <a:p>
            <a:pPr>
              <a:buFont typeface="+mj-lt"/>
              <a:buAutoNum type="arabicPeriod"/>
            </a:pPr>
            <a:r>
              <a:rPr lang="en-US" b="1" dirty="0"/>
              <a:t>Training and Validation</a:t>
            </a:r>
            <a:r>
              <a:rPr lang="en-US" dirty="0"/>
              <a:t>:</a:t>
            </a:r>
          </a:p>
          <a:p>
            <a:pPr marL="742950" lvl="1" indent="-285750">
              <a:buFont typeface="+mj-lt"/>
              <a:buAutoNum type="arabicPeriod"/>
            </a:pPr>
            <a:r>
              <a:rPr lang="en-US" dirty="0"/>
              <a:t>We performed cross-validation and grid search to fine-tune hyperparameters, ensuring the models' robustness.</a:t>
            </a:r>
          </a:p>
          <a:p>
            <a:r>
              <a:rPr lang="en-US" dirty="0"/>
              <a:t>These methodologies combine traditional statistical methods with advanced machine learning techniques to develop effective trading strategies. Thank you.</a:t>
            </a:r>
          </a:p>
          <a:p>
            <a:pPr marL="0" lvl="0" indent="0" algn="l" rtl="0">
              <a:lnSpc>
                <a:spcPct val="115000"/>
              </a:lnSpc>
              <a:spcBef>
                <a:spcPts val="1200"/>
              </a:spcBef>
              <a:spcAft>
                <a:spcPts val="0"/>
              </a:spcAft>
              <a:buClr>
                <a:schemeClr val="dk1"/>
              </a:buClr>
              <a:buSzPts val="1100"/>
              <a:buFont typeface="Arial"/>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e6224acaa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6224acaa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Introduction to Results</a:t>
            </a:r>
            <a:r>
              <a:rPr lang="en-US" dirty="0"/>
              <a:t> Let's review the results of our trading strategies. We'll begin with a summary of the performance metrics for the Hidden Markov Model (HMM) strategy and the Machine Learning models, Random Forest and </a:t>
            </a:r>
            <a:r>
              <a:rPr lang="en-US" dirty="0" err="1"/>
              <a:t>XGBoost</a:t>
            </a:r>
            <a:r>
              <a:rPr lang="en-US" dirty="0"/>
              <a:t>.</a:t>
            </a:r>
          </a:p>
          <a:p>
            <a:r>
              <a:rPr lang="en-US" b="1" dirty="0"/>
              <a:t>HMM Strategy</a:t>
            </a:r>
            <a:endParaRPr lang="en-US" dirty="0"/>
          </a:p>
          <a:p>
            <a:pPr>
              <a:buFont typeface="Arial" panose="020B0604020202020204" pitchFamily="34" charset="0"/>
              <a:buChar char="•"/>
            </a:pPr>
            <a:r>
              <a:rPr lang="en-US" b="1" dirty="0"/>
              <a:t>Sharpe Ratio</a:t>
            </a:r>
            <a:r>
              <a:rPr lang="en-US" dirty="0"/>
              <a:t>: The HMM strategy achieved a Sharpe Ratio of 1.88, indicating excellent risk-adjusted returns.</a:t>
            </a:r>
          </a:p>
          <a:p>
            <a:pPr>
              <a:buFont typeface="Arial" panose="020B0604020202020204" pitchFamily="34" charset="0"/>
              <a:buChar char="•"/>
            </a:pPr>
            <a:r>
              <a:rPr lang="en-US" b="1" dirty="0"/>
              <a:t>Total Return</a:t>
            </a:r>
            <a:r>
              <a:rPr lang="en-US" dirty="0"/>
              <a:t>: The strategy generated a Total Return of 111.66%, more than doubling the initial portfolio value.</a:t>
            </a:r>
          </a:p>
          <a:p>
            <a:pPr>
              <a:buFont typeface="Arial" panose="020B0604020202020204" pitchFamily="34" charset="0"/>
              <a:buChar char="•"/>
            </a:pPr>
            <a:r>
              <a:rPr lang="en-US" b="1" dirty="0"/>
              <a:t>Annualized Return</a:t>
            </a:r>
            <a:r>
              <a:rPr lang="en-US" dirty="0"/>
              <a:t>: The Annualized Return was 86.95%, showcasing outstanding performance over the testing period.</a:t>
            </a:r>
          </a:p>
          <a:p>
            <a:pPr>
              <a:buFont typeface="Arial" panose="020B0604020202020204" pitchFamily="34" charset="0"/>
              <a:buChar char="•"/>
            </a:pPr>
            <a:r>
              <a:rPr lang="en-US" b="1" dirty="0"/>
              <a:t>Number of Trades</a:t>
            </a:r>
            <a:r>
              <a:rPr lang="en-US" dirty="0"/>
              <a:t>: The HMM strategy executed only 7 trades, demonstrating selectivity and effectiveness.</a:t>
            </a:r>
          </a:p>
          <a:p>
            <a:r>
              <a:rPr lang="en-US" b="1" dirty="0"/>
              <a:t>Machine Learning Strategy</a:t>
            </a:r>
            <a:endParaRPr lang="en-US" dirty="0"/>
          </a:p>
          <a:p>
            <a:r>
              <a:rPr lang="en-US" b="1" dirty="0"/>
              <a:t>Random Forest</a:t>
            </a:r>
            <a:r>
              <a:rPr lang="en-US" dirty="0"/>
              <a:t>:</a:t>
            </a:r>
          </a:p>
          <a:p>
            <a:pPr>
              <a:buFont typeface="Arial" panose="020B0604020202020204" pitchFamily="34" charset="0"/>
              <a:buChar char="•"/>
            </a:pPr>
            <a:r>
              <a:rPr lang="en-US" b="1" dirty="0"/>
              <a:t>Sharpe Ratio</a:t>
            </a:r>
            <a:r>
              <a:rPr lang="en-US" dirty="0"/>
              <a:t>: The Random Forest model had a Sharpe Ratio of 2.17, reflecting superior risk-adjusted returns.</a:t>
            </a:r>
          </a:p>
          <a:p>
            <a:pPr>
              <a:buFont typeface="Arial" panose="020B0604020202020204" pitchFamily="34" charset="0"/>
              <a:buChar char="•"/>
            </a:pPr>
            <a:r>
              <a:rPr lang="en-US" b="1" dirty="0"/>
              <a:t>Total Return</a:t>
            </a:r>
            <a:r>
              <a:rPr lang="en-US" dirty="0"/>
              <a:t>: It achieved a Total Return of 183%, showing strong portfolio growth.</a:t>
            </a:r>
          </a:p>
          <a:p>
            <a:pPr>
              <a:buFont typeface="Arial" panose="020B0604020202020204" pitchFamily="34" charset="0"/>
              <a:buChar char="•"/>
            </a:pPr>
            <a:r>
              <a:rPr lang="en-US" b="1" dirty="0"/>
              <a:t>Number of Trades</a:t>
            </a:r>
            <a:r>
              <a:rPr lang="en-US" dirty="0"/>
              <a:t>: The model executed 14 trades, balancing activity and performance.</a:t>
            </a:r>
          </a:p>
          <a:p>
            <a:r>
              <a:rPr lang="en-US" b="1" dirty="0" err="1"/>
              <a:t>XGBoost</a:t>
            </a:r>
            <a:r>
              <a:rPr lang="en-US" dirty="0"/>
              <a:t>:</a:t>
            </a:r>
          </a:p>
          <a:p>
            <a:pPr>
              <a:buFont typeface="Arial" panose="020B0604020202020204" pitchFamily="34" charset="0"/>
              <a:buChar char="•"/>
            </a:pPr>
            <a:r>
              <a:rPr lang="en-US" b="1" dirty="0"/>
              <a:t>Sharpe Ratio</a:t>
            </a:r>
            <a:r>
              <a:rPr lang="en-US" dirty="0"/>
              <a:t>: The </a:t>
            </a:r>
            <a:r>
              <a:rPr lang="en-US" dirty="0" err="1"/>
              <a:t>XGBoost</a:t>
            </a:r>
            <a:r>
              <a:rPr lang="en-US" dirty="0"/>
              <a:t> model had a Sharpe Ratio of 1.99, indicating high risk-adjusted returns.</a:t>
            </a:r>
          </a:p>
          <a:p>
            <a:pPr>
              <a:buFont typeface="Arial" panose="020B0604020202020204" pitchFamily="34" charset="0"/>
              <a:buChar char="•"/>
            </a:pPr>
            <a:r>
              <a:rPr lang="en-US" b="1" dirty="0"/>
              <a:t>Total Return</a:t>
            </a:r>
            <a:r>
              <a:rPr lang="en-US" dirty="0"/>
              <a:t>: It generated a Total Return of 161%, reflecting substantial portfolio growth.</a:t>
            </a:r>
          </a:p>
          <a:p>
            <a:pPr>
              <a:buFont typeface="Arial" panose="020B0604020202020204" pitchFamily="34" charset="0"/>
              <a:buChar char="•"/>
            </a:pPr>
            <a:r>
              <a:rPr lang="en-US" b="1" dirty="0"/>
              <a:t>Number of Trades</a:t>
            </a:r>
            <a:r>
              <a:rPr lang="en-US" dirty="0"/>
              <a:t>: Similar to Random Forest, </a:t>
            </a:r>
            <a:r>
              <a:rPr lang="en-US" dirty="0" err="1"/>
              <a:t>XGBoost</a:t>
            </a:r>
            <a:r>
              <a:rPr lang="en-US" dirty="0"/>
              <a:t> also executed 14 trades, highlighting its robustness.</a:t>
            </a:r>
          </a:p>
          <a:p>
            <a:r>
              <a:rPr lang="en-US" b="1" dirty="0"/>
              <a:t>Comparative Analysis</a:t>
            </a:r>
            <a:endParaRPr lang="en-US" dirty="0"/>
          </a:p>
          <a:p>
            <a:pPr>
              <a:buFont typeface="Arial" panose="020B0604020202020204" pitchFamily="34" charset="0"/>
              <a:buChar char="•"/>
            </a:pPr>
            <a:r>
              <a:rPr lang="en-US" b="1" dirty="0"/>
              <a:t>HMM</a:t>
            </a:r>
            <a:r>
              <a:rPr lang="en-US" dirty="0"/>
              <a:t>: The strategy is adaptive, with fewer trades and strong performance in annualized returns.</a:t>
            </a:r>
          </a:p>
          <a:p>
            <a:pPr>
              <a:buFont typeface="Arial" panose="020B0604020202020204" pitchFamily="34" charset="0"/>
              <a:buChar char="•"/>
            </a:pPr>
            <a:r>
              <a:rPr lang="en-US" b="1" dirty="0"/>
              <a:t>Machine Learning</a:t>
            </a:r>
            <a:r>
              <a:rPr lang="en-US" dirty="0"/>
              <a:t>:</a:t>
            </a:r>
          </a:p>
          <a:p>
            <a:pPr marL="742950" lvl="1" indent="-285750">
              <a:buFont typeface="Arial" panose="020B0604020202020204" pitchFamily="34" charset="0"/>
              <a:buChar char="•"/>
            </a:pPr>
            <a:r>
              <a:rPr lang="en-US" b="1" dirty="0"/>
              <a:t>Random Forest</a:t>
            </a:r>
            <a:r>
              <a:rPr lang="en-US" dirty="0"/>
              <a:t>: Demonstrated high risk-adjusted returns with a balanced number of trades.</a:t>
            </a:r>
          </a:p>
          <a:p>
            <a:pPr marL="742950" lvl="1" indent="-285750">
              <a:buFont typeface="Arial" panose="020B0604020202020204" pitchFamily="34" charset="0"/>
              <a:buChar char="•"/>
            </a:pPr>
            <a:r>
              <a:rPr lang="en-US" b="1" dirty="0" err="1"/>
              <a:t>XGBoost</a:t>
            </a:r>
            <a:r>
              <a:rPr lang="en-US" dirty="0"/>
              <a:t>: Showed robust performance with a higher number of trades.</a:t>
            </a:r>
          </a:p>
          <a:p>
            <a:r>
              <a:rPr lang="en-US" b="1" dirty="0"/>
              <a:t>Conclusion</a:t>
            </a:r>
            <a:r>
              <a:rPr lang="en-US" dirty="0"/>
              <a:t> Both strategies performed well, with the HMM strategy demonstrating strong performance in terms of annualized returns and selectivity, while the Machine Learning models, particularly Random Forest, showed superior risk-adjusted returns and overall profitability.</a:t>
            </a:r>
          </a:p>
          <a:p>
            <a:endParaRPr dirty="0"/>
          </a:p>
        </p:txBody>
      </p:sp>
    </p:spTree>
    <p:extLst>
      <p:ext uri="{BB962C8B-B14F-4D97-AF65-F5344CB8AC3E}">
        <p14:creationId xmlns:p14="http://schemas.microsoft.com/office/powerpoint/2010/main" val="318816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6224acace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e6224acace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6224acace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e6224acace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6445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6224acace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e6224acace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16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Buy or “Bye”</a:t>
            </a:r>
            <a:endParaRPr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649900" y="2797175"/>
            <a:ext cx="80067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US" dirty="0">
                <a:solidFill>
                  <a:schemeClr val="tx1"/>
                </a:solidFill>
                <a:latin typeface="Times New Roman" panose="02020603050405020304" pitchFamily="18" charset="0"/>
                <a:cs typeface="Times New Roman" panose="02020603050405020304" pitchFamily="18" charset="0"/>
              </a:rPr>
              <a:t>Comparative Analysis of HMM and Machine Learning Trading Strategies for NVIDIA Stock</a:t>
            </a:r>
            <a:endParaRPr dirty="0">
              <a:solidFill>
                <a:schemeClr val="tx1"/>
              </a:solidFill>
              <a:latin typeface="Times New Roman" panose="02020603050405020304" pitchFamily="18" charset="0"/>
              <a:cs typeface="Times New Roman" panose="02020603050405020304" pitchFamily="18" charset="0"/>
            </a:endParaRPr>
          </a:p>
        </p:txBody>
      </p:sp>
      <p:sp>
        <p:nvSpPr>
          <p:cNvPr id="56" name="Google Shape;56;p13"/>
          <p:cNvSpPr txBox="1"/>
          <p:nvPr/>
        </p:nvSpPr>
        <p:spPr>
          <a:xfrm>
            <a:off x="2628500" y="3589775"/>
            <a:ext cx="43338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i="1" dirty="0" err="1">
                <a:latin typeface="Times New Roman" panose="02020603050405020304" pitchFamily="18" charset="0"/>
                <a:cs typeface="Times New Roman" panose="02020603050405020304" pitchFamily="18" charset="0"/>
              </a:rPr>
              <a:t>Daryush</a:t>
            </a:r>
            <a:r>
              <a:rPr lang="en-US" i="1" dirty="0">
                <a:latin typeface="Times New Roman" panose="02020603050405020304" pitchFamily="18" charset="0"/>
                <a:cs typeface="Times New Roman" panose="02020603050405020304" pitchFamily="18" charset="0"/>
              </a:rPr>
              <a:t> Ray;</a:t>
            </a:r>
          </a:p>
          <a:p>
            <a:pPr marL="0" lvl="0" indent="0" algn="ctr" rtl="0">
              <a:spcBef>
                <a:spcPts val="0"/>
              </a:spcBef>
              <a:spcAft>
                <a:spcPts val="0"/>
              </a:spcAft>
              <a:buNone/>
            </a:pPr>
            <a:r>
              <a:rPr lang="en-US" i="1" dirty="0">
                <a:latin typeface="Times New Roman" panose="02020603050405020304" pitchFamily="18" charset="0"/>
                <a:cs typeface="Times New Roman" panose="02020603050405020304" pitchFamily="18" charset="0"/>
              </a:rPr>
              <a:t>Afet Ibadova</a:t>
            </a:r>
            <a:endParaRPr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152400" y="152400"/>
            <a:ext cx="8839197" cy="4419599"/>
          </a:xfrm>
          <a:prstGeom prst="rect">
            <a:avLst/>
          </a:prstGeom>
          <a:noFill/>
          <a:ln>
            <a:noFill/>
          </a:ln>
        </p:spPr>
      </p:pic>
    </p:spTree>
    <p:extLst>
      <p:ext uri="{BB962C8B-B14F-4D97-AF65-F5344CB8AC3E}">
        <p14:creationId xmlns:p14="http://schemas.microsoft.com/office/powerpoint/2010/main" val="1784785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52400" y="318300"/>
            <a:ext cx="8839197" cy="4419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2"/>
          <p:cNvPicPr preferRelativeResize="0"/>
          <p:nvPr/>
        </p:nvPicPr>
        <p:blipFill>
          <a:blip r:embed="rId3">
            <a:alphaModFix/>
          </a:blip>
          <a:stretch>
            <a:fillRect/>
          </a:stretch>
        </p:blipFill>
        <p:spPr>
          <a:xfrm>
            <a:off x="266975" y="361950"/>
            <a:ext cx="8839200" cy="441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Conclusion</a:t>
            </a:r>
            <a:endParaRPr b="1" dirty="0">
              <a:latin typeface="Times New Roman" panose="02020603050405020304" pitchFamily="18" charset="0"/>
              <a:cs typeface="Times New Roman" panose="02020603050405020304" pitchFamily="18" charset="0"/>
            </a:endParaRPr>
          </a:p>
        </p:txBody>
      </p:sp>
      <p:sp>
        <p:nvSpPr>
          <p:cNvPr id="113" name="Google Shape;113;p23"/>
          <p:cNvSpPr txBox="1">
            <a:spLocks noGrp="1"/>
          </p:cNvSpPr>
          <p:nvPr>
            <p:ph type="body" idx="1"/>
          </p:nvPr>
        </p:nvSpPr>
        <p:spPr>
          <a:xfrm>
            <a:off x="311700" y="1017726"/>
            <a:ext cx="8520600" cy="4060460"/>
          </a:xfrm>
          <a:prstGeom prst="rect">
            <a:avLst/>
          </a:prstGeom>
        </p:spPr>
        <p:txBody>
          <a:bodyPr spcFirstLastPara="1" wrap="square" lIns="91425" tIns="91425" rIns="91425" bIns="91425" anchor="t" anchorCtr="0">
            <a:noAutofit/>
          </a:bodyPr>
          <a:lstStyle/>
          <a:p>
            <a:pPr marL="114300" indent="0">
              <a:buNone/>
            </a:pPr>
            <a:r>
              <a:rPr lang="en-US" b="1" dirty="0">
                <a:solidFill>
                  <a:schemeClr val="tx1"/>
                </a:solidFill>
                <a:latin typeface="Times New Roman" panose="02020603050405020304" pitchFamily="18" charset="0"/>
                <a:cs typeface="Times New Roman" panose="02020603050405020304" pitchFamily="18" charset="0"/>
              </a:rPr>
              <a:t>Efficacy of HMM Strategy</a:t>
            </a:r>
            <a:r>
              <a:rPr lang="en-US" dirty="0">
                <a:solidFill>
                  <a:schemeClr val="tx1"/>
                </a:solidFill>
                <a:latin typeface="Times New Roman" panose="02020603050405020304" pitchFamily="18" charset="0"/>
                <a:cs typeface="Times New Roman" panose="02020603050405020304" pitchFamily="18" charset="0"/>
              </a:rPr>
              <a:t>:</a:t>
            </a:r>
          </a:p>
          <a:p>
            <a:pPr marL="742950" lvl="1" indent="-285750"/>
            <a:r>
              <a:rPr lang="en-US" sz="1800" dirty="0">
                <a:solidFill>
                  <a:schemeClr val="tx1"/>
                </a:solidFill>
                <a:latin typeface="Times New Roman" panose="02020603050405020304" pitchFamily="18" charset="0"/>
                <a:cs typeface="Times New Roman" panose="02020603050405020304" pitchFamily="18" charset="0"/>
              </a:rPr>
              <a:t>Adaptive trading signals for different market regimes</a:t>
            </a:r>
          </a:p>
          <a:p>
            <a:pPr marL="742950" lvl="1" indent="-285750"/>
            <a:r>
              <a:rPr lang="en-US" sz="1800" dirty="0">
                <a:solidFill>
                  <a:schemeClr val="tx1"/>
                </a:solidFill>
                <a:latin typeface="Times New Roman" panose="02020603050405020304" pitchFamily="18" charset="0"/>
                <a:cs typeface="Times New Roman" panose="02020603050405020304" pitchFamily="18" charset="0"/>
              </a:rPr>
              <a:t>Robust in raw returns and risk-adjusted metrics</a:t>
            </a:r>
          </a:p>
          <a:p>
            <a:pPr marL="742950" lvl="1" indent="-285750"/>
            <a:r>
              <a:rPr lang="en-US" sz="1800" dirty="0">
                <a:solidFill>
                  <a:schemeClr val="tx1"/>
                </a:solidFill>
                <a:latin typeface="Times New Roman" panose="02020603050405020304" pitchFamily="18" charset="0"/>
                <a:cs typeface="Times New Roman" panose="02020603050405020304" pitchFamily="18" charset="0"/>
              </a:rPr>
              <a:t>Suitable for volatile markets</a:t>
            </a:r>
          </a:p>
          <a:p>
            <a:pPr marL="114300" indent="0">
              <a:buNone/>
            </a:pPr>
            <a:r>
              <a:rPr lang="en-US" b="1" dirty="0">
                <a:solidFill>
                  <a:schemeClr val="tx1"/>
                </a:solidFill>
                <a:latin typeface="Times New Roman" panose="02020603050405020304" pitchFamily="18" charset="0"/>
                <a:cs typeface="Times New Roman" panose="02020603050405020304" pitchFamily="18" charset="0"/>
              </a:rPr>
              <a:t>Superiority of Machine Learning Models</a:t>
            </a:r>
            <a:r>
              <a:rPr lang="en-US" dirty="0">
                <a:solidFill>
                  <a:schemeClr val="tx1"/>
                </a:solidFill>
                <a:latin typeface="Times New Roman" panose="02020603050405020304" pitchFamily="18" charset="0"/>
                <a:cs typeface="Times New Roman" panose="02020603050405020304" pitchFamily="18" charset="0"/>
              </a:rPr>
              <a:t>:</a:t>
            </a:r>
          </a:p>
          <a:p>
            <a:pPr marL="742950" lvl="1" indent="-285750"/>
            <a:r>
              <a:rPr lang="en-US" sz="1800" dirty="0">
                <a:solidFill>
                  <a:schemeClr val="tx1"/>
                </a:solidFill>
                <a:latin typeface="Times New Roman" panose="02020603050405020304" pitchFamily="18" charset="0"/>
                <a:cs typeface="Times New Roman" panose="02020603050405020304" pitchFamily="18" charset="0"/>
              </a:rPr>
              <a:t>Higher risk-adjusted returns and overall profitability</a:t>
            </a:r>
          </a:p>
          <a:p>
            <a:pPr marL="742950" lvl="1" indent="-285750"/>
            <a:r>
              <a:rPr lang="en-US" sz="1800" dirty="0">
                <a:solidFill>
                  <a:schemeClr val="tx1"/>
                </a:solidFill>
                <a:latin typeface="Times New Roman" panose="02020603050405020304" pitchFamily="18" charset="0"/>
                <a:cs typeface="Times New Roman" panose="02020603050405020304" pitchFamily="18" charset="0"/>
              </a:rPr>
              <a:t>Effective in digesting and learning from large datasets</a:t>
            </a:r>
          </a:p>
          <a:p>
            <a:pPr marL="742950" lvl="1" indent="-285750"/>
            <a:r>
              <a:rPr lang="en-US" sz="1800" dirty="0">
                <a:solidFill>
                  <a:schemeClr val="tx1"/>
                </a:solidFill>
                <a:latin typeface="Times New Roman" panose="02020603050405020304" pitchFamily="18" charset="0"/>
                <a:cs typeface="Times New Roman" panose="02020603050405020304" pitchFamily="18" charset="0"/>
              </a:rPr>
              <a:t>Requires deeper understanding and management of algorithmic parameters</a:t>
            </a:r>
          </a:p>
          <a:p>
            <a:pPr marL="114300" indent="0">
              <a:buNone/>
            </a:pPr>
            <a:r>
              <a:rPr lang="en-US" b="1" dirty="0">
                <a:solidFill>
                  <a:schemeClr val="tx1"/>
                </a:solidFill>
                <a:latin typeface="Times New Roman" panose="02020603050405020304" pitchFamily="18" charset="0"/>
                <a:cs typeface="Times New Roman" panose="02020603050405020304" pitchFamily="18" charset="0"/>
              </a:rPr>
              <a:t>Final Thoughts</a:t>
            </a:r>
            <a:r>
              <a:rPr lang="en-US" dirty="0">
                <a:solidFill>
                  <a:schemeClr val="tx1"/>
                </a:solidFill>
                <a:latin typeface="Times New Roman" panose="02020603050405020304" pitchFamily="18" charset="0"/>
                <a:cs typeface="Times New Roman" panose="02020603050405020304" pitchFamily="18" charset="0"/>
              </a:rPr>
              <a:t>:</a:t>
            </a:r>
          </a:p>
          <a:p>
            <a:pPr marL="742950" lvl="1" indent="-285750"/>
            <a:r>
              <a:rPr lang="en-US" sz="1800" dirty="0">
                <a:solidFill>
                  <a:schemeClr val="tx1"/>
                </a:solidFill>
                <a:latin typeface="Times New Roman" panose="02020603050405020304" pitchFamily="18" charset="0"/>
                <a:cs typeface="Times New Roman" panose="02020603050405020304" pitchFamily="18" charset="0"/>
              </a:rPr>
              <a:t>Align strategy choice with trading profiles and market conditions</a:t>
            </a:r>
          </a:p>
          <a:p>
            <a:pPr marL="742950" lvl="1" indent="-285750"/>
            <a:r>
              <a:rPr lang="en-US" sz="1800" dirty="0">
                <a:solidFill>
                  <a:schemeClr val="tx1"/>
                </a:solidFill>
                <a:latin typeface="Times New Roman" panose="02020603050405020304" pitchFamily="18" charset="0"/>
                <a:cs typeface="Times New Roman" panose="02020603050405020304" pitchFamily="18" charset="0"/>
              </a:rPr>
              <a:t>Advanced analytics crucial for future trading strategies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311700" y="20652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References</a:t>
            </a:r>
            <a:endParaRPr b="1" dirty="0">
              <a:latin typeface="Times New Roman" panose="02020603050405020304" pitchFamily="18" charset="0"/>
              <a:cs typeface="Times New Roman" panose="02020603050405020304" pitchFamily="18" charset="0"/>
            </a:endParaRPr>
          </a:p>
        </p:txBody>
      </p:sp>
      <p:sp>
        <p:nvSpPr>
          <p:cNvPr id="119" name="Google Shape;119;p24"/>
          <p:cNvSpPr txBox="1">
            <a:spLocks noGrp="1"/>
          </p:cNvSpPr>
          <p:nvPr>
            <p:ph type="body" idx="1"/>
          </p:nvPr>
        </p:nvSpPr>
        <p:spPr>
          <a:xfrm>
            <a:off x="311700" y="779228"/>
            <a:ext cx="8520600" cy="4238045"/>
          </a:xfrm>
          <a:prstGeom prst="rect">
            <a:avLst/>
          </a:prstGeom>
        </p:spPr>
        <p:txBody>
          <a:bodyPr spcFirstLastPara="1" wrap="square" lIns="91425" tIns="91425" rIns="91425" bIns="91425" anchor="t" anchorCtr="0">
            <a:noAutofit/>
          </a:bodyPr>
          <a:lstStyle/>
          <a:p>
            <a:pPr marL="342900" marR="0" lvl="0" indent="-342900" algn="just">
              <a:lnSpc>
                <a:spcPct val="115000"/>
              </a:lnSpc>
              <a:spcBef>
                <a:spcPts val="0"/>
              </a:spcBef>
              <a:spcAft>
                <a:spcPts val="0"/>
              </a:spcAft>
              <a:buSzPts val="1000"/>
              <a:buFont typeface="+mj-lt"/>
              <a:buAutoNum type="arabicPeriod"/>
              <a:tabLst>
                <a:tab pos="457200" algn="l"/>
              </a:tabLs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Brown, D. P., &amp; Jennings, R. (1989). On technical analysis. Review of Financial Studies, 527-551.</a:t>
            </a:r>
            <a:endParaRPr lang="en-US" sz="14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mj-lt"/>
              <a:buAutoNum type="arabicPeriod"/>
              <a:tabLst>
                <a:tab pos="457200" algn="l"/>
              </a:tabLs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Hamilton, J. D. (1989). A new approach to the economic analysis of nonstationary time series and the business cycle. </a:t>
            </a:r>
            <a:r>
              <a:rPr lang="en-US" sz="1400" i="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Econometrica</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57(2), 357-384.</a:t>
            </a:r>
            <a:endParaRPr lang="en-US" sz="14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mj-lt"/>
              <a:buAutoNum type="arabicPeriod"/>
              <a:tabLst>
                <a:tab pos="457200" algn="l"/>
              </a:tabLs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Elliott, R. J.,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Aggoun</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 &amp; Moore, J. B. (2008). </a:t>
            </a:r>
            <a:r>
              <a:rPr lang="en-US" sz="14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Hidden Markov Models: Estimation and Control</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Springer.</a:t>
            </a:r>
            <a:endParaRPr lang="en-US" sz="14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mj-lt"/>
              <a:buAutoNum type="arabicPeriod"/>
              <a:tabLst>
                <a:tab pos="457200" algn="l"/>
              </a:tabLs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Brown, D. P., &amp; Jennings, R. (1989). On technical analysis. </a:t>
            </a:r>
            <a:r>
              <a:rPr lang="en-US" sz="14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Review of Financial Studies</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527-551.</a:t>
            </a:r>
            <a:endParaRPr lang="en-US" sz="14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mj-lt"/>
              <a:buAutoNum type="arabicPeriod"/>
              <a:tabLst>
                <a:tab pos="457200" algn="l"/>
              </a:tabLs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Huang, W., Nakamori, Y., &amp; Wang, S.-Y. (2009). Forecasting stock market movement direction with support vector machine. </a:t>
            </a:r>
            <a:r>
              <a:rPr lang="en-US" sz="14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Computers &amp; Operations Research</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2513-2522.</a:t>
            </a:r>
            <a:endParaRPr lang="en-US" sz="14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mj-lt"/>
              <a:buAutoNum type="arabicPeriod"/>
              <a:tabLst>
                <a:tab pos="457200" algn="l"/>
              </a:tabLs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Kearns, M., &amp; </a:t>
            </a:r>
            <a:r>
              <a:rPr lang="en-US"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Nevmyvaka</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Y. (2013). Machine learning for market microstructure and high-frequency trading. </a:t>
            </a:r>
            <a:r>
              <a:rPr lang="en-US" sz="14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Journal of Investment Strategies</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83-105.</a:t>
            </a:r>
            <a:endParaRPr lang="en-US" sz="14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mj-lt"/>
              <a:buAutoNum type="arabicPeriod"/>
              <a:tabLst>
                <a:tab pos="457200" algn="l"/>
              </a:tabLs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Lopez de Prado, M. (2018). </a:t>
            </a:r>
            <a:r>
              <a:rPr lang="en-US" sz="14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Advances in Financial Machine Learning</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Wiley.</a:t>
            </a:r>
            <a:endParaRPr lang="en-US" sz="14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mj-lt"/>
              <a:buAutoNum type="arabicPeriod"/>
              <a:tabLst>
                <a:tab pos="457200" algn="l"/>
              </a:tabLs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Murphy, J. J. (1999). </a:t>
            </a:r>
            <a:r>
              <a:rPr lang="en-US" sz="14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Technical Analysis of the Financial Markets: A Comprehensive Guide to Trading Methods and Applications</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New York: Institute of Finance.</a:t>
            </a:r>
            <a:endParaRPr lang="en-US" sz="14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mj-lt"/>
              <a:buAutoNum type="arabicPeriod"/>
              <a:tabLst>
                <a:tab pos="457200" algn="l"/>
              </a:tabLs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Patel, J., Shah, S., Thakkar, P., &amp; Kotecha, K. (2015). Predicting stock and stock price index movement using Trend Deterministic Data Preparation and machine learning techniques. </a:t>
            </a:r>
            <a:r>
              <a:rPr lang="en-US" sz="14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Expert Systems with Applications</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259-268.</a:t>
            </a:r>
            <a:endParaRPr lang="en-US" sz="14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mj-lt"/>
              <a:buAutoNum type="arabicPeriod"/>
              <a:tabLst>
                <a:tab pos="457200" algn="l"/>
              </a:tabLst>
            </a:pP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Prado, M. L. (2018). </a:t>
            </a:r>
            <a:r>
              <a:rPr lang="en-US" sz="14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Building Winning Algorithmic Trading Systems: A Trader's Journey From Data Mining to Monte Carlo Simulation to Live Trading</a:t>
            </a:r>
            <a:r>
              <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Wiley.</a:t>
            </a:r>
            <a:endParaRPr lang="en-US" sz="14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Team Collaboration</a:t>
            </a:r>
            <a:endParaRPr b="1" dirty="0">
              <a:latin typeface="Times New Roman" panose="02020603050405020304" pitchFamily="18" charset="0"/>
              <a:cs typeface="Times New Roman" panose="02020603050405020304" pitchFamily="18" charset="0"/>
            </a:endParaRPr>
          </a:p>
        </p:txBody>
      </p:sp>
      <p:graphicFrame>
        <p:nvGraphicFramePr>
          <p:cNvPr id="125" name="Google Shape;125;p25"/>
          <p:cNvGraphicFramePr/>
          <p:nvPr/>
        </p:nvGraphicFramePr>
        <p:xfrm>
          <a:off x="952500" y="1302450"/>
          <a:ext cx="7239000" cy="2773470"/>
        </p:xfrm>
        <a:graphic>
          <a:graphicData uri="http://schemas.openxmlformats.org/drawingml/2006/table">
            <a:tbl>
              <a:tblPr>
                <a:noFill/>
                <a:tableStyleId>{21D833CA-93B4-4AF9-AC81-243B56018DAA}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t>Task</a:t>
                      </a:r>
                      <a:endParaRPr b="1"/>
                    </a:p>
                  </a:txBody>
                  <a:tcPr marL="91425" marR="91425" marT="91425" marB="91425" anchor="ctr"/>
                </a:tc>
                <a:tc>
                  <a:txBody>
                    <a:bodyPr/>
                    <a:lstStyle/>
                    <a:p>
                      <a:pPr marL="0" lvl="0" indent="0" algn="ctr" rtl="0">
                        <a:spcBef>
                          <a:spcPts val="0"/>
                        </a:spcBef>
                        <a:spcAft>
                          <a:spcPts val="0"/>
                        </a:spcAft>
                        <a:buNone/>
                      </a:pPr>
                      <a:r>
                        <a:rPr lang="en" b="1"/>
                        <a:t>Assigned to</a:t>
                      </a:r>
                      <a:endParaRPr b="1"/>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Data Loading and Preprocessing</a:t>
                      </a:r>
                      <a:endParaRPr/>
                    </a:p>
                  </a:txBody>
                  <a:tcPr marL="91425" marR="91425" marT="91425" marB="91425" anchor="ctr"/>
                </a:tc>
                <a:tc>
                  <a:txBody>
                    <a:bodyPr/>
                    <a:lstStyle/>
                    <a:p>
                      <a:pPr marL="0" lvl="0" indent="0" algn="ctr" rtl="0">
                        <a:spcBef>
                          <a:spcPts val="0"/>
                        </a:spcBef>
                        <a:spcAft>
                          <a:spcPts val="0"/>
                        </a:spcAft>
                        <a:buNone/>
                      </a:pPr>
                      <a:r>
                        <a:rPr lang="en"/>
                        <a:t>Afet Ibadova</a:t>
                      </a:r>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EDA</a:t>
                      </a:r>
                      <a:endParaRPr/>
                    </a:p>
                  </a:txBody>
                  <a:tcPr marL="91425" marR="91425" marT="91425" marB="91425" anchor="ctr"/>
                </a:tc>
                <a:tc>
                  <a:txBody>
                    <a:bodyPr/>
                    <a:lstStyle/>
                    <a:p>
                      <a:pPr marL="0" lvl="0" indent="0" algn="ctr" rtl="0">
                        <a:spcBef>
                          <a:spcPts val="0"/>
                        </a:spcBef>
                        <a:spcAft>
                          <a:spcPts val="0"/>
                        </a:spcAft>
                        <a:buNone/>
                      </a:pPr>
                      <a:r>
                        <a:rPr lang="en"/>
                        <a:t>Daryush Ray</a:t>
                      </a:r>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Strategy 1</a:t>
                      </a:r>
                      <a:endParaRPr/>
                    </a:p>
                  </a:txBody>
                  <a:tcPr marL="91425" marR="91425" marT="91425" marB="91425" anchor="ctr"/>
                </a:tc>
                <a:tc>
                  <a:txBody>
                    <a:bodyPr/>
                    <a:lstStyle/>
                    <a:p>
                      <a:pPr marL="0" lvl="0" indent="0" algn="ctr" rtl="0">
                        <a:spcBef>
                          <a:spcPts val="0"/>
                        </a:spcBef>
                        <a:spcAft>
                          <a:spcPts val="0"/>
                        </a:spcAft>
                        <a:buNone/>
                      </a:pPr>
                      <a:r>
                        <a:rPr lang="en"/>
                        <a:t>Afet Ibadova</a:t>
                      </a:r>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t>Strategy 2</a:t>
                      </a:r>
                      <a:endParaRPr/>
                    </a:p>
                  </a:txBody>
                  <a:tcPr marL="91425" marR="91425" marT="91425" marB="91425" anchor="ctr"/>
                </a:tc>
                <a:tc>
                  <a:txBody>
                    <a:bodyPr/>
                    <a:lstStyle/>
                    <a:p>
                      <a:pPr marL="0" lvl="0" indent="0" algn="ctr" rtl="0">
                        <a:spcBef>
                          <a:spcPts val="0"/>
                        </a:spcBef>
                        <a:spcAft>
                          <a:spcPts val="0"/>
                        </a:spcAft>
                        <a:buNone/>
                      </a:pPr>
                      <a:r>
                        <a:rPr lang="en"/>
                        <a:t>Daryush Ray</a:t>
                      </a:r>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a:t>Performance Measures Calculation</a:t>
                      </a:r>
                      <a:endParaRPr/>
                    </a:p>
                  </a:txBody>
                  <a:tcPr marL="91425" marR="91425" marT="91425" marB="91425" anchor="ctr"/>
                </a:tc>
                <a:tc>
                  <a:txBody>
                    <a:bodyPr/>
                    <a:lstStyle/>
                    <a:p>
                      <a:pPr marL="0" lvl="0" indent="0" algn="ctr" rtl="0">
                        <a:spcBef>
                          <a:spcPts val="0"/>
                        </a:spcBef>
                        <a:spcAft>
                          <a:spcPts val="0"/>
                        </a:spcAft>
                        <a:buNone/>
                      </a:pPr>
                      <a:r>
                        <a:rPr lang="en"/>
                        <a:t>Afet Ibadova</a:t>
                      </a:r>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a:t>Optimization and Backtesting</a:t>
                      </a:r>
                      <a:endParaRPr/>
                    </a:p>
                  </a:txBody>
                  <a:tcPr marL="91425" marR="91425" marT="91425" marB="91425" anchor="ctr"/>
                </a:tc>
                <a:tc>
                  <a:txBody>
                    <a:bodyPr/>
                    <a:lstStyle/>
                    <a:p>
                      <a:pPr marL="0" lvl="0" indent="0" algn="ctr" rtl="0">
                        <a:spcBef>
                          <a:spcPts val="0"/>
                        </a:spcBef>
                        <a:spcAft>
                          <a:spcPts val="0"/>
                        </a:spcAft>
                        <a:buNone/>
                      </a:pPr>
                      <a:r>
                        <a:rPr lang="en"/>
                        <a:t>Daryush Ray</a:t>
                      </a:r>
                      <a:endParaRPr/>
                    </a:p>
                  </a:txBody>
                  <a:tcPr marL="91425" marR="91425" marT="91425" marB="91425" anchor="ctr"/>
                </a:tc>
                <a:extLst>
                  <a:ext uri="{0D108BD9-81ED-4DB2-BD59-A6C34878D82A}">
                    <a16:rowId xmlns:a16="http://schemas.microsoft.com/office/drawing/2014/main" val="10006"/>
                  </a:ext>
                </a:extLst>
              </a:tr>
            </a:tbl>
          </a:graphicData>
        </a:graphic>
      </p:graphicFrame>
      <p:sp>
        <p:nvSpPr>
          <p:cNvPr id="126" name="Google Shape;126;p25"/>
          <p:cNvSpPr txBox="1"/>
          <p:nvPr/>
        </p:nvSpPr>
        <p:spPr>
          <a:xfrm>
            <a:off x="0" y="4804800"/>
            <a:ext cx="4780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2"/>
                </a:solidFill>
              </a:rPr>
              <a:t>https://github.com/astronaut505/tradingtroll</a:t>
            </a:r>
            <a:endParaRPr sz="1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Introduction</a:t>
            </a:r>
            <a:endParaRPr b="1" dirty="0">
              <a:latin typeface="Times New Roman" panose="02020603050405020304" pitchFamily="18" charset="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fontScale="92500" lnSpcReduction="20000"/>
          </a:bodyPr>
          <a:lstStyle/>
          <a:p>
            <a:pPr marL="114300" lvl="0" indent="0" algn="l" rtl="0">
              <a:lnSpc>
                <a:spcPct val="150000"/>
              </a:lnSpc>
              <a:spcBef>
                <a:spcPts val="1000"/>
              </a:spcBef>
              <a:spcAft>
                <a:spcPts val="0"/>
              </a:spcAft>
              <a:buClr>
                <a:schemeClr val="dk1"/>
              </a:buClr>
              <a:buSzPts val="1800"/>
              <a:buNone/>
            </a:pPr>
            <a:r>
              <a:rPr lang="en" sz="2400" dirty="0">
                <a:solidFill>
                  <a:schemeClr val="tx1"/>
                </a:solidFill>
                <a:latin typeface="Times New Roman" panose="02020603050405020304" pitchFamily="18" charset="0"/>
                <a:cs typeface="Times New Roman" panose="02020603050405020304" pitchFamily="18" charset="0"/>
              </a:rPr>
              <a:t>Overview: </a:t>
            </a:r>
          </a:p>
          <a:p>
            <a:pPr lvl="1" indent="-342900">
              <a:lnSpc>
                <a:spcPct val="150000"/>
              </a:lnSpc>
              <a:spcBef>
                <a:spcPts val="1000"/>
              </a:spcBef>
              <a:buClr>
                <a:schemeClr val="dk1"/>
              </a:buClr>
              <a:buSzPts val="1800"/>
              <a:buChar char="●"/>
            </a:pPr>
            <a:r>
              <a:rPr lang="en-US" sz="1900" dirty="0">
                <a:solidFill>
                  <a:schemeClr val="tx1"/>
                </a:solidFill>
                <a:latin typeface="Times New Roman" panose="02020603050405020304" pitchFamily="18" charset="0"/>
                <a:cs typeface="Times New Roman" panose="02020603050405020304" pitchFamily="18" charset="0"/>
              </a:rPr>
              <a:t>Leveraging advanced computational tools in financial trading</a:t>
            </a:r>
          </a:p>
          <a:p>
            <a:pPr lvl="1" indent="-342900">
              <a:lnSpc>
                <a:spcPct val="150000"/>
              </a:lnSpc>
              <a:spcBef>
                <a:spcPts val="1000"/>
              </a:spcBef>
              <a:buClr>
                <a:schemeClr val="dk1"/>
              </a:buClr>
              <a:buSzPts val="1800"/>
              <a:buChar char="●"/>
            </a:pPr>
            <a:r>
              <a:rPr lang="en-US" sz="1900" dirty="0">
                <a:solidFill>
                  <a:schemeClr val="tx1"/>
                </a:solidFill>
                <a:latin typeface="Times New Roman" panose="02020603050405020304" pitchFamily="18" charset="0"/>
                <a:cs typeface="Times New Roman" panose="02020603050405020304" pitchFamily="18" charset="0"/>
              </a:rPr>
              <a:t>Focus on NVIDIA stock prices (Jan 2018 - Jan 2024)</a:t>
            </a:r>
          </a:p>
          <a:p>
            <a:pPr marL="114300" lvl="0" indent="0" algn="l" rtl="0">
              <a:lnSpc>
                <a:spcPct val="150000"/>
              </a:lnSpc>
              <a:spcBef>
                <a:spcPts val="1000"/>
              </a:spcBef>
              <a:spcAft>
                <a:spcPts val="0"/>
              </a:spcAft>
              <a:buClr>
                <a:schemeClr val="dk1"/>
              </a:buClr>
              <a:buSzPts val="1800"/>
              <a:buNone/>
            </a:pPr>
            <a:r>
              <a:rPr lang="en" sz="2400" dirty="0">
                <a:solidFill>
                  <a:schemeClr val="tx1"/>
                </a:solidFill>
                <a:latin typeface="Times New Roman" panose="02020603050405020304" pitchFamily="18" charset="0"/>
                <a:cs typeface="Times New Roman" panose="02020603050405020304" pitchFamily="18" charset="0"/>
              </a:rPr>
              <a:t>Objective: </a:t>
            </a:r>
          </a:p>
          <a:p>
            <a:pPr lvl="1" indent="-342900">
              <a:lnSpc>
                <a:spcPct val="150000"/>
              </a:lnSpc>
              <a:spcBef>
                <a:spcPts val="1000"/>
              </a:spcBef>
              <a:buClr>
                <a:schemeClr val="dk1"/>
              </a:buClr>
              <a:buSzPts val="1800"/>
              <a:buChar char="●"/>
            </a:pPr>
            <a:r>
              <a:rPr lang="en" sz="1900" dirty="0">
                <a:solidFill>
                  <a:schemeClr val="tx1"/>
                </a:solidFill>
                <a:latin typeface="Times New Roman" panose="02020603050405020304" pitchFamily="18" charset="0"/>
                <a:cs typeface="Times New Roman" panose="02020603050405020304" pitchFamily="18" charset="0"/>
              </a:rPr>
              <a:t>Develop, optimize, and test two distinct investment strategies.</a:t>
            </a:r>
          </a:p>
          <a:p>
            <a:pPr lvl="1" indent="-342900">
              <a:lnSpc>
                <a:spcPct val="150000"/>
              </a:lnSpc>
              <a:spcBef>
                <a:spcPts val="1000"/>
              </a:spcBef>
              <a:buClr>
                <a:schemeClr val="dk1"/>
              </a:buClr>
              <a:buSzPts val="1800"/>
              <a:buChar char="●"/>
            </a:pPr>
            <a:r>
              <a:rPr lang="en-US" sz="1900" dirty="0">
                <a:solidFill>
                  <a:schemeClr val="tx1"/>
                </a:solidFill>
                <a:latin typeface="Times New Roman" panose="02020603050405020304" pitchFamily="18" charset="0"/>
                <a:cs typeface="Times New Roman" panose="02020603050405020304" pitchFamily="18" charset="0"/>
              </a:rPr>
              <a:t>Evaluate performance using historical stock data</a:t>
            </a:r>
            <a:endParaRPr lang="en" sz="19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Literature Review</a:t>
            </a:r>
            <a:endParaRPr b="1" dirty="0">
              <a:latin typeface="Times New Roman" panose="02020603050405020304" pitchFamily="18" charset="0"/>
              <a:cs typeface="Times New Roman" panose="02020603050405020304" pitchFamily="18" charset="0"/>
            </a:endParaRPr>
          </a:p>
        </p:txBody>
      </p:sp>
      <p:sp>
        <p:nvSpPr>
          <p:cNvPr id="68" name="Google Shape;68;p15"/>
          <p:cNvSpPr txBox="1">
            <a:spLocks noGrp="1"/>
          </p:cNvSpPr>
          <p:nvPr>
            <p:ph type="body" idx="1"/>
          </p:nvPr>
        </p:nvSpPr>
        <p:spPr>
          <a:xfrm>
            <a:off x="311700" y="1017724"/>
            <a:ext cx="8520600" cy="4125775"/>
          </a:xfrm>
          <a:prstGeom prst="rect">
            <a:avLst/>
          </a:prstGeom>
        </p:spPr>
        <p:txBody>
          <a:bodyPr spcFirstLastPara="1" wrap="square" lIns="91425" tIns="91425" rIns="91425" bIns="91425" anchor="t" anchorCtr="0">
            <a:normAutofit fontScale="92500" lnSpcReduction="10000"/>
          </a:bodyPr>
          <a:lstStyle/>
          <a:p>
            <a:pPr marL="114300" indent="0">
              <a:lnSpc>
                <a:spcPct val="150000"/>
              </a:lnSpc>
              <a:buNone/>
            </a:pPr>
            <a:r>
              <a:rPr lang="en-US" b="1" dirty="0">
                <a:solidFill>
                  <a:schemeClr val="tx1"/>
                </a:solidFill>
                <a:latin typeface="Times New Roman" panose="02020603050405020304" pitchFamily="18" charset="0"/>
                <a:cs typeface="Times New Roman" panose="02020603050405020304" pitchFamily="18" charset="0"/>
              </a:rPr>
              <a:t>Hidden Markov Models (HMM)</a:t>
            </a:r>
            <a:r>
              <a:rPr lang="en-US" dirty="0">
                <a:solidFill>
                  <a:schemeClr val="tx1"/>
                </a:solidFill>
                <a:latin typeface="Times New Roman" panose="02020603050405020304" pitchFamily="18" charset="0"/>
                <a:cs typeface="Times New Roman" panose="02020603050405020304" pitchFamily="18" charset="0"/>
              </a:rPr>
              <a:t>:</a:t>
            </a:r>
          </a:p>
          <a:p>
            <a:pPr marL="742950" lvl="1" indent="-285750">
              <a:lnSpc>
                <a:spcPct val="150000"/>
              </a:lnSpc>
            </a:pPr>
            <a:r>
              <a:rPr lang="en-US" sz="1600" dirty="0">
                <a:solidFill>
                  <a:schemeClr val="tx1"/>
                </a:solidFill>
                <a:latin typeface="Times New Roman" panose="02020603050405020304" pitchFamily="18" charset="0"/>
                <a:cs typeface="Times New Roman" panose="02020603050405020304" pitchFamily="18" charset="0"/>
              </a:rPr>
              <a:t>Effective for modeling probabilistic market states (Hamilton, 1989).</a:t>
            </a:r>
          </a:p>
          <a:p>
            <a:pPr marL="742950" lvl="1" indent="-285750">
              <a:lnSpc>
                <a:spcPct val="150000"/>
              </a:lnSpc>
            </a:pPr>
            <a:r>
              <a:rPr lang="en-US" sz="1600" dirty="0">
                <a:solidFill>
                  <a:schemeClr val="tx1"/>
                </a:solidFill>
                <a:latin typeface="Times New Roman" panose="02020603050405020304" pitchFamily="18" charset="0"/>
                <a:cs typeface="Times New Roman" panose="02020603050405020304" pitchFamily="18" charset="0"/>
              </a:rPr>
              <a:t>Robust framework for market predictions (Elliott et al., 2008).</a:t>
            </a:r>
          </a:p>
          <a:p>
            <a:pPr marL="114300" indent="0">
              <a:lnSpc>
                <a:spcPct val="150000"/>
              </a:lnSpc>
              <a:buNone/>
            </a:pPr>
            <a:r>
              <a:rPr lang="en-US" b="1" dirty="0">
                <a:solidFill>
                  <a:schemeClr val="tx1"/>
                </a:solidFill>
                <a:latin typeface="Times New Roman" panose="02020603050405020304" pitchFamily="18" charset="0"/>
                <a:cs typeface="Times New Roman" panose="02020603050405020304" pitchFamily="18" charset="0"/>
              </a:rPr>
              <a:t>Machine Learning in Financial Markets</a:t>
            </a:r>
            <a:r>
              <a:rPr lang="en-US" dirty="0">
                <a:solidFill>
                  <a:schemeClr val="tx1"/>
                </a:solidFill>
                <a:latin typeface="Times New Roman" panose="02020603050405020304" pitchFamily="18" charset="0"/>
                <a:cs typeface="Times New Roman" panose="02020603050405020304" pitchFamily="18" charset="0"/>
              </a:rPr>
              <a:t>:</a:t>
            </a:r>
          </a:p>
          <a:p>
            <a:pPr marL="114300" indent="0">
              <a:lnSpc>
                <a:spcPct val="150000"/>
              </a:lnSpc>
              <a:buNone/>
            </a:pPr>
            <a:r>
              <a:rPr lang="en-US" b="1" dirty="0">
                <a:solidFill>
                  <a:schemeClr val="tx1"/>
                </a:solidFill>
                <a:latin typeface="Times New Roman" panose="02020603050405020304" pitchFamily="18" charset="0"/>
                <a:cs typeface="Times New Roman" panose="02020603050405020304" pitchFamily="18" charset="0"/>
              </a:rPr>
              <a:t>Complex Nonlinear Relationships</a:t>
            </a:r>
            <a:r>
              <a:rPr lang="en-US" dirty="0">
                <a:solidFill>
                  <a:schemeClr val="tx1"/>
                </a:solidFill>
                <a:latin typeface="Times New Roman" panose="02020603050405020304" pitchFamily="18" charset="0"/>
                <a:cs typeface="Times New Roman" panose="02020603050405020304" pitchFamily="18" charset="0"/>
              </a:rPr>
              <a:t>:</a:t>
            </a:r>
          </a:p>
          <a:p>
            <a:pPr marL="742950" lvl="1" indent="-285750">
              <a:lnSpc>
                <a:spcPct val="150000"/>
              </a:lnSpc>
            </a:pPr>
            <a:r>
              <a:rPr lang="en-US" sz="1600" dirty="0">
                <a:solidFill>
                  <a:schemeClr val="tx1"/>
                </a:solidFill>
                <a:latin typeface="Times New Roman" panose="02020603050405020304" pitchFamily="18" charset="0"/>
                <a:cs typeface="Times New Roman" panose="02020603050405020304" pitchFamily="18" charset="0"/>
              </a:rPr>
              <a:t>Capture intricate patterns (Prado, 2018).</a:t>
            </a:r>
          </a:p>
          <a:p>
            <a:pPr marL="742950" lvl="1" indent="-285750">
              <a:lnSpc>
                <a:spcPct val="150000"/>
              </a:lnSpc>
            </a:pPr>
            <a:r>
              <a:rPr lang="en-US" sz="1600" dirty="0">
                <a:solidFill>
                  <a:schemeClr val="tx1"/>
                </a:solidFill>
                <a:latin typeface="Times New Roman" panose="02020603050405020304" pitchFamily="18" charset="0"/>
                <a:cs typeface="Times New Roman" panose="02020603050405020304" pitchFamily="18" charset="0"/>
              </a:rPr>
              <a:t>Ensemble methods outperform single models (Patel et al., 2015).</a:t>
            </a:r>
          </a:p>
          <a:p>
            <a:pPr marL="114300" indent="0">
              <a:lnSpc>
                <a:spcPct val="150000"/>
              </a:lnSpc>
              <a:buNone/>
            </a:pPr>
            <a:r>
              <a:rPr lang="en-US" b="1" dirty="0">
                <a:solidFill>
                  <a:schemeClr val="tx1"/>
                </a:solidFill>
                <a:latin typeface="Times New Roman" panose="02020603050405020304" pitchFamily="18" charset="0"/>
                <a:cs typeface="Times New Roman" panose="02020603050405020304" pitchFamily="18" charset="0"/>
              </a:rPr>
              <a:t>Hybrid Approaches</a:t>
            </a:r>
            <a:r>
              <a:rPr lang="en-US" dirty="0">
                <a:solidFill>
                  <a:schemeClr val="tx1"/>
                </a:solidFill>
                <a:latin typeface="Times New Roman" panose="02020603050405020304" pitchFamily="18" charset="0"/>
                <a:cs typeface="Times New Roman" panose="02020603050405020304" pitchFamily="18" charset="0"/>
              </a:rPr>
              <a:t>:</a:t>
            </a:r>
          </a:p>
          <a:p>
            <a:pPr>
              <a:lnSpc>
                <a:spcPct val="150000"/>
              </a:lnSpc>
            </a:pPr>
            <a:r>
              <a:rPr lang="en-US" b="1" dirty="0">
                <a:solidFill>
                  <a:schemeClr val="tx1"/>
                </a:solidFill>
                <a:latin typeface="Times New Roman" panose="02020603050405020304" pitchFamily="18" charset="0"/>
                <a:cs typeface="Times New Roman" panose="02020603050405020304" pitchFamily="18" charset="0"/>
              </a:rPr>
              <a:t>Enhanced Prediction</a:t>
            </a:r>
            <a:r>
              <a:rPr lang="en-US" dirty="0">
                <a:solidFill>
                  <a:schemeClr val="tx1"/>
                </a:solidFill>
                <a:latin typeface="Times New Roman" panose="02020603050405020304" pitchFamily="18" charset="0"/>
                <a:cs typeface="Times New Roman" panose="02020603050405020304" pitchFamily="18" charset="0"/>
              </a:rPr>
              <a:t>:</a:t>
            </a:r>
          </a:p>
          <a:p>
            <a:pPr marL="742950" lvl="1" indent="-285750">
              <a:lnSpc>
                <a:spcPct val="150000"/>
              </a:lnSpc>
            </a:pPr>
            <a:r>
              <a:rPr lang="en-US" sz="1600" dirty="0">
                <a:solidFill>
                  <a:schemeClr val="tx1"/>
                </a:solidFill>
                <a:latin typeface="Times New Roman" panose="02020603050405020304" pitchFamily="18" charset="0"/>
                <a:cs typeface="Times New Roman" panose="02020603050405020304" pitchFamily="18" charset="0"/>
              </a:rPr>
              <a:t>Combining technical indicators with ML improves accuracy (Huang et al., 2009).</a:t>
            </a:r>
          </a:p>
          <a:p>
            <a:pPr marL="742950" lvl="1" indent="-285750">
              <a:lnSpc>
                <a:spcPct val="150000"/>
              </a:lnSpc>
            </a:pPr>
            <a:r>
              <a:rPr lang="en-US" sz="1600" dirty="0">
                <a:solidFill>
                  <a:schemeClr val="tx1"/>
                </a:solidFill>
                <a:latin typeface="Times New Roman" panose="02020603050405020304" pitchFamily="18" charset="0"/>
                <a:cs typeface="Times New Roman" panose="02020603050405020304" pitchFamily="18" charset="0"/>
              </a:rPr>
              <a:t>Improves strategy adaptability (Zhang &amp; Wang, 2017).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Dataset Desription</a:t>
            </a:r>
            <a:endParaRPr b="1" dirty="0">
              <a:latin typeface="Times New Roman" panose="02020603050405020304" pitchFamily="18" charset="0"/>
              <a:cs typeface="Times New Roman" panose="02020603050405020304" pitchFamily="18" charset="0"/>
            </a:endParaRPr>
          </a:p>
        </p:txBody>
      </p:sp>
      <p:sp>
        <p:nvSpPr>
          <p:cNvPr id="74" name="Google Shape;74;p16"/>
          <p:cNvSpPr txBox="1">
            <a:spLocks noGrp="1"/>
          </p:cNvSpPr>
          <p:nvPr>
            <p:ph type="body" idx="1"/>
          </p:nvPr>
        </p:nvSpPr>
        <p:spPr>
          <a:xfrm>
            <a:off x="377014" y="1017725"/>
            <a:ext cx="8520600" cy="3831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Times New Roman" panose="02020603050405020304" pitchFamily="18" charset="0"/>
                <a:cs typeface="Times New Roman" panose="02020603050405020304" pitchFamily="18" charset="0"/>
              </a:rPr>
              <a:t>Data Source:</a:t>
            </a:r>
            <a:r>
              <a:rPr lang="en" sz="1500" dirty="0">
                <a:solidFill>
                  <a:schemeClr val="dk1"/>
                </a:solidFill>
                <a:latin typeface="Times New Roman" panose="02020603050405020304" pitchFamily="18" charset="0"/>
                <a:cs typeface="Times New Roman" panose="02020603050405020304" pitchFamily="18" charset="0"/>
              </a:rPr>
              <a:t> Yahoo Finance</a:t>
            </a:r>
            <a:endParaRPr sz="15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0"/>
              </a:spcAft>
              <a:buClr>
                <a:schemeClr val="dk1"/>
              </a:buClr>
              <a:buSzPts val="1100"/>
              <a:buFont typeface="Arial"/>
              <a:buNone/>
            </a:pPr>
            <a:r>
              <a:rPr lang="en" sz="1500" b="1" dirty="0">
                <a:solidFill>
                  <a:schemeClr val="dk1"/>
                </a:solidFill>
                <a:latin typeface="Times New Roman" panose="02020603050405020304" pitchFamily="18" charset="0"/>
                <a:cs typeface="Times New Roman" panose="02020603050405020304" pitchFamily="18" charset="0"/>
              </a:rPr>
              <a:t>Time Span:</a:t>
            </a:r>
            <a:r>
              <a:rPr lang="en" sz="1500" dirty="0">
                <a:solidFill>
                  <a:schemeClr val="dk1"/>
                </a:solidFill>
                <a:latin typeface="Times New Roman" panose="02020603050405020304" pitchFamily="18" charset="0"/>
                <a:cs typeface="Times New Roman" panose="02020603050405020304" pitchFamily="18" charset="0"/>
              </a:rPr>
              <a:t> January 2018 - January 2024</a:t>
            </a:r>
            <a:endParaRPr sz="15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0"/>
              </a:spcAft>
              <a:buClr>
                <a:schemeClr val="dk1"/>
              </a:buClr>
              <a:buSzPts val="1100"/>
              <a:buFont typeface="Arial"/>
              <a:buNone/>
            </a:pPr>
            <a:r>
              <a:rPr lang="en" sz="1500" b="1" dirty="0">
                <a:solidFill>
                  <a:schemeClr val="dk1"/>
                </a:solidFill>
                <a:latin typeface="Times New Roman" panose="02020603050405020304" pitchFamily="18" charset="0"/>
                <a:cs typeface="Times New Roman" panose="02020603050405020304" pitchFamily="18" charset="0"/>
              </a:rPr>
              <a:t>Key Metrics:</a:t>
            </a:r>
            <a:endParaRPr sz="1500" b="1" dirty="0">
              <a:solidFill>
                <a:schemeClr val="dk1"/>
              </a:solidFill>
              <a:latin typeface="Times New Roman" panose="02020603050405020304" pitchFamily="18" charset="0"/>
              <a:cs typeface="Times New Roman" panose="02020603050405020304" pitchFamily="18" charset="0"/>
            </a:endParaRPr>
          </a:p>
          <a:p>
            <a:pPr marL="457200" lvl="0" indent="-323850" algn="l" rtl="0">
              <a:lnSpc>
                <a:spcPct val="115000"/>
              </a:lnSpc>
              <a:spcBef>
                <a:spcPts val="1200"/>
              </a:spcBef>
              <a:spcAft>
                <a:spcPts val="0"/>
              </a:spcAft>
              <a:buClr>
                <a:schemeClr val="dk1"/>
              </a:buClr>
              <a:buSzPts val="1500"/>
              <a:buChar char="●"/>
            </a:pPr>
            <a:r>
              <a:rPr lang="en" sz="1500" dirty="0">
                <a:solidFill>
                  <a:schemeClr val="dk1"/>
                </a:solidFill>
                <a:latin typeface="Times New Roman" panose="02020603050405020304" pitchFamily="18" charset="0"/>
                <a:cs typeface="Times New Roman" panose="02020603050405020304" pitchFamily="18" charset="0"/>
              </a:rPr>
              <a:t>Open, Close, High, Low, Volume</a:t>
            </a:r>
            <a:endParaRPr sz="15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0"/>
              </a:spcAft>
              <a:buClr>
                <a:schemeClr val="dk1"/>
              </a:buClr>
              <a:buSzPts val="1100"/>
              <a:buFont typeface="Arial"/>
              <a:buNone/>
            </a:pPr>
            <a:r>
              <a:rPr lang="en" sz="1500" b="1" dirty="0">
                <a:solidFill>
                  <a:schemeClr val="dk1"/>
                </a:solidFill>
                <a:latin typeface="Times New Roman" panose="02020603050405020304" pitchFamily="18" charset="0"/>
                <a:cs typeface="Times New Roman" panose="02020603050405020304" pitchFamily="18" charset="0"/>
              </a:rPr>
              <a:t>Data Split:</a:t>
            </a:r>
            <a:endParaRPr sz="1500" b="1" dirty="0">
              <a:solidFill>
                <a:schemeClr val="dk1"/>
              </a:solidFill>
              <a:latin typeface="Times New Roman" panose="02020603050405020304" pitchFamily="18" charset="0"/>
              <a:cs typeface="Times New Roman" panose="02020603050405020304" pitchFamily="18" charset="0"/>
            </a:endParaRPr>
          </a:p>
          <a:p>
            <a:pPr marL="457200" lvl="0" indent="-323850" algn="l" rtl="0">
              <a:lnSpc>
                <a:spcPct val="115000"/>
              </a:lnSpc>
              <a:spcBef>
                <a:spcPts val="1200"/>
              </a:spcBef>
              <a:spcAft>
                <a:spcPts val="0"/>
              </a:spcAft>
              <a:buClr>
                <a:schemeClr val="dk1"/>
              </a:buClr>
              <a:buSzPts val="1500"/>
              <a:buChar char="●"/>
            </a:pPr>
            <a:r>
              <a:rPr lang="en" sz="1500" dirty="0">
                <a:solidFill>
                  <a:schemeClr val="dk1"/>
                </a:solidFill>
                <a:latin typeface="Times New Roman" panose="02020603050405020304" pitchFamily="18" charset="0"/>
                <a:cs typeface="Times New Roman" panose="02020603050405020304" pitchFamily="18" charset="0"/>
              </a:rPr>
              <a:t>80% Training</a:t>
            </a:r>
            <a:endParaRPr sz="1500" dirty="0">
              <a:solidFill>
                <a:schemeClr val="dk1"/>
              </a:solidFill>
              <a:latin typeface="Times New Roman" panose="02020603050405020304" pitchFamily="18" charset="0"/>
              <a:cs typeface="Times New Roman" panose="02020603050405020304" pitchFamily="18" charset="0"/>
            </a:endParaRPr>
          </a:p>
          <a:p>
            <a:pPr marL="457200" lvl="0" indent="-323850" algn="l" rtl="0">
              <a:lnSpc>
                <a:spcPct val="115000"/>
              </a:lnSpc>
              <a:spcBef>
                <a:spcPts val="0"/>
              </a:spcBef>
              <a:spcAft>
                <a:spcPts val="0"/>
              </a:spcAft>
              <a:buClr>
                <a:schemeClr val="dk1"/>
              </a:buClr>
              <a:buSzPts val="1500"/>
              <a:buChar char="●"/>
            </a:pPr>
            <a:r>
              <a:rPr lang="en" sz="1500" dirty="0">
                <a:solidFill>
                  <a:schemeClr val="dk1"/>
                </a:solidFill>
                <a:latin typeface="Times New Roman" panose="02020603050405020304" pitchFamily="18" charset="0"/>
                <a:cs typeface="Times New Roman" panose="02020603050405020304" pitchFamily="18" charset="0"/>
              </a:rPr>
              <a:t>20% Testing</a:t>
            </a:r>
            <a:endParaRPr sz="15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0"/>
              </a:spcAft>
              <a:buClr>
                <a:schemeClr val="dk1"/>
              </a:buClr>
              <a:buSzPts val="1100"/>
              <a:buFont typeface="Arial"/>
              <a:buNone/>
            </a:pPr>
            <a:r>
              <a:rPr lang="en" sz="1500" b="1" dirty="0">
                <a:solidFill>
                  <a:schemeClr val="dk1"/>
                </a:solidFill>
                <a:latin typeface="Times New Roman" panose="02020603050405020304" pitchFamily="18" charset="0"/>
                <a:cs typeface="Times New Roman" panose="02020603050405020304" pitchFamily="18" charset="0"/>
              </a:rPr>
              <a:t>Data Preprocessing:</a:t>
            </a:r>
            <a:endParaRPr sz="1500" b="1" dirty="0">
              <a:solidFill>
                <a:schemeClr val="dk1"/>
              </a:solidFill>
              <a:latin typeface="Times New Roman" panose="02020603050405020304" pitchFamily="18" charset="0"/>
              <a:cs typeface="Times New Roman" panose="02020603050405020304" pitchFamily="18" charset="0"/>
            </a:endParaRPr>
          </a:p>
          <a:p>
            <a:pPr marL="457200" lvl="0" indent="-323850" algn="l" rtl="0">
              <a:lnSpc>
                <a:spcPct val="115000"/>
              </a:lnSpc>
              <a:spcBef>
                <a:spcPts val="1200"/>
              </a:spcBef>
              <a:spcAft>
                <a:spcPts val="0"/>
              </a:spcAft>
              <a:buClr>
                <a:schemeClr val="dk1"/>
              </a:buClr>
              <a:buSzPts val="1500"/>
              <a:buChar char="●"/>
            </a:pPr>
            <a:r>
              <a:rPr lang="en" sz="1500" dirty="0">
                <a:solidFill>
                  <a:schemeClr val="dk1"/>
                </a:solidFill>
                <a:latin typeface="Times New Roman" panose="02020603050405020304" pitchFamily="18" charset="0"/>
                <a:cs typeface="Times New Roman" panose="02020603050405020304" pitchFamily="18" charset="0"/>
              </a:rPr>
              <a:t>Checked for missing values, anomalies</a:t>
            </a:r>
            <a:endParaRPr sz="1500" dirty="0">
              <a:solidFill>
                <a:schemeClr val="dk1"/>
              </a:solidFill>
              <a:latin typeface="Times New Roman" panose="02020603050405020304" pitchFamily="18" charset="0"/>
              <a:cs typeface="Times New Roman" panose="02020603050405020304" pitchFamily="18" charset="0"/>
            </a:endParaRPr>
          </a:p>
          <a:p>
            <a:pPr marL="457200" lvl="0" indent="-323850" algn="l" rtl="0">
              <a:lnSpc>
                <a:spcPct val="115000"/>
              </a:lnSpc>
              <a:spcBef>
                <a:spcPts val="0"/>
              </a:spcBef>
              <a:spcAft>
                <a:spcPts val="0"/>
              </a:spcAft>
              <a:buClr>
                <a:schemeClr val="dk1"/>
              </a:buClr>
              <a:buSzPts val="1500"/>
              <a:buChar char="●"/>
            </a:pPr>
            <a:r>
              <a:rPr lang="en" sz="1500" dirty="0">
                <a:solidFill>
                  <a:schemeClr val="dk1"/>
                </a:solidFill>
                <a:latin typeface="Times New Roman" panose="02020603050405020304" pitchFamily="18" charset="0"/>
                <a:cs typeface="Times New Roman" panose="02020603050405020304" pitchFamily="18" charset="0"/>
              </a:rPr>
              <a:t>Ensured data consistency and synchronization</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Methodology</a:t>
            </a:r>
            <a:endParaRPr b="1" dirty="0">
              <a:latin typeface="Times New Roman" panose="02020603050405020304" pitchFamily="18" charset="0"/>
              <a:cs typeface="Times New Roman" panose="02020603050405020304" pitchFamily="18" charset="0"/>
            </a:endParaRPr>
          </a:p>
        </p:txBody>
      </p:sp>
      <p:sp>
        <p:nvSpPr>
          <p:cNvPr id="80" name="Google Shape;80;p17"/>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1100"/>
              <a:buFont typeface="Arial"/>
              <a:buNone/>
            </a:pPr>
            <a:r>
              <a:rPr lang="en" sz="1400" b="1" dirty="0">
                <a:solidFill>
                  <a:schemeClr val="tx1"/>
                </a:solidFill>
                <a:latin typeface="Times New Roman" panose="02020603050405020304" pitchFamily="18" charset="0"/>
                <a:cs typeface="Times New Roman" panose="02020603050405020304" pitchFamily="18" charset="0"/>
              </a:rPr>
              <a:t>Two Strategies:</a:t>
            </a:r>
            <a:endParaRPr sz="1400" b="1" dirty="0">
              <a:solidFill>
                <a:schemeClr val="tx1"/>
              </a:solidFill>
              <a:latin typeface="Times New Roman" panose="02020603050405020304" pitchFamily="18" charset="0"/>
              <a:cs typeface="Times New Roman" panose="02020603050405020304" pitchFamily="18" charset="0"/>
            </a:endParaRPr>
          </a:p>
          <a:p>
            <a:pPr marL="457200" lvl="0" indent="-311150" algn="l" rtl="0">
              <a:lnSpc>
                <a:spcPct val="105000"/>
              </a:lnSpc>
              <a:spcBef>
                <a:spcPts val="1200"/>
              </a:spcBef>
              <a:spcAft>
                <a:spcPts val="0"/>
              </a:spcAft>
              <a:buClr>
                <a:schemeClr val="dk1"/>
              </a:buClr>
              <a:buSzPts val="1300"/>
              <a:buChar char="●"/>
            </a:pPr>
            <a:r>
              <a:rPr lang="en-US" sz="1400" dirty="0">
                <a:solidFill>
                  <a:schemeClr val="tx1"/>
                </a:solidFill>
                <a:latin typeface="Times New Roman" panose="02020603050405020304" pitchFamily="18" charset="0"/>
                <a:cs typeface="Times New Roman" panose="02020603050405020304" pitchFamily="18" charset="0"/>
              </a:rPr>
              <a:t>HMM-Based Trading Strategy</a:t>
            </a:r>
            <a:endParaRPr sz="1400" dirty="0">
              <a:solidFill>
                <a:schemeClr val="tx1"/>
              </a:solidFill>
              <a:latin typeface="Times New Roman" panose="02020603050405020304" pitchFamily="18" charset="0"/>
              <a:cs typeface="Times New Roman" panose="02020603050405020304" pitchFamily="18" charset="0"/>
            </a:endParaRPr>
          </a:p>
          <a:p>
            <a:pPr marL="457200" lvl="0" indent="-311150" algn="l" rtl="0">
              <a:lnSpc>
                <a:spcPct val="105000"/>
              </a:lnSpc>
              <a:spcBef>
                <a:spcPts val="0"/>
              </a:spcBef>
              <a:spcAft>
                <a:spcPts val="0"/>
              </a:spcAft>
              <a:buClr>
                <a:schemeClr val="dk1"/>
              </a:buClr>
              <a:buSzPts val="1300"/>
              <a:buChar char="●"/>
            </a:pPr>
            <a:r>
              <a:rPr lang="en" sz="1400" dirty="0">
                <a:solidFill>
                  <a:schemeClr val="tx1"/>
                </a:solidFill>
                <a:latin typeface="Times New Roman" panose="02020603050405020304" pitchFamily="18" charset="0"/>
                <a:cs typeface="Times New Roman" panose="02020603050405020304" pitchFamily="18" charset="0"/>
              </a:rPr>
              <a:t>Machine Learning (Random Forest, XGBoost)</a:t>
            </a:r>
            <a:endParaRPr sz="1400"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5000"/>
              </a:lnSpc>
              <a:spcBef>
                <a:spcPts val="1200"/>
              </a:spcBef>
              <a:spcAft>
                <a:spcPts val="0"/>
              </a:spcAft>
              <a:buClr>
                <a:schemeClr val="dk1"/>
              </a:buClr>
              <a:buSzPts val="1100"/>
              <a:buFont typeface="Arial"/>
              <a:buNone/>
            </a:pPr>
            <a:r>
              <a:rPr lang="en" sz="1400" b="1" dirty="0">
                <a:solidFill>
                  <a:schemeClr val="tx1"/>
                </a:solidFill>
                <a:latin typeface="Times New Roman" panose="02020603050405020304" pitchFamily="18" charset="0"/>
                <a:cs typeface="Times New Roman" panose="02020603050405020304" pitchFamily="18" charset="0"/>
              </a:rPr>
              <a:t>HMM-Based Strategy:</a:t>
            </a:r>
            <a:endParaRPr sz="1400" b="1" dirty="0">
              <a:solidFill>
                <a:schemeClr val="tx1"/>
              </a:solidFill>
              <a:latin typeface="Times New Roman" panose="02020603050405020304" pitchFamily="18" charset="0"/>
              <a:cs typeface="Times New Roman" panose="02020603050405020304" pitchFamily="18" charset="0"/>
            </a:endParaRPr>
          </a:p>
          <a:p>
            <a:pPr marL="457200" lvl="0" indent="-311150" algn="l" rtl="0">
              <a:lnSpc>
                <a:spcPct val="105000"/>
              </a:lnSpc>
              <a:spcBef>
                <a:spcPts val="1200"/>
              </a:spcBef>
              <a:spcAft>
                <a:spcPts val="0"/>
              </a:spcAft>
              <a:buClr>
                <a:schemeClr val="dk1"/>
              </a:buClr>
              <a:buSzPts val="1300"/>
              <a:buChar char="●"/>
            </a:pPr>
            <a:r>
              <a:rPr lang="en" sz="1400" dirty="0">
                <a:solidFill>
                  <a:schemeClr val="tx1"/>
                </a:solidFill>
                <a:latin typeface="Times New Roman" panose="02020603050405020304" pitchFamily="18" charset="0"/>
                <a:cs typeface="Times New Roman" panose="02020603050405020304" pitchFamily="18" charset="0"/>
              </a:rPr>
              <a:t>Data Preparation: </a:t>
            </a:r>
            <a:r>
              <a:rPr lang="en-US" sz="1400" dirty="0">
                <a:solidFill>
                  <a:schemeClr val="tx1"/>
                </a:solidFill>
                <a:latin typeface="Times New Roman" panose="02020603050405020304" pitchFamily="18" charset="0"/>
                <a:cs typeface="Times New Roman" panose="02020603050405020304" pitchFamily="18" charset="0"/>
              </a:rPr>
              <a:t>Calculate returns and rolling </a:t>
            </a:r>
            <a:r>
              <a:rPr lang="en-US" sz="1400" dirty="0" err="1">
                <a:solidFill>
                  <a:schemeClr val="tx1"/>
                </a:solidFill>
                <a:latin typeface="Times New Roman" panose="02020603050405020304" pitchFamily="18" charset="0"/>
                <a:cs typeface="Times New Roman" panose="02020603050405020304" pitchFamily="18" charset="0"/>
              </a:rPr>
              <a:t>volatilityCal</a:t>
            </a:r>
            <a:endParaRPr lang="en-US" sz="1400" dirty="0">
              <a:solidFill>
                <a:schemeClr val="tx1"/>
              </a:solidFill>
              <a:latin typeface="Times New Roman" panose="02020603050405020304" pitchFamily="18" charset="0"/>
              <a:cs typeface="Times New Roman" panose="02020603050405020304" pitchFamily="18" charset="0"/>
            </a:endParaRPr>
          </a:p>
          <a:p>
            <a:pPr marL="457200" lvl="0" indent="-311150" algn="l" rtl="0">
              <a:lnSpc>
                <a:spcPct val="105000"/>
              </a:lnSpc>
              <a:spcBef>
                <a:spcPts val="0"/>
              </a:spcBef>
              <a:spcAft>
                <a:spcPts val="0"/>
              </a:spcAft>
              <a:buClr>
                <a:schemeClr val="dk1"/>
              </a:buClr>
              <a:buSzPts val="1300"/>
              <a:buChar char="●"/>
            </a:pPr>
            <a:r>
              <a:rPr lang="en-US" sz="1400" dirty="0">
                <a:solidFill>
                  <a:schemeClr val="tx1"/>
                </a:solidFill>
                <a:latin typeface="Times New Roman" panose="02020603050405020304" pitchFamily="18" charset="0"/>
                <a:cs typeface="Times New Roman" panose="02020603050405020304" pitchFamily="18" charset="0"/>
              </a:rPr>
              <a:t>HMM Training: Gaussian HMM with 2 hidden states</a:t>
            </a:r>
          </a:p>
          <a:p>
            <a:pPr marL="457200" lvl="0" indent="-311150" algn="l" rtl="0">
              <a:lnSpc>
                <a:spcPct val="105000"/>
              </a:lnSpc>
              <a:spcBef>
                <a:spcPts val="0"/>
              </a:spcBef>
              <a:spcAft>
                <a:spcPts val="0"/>
              </a:spcAft>
              <a:buClr>
                <a:schemeClr val="dk1"/>
              </a:buClr>
              <a:buSzPts val="1300"/>
              <a:buChar char="●"/>
            </a:pPr>
            <a:r>
              <a:rPr lang="en" sz="1400" dirty="0">
                <a:solidFill>
                  <a:schemeClr val="tx1"/>
                </a:solidFill>
                <a:latin typeface="Times New Roman" panose="02020603050405020304" pitchFamily="18" charset="0"/>
                <a:cs typeface="Times New Roman" panose="02020603050405020304" pitchFamily="18" charset="0"/>
              </a:rPr>
              <a:t>Trading signal: Iden</a:t>
            </a:r>
            <a:r>
              <a:rPr lang="en-US" sz="1400" dirty="0" err="1">
                <a:solidFill>
                  <a:schemeClr val="tx1"/>
                </a:solidFill>
                <a:latin typeface="Times New Roman" panose="02020603050405020304" pitchFamily="18" charset="0"/>
                <a:cs typeface="Times New Roman" panose="02020603050405020304" pitchFamily="18" charset="0"/>
              </a:rPr>
              <a:t>tify</a:t>
            </a:r>
            <a:r>
              <a:rPr lang="en-US" sz="1400" dirty="0">
                <a:solidFill>
                  <a:schemeClr val="tx1"/>
                </a:solidFill>
                <a:latin typeface="Times New Roman" panose="02020603050405020304" pitchFamily="18" charset="0"/>
                <a:cs typeface="Times New Roman" panose="02020603050405020304" pitchFamily="18" charset="0"/>
              </a:rPr>
              <a:t> "good" regime based on returns; Generate buy/sell signals</a:t>
            </a:r>
            <a:endParaRPr sz="1400" dirty="0">
              <a:solidFill>
                <a:schemeClr val="tx1"/>
              </a:solidFill>
              <a:latin typeface="Times New Roman" panose="02020603050405020304" pitchFamily="18" charset="0"/>
              <a:cs typeface="Times New Roman" panose="02020603050405020304" pitchFamily="18" charset="0"/>
            </a:endParaRPr>
          </a:p>
          <a:p>
            <a:pPr marL="457200" lvl="0" indent="-311150" algn="l" rtl="0">
              <a:lnSpc>
                <a:spcPct val="105000"/>
              </a:lnSpc>
              <a:spcBef>
                <a:spcPts val="0"/>
              </a:spcBef>
              <a:spcAft>
                <a:spcPts val="0"/>
              </a:spcAft>
              <a:buClr>
                <a:schemeClr val="dk1"/>
              </a:buClr>
              <a:buSzPts val="1300"/>
              <a:buChar char="●"/>
            </a:pPr>
            <a:r>
              <a:rPr lang="en" sz="1400" dirty="0">
                <a:solidFill>
                  <a:schemeClr val="tx1"/>
                </a:solidFill>
                <a:latin typeface="Times New Roman" panose="02020603050405020304" pitchFamily="18" charset="0"/>
                <a:cs typeface="Times New Roman" panose="02020603050405020304" pitchFamily="18" charset="0"/>
              </a:rPr>
              <a:t>Backtesting: Initial Capital $100,000; I</a:t>
            </a:r>
            <a:r>
              <a:rPr lang="en-US" sz="1400" dirty="0" err="1">
                <a:solidFill>
                  <a:schemeClr val="tx1"/>
                </a:solidFill>
                <a:latin typeface="Times New Roman" panose="02020603050405020304" pitchFamily="18" charset="0"/>
                <a:cs typeface="Times New Roman" panose="02020603050405020304" pitchFamily="18" charset="0"/>
              </a:rPr>
              <a:t>mplement</a:t>
            </a:r>
            <a:r>
              <a:rPr lang="en-US" sz="1400" dirty="0">
                <a:solidFill>
                  <a:schemeClr val="tx1"/>
                </a:solidFill>
                <a:latin typeface="Times New Roman" panose="02020603050405020304" pitchFamily="18" charset="0"/>
                <a:cs typeface="Times New Roman" panose="02020603050405020304" pitchFamily="18" charset="0"/>
              </a:rPr>
              <a:t> stop-loss mechanism</a:t>
            </a:r>
            <a:endParaRPr sz="1400"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5000"/>
              </a:lnSpc>
              <a:spcBef>
                <a:spcPts val="1200"/>
              </a:spcBef>
              <a:spcAft>
                <a:spcPts val="0"/>
              </a:spcAft>
              <a:buClr>
                <a:schemeClr val="dk1"/>
              </a:buClr>
              <a:buSzPts val="1100"/>
              <a:buFont typeface="Arial"/>
              <a:buNone/>
            </a:pPr>
            <a:r>
              <a:rPr lang="en" sz="1400" b="1" dirty="0">
                <a:solidFill>
                  <a:schemeClr val="tx1"/>
                </a:solidFill>
                <a:latin typeface="Times New Roman" panose="02020603050405020304" pitchFamily="18" charset="0"/>
                <a:cs typeface="Times New Roman" panose="02020603050405020304" pitchFamily="18" charset="0"/>
              </a:rPr>
              <a:t>Machine Learning Strategy:</a:t>
            </a:r>
            <a:endParaRPr sz="1400" b="1" dirty="0">
              <a:solidFill>
                <a:schemeClr val="tx1"/>
              </a:solidFill>
              <a:latin typeface="Times New Roman" panose="02020603050405020304" pitchFamily="18" charset="0"/>
              <a:cs typeface="Times New Roman" panose="02020603050405020304" pitchFamily="18" charset="0"/>
            </a:endParaRPr>
          </a:p>
          <a:p>
            <a:pPr marL="457200" lvl="0" indent="-311150" algn="l" rtl="0">
              <a:lnSpc>
                <a:spcPct val="105000"/>
              </a:lnSpc>
              <a:spcBef>
                <a:spcPts val="1200"/>
              </a:spcBef>
              <a:spcAft>
                <a:spcPts val="0"/>
              </a:spcAft>
              <a:buClr>
                <a:schemeClr val="dk1"/>
              </a:buClr>
              <a:buSzPts val="1300"/>
              <a:buChar char="●"/>
            </a:pPr>
            <a:r>
              <a:rPr lang="en" sz="1400" dirty="0">
                <a:solidFill>
                  <a:schemeClr val="tx1"/>
                </a:solidFill>
                <a:latin typeface="Times New Roman" panose="02020603050405020304" pitchFamily="18" charset="0"/>
                <a:cs typeface="Times New Roman" panose="02020603050405020304" pitchFamily="18" charset="0"/>
              </a:rPr>
              <a:t>Features: </a:t>
            </a:r>
            <a:r>
              <a:rPr lang="en-US" sz="1400" dirty="0">
                <a:solidFill>
                  <a:schemeClr val="tx1"/>
                </a:solidFill>
                <a:latin typeface="Times New Roman" panose="02020603050405020304" pitchFamily="18" charset="0"/>
                <a:cs typeface="Times New Roman" panose="02020603050405020304" pitchFamily="18" charset="0"/>
              </a:rPr>
              <a:t>SMA, EMA, Momentum, RSI, Bollinger Bands, MACD, ADX, Stochastic, ATR</a:t>
            </a:r>
            <a:endParaRPr sz="1400" dirty="0">
              <a:solidFill>
                <a:schemeClr val="tx1"/>
              </a:solidFill>
              <a:latin typeface="Times New Roman" panose="02020603050405020304" pitchFamily="18" charset="0"/>
              <a:cs typeface="Times New Roman" panose="02020603050405020304" pitchFamily="18" charset="0"/>
            </a:endParaRPr>
          </a:p>
          <a:p>
            <a:pPr marL="457200" lvl="0" indent="-311150" algn="l" rtl="0">
              <a:lnSpc>
                <a:spcPct val="105000"/>
              </a:lnSpc>
              <a:spcBef>
                <a:spcPts val="0"/>
              </a:spcBef>
              <a:spcAft>
                <a:spcPts val="0"/>
              </a:spcAft>
              <a:buClr>
                <a:schemeClr val="dk1"/>
              </a:buClr>
              <a:buSzPts val="1300"/>
              <a:buChar char="●"/>
            </a:pPr>
            <a:r>
              <a:rPr lang="en" sz="1400" dirty="0">
                <a:solidFill>
                  <a:schemeClr val="tx1"/>
                </a:solidFill>
                <a:latin typeface="Times New Roman" panose="02020603050405020304" pitchFamily="18" charset="0"/>
                <a:cs typeface="Times New Roman" panose="02020603050405020304" pitchFamily="18" charset="0"/>
              </a:rPr>
              <a:t>Models: Random Forest, XGBoost</a:t>
            </a:r>
            <a:endParaRPr sz="1400" dirty="0">
              <a:solidFill>
                <a:schemeClr val="tx1"/>
              </a:solidFill>
              <a:latin typeface="Times New Roman" panose="02020603050405020304" pitchFamily="18" charset="0"/>
              <a:cs typeface="Times New Roman" panose="02020603050405020304" pitchFamily="18" charset="0"/>
            </a:endParaRPr>
          </a:p>
          <a:p>
            <a:pPr marL="457200" lvl="0" indent="-311150" algn="l" rtl="0">
              <a:lnSpc>
                <a:spcPct val="105000"/>
              </a:lnSpc>
              <a:spcBef>
                <a:spcPts val="0"/>
              </a:spcBef>
              <a:spcAft>
                <a:spcPts val="0"/>
              </a:spcAft>
              <a:buClr>
                <a:schemeClr val="dk1"/>
              </a:buClr>
              <a:buSzPts val="1300"/>
              <a:buChar char="●"/>
            </a:pPr>
            <a:r>
              <a:rPr lang="en" sz="1400" dirty="0">
                <a:solidFill>
                  <a:schemeClr val="tx1"/>
                </a:solidFill>
                <a:latin typeface="Times New Roman" panose="02020603050405020304" pitchFamily="18" charset="0"/>
                <a:cs typeface="Times New Roman" panose="02020603050405020304" pitchFamily="18" charset="0"/>
              </a:rPr>
              <a:t>Implementation: Python's sklearn and xgboost libraries</a:t>
            </a:r>
            <a:endParaRPr sz="1400" dirty="0">
              <a:solidFill>
                <a:schemeClr val="tx1"/>
              </a:solidFill>
              <a:latin typeface="Times New Roman" panose="02020603050405020304" pitchFamily="18" charset="0"/>
              <a:cs typeface="Times New Roman" panose="02020603050405020304" pitchFamily="18" charset="0"/>
            </a:endParaRPr>
          </a:p>
          <a:p>
            <a:pPr marL="457200" lvl="0" indent="-311150" algn="l" rtl="0">
              <a:lnSpc>
                <a:spcPct val="105000"/>
              </a:lnSpc>
              <a:spcBef>
                <a:spcPts val="0"/>
              </a:spcBef>
              <a:spcAft>
                <a:spcPts val="0"/>
              </a:spcAft>
              <a:buClr>
                <a:schemeClr val="dk1"/>
              </a:buClr>
              <a:buSzPts val="1300"/>
              <a:buChar char="●"/>
            </a:pPr>
            <a:r>
              <a:rPr lang="en" sz="1400" dirty="0">
                <a:solidFill>
                  <a:schemeClr val="tx1"/>
                </a:solidFill>
                <a:latin typeface="Times New Roman" panose="02020603050405020304" pitchFamily="18" charset="0"/>
                <a:cs typeface="Times New Roman" panose="02020603050405020304" pitchFamily="18" charset="0"/>
              </a:rPr>
              <a:t>Training and Validation: Cross-validation, grid search for hyperparameter tuning</a:t>
            </a:r>
            <a:endParaRPr sz="1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13728" y="23806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Results</a:t>
            </a:r>
            <a:endParaRPr b="1"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5B18B6CE-C4CD-BFD3-44E6-A1B43B9F231D}"/>
              </a:ext>
            </a:extLst>
          </p:cNvPr>
          <p:cNvGraphicFramePr>
            <a:graphicFrameLocks noGrp="1"/>
          </p:cNvGraphicFramePr>
          <p:nvPr>
            <p:extLst>
              <p:ext uri="{D42A27DB-BD31-4B8C-83A1-F6EECF244321}">
                <p14:modId xmlns:p14="http://schemas.microsoft.com/office/powerpoint/2010/main" val="2018202705"/>
              </p:ext>
            </p:extLst>
          </p:nvPr>
        </p:nvGraphicFramePr>
        <p:xfrm>
          <a:off x="679732" y="1017725"/>
          <a:ext cx="7428489" cy="2162444"/>
        </p:xfrm>
        <a:graphic>
          <a:graphicData uri="http://schemas.openxmlformats.org/drawingml/2006/table">
            <a:tbl>
              <a:tblPr firstRow="1" firstCol="1" bandRow="1">
                <a:tableStyleId>{21D833CA-93B4-4AF9-AC81-243B56018DAA}</a:tableStyleId>
              </a:tblPr>
              <a:tblGrid>
                <a:gridCol w="1908971">
                  <a:extLst>
                    <a:ext uri="{9D8B030D-6E8A-4147-A177-3AD203B41FA5}">
                      <a16:colId xmlns:a16="http://schemas.microsoft.com/office/drawing/2014/main" val="848943223"/>
                    </a:ext>
                  </a:extLst>
                </a:gridCol>
                <a:gridCol w="2651518">
                  <a:extLst>
                    <a:ext uri="{9D8B030D-6E8A-4147-A177-3AD203B41FA5}">
                      <a16:colId xmlns:a16="http://schemas.microsoft.com/office/drawing/2014/main" val="500292825"/>
                    </a:ext>
                  </a:extLst>
                </a:gridCol>
                <a:gridCol w="1634964">
                  <a:extLst>
                    <a:ext uri="{9D8B030D-6E8A-4147-A177-3AD203B41FA5}">
                      <a16:colId xmlns:a16="http://schemas.microsoft.com/office/drawing/2014/main" val="3089533740"/>
                    </a:ext>
                  </a:extLst>
                </a:gridCol>
                <a:gridCol w="1233036">
                  <a:extLst>
                    <a:ext uri="{9D8B030D-6E8A-4147-A177-3AD203B41FA5}">
                      <a16:colId xmlns:a16="http://schemas.microsoft.com/office/drawing/2014/main" val="3199376364"/>
                    </a:ext>
                  </a:extLst>
                </a:gridCol>
              </a:tblGrid>
              <a:tr h="546944">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Metric</a:t>
                      </a:r>
                      <a:endParaRPr lang="en-US" sz="1400" b="1"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HMM Strategy (Testing Set)</a:t>
                      </a:r>
                      <a:endParaRPr lang="en-US" sz="1400" b="1"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Random Forest</a:t>
                      </a:r>
                      <a:endParaRPr lang="en-US" sz="1400" b="1"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err="1">
                          <a:effectLst/>
                          <a:latin typeface="Times New Roman" panose="02020603050405020304" pitchFamily="18" charset="0"/>
                          <a:cs typeface="Times New Roman" panose="02020603050405020304" pitchFamily="18" charset="0"/>
                        </a:rPr>
                        <a:t>XGBoost</a:t>
                      </a:r>
                      <a:endParaRPr lang="en-US" sz="1400" b="1"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16208616"/>
                  </a:ext>
                </a:extLst>
              </a:tr>
              <a:tr h="546944">
                <a:tc>
                  <a:txBody>
                    <a:bodyPr/>
                    <a:lstStyle/>
                    <a:p>
                      <a:pPr marL="0" marR="0" algn="ctr">
                        <a:lnSpc>
                          <a:spcPct val="115000"/>
                        </a:lnSpc>
                        <a:spcBef>
                          <a:spcPts val="0"/>
                        </a:spcBef>
                        <a:spcAft>
                          <a:spcPts val="0"/>
                        </a:spcAft>
                      </a:pPr>
                      <a:r>
                        <a:rPr lang="en-US" sz="1600" i="1" dirty="0">
                          <a:effectLst/>
                          <a:latin typeface="Times New Roman" panose="02020603050405020304" pitchFamily="18" charset="0"/>
                          <a:cs typeface="Times New Roman" panose="02020603050405020304" pitchFamily="18" charset="0"/>
                        </a:rPr>
                        <a:t>Sharpe Ratio</a:t>
                      </a:r>
                      <a:endParaRPr lang="en-US" sz="1400" i="1"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1.88</a:t>
                      </a:r>
                      <a:endParaRPr lang="en-US" sz="14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2.17</a:t>
                      </a:r>
                      <a:endParaRPr lang="en-US" sz="14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1.99</a:t>
                      </a:r>
                      <a:endParaRPr lang="en-US" sz="14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2407724"/>
                  </a:ext>
                </a:extLst>
              </a:tr>
              <a:tr h="546944">
                <a:tc>
                  <a:txBody>
                    <a:bodyPr/>
                    <a:lstStyle/>
                    <a:p>
                      <a:pPr marL="0" marR="0" algn="ctr">
                        <a:lnSpc>
                          <a:spcPct val="115000"/>
                        </a:lnSpc>
                        <a:spcBef>
                          <a:spcPts val="0"/>
                        </a:spcBef>
                        <a:spcAft>
                          <a:spcPts val="0"/>
                        </a:spcAft>
                      </a:pPr>
                      <a:r>
                        <a:rPr lang="en-US" sz="1600" i="1" dirty="0">
                          <a:effectLst/>
                          <a:latin typeface="Times New Roman" panose="02020603050405020304" pitchFamily="18" charset="0"/>
                          <a:cs typeface="Times New Roman" panose="02020603050405020304" pitchFamily="18" charset="0"/>
                        </a:rPr>
                        <a:t>Total Return</a:t>
                      </a:r>
                      <a:endParaRPr lang="en-US" sz="1400" i="1"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111.66%</a:t>
                      </a:r>
                      <a:endParaRPr lang="en-US" sz="14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183%</a:t>
                      </a:r>
                      <a:endParaRPr lang="en-US" sz="14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161%</a:t>
                      </a:r>
                      <a:endParaRPr lang="en-US" sz="14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97564525"/>
                  </a:ext>
                </a:extLst>
              </a:tr>
              <a:tr h="521612">
                <a:tc>
                  <a:txBody>
                    <a:bodyPr/>
                    <a:lstStyle/>
                    <a:p>
                      <a:pPr marL="0" marR="0" algn="ctr">
                        <a:lnSpc>
                          <a:spcPct val="115000"/>
                        </a:lnSpc>
                        <a:spcBef>
                          <a:spcPts val="0"/>
                        </a:spcBef>
                        <a:spcAft>
                          <a:spcPts val="0"/>
                        </a:spcAft>
                      </a:pPr>
                      <a:r>
                        <a:rPr lang="en-US" sz="1600" i="1" dirty="0">
                          <a:effectLst/>
                          <a:latin typeface="Times New Roman" panose="02020603050405020304" pitchFamily="18" charset="0"/>
                          <a:cs typeface="Times New Roman" panose="02020603050405020304" pitchFamily="18" charset="0"/>
                        </a:rPr>
                        <a:t>Number of Trades</a:t>
                      </a:r>
                      <a:endParaRPr lang="en-US" sz="1400" i="1"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7</a:t>
                      </a:r>
                      <a:endParaRPr lang="en-US" sz="14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14</a:t>
                      </a:r>
                      <a:endParaRPr lang="en-US" sz="14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14</a:t>
                      </a:r>
                      <a:endParaRPr lang="en-US" sz="14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9302796"/>
                  </a:ext>
                </a:extLst>
              </a:tr>
            </a:tbl>
          </a:graphicData>
        </a:graphic>
      </p:graphicFrame>
      <p:sp>
        <p:nvSpPr>
          <p:cNvPr id="4" name="Google Shape;87;p18">
            <a:extLst>
              <a:ext uri="{FF2B5EF4-FFF2-40B4-BE49-F238E27FC236}">
                <a16:creationId xmlns:a16="http://schemas.microsoft.com/office/drawing/2014/main" id="{7EDD8B90-F887-8DC8-D296-36ABC17F79F5}"/>
              </a:ext>
            </a:extLst>
          </p:cNvPr>
          <p:cNvSpPr txBox="1"/>
          <p:nvPr/>
        </p:nvSpPr>
        <p:spPr>
          <a:xfrm>
            <a:off x="445063" y="3387126"/>
            <a:ext cx="8837887" cy="1477297"/>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b="1" dirty="0">
                <a:solidFill>
                  <a:schemeClr val="dk1"/>
                </a:solidFill>
                <a:latin typeface="Times New Roman" panose="02020603050405020304" pitchFamily="18" charset="0"/>
                <a:cs typeface="Times New Roman" panose="02020603050405020304" pitchFamily="18" charset="0"/>
              </a:rPr>
              <a:t>Comparative Analysis:</a:t>
            </a:r>
            <a:endParaRPr b="1" dirty="0">
              <a:solidFill>
                <a:schemeClr val="dk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HMM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Adaptive, fewer trades, strong performance in annualized returns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 risk-adjusted returns, balanced number of trades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Robust performance, higher number of trades</a:t>
            </a:r>
          </a:p>
        </p:txBody>
      </p:sp>
    </p:spTree>
    <p:extLst>
      <p:ext uri="{BB962C8B-B14F-4D97-AF65-F5344CB8AC3E}">
        <p14:creationId xmlns:p14="http://schemas.microsoft.com/office/powerpoint/2010/main" val="403014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3" name="Picture 2" descr="A graph with red and green lines&#10;&#10;Description automatically generated">
            <a:extLst>
              <a:ext uri="{FF2B5EF4-FFF2-40B4-BE49-F238E27FC236}">
                <a16:creationId xmlns:a16="http://schemas.microsoft.com/office/drawing/2014/main" id="{76EA3E81-84B5-0995-84DB-B294A9B62B40}"/>
              </a:ext>
            </a:extLst>
          </p:cNvPr>
          <p:cNvPicPr>
            <a:picLocks noChangeAspect="1"/>
          </p:cNvPicPr>
          <p:nvPr/>
        </p:nvPicPr>
        <p:blipFill>
          <a:blip r:embed="rId3"/>
          <a:stretch>
            <a:fillRect/>
          </a:stretch>
        </p:blipFill>
        <p:spPr>
          <a:xfrm>
            <a:off x="-79513" y="285750"/>
            <a:ext cx="9144000" cy="4572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8" name="Picture 7" descr="A graph showing a line&#10;&#10;Description automatically generated">
            <a:extLst>
              <a:ext uri="{FF2B5EF4-FFF2-40B4-BE49-F238E27FC236}">
                <a16:creationId xmlns:a16="http://schemas.microsoft.com/office/drawing/2014/main" id="{0E81B168-2FA8-3E28-13E4-DBB4DD65F5A0}"/>
              </a:ext>
            </a:extLst>
          </p:cNvPr>
          <p:cNvPicPr>
            <a:picLocks noChangeAspect="1"/>
          </p:cNvPicPr>
          <p:nvPr/>
        </p:nvPicPr>
        <p:blipFill>
          <a:blip r:embed="rId3"/>
          <a:stretch>
            <a:fillRect/>
          </a:stretch>
        </p:blipFill>
        <p:spPr>
          <a:xfrm>
            <a:off x="0" y="245995"/>
            <a:ext cx="9144000" cy="4572000"/>
          </a:xfrm>
          <a:prstGeom prst="rect">
            <a:avLst/>
          </a:prstGeom>
        </p:spPr>
      </p:pic>
    </p:spTree>
    <p:extLst>
      <p:ext uri="{BB962C8B-B14F-4D97-AF65-F5344CB8AC3E}">
        <p14:creationId xmlns:p14="http://schemas.microsoft.com/office/powerpoint/2010/main" val="295482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4" name="Picture 3" descr="A graph showing a line graph&#10;&#10;Description automatically generated with medium confidence">
            <a:extLst>
              <a:ext uri="{FF2B5EF4-FFF2-40B4-BE49-F238E27FC236}">
                <a16:creationId xmlns:a16="http://schemas.microsoft.com/office/drawing/2014/main" id="{64299E86-5A40-9DA4-2DD5-8D684BCCD83F}"/>
              </a:ext>
            </a:extLst>
          </p:cNvPr>
          <p:cNvPicPr>
            <a:picLocks noChangeAspect="1"/>
          </p:cNvPicPr>
          <p:nvPr/>
        </p:nvPicPr>
        <p:blipFill>
          <a:blip r:embed="rId3"/>
          <a:stretch>
            <a:fillRect/>
          </a:stretch>
        </p:blipFill>
        <p:spPr>
          <a:xfrm>
            <a:off x="0" y="222142"/>
            <a:ext cx="9144000" cy="4572000"/>
          </a:xfrm>
          <a:prstGeom prst="rect">
            <a:avLst/>
          </a:prstGeom>
        </p:spPr>
      </p:pic>
    </p:spTree>
    <p:extLst>
      <p:ext uri="{BB962C8B-B14F-4D97-AF65-F5344CB8AC3E}">
        <p14:creationId xmlns:p14="http://schemas.microsoft.com/office/powerpoint/2010/main" val="259742891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2567</Words>
  <Application>Microsoft Office PowerPoint</Application>
  <PresentationFormat>On-screen Show (16:9)</PresentationFormat>
  <Paragraphs>180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Times New Roman</vt:lpstr>
      <vt:lpstr>Simple Light</vt:lpstr>
      <vt:lpstr>Buy or “Bye”</vt:lpstr>
      <vt:lpstr>Introduction</vt:lpstr>
      <vt:lpstr>Literature Review</vt:lpstr>
      <vt:lpstr>Dataset Desription</vt:lpstr>
      <vt:lpstr>Methodology</vt:lpstr>
      <vt:lpstr>Results</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Team Collaboration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Afet Ibadova</cp:lastModifiedBy>
  <cp:revision>21</cp:revision>
  <dcterms:modified xsi:type="dcterms:W3CDTF">2024-06-24T21:55:08Z</dcterms:modified>
</cp:coreProperties>
</file>