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5B1BF"/>
    <a:srgbClr val="FEF8F9"/>
    <a:srgbClr val="F8D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81D3-434C-48C5-9F3D-9B520C436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FE50B-36F4-4D1A-B7B0-10FB2A211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619D3C-651B-4493-BBEF-531F5AF7E531}"/>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5" name="Footer Placeholder 4">
            <a:extLst>
              <a:ext uri="{FF2B5EF4-FFF2-40B4-BE49-F238E27FC236}">
                <a16:creationId xmlns:a16="http://schemas.microsoft.com/office/drawing/2014/main" id="{50EDD82D-5230-4327-991F-6AC55CFF4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ADA33-A219-47AB-A629-3D068A611555}"/>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43970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22B6-B29E-450D-8164-56E6BD843C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9C54C5-6CF5-4292-AA3A-BE582BBC63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C9C68-562B-476A-9CBC-F8310EE718A2}"/>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5" name="Footer Placeholder 4">
            <a:extLst>
              <a:ext uri="{FF2B5EF4-FFF2-40B4-BE49-F238E27FC236}">
                <a16:creationId xmlns:a16="http://schemas.microsoft.com/office/drawing/2014/main" id="{C111C820-3231-405F-ABF4-EDB12BB51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A03F-A4FC-474F-91F4-C1D4380ED9DF}"/>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389096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4C16E-6ADF-4D19-A1C9-8A79629F76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A6163B-2280-4B3E-83A5-81548F03A5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18ABB-3118-45AE-A4AD-DA2C699960D6}"/>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5" name="Footer Placeholder 4">
            <a:extLst>
              <a:ext uri="{FF2B5EF4-FFF2-40B4-BE49-F238E27FC236}">
                <a16:creationId xmlns:a16="http://schemas.microsoft.com/office/drawing/2014/main" id="{AEC1A2E4-1226-4FDD-B2BE-BF4C0D759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160DE-FE3A-4ABD-A280-06D9EA58AC52}"/>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111343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2450-D2FA-4AC2-AE5F-0487C2FB1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11424-24A3-4108-B6BA-4E5B9BD92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4FE07-F27C-4992-A821-3163DD8F187B}"/>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5" name="Footer Placeholder 4">
            <a:extLst>
              <a:ext uri="{FF2B5EF4-FFF2-40B4-BE49-F238E27FC236}">
                <a16:creationId xmlns:a16="http://schemas.microsoft.com/office/drawing/2014/main" id="{31552EA1-EE0D-4C7C-A567-01A83AA60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02743-7D37-4F25-8E4B-19F307ADCEF8}"/>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398855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F847-306F-40A2-B6A2-9641BA804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BE5B4-5BF0-4403-A69F-CDF990DC93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90B1A-9F55-449A-B075-F2B03C1EA313}"/>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5" name="Footer Placeholder 4">
            <a:extLst>
              <a:ext uri="{FF2B5EF4-FFF2-40B4-BE49-F238E27FC236}">
                <a16:creationId xmlns:a16="http://schemas.microsoft.com/office/drawing/2014/main" id="{3DEB62AE-EF4E-49B3-BD88-3DBCE7C79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A577A-EB4D-47EE-AB87-33B0407A406D}"/>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349391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E385-5664-4FA6-8871-3DB4122DB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C9FA2-AC73-41A8-A75F-00C784CDE1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0058D8-7DAB-4A40-8F22-7C6B8294E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A6A6D7-5662-46D7-A651-5BE8B8980E7D}"/>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6" name="Footer Placeholder 5">
            <a:extLst>
              <a:ext uri="{FF2B5EF4-FFF2-40B4-BE49-F238E27FC236}">
                <a16:creationId xmlns:a16="http://schemas.microsoft.com/office/drawing/2014/main" id="{87EA2135-1C27-499B-A3B2-CF239F9C1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24613-871C-4F9E-A212-08DFF0873587}"/>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322563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7233-9991-4CF3-AA00-F3C48BD8C9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F25F03-60DA-48EC-85B6-7F0CE7E56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DB79B-81A7-4D5D-AA11-277D877CA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4C3572-620F-4700-B67F-D0985787E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76312-0318-4663-B6BF-A89408C43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73071D-816B-4172-8B40-0C33D34AE3A9}"/>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8" name="Footer Placeholder 7">
            <a:extLst>
              <a:ext uri="{FF2B5EF4-FFF2-40B4-BE49-F238E27FC236}">
                <a16:creationId xmlns:a16="http://schemas.microsoft.com/office/drawing/2014/main" id="{BE78D6B0-642F-4046-9FAB-033954B5B3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8CF9F-E239-4CAD-B7B8-56A56A79F5FC}"/>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244897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C59D-32E9-4299-995A-58B7CE18E9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E67C00-26ED-4E88-81EB-3414536E4555}"/>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4" name="Footer Placeholder 3">
            <a:extLst>
              <a:ext uri="{FF2B5EF4-FFF2-40B4-BE49-F238E27FC236}">
                <a16:creationId xmlns:a16="http://schemas.microsoft.com/office/drawing/2014/main" id="{CEDEEEE6-1907-4780-8CF6-56CA205C8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CB8D0-9961-4A75-937E-2E53DEF57050}"/>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176144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C0CA9C-A856-4CC1-AE7C-10B6C7DA05A3}"/>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3" name="Footer Placeholder 2">
            <a:extLst>
              <a:ext uri="{FF2B5EF4-FFF2-40B4-BE49-F238E27FC236}">
                <a16:creationId xmlns:a16="http://schemas.microsoft.com/office/drawing/2014/main" id="{A4B0AEB5-8049-449E-9A5C-5CA7B775E5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959B9-B253-4CF0-BFCA-387EDD37F9DE}"/>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406950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F1D5-616A-4FC1-9D2D-62FD45978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FB6D44-55EF-4D40-8550-CBC72721E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C49B3D-0784-4428-8E69-0569E099E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682BD-EE34-49E3-A24E-4D68021C369B}"/>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6" name="Footer Placeholder 5">
            <a:extLst>
              <a:ext uri="{FF2B5EF4-FFF2-40B4-BE49-F238E27FC236}">
                <a16:creationId xmlns:a16="http://schemas.microsoft.com/office/drawing/2014/main" id="{839BA806-D5E2-45EE-9D04-C9A44FC4F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AEA53-54E3-49AB-AAF4-2A46025BB3D2}"/>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395999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44F3-4AC2-434D-831F-AF913AA63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CE8E6C-37E2-4DC8-8AE8-87693A4B8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487FC-6248-481C-90A9-3F131706C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A6020-81E7-4EE8-ADF7-B0161B7E6DDA}"/>
              </a:ext>
            </a:extLst>
          </p:cNvPr>
          <p:cNvSpPr>
            <a:spLocks noGrp="1"/>
          </p:cNvSpPr>
          <p:nvPr>
            <p:ph type="dt" sz="half" idx="10"/>
          </p:nvPr>
        </p:nvSpPr>
        <p:spPr/>
        <p:txBody>
          <a:bodyPr/>
          <a:lstStyle/>
          <a:p>
            <a:fld id="{E12A91AB-3105-4926-A608-AFF0CB49C303}" type="datetimeFigureOut">
              <a:rPr lang="en-US" smtClean="0"/>
              <a:t>6/4/2023</a:t>
            </a:fld>
            <a:endParaRPr lang="en-US"/>
          </a:p>
        </p:txBody>
      </p:sp>
      <p:sp>
        <p:nvSpPr>
          <p:cNvPr id="6" name="Footer Placeholder 5">
            <a:extLst>
              <a:ext uri="{FF2B5EF4-FFF2-40B4-BE49-F238E27FC236}">
                <a16:creationId xmlns:a16="http://schemas.microsoft.com/office/drawing/2014/main" id="{7B392D20-57F0-4DB3-BAC9-65ADC839F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8DA02-E81D-43EB-AC99-FFA77765C2CC}"/>
              </a:ext>
            </a:extLst>
          </p:cNvPr>
          <p:cNvSpPr>
            <a:spLocks noGrp="1"/>
          </p:cNvSpPr>
          <p:nvPr>
            <p:ph type="sldNum" sz="quarter" idx="12"/>
          </p:nvPr>
        </p:nvSpPr>
        <p:spPr/>
        <p:txBody>
          <a:bodyPr/>
          <a:lstStyle/>
          <a:p>
            <a:fld id="{7621CA12-84CE-47CF-BD0B-8DFDA9326246}" type="slidenum">
              <a:rPr lang="en-US" smtClean="0"/>
              <a:t>‹#›</a:t>
            </a:fld>
            <a:endParaRPr lang="en-US"/>
          </a:p>
        </p:txBody>
      </p:sp>
    </p:spTree>
    <p:extLst>
      <p:ext uri="{BB962C8B-B14F-4D97-AF65-F5344CB8AC3E}">
        <p14:creationId xmlns:p14="http://schemas.microsoft.com/office/powerpoint/2010/main" val="108708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E663D-CD81-49E7-82F1-EAB61EC68D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A38D2E-B62A-4102-88A3-30A0CE609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FF1D1-8CED-4943-A126-FBA4BFE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A91AB-3105-4926-A608-AFF0CB49C303}" type="datetimeFigureOut">
              <a:rPr lang="en-US" smtClean="0"/>
              <a:t>6/4/2023</a:t>
            </a:fld>
            <a:endParaRPr lang="en-US"/>
          </a:p>
        </p:txBody>
      </p:sp>
      <p:sp>
        <p:nvSpPr>
          <p:cNvPr id="5" name="Footer Placeholder 4">
            <a:extLst>
              <a:ext uri="{FF2B5EF4-FFF2-40B4-BE49-F238E27FC236}">
                <a16:creationId xmlns:a16="http://schemas.microsoft.com/office/drawing/2014/main" id="{E701563D-51C4-4899-843D-4269C4510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4FE11-80E2-43AF-8C5C-692307DB4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1CA12-84CE-47CF-BD0B-8DFDA9326246}" type="slidenum">
              <a:rPr lang="en-US" smtClean="0"/>
              <a:t>‹#›</a:t>
            </a:fld>
            <a:endParaRPr lang="en-US"/>
          </a:p>
        </p:txBody>
      </p:sp>
    </p:spTree>
    <p:extLst>
      <p:ext uri="{BB962C8B-B14F-4D97-AF65-F5344CB8AC3E}">
        <p14:creationId xmlns:p14="http://schemas.microsoft.com/office/powerpoint/2010/main" val="133431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72B733-1837-440D-B8D4-DF5F2849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7" name="TextBox 6">
            <a:extLst>
              <a:ext uri="{FF2B5EF4-FFF2-40B4-BE49-F238E27FC236}">
                <a16:creationId xmlns:a16="http://schemas.microsoft.com/office/drawing/2014/main" id="{86EA2176-F49C-4826-95AC-B9E1A0881CBA}"/>
              </a:ext>
            </a:extLst>
          </p:cNvPr>
          <p:cNvSpPr txBox="1"/>
          <p:nvPr/>
        </p:nvSpPr>
        <p:spPr>
          <a:xfrm>
            <a:off x="1445353" y="3271598"/>
            <a:ext cx="8747621" cy="646331"/>
          </a:xfrm>
          <a:prstGeom prst="rect">
            <a:avLst/>
          </a:prstGeom>
          <a:noFill/>
        </p:spPr>
        <p:txBody>
          <a:bodyPr wrap="square">
            <a:spAutoFit/>
          </a:bodyPr>
          <a:lstStyle/>
          <a:p>
            <a:pPr algn="ctr"/>
            <a:r>
              <a:rPr lang="en-US" sz="3600" dirty="0">
                <a:solidFill>
                  <a:schemeClr val="bg2">
                    <a:lumMod val="25000"/>
                  </a:schemeClr>
                </a:solidFill>
                <a:effectLst/>
                <a:latin typeface="Bahnschrift" panose="020B0502040204020203" pitchFamily="34" charset="0"/>
                <a:ea typeface="Calibri" panose="020F0502020204030204" pitchFamily="34" charset="0"/>
                <a:cs typeface="Times New Roman" panose="02020603050405020304" pitchFamily="18" charset="0"/>
              </a:rPr>
              <a:t>New York City short-term rental insights</a:t>
            </a:r>
            <a:endParaRPr lang="en-US" sz="3600" dirty="0">
              <a:solidFill>
                <a:schemeClr val="bg2">
                  <a:lumMod val="25000"/>
                </a:schemeClr>
              </a:solidFill>
              <a:latin typeface="Bahnschrift" panose="020B0502040204020203" pitchFamily="34" charset="0"/>
            </a:endParaRPr>
          </a:p>
        </p:txBody>
      </p:sp>
    </p:spTree>
    <p:extLst>
      <p:ext uri="{BB962C8B-B14F-4D97-AF65-F5344CB8AC3E}">
        <p14:creationId xmlns:p14="http://schemas.microsoft.com/office/powerpoint/2010/main" val="262810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FDFCF-5777-407D-ACAC-3A52F0748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8" cy="6858000"/>
          </a:xfrm>
          <a:prstGeom prst="rect">
            <a:avLst/>
          </a:prstGeom>
        </p:spPr>
      </p:pic>
      <p:sp>
        <p:nvSpPr>
          <p:cNvPr id="2" name="TextBox 1">
            <a:extLst>
              <a:ext uri="{FF2B5EF4-FFF2-40B4-BE49-F238E27FC236}">
                <a16:creationId xmlns:a16="http://schemas.microsoft.com/office/drawing/2014/main" id="{E1AAEFFB-B266-418A-A288-F116281D450C}"/>
              </a:ext>
            </a:extLst>
          </p:cNvPr>
          <p:cNvSpPr txBox="1"/>
          <p:nvPr/>
        </p:nvSpPr>
        <p:spPr>
          <a:xfrm>
            <a:off x="7234104" y="240680"/>
            <a:ext cx="4882393" cy="400110"/>
          </a:xfrm>
          <a:prstGeom prst="rect">
            <a:avLst/>
          </a:prstGeom>
          <a:noFill/>
        </p:spPr>
        <p:txBody>
          <a:bodyPr wrap="square" rtlCol="0">
            <a:spAutoFit/>
          </a:bodyPr>
          <a:lstStyle/>
          <a:p>
            <a:pPr algn="ctr"/>
            <a:r>
              <a:rPr lang="en-US" sz="2000" dirty="0">
                <a:solidFill>
                  <a:schemeClr val="bg2">
                    <a:lumMod val="25000"/>
                  </a:schemeClr>
                </a:solidFill>
                <a:effectLst/>
                <a:latin typeface="Bahnschrift" panose="020B0502040204020203" pitchFamily="34" charset="0"/>
                <a:ea typeface="Calibri" panose="020F0502020204030204" pitchFamily="34" charset="0"/>
              </a:rPr>
              <a:t>Most popular neighborhood in New York</a:t>
            </a:r>
            <a:endParaRPr lang="en-US" sz="2000" dirty="0">
              <a:solidFill>
                <a:schemeClr val="bg2">
                  <a:lumMod val="2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460A97D2-8580-4144-96BF-BD981A1FC35D}"/>
              </a:ext>
            </a:extLst>
          </p:cNvPr>
          <p:cNvSpPr txBox="1"/>
          <p:nvPr/>
        </p:nvSpPr>
        <p:spPr>
          <a:xfrm>
            <a:off x="8766495" y="1093796"/>
            <a:ext cx="3157055" cy="1492716"/>
          </a:xfrm>
          <a:prstGeom prst="rect">
            <a:avLst/>
          </a:prstGeom>
          <a:noFill/>
        </p:spPr>
        <p:txBody>
          <a:bodyPr wrap="square" rtlCol="0">
            <a:spAutoFit/>
          </a:bodyPr>
          <a:lstStyle/>
          <a:p>
            <a:r>
              <a:rPr lang="en-US" sz="1300" dirty="0">
                <a:solidFill>
                  <a:schemeClr val="bg2">
                    <a:lumMod val="50000"/>
                  </a:schemeClr>
                </a:solidFill>
                <a:effectLst/>
                <a:latin typeface="Bahnschrift SemiLight" panose="020B0502040204020203" pitchFamily="34" charset="0"/>
                <a:ea typeface="Calibri" panose="020F0502020204030204" pitchFamily="34" charset="0"/>
              </a:rPr>
              <a:t>As you can see, most popular neighborhood in New York city is Brooklyn, then, with almost the same result goes Manhattan, Queens with notable drop in popularity have the middle place, and last places Bronx and Staten Island with 3-digit values.</a:t>
            </a:r>
            <a:endParaRPr lang="en-US" sz="1300" dirty="0">
              <a:solidFill>
                <a:schemeClr val="bg2">
                  <a:lumMod val="50000"/>
                </a:schemeClr>
              </a:solidFill>
              <a:latin typeface="Bahnschrift SemiLight" panose="020B0502040204020203" pitchFamily="34" charset="0"/>
            </a:endParaRPr>
          </a:p>
        </p:txBody>
      </p:sp>
    </p:spTree>
    <p:extLst>
      <p:ext uri="{BB962C8B-B14F-4D97-AF65-F5344CB8AC3E}">
        <p14:creationId xmlns:p14="http://schemas.microsoft.com/office/powerpoint/2010/main" val="393482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74A20-033B-40C7-AAFB-B746DB273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extBox 1">
            <a:extLst>
              <a:ext uri="{FF2B5EF4-FFF2-40B4-BE49-F238E27FC236}">
                <a16:creationId xmlns:a16="http://schemas.microsoft.com/office/drawing/2014/main" id="{76157703-8033-4261-B9AB-9B0A3109B8BE}"/>
              </a:ext>
            </a:extLst>
          </p:cNvPr>
          <p:cNvSpPr txBox="1"/>
          <p:nvPr/>
        </p:nvSpPr>
        <p:spPr>
          <a:xfrm>
            <a:off x="83890" y="75501"/>
            <a:ext cx="5234730" cy="400110"/>
          </a:xfrm>
          <a:prstGeom prst="rect">
            <a:avLst/>
          </a:prstGeom>
          <a:noFill/>
        </p:spPr>
        <p:txBody>
          <a:bodyPr wrap="square" rtlCol="0">
            <a:spAutoFit/>
          </a:bodyPr>
          <a:lstStyle/>
          <a:p>
            <a:r>
              <a:rPr lang="en-US" sz="2000" dirty="0">
                <a:solidFill>
                  <a:schemeClr val="bg2">
                    <a:lumMod val="25000"/>
                  </a:schemeClr>
                </a:solidFill>
                <a:effectLst/>
                <a:latin typeface="Bahnschrift" panose="020B0502040204020203" pitchFamily="34" charset="0"/>
                <a:ea typeface="Calibri" panose="020F0502020204030204" pitchFamily="34" charset="0"/>
              </a:rPr>
              <a:t>Average rental price for short-term rentals</a:t>
            </a:r>
            <a:endParaRPr lang="en-US" sz="2000" dirty="0">
              <a:solidFill>
                <a:schemeClr val="bg2">
                  <a:lumMod val="25000"/>
                </a:schemeClr>
              </a:solidFill>
              <a:latin typeface="Bahnschrift" panose="020B0502040204020203" pitchFamily="34" charset="0"/>
            </a:endParaRPr>
          </a:p>
        </p:txBody>
      </p:sp>
    </p:spTree>
    <p:extLst>
      <p:ext uri="{BB962C8B-B14F-4D97-AF65-F5344CB8AC3E}">
        <p14:creationId xmlns:p14="http://schemas.microsoft.com/office/powerpoint/2010/main" val="277456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9D946-7345-4C7F-B969-DB100585D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extBox 1">
            <a:extLst>
              <a:ext uri="{FF2B5EF4-FFF2-40B4-BE49-F238E27FC236}">
                <a16:creationId xmlns:a16="http://schemas.microsoft.com/office/drawing/2014/main" id="{8F3C81CE-D682-48F3-B04E-A13A8D328F69}"/>
              </a:ext>
            </a:extLst>
          </p:cNvPr>
          <p:cNvSpPr txBox="1"/>
          <p:nvPr/>
        </p:nvSpPr>
        <p:spPr>
          <a:xfrm>
            <a:off x="3889695" y="151002"/>
            <a:ext cx="4412609" cy="400110"/>
          </a:xfrm>
          <a:prstGeom prst="rect">
            <a:avLst/>
          </a:prstGeom>
          <a:noFill/>
        </p:spPr>
        <p:txBody>
          <a:bodyPr wrap="square" rtlCol="0">
            <a:spAutoFit/>
          </a:bodyPr>
          <a:lstStyle/>
          <a:p>
            <a:pPr algn="ctr"/>
            <a:r>
              <a:rPr lang="en-US" sz="2000" dirty="0">
                <a:solidFill>
                  <a:schemeClr val="bg2">
                    <a:lumMod val="25000"/>
                  </a:schemeClr>
                </a:solidFill>
                <a:effectLst/>
                <a:latin typeface="Bahnschrift" panose="020B0502040204020203" pitchFamily="34" charset="0"/>
                <a:ea typeface="Calibri" panose="020F0502020204030204" pitchFamily="34" charset="0"/>
              </a:rPr>
              <a:t>Most commonly rented property type</a:t>
            </a:r>
            <a:endParaRPr lang="en-US" sz="2000" dirty="0">
              <a:solidFill>
                <a:schemeClr val="bg2">
                  <a:lumMod val="25000"/>
                </a:schemeClr>
              </a:solidFill>
              <a:latin typeface="Bahnschrift" panose="020B0502040204020203" pitchFamily="34" charset="0"/>
            </a:endParaRPr>
          </a:p>
        </p:txBody>
      </p:sp>
      <p:sp>
        <p:nvSpPr>
          <p:cNvPr id="3" name="TextBox 2">
            <a:extLst>
              <a:ext uri="{FF2B5EF4-FFF2-40B4-BE49-F238E27FC236}">
                <a16:creationId xmlns:a16="http://schemas.microsoft.com/office/drawing/2014/main" id="{1ACBDD9F-5800-4A51-B44C-3C8A932E080C}"/>
              </a:ext>
            </a:extLst>
          </p:cNvPr>
          <p:cNvSpPr txBox="1"/>
          <p:nvPr/>
        </p:nvSpPr>
        <p:spPr>
          <a:xfrm>
            <a:off x="-411061" y="0"/>
            <a:ext cx="2852257" cy="3605474"/>
          </a:xfrm>
          <a:prstGeom prst="rect">
            <a:avLst/>
          </a:prstGeom>
          <a:noFill/>
        </p:spPr>
        <p:txBody>
          <a:bodyPr wrap="square" rtlCol="0">
            <a:spAutoFit/>
          </a:bodyPr>
          <a:lstStyle/>
          <a:p>
            <a:pPr marL="457200" marR="0">
              <a:lnSpc>
                <a:spcPct val="107000"/>
              </a:lnSpc>
              <a:spcBef>
                <a:spcPts val="0"/>
              </a:spcBef>
              <a:spcAft>
                <a:spcPts val="0"/>
              </a:spcAft>
            </a:pPr>
            <a:r>
              <a:rPr lang="en-US" sz="1300" dirty="0">
                <a:solidFill>
                  <a:schemeClr val="bg2">
                    <a:lumMod val="50000"/>
                  </a:schemeClr>
                </a:solidFill>
                <a:effectLst/>
                <a:latin typeface="Bahnschrift SemiLight" panose="020B0502040204020203" pitchFamily="34" charset="0"/>
                <a:ea typeface="Calibri" panose="020F0502020204030204" pitchFamily="34" charset="0"/>
                <a:cs typeface="Calibri" panose="020F0502020204030204" pitchFamily="34" charset="0"/>
              </a:rPr>
              <a:t>In New York most commonly rented were entire houses or apartments, and least rented were shared rooms with private room in the middle.</a:t>
            </a:r>
            <a:endParaRPr lang="en-US" sz="1300" dirty="0">
              <a:solidFill>
                <a:schemeClr val="bg2">
                  <a:lumMod val="50000"/>
                </a:schemeClr>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300" dirty="0">
                <a:solidFill>
                  <a:schemeClr val="bg2">
                    <a:lumMod val="50000"/>
                  </a:schemeClr>
                </a:solidFill>
                <a:effectLst/>
                <a:latin typeface="Bahnschrift SemiLight" panose="020B0502040204020203" pitchFamily="34" charset="0"/>
                <a:ea typeface="Calibri" panose="020F0502020204030204" pitchFamily="34" charset="0"/>
                <a:cs typeface="Calibri" panose="020F0502020204030204" pitchFamily="34" charset="0"/>
              </a:rPr>
              <a:t> </a:t>
            </a:r>
            <a:endParaRPr lang="en-US" sz="1300" dirty="0">
              <a:solidFill>
                <a:schemeClr val="bg2">
                  <a:lumMod val="50000"/>
                </a:schemeClr>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300" dirty="0">
                <a:solidFill>
                  <a:schemeClr val="bg2">
                    <a:lumMod val="50000"/>
                  </a:schemeClr>
                </a:solidFill>
                <a:effectLst/>
                <a:latin typeface="Bahnschrift SemiLight" panose="020B0502040204020203" pitchFamily="34" charset="0"/>
                <a:ea typeface="Calibri" panose="020F0502020204030204" pitchFamily="34" charset="0"/>
                <a:cs typeface="Calibri" panose="020F0502020204030204" pitchFamily="34" charset="0"/>
              </a:rPr>
              <a:t>But through out of districts this changes for example in Queens and Bronx private rooms were more popular with entire houses on the second place, and in Staten island values for shared rooms and for entire house are almost identical.</a:t>
            </a:r>
            <a:endParaRPr lang="en-US" sz="1300" dirty="0">
              <a:solidFill>
                <a:schemeClr val="bg2">
                  <a:lumMod val="50000"/>
                </a:schemeClr>
              </a:solidFill>
              <a:effectLst/>
              <a:latin typeface="Bahnschrift SemiLight" panose="020B0502040204020203" pitchFamily="34" charset="0"/>
              <a:ea typeface="Calibri" panose="020F0502020204030204" pitchFamily="34" charset="0"/>
              <a:cs typeface="Times New Roman" panose="02020603050405020304" pitchFamily="18" charset="0"/>
            </a:endParaRPr>
          </a:p>
          <a:p>
            <a:endParaRPr lang="en-US" sz="1300" dirty="0"/>
          </a:p>
        </p:txBody>
      </p:sp>
    </p:spTree>
    <p:extLst>
      <p:ext uri="{BB962C8B-B14F-4D97-AF65-F5344CB8AC3E}">
        <p14:creationId xmlns:p14="http://schemas.microsoft.com/office/powerpoint/2010/main" val="72814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99AC2E-F337-44F2-A564-9F5CC74FD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0" name="Oval 9">
            <a:extLst>
              <a:ext uri="{FF2B5EF4-FFF2-40B4-BE49-F238E27FC236}">
                <a16:creationId xmlns:a16="http://schemas.microsoft.com/office/drawing/2014/main" id="{DD734BE9-D177-4FE3-BECA-21168C9D3482}"/>
              </a:ext>
            </a:extLst>
          </p:cNvPr>
          <p:cNvSpPr/>
          <p:nvPr/>
        </p:nvSpPr>
        <p:spPr>
          <a:xfrm>
            <a:off x="-880844" y="4662182"/>
            <a:ext cx="3197601" cy="319830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7D3951-0A30-41D1-B0A6-2768F2EC02C9}"/>
              </a:ext>
            </a:extLst>
          </p:cNvPr>
          <p:cNvSpPr/>
          <p:nvPr/>
        </p:nvSpPr>
        <p:spPr>
          <a:xfrm>
            <a:off x="-132828" y="3526213"/>
            <a:ext cx="3447875" cy="3447875"/>
          </a:xfrm>
          <a:prstGeom prst="ellipse">
            <a:avLst/>
          </a:prstGeom>
          <a:solidFill>
            <a:srgbClr val="35B1B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49C2D39-D40B-46EC-BC12-5E45FC287EDE}"/>
              </a:ext>
            </a:extLst>
          </p:cNvPr>
          <p:cNvSpPr txBox="1"/>
          <p:nvPr/>
        </p:nvSpPr>
        <p:spPr>
          <a:xfrm>
            <a:off x="5136158" y="87894"/>
            <a:ext cx="6943987" cy="400110"/>
          </a:xfrm>
          <a:prstGeom prst="rect">
            <a:avLst/>
          </a:prstGeom>
          <a:noFill/>
        </p:spPr>
        <p:txBody>
          <a:bodyPr wrap="square">
            <a:spAutoFit/>
          </a:bodyPr>
          <a:lstStyle/>
          <a:p>
            <a:r>
              <a:rPr lang="en-US" sz="2000" dirty="0">
                <a:solidFill>
                  <a:srgbClr val="37352F"/>
                </a:solidFill>
                <a:effectLst/>
                <a:latin typeface="Bahnschrift" panose="020B0502040204020203" pitchFamily="34" charset="0"/>
                <a:ea typeface="Calibri" panose="020F0502020204030204" pitchFamily="34" charset="0"/>
              </a:rPr>
              <a:t>Demand for short-term rentals in New York City over time</a:t>
            </a:r>
            <a:endParaRPr lang="en-US" sz="2000" dirty="0">
              <a:latin typeface="Bahnschrift" panose="020B0502040204020203" pitchFamily="34" charset="0"/>
            </a:endParaRPr>
          </a:p>
        </p:txBody>
      </p:sp>
      <p:sp>
        <p:nvSpPr>
          <p:cNvPr id="8" name="TextBox 7">
            <a:extLst>
              <a:ext uri="{FF2B5EF4-FFF2-40B4-BE49-F238E27FC236}">
                <a16:creationId xmlns:a16="http://schemas.microsoft.com/office/drawing/2014/main" id="{FDC63EF0-7EF6-4FDF-9DCA-A4B851859DA8}"/>
              </a:ext>
            </a:extLst>
          </p:cNvPr>
          <p:cNvSpPr txBox="1"/>
          <p:nvPr/>
        </p:nvSpPr>
        <p:spPr>
          <a:xfrm>
            <a:off x="-81097" y="4126765"/>
            <a:ext cx="3396144" cy="2246769"/>
          </a:xfrm>
          <a:prstGeom prst="rect">
            <a:avLst/>
          </a:prstGeom>
          <a:noFill/>
        </p:spPr>
        <p:txBody>
          <a:bodyPr wrap="square">
            <a:spAutoFit/>
          </a:bodyPr>
          <a:lstStyle/>
          <a:p>
            <a:pPr marL="457200" marR="0">
              <a:spcBef>
                <a:spcPts val="150"/>
              </a:spcBef>
              <a:spcAft>
                <a:spcPts val="150"/>
              </a:spcAft>
            </a:pPr>
            <a:r>
              <a:rPr lang="en-US" sz="1400" dirty="0">
                <a:solidFill>
                  <a:schemeClr val="bg1"/>
                </a:solidFill>
                <a:effectLst/>
                <a:latin typeface="Bahnschrift SemiLight" panose="020B0502040204020203" pitchFamily="34" charset="0"/>
                <a:ea typeface="Times New Roman" panose="02020603050405020304" pitchFamily="18" charset="0"/>
              </a:rPr>
              <a:t>As you can see the peak of demand is in the summer, specifically in June, and the lowest demand in February, seasonal trends for room types are coming in similar path, with different number of rents, most popular is entire house and the least is shared rooms like in previous graphs.</a:t>
            </a:r>
            <a:endParaRPr lang="en-US" sz="1600" dirty="0">
              <a:solidFill>
                <a:schemeClr val="bg1"/>
              </a:solidFill>
              <a:effectLst/>
              <a:latin typeface="Bahnschrift SemiLight"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73486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205</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Bahnschrift</vt:lpstr>
      <vt:lpstr>Bahnschrift SemiLight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Infinity</dc:creator>
  <cp:lastModifiedBy>Infinity</cp:lastModifiedBy>
  <cp:revision>9</cp:revision>
  <dcterms:created xsi:type="dcterms:W3CDTF">2023-05-29T10:22:11Z</dcterms:created>
  <dcterms:modified xsi:type="dcterms:W3CDTF">2023-06-04T14:51:44Z</dcterms:modified>
</cp:coreProperties>
</file>