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4334c8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4334c8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24334c8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24334c8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9c4b2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9c4b2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8a04a36ce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8a04a36ce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29c4b27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29c4b27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29c4b27f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29c4b27f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24334c8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24334c8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8a04a36c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8a04a36c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8a04a36c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8a04a36c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a04a36c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8a04a36c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28926c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28926c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29c4b27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29c4b27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8a04a36ce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8a04a36ce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9c4b27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9c4b27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8a04a36ce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8a04a36ce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Airbnb Ratings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400">
                <a:solidFill>
                  <a:schemeClr val="dk1"/>
                </a:solidFill>
              </a:rPr>
              <a:t>Praveen Doluweera, Nick Tatgenhorst, Jeffery Kong</a:t>
            </a:r>
            <a:endParaRPr sz="24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p:spPr>
          <a:xfrm>
            <a:off x="1990725" y="814375"/>
            <a:ext cx="5162550" cy="351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p:spPr>
          <a:xfrm>
            <a:off x="1957388" y="766763"/>
            <a:ext cx="5229225" cy="36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Best ‘K’ for KNN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find the best K, the Amsterdam data was fitted and tested with ‘K’ values from range [1, 30]. When </a:t>
            </a:r>
            <a:r>
              <a:rPr lang="en"/>
              <a:t>iterating</a:t>
            </a:r>
            <a:r>
              <a:rPr lang="en"/>
              <a:t> through the ‘K’ values, 8 was the best ‘K’  value with an accuracy of roughly 69%. KNN’s score method returns the mean accuracy between the predicted labels and the true labels. After this cross validation was performed to try to increase the score further.</a:t>
            </a:r>
            <a:endParaRPr/>
          </a:p>
        </p:txBody>
      </p:sp>
      <p:pic>
        <p:nvPicPr>
          <p:cNvPr id="132" name="Google Shape;132;p24"/>
          <p:cNvPicPr preferRelativeResize="0"/>
          <p:nvPr/>
        </p:nvPicPr>
        <p:blipFill/>
        <p:spPr>
          <a:xfrm>
            <a:off x="3926650" y="2876963"/>
            <a:ext cx="2381250" cy="189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Cross Validation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5-Fold Cross Validation was performed on each dataset from each region. The best trained estimator will be chosen as the final estimator to be used for its respective region to predict our hypothetical listings. Sklearn’s cross validation uses the estimator’s scoring method to calculate the score. Scores increased from 69%, up to 75%.</a:t>
            </a:r>
            <a:endParaRPr/>
          </a:p>
        </p:txBody>
      </p:sp>
      <p:pic>
        <p:nvPicPr>
          <p:cNvPr id="139" name="Google Shape;139;p25"/>
          <p:cNvPicPr preferRelativeResize="0"/>
          <p:nvPr/>
        </p:nvPicPr>
        <p:blipFill/>
        <p:spPr>
          <a:xfrm>
            <a:off x="0" y="2914363"/>
            <a:ext cx="9144000" cy="18269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Star Ratings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Once we have 3 </a:t>
            </a:r>
            <a:r>
              <a:rPr lang="en"/>
              <a:t>separate</a:t>
            </a:r>
            <a:r>
              <a:rPr lang="en"/>
              <a:t> trained KNN </a:t>
            </a:r>
            <a:r>
              <a:rPr lang="en"/>
              <a:t>classifier, we generated a hypothetical list of Airbnb listings to see how each classifier would classify them. Here is our hypothetical list:</a:t>
            </a:r>
            <a:endParaRPr/>
          </a:p>
        </p:txBody>
      </p:sp>
      <p:pic>
        <p:nvPicPr>
          <p:cNvPr id="146" name="Google Shape;146;p26"/>
          <p:cNvPicPr preferRelativeResize="0"/>
          <p:nvPr/>
        </p:nvPicPr>
        <p:blipFill/>
        <p:spPr>
          <a:xfrm>
            <a:off x="1045500" y="1960950"/>
            <a:ext cx="7053001" cy="301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Star Ratings</a:t>
            </a:r>
            <a:endParaRPr/>
          </a:p>
        </p:txBody>
      </p:sp>
      <p:sp>
        <p:nvSpPr>
          <p:cNvPr id="152" name="Google Shape;152;p2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is the results of each classifier’s predictions</a:t>
            </a:r>
            <a:endParaRPr/>
          </a:p>
        </p:txBody>
      </p:sp>
      <p:pic>
        <p:nvPicPr>
          <p:cNvPr id="153" name="Google Shape;153;p27"/>
          <p:cNvPicPr preferRelativeResize="0"/>
          <p:nvPr/>
        </p:nvPicPr>
        <p:blipFill/>
        <p:spPr>
          <a:xfrm>
            <a:off x="700088" y="1790700"/>
            <a:ext cx="7743825" cy="1562100"/>
          </a:xfrm>
          <a:prstGeom prst="rect">
            <a:avLst/>
          </a:prstGeom>
          <a:noFill/>
          <a:ln>
            <a:noFill/>
          </a:ln>
        </p:spPr>
      </p:pic>
      <p:sp>
        <p:nvSpPr>
          <p:cNvPr id="154" name="Google Shape;154;p27"/>
          <p:cNvSpPr txBox="1"/>
          <p:nvPr>
            <p:ph idx="1" type="body"/>
          </p:nvPr>
        </p:nvSpPr>
        <p:spPr>
          <a:xfrm>
            <a:off x="311725" y="3555150"/>
            <a:ext cx="8520600" cy="77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Because most of the data results were 4 or 5 star ratings, the KNN classifier tends to be skewed towards those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Our Motivation?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young adults in the 21st, we are very likely to travel, and as technology advances, we are likely to travel further off the beaten path to more unique places where there may or may not have chain hotels/motels or we choose not to lodge there due to </a:t>
            </a:r>
            <a:r>
              <a:rPr lang="en"/>
              <a:t>monetary</a:t>
            </a:r>
            <a:r>
              <a:rPr lang="en"/>
              <a:t> or other personal reasons, so we lodge at Airbnbs. In some cases, the Airbnbs that we stay at might not have rating, or not have very many ratings due to any number of reasons. Because of this, our project is to mine the ratings of Airbnb listings in certain cities and test them against hypothetical listings to see the </a:t>
            </a:r>
            <a:r>
              <a:rPr lang="en"/>
              <a:t>possible</a:t>
            </a:r>
            <a:r>
              <a:rPr lang="en"/>
              <a:t> rating of a given listing depending on room type, accomodations, number of rooms, number of bathrooms,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Our Dataset?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datasets are for the cities of Amsterdam, Los Angeles, and Melbourne</a:t>
            </a:r>
            <a:endParaRPr/>
          </a:p>
          <a:p>
            <a:pPr indent="-342900" lvl="0" marL="457200" rtl="0" algn="l">
              <a:spcBef>
                <a:spcPts val="0"/>
              </a:spcBef>
              <a:spcAft>
                <a:spcPts val="0"/>
              </a:spcAft>
              <a:buSzPts val="1800"/>
              <a:buChar char="●"/>
            </a:pPr>
            <a:r>
              <a:rPr lang="en"/>
              <a:t>The retrieved data is from insideairbnb.com</a:t>
            </a:r>
            <a:endParaRPr/>
          </a:p>
          <a:p>
            <a:pPr indent="-342900" lvl="0" marL="457200" rtl="0" algn="l">
              <a:spcBef>
                <a:spcPts val="0"/>
              </a:spcBef>
              <a:spcAft>
                <a:spcPts val="0"/>
              </a:spcAft>
              <a:buSzPts val="1800"/>
              <a:buChar char="●"/>
            </a:pPr>
            <a:r>
              <a:rPr lang="en"/>
              <a:t>The original dataset includes all the information detailing a listing posted on airbnb</a:t>
            </a:r>
            <a:endParaRPr/>
          </a:p>
          <a:p>
            <a:pPr indent="-317500" lvl="1" marL="914400" rtl="0" algn="l">
              <a:spcBef>
                <a:spcPts val="0"/>
              </a:spcBef>
              <a:spcAft>
                <a:spcPts val="0"/>
              </a:spcAft>
              <a:buSzPts val="1400"/>
              <a:buChar char="○"/>
            </a:pPr>
            <a:r>
              <a:rPr lang="en"/>
              <a:t>This includes information about the property, such as: number of bathrooms, rooms, and amenities, </a:t>
            </a:r>
            <a:endParaRPr/>
          </a:p>
          <a:p>
            <a:pPr indent="-317500" lvl="1" marL="914400" rtl="0" algn="l">
              <a:spcBef>
                <a:spcPts val="0"/>
              </a:spcBef>
              <a:spcAft>
                <a:spcPts val="0"/>
              </a:spcAft>
              <a:buSzPts val="1400"/>
              <a:buChar char="○"/>
            </a:pPr>
            <a:r>
              <a:rPr lang="en"/>
              <a:t>Along with host information, that includes response time and acceptance rate</a:t>
            </a:r>
            <a:endParaRPr/>
          </a:p>
          <a:p>
            <a:pPr indent="-342900" lvl="0" marL="457200" rtl="0" algn="l">
              <a:spcBef>
                <a:spcPts val="0"/>
              </a:spcBef>
              <a:spcAft>
                <a:spcPts val="0"/>
              </a:spcAft>
              <a:buSzPts val="1800"/>
              <a:buChar char="●"/>
            </a:pPr>
            <a:r>
              <a:rPr lang="en"/>
              <a:t>When cleaning our data, we only used information that would affect a </a:t>
            </a:r>
            <a:r>
              <a:rPr lang="en"/>
              <a:t>review</a:t>
            </a:r>
            <a:endParaRPr/>
          </a:p>
          <a:p>
            <a:pPr indent="-317500" lvl="1" marL="914400" rtl="0" algn="l">
              <a:spcBef>
                <a:spcPts val="0"/>
              </a:spcBef>
              <a:spcAft>
                <a:spcPts val="0"/>
              </a:spcAft>
              <a:buSzPts val="1400"/>
              <a:buChar char="○"/>
            </a:pPr>
            <a:r>
              <a:rPr lang="en"/>
              <a:t>A total review score is calculated on numerous things, but mainly are based on host interaction and the property</a:t>
            </a:r>
            <a:endParaRPr/>
          </a:p>
          <a:p>
            <a:pPr indent="-342900" lvl="0" marL="457200" rtl="0" algn="l">
              <a:spcBef>
                <a:spcPts val="0"/>
              </a:spcBef>
              <a:spcAft>
                <a:spcPts val="0"/>
              </a:spcAft>
              <a:buSzPts val="1800"/>
              <a:buChar char="●"/>
            </a:pPr>
            <a:r>
              <a:rPr lang="en"/>
              <a:t>We also removed data that we believe would not have an affect on the </a:t>
            </a:r>
            <a:r>
              <a:rPr lang="en"/>
              <a:t>rating</a:t>
            </a:r>
            <a:endParaRPr/>
          </a:p>
          <a:p>
            <a:pPr indent="-317500" lvl="1" marL="914400" rtl="0" algn="l">
              <a:spcBef>
                <a:spcPts val="0"/>
              </a:spcBef>
              <a:spcAft>
                <a:spcPts val="0"/>
              </a:spcAft>
              <a:buSzPts val="1400"/>
              <a:buChar char="○"/>
            </a:pPr>
            <a:r>
              <a:rPr lang="en"/>
              <a:t>I.E. listing url, host url and picture url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Approach It?</a:t>
            </a:r>
            <a:endParaRPr/>
          </a:p>
        </p:txBody>
      </p:sp>
      <p:sp>
        <p:nvSpPr>
          <p:cNvPr id="78" name="Google Shape;78;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removed unwanted featured such as listing url, host url, picture url, etc.</a:t>
            </a:r>
            <a:endParaRPr/>
          </a:p>
          <a:p>
            <a:pPr indent="-342900" lvl="0" marL="457200" rtl="0" algn="l">
              <a:spcBef>
                <a:spcPts val="0"/>
              </a:spcBef>
              <a:spcAft>
                <a:spcPts val="0"/>
              </a:spcAft>
              <a:buSzPts val="1800"/>
              <a:buAutoNum type="arabicPeriod"/>
            </a:pPr>
            <a:r>
              <a:rPr lang="en"/>
              <a:t>We isolated the features that were needed (room type, </a:t>
            </a:r>
            <a:r>
              <a:rPr lang="en"/>
              <a:t>accommodations</a:t>
            </a:r>
            <a:r>
              <a:rPr lang="en"/>
              <a:t>, etc.)</a:t>
            </a:r>
            <a:endParaRPr/>
          </a:p>
          <a:p>
            <a:pPr indent="-342900" lvl="0" marL="457200" rtl="0" algn="l">
              <a:spcBef>
                <a:spcPts val="0"/>
              </a:spcBef>
              <a:spcAft>
                <a:spcPts val="0"/>
              </a:spcAft>
              <a:buSzPts val="1800"/>
              <a:buAutoNum type="arabicPeriod"/>
            </a:pPr>
            <a:r>
              <a:rPr lang="en"/>
              <a:t>If some features were missing, we interpolated them with the most common </a:t>
            </a:r>
            <a:r>
              <a:rPr lang="en"/>
              <a:t>occurrence</a:t>
            </a:r>
            <a:r>
              <a:rPr lang="en"/>
              <a:t> is that feature (Mode)</a:t>
            </a:r>
            <a:endParaRPr/>
          </a:p>
          <a:p>
            <a:pPr indent="-342900" lvl="0" marL="457200" rtl="0" algn="l">
              <a:spcBef>
                <a:spcPts val="0"/>
              </a:spcBef>
              <a:spcAft>
                <a:spcPts val="0"/>
              </a:spcAft>
              <a:buSzPts val="1800"/>
              <a:buAutoNum type="arabicPeriod"/>
            </a:pPr>
            <a:r>
              <a:rPr lang="en"/>
              <a:t>Using Panda’s built in covariance and correlation functions, we will generate the covariance and correlation matrix to better understand our data.</a:t>
            </a:r>
            <a:endParaRPr/>
          </a:p>
          <a:p>
            <a:pPr indent="-342900" lvl="0" marL="457200" rtl="0" algn="l">
              <a:spcBef>
                <a:spcPts val="0"/>
              </a:spcBef>
              <a:spcAft>
                <a:spcPts val="0"/>
              </a:spcAft>
              <a:buSzPts val="1800"/>
              <a:buAutoNum type="arabicPeriod"/>
            </a:pPr>
            <a:r>
              <a:rPr lang="en"/>
              <a:t>We used PCA to visualize the data and </a:t>
            </a:r>
            <a:r>
              <a:rPr lang="en"/>
              <a:t>SKLearn to standardize it</a:t>
            </a:r>
            <a:endParaRPr/>
          </a:p>
          <a:p>
            <a:pPr indent="-342900" lvl="0" marL="457200" rtl="0" algn="l">
              <a:spcBef>
                <a:spcPts val="0"/>
              </a:spcBef>
              <a:spcAft>
                <a:spcPts val="0"/>
              </a:spcAft>
              <a:buSzPts val="1800"/>
              <a:buAutoNum type="arabicPeriod"/>
            </a:pPr>
            <a:r>
              <a:rPr lang="en"/>
              <a:t>After the standardization, we brought the number of components down to 2 for a good scatterplot (the components are </a:t>
            </a:r>
            <a:r>
              <a:rPr lang="en"/>
              <a:t>incremented</a:t>
            </a:r>
            <a:r>
              <a:rPr lang="en"/>
              <a:t> if needed)</a:t>
            </a:r>
            <a:endParaRPr/>
          </a:p>
          <a:p>
            <a:pPr indent="-342900" lvl="0" marL="457200" rtl="0" algn="l">
              <a:spcBef>
                <a:spcPts val="0"/>
              </a:spcBef>
              <a:spcAft>
                <a:spcPts val="0"/>
              </a:spcAft>
              <a:buSzPts val="1800"/>
              <a:buAutoNum type="arabicPeriod"/>
            </a:pPr>
            <a:r>
              <a:rPr lang="en"/>
              <a:t>We ran KNN multiple times for </a:t>
            </a:r>
            <a:r>
              <a:rPr lang="en"/>
              <a:t>classification</a:t>
            </a:r>
            <a:r>
              <a:rPr lang="en"/>
              <a:t> and to see which ‘K’ is best</a:t>
            </a:r>
            <a:endParaRPr/>
          </a:p>
          <a:p>
            <a:pPr indent="-342900" lvl="0" marL="457200" rtl="0" algn="l">
              <a:spcBef>
                <a:spcPts val="0"/>
              </a:spcBef>
              <a:spcAft>
                <a:spcPts val="0"/>
              </a:spcAft>
              <a:buSzPts val="1800"/>
              <a:buAutoNum type="arabicPeriod"/>
            </a:pPr>
            <a:r>
              <a:rPr lang="en"/>
              <a:t>K-Fold Cross Validation will be conducted to return the best trained estimator for </a:t>
            </a:r>
            <a:endParaRPr/>
          </a:p>
          <a:p>
            <a:pPr indent="-342900" lvl="0" marL="457200" rtl="0" algn="l">
              <a:spcBef>
                <a:spcPts val="0"/>
              </a:spcBef>
              <a:spcAft>
                <a:spcPts val="0"/>
              </a:spcAft>
              <a:buSzPts val="1800"/>
              <a:buAutoNum type="arabicPeriod"/>
            </a:pPr>
            <a:r>
              <a:rPr lang="en"/>
              <a:t>Lastly, we ran our model on the list of hypothetical listings to predict their ratings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Before and After Cleaning</a:t>
            </a:r>
            <a:endParaRPr/>
          </a:p>
        </p:txBody>
      </p:sp>
      <p:pic>
        <p:nvPicPr>
          <p:cNvPr id="84" name="Google Shape;84;p17"/>
          <p:cNvPicPr preferRelativeResize="0"/>
          <p:nvPr/>
        </p:nvPicPr>
        <p:blipFill/>
        <p:spPr>
          <a:xfrm>
            <a:off x="311700" y="1221300"/>
            <a:ext cx="4767499" cy="3358800"/>
          </a:xfrm>
          <a:prstGeom prst="rect">
            <a:avLst/>
          </a:prstGeom>
          <a:noFill/>
          <a:ln>
            <a:noFill/>
          </a:ln>
        </p:spPr>
      </p:pic>
      <p:pic>
        <p:nvPicPr>
          <p:cNvPr id="85" name="Google Shape;85;p17"/>
          <p:cNvPicPr preferRelativeResize="0"/>
          <p:nvPr/>
        </p:nvPicPr>
        <p:blipFill/>
        <p:spPr>
          <a:xfrm>
            <a:off x="5428475" y="1221300"/>
            <a:ext cx="3013795" cy="3358800"/>
          </a:xfrm>
          <a:prstGeom prst="rect">
            <a:avLst/>
          </a:prstGeom>
          <a:noFill/>
          <a:ln>
            <a:noFill/>
          </a:ln>
        </p:spPr>
      </p:pic>
      <p:sp>
        <p:nvSpPr>
          <p:cNvPr id="86" name="Google Shape;86;p17"/>
          <p:cNvSpPr txBox="1"/>
          <p:nvPr/>
        </p:nvSpPr>
        <p:spPr>
          <a:xfrm>
            <a:off x="321475" y="4650575"/>
            <a:ext cx="47676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And many more features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Data Into a Classification Problem</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original data set, our target feature was the “total_review_score” feature. This value could be in range [0, 100]. However, we wanted to use KNN’s classifier, so we had to convert that data into different labels or classes. </a:t>
            </a:r>
            <a:endParaRPr/>
          </a:p>
          <a:p>
            <a:pPr indent="0" lvl="0" marL="0" rtl="0" algn="l">
              <a:spcBef>
                <a:spcPts val="1600"/>
              </a:spcBef>
              <a:spcAft>
                <a:spcPts val="0"/>
              </a:spcAft>
              <a:buNone/>
            </a:pPr>
            <a:r>
              <a:rPr lang="en"/>
              <a:t>What we did was convert the “total_review_score” into star ratings from 0 to 5 by rounding down the quotient of the “total_review_score”/20. This converts the the target variable into categorical data into this format: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3" name="Google Shape;93;p18"/>
          <p:cNvPicPr preferRelativeResize="0"/>
          <p:nvPr/>
        </p:nvPicPr>
        <p:blipFill/>
        <p:spPr>
          <a:xfrm>
            <a:off x="2728900" y="3389725"/>
            <a:ext cx="3686175"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Covariance Matrix</a:t>
            </a:r>
            <a:endParaRPr/>
          </a:p>
        </p:txBody>
      </p:sp>
      <p:pic>
        <p:nvPicPr>
          <p:cNvPr id="99" name="Google Shape;99;p19"/>
          <p:cNvPicPr preferRelativeResize="0"/>
          <p:nvPr/>
        </p:nvPicPr>
        <p:blipFill/>
        <p:spPr>
          <a:xfrm>
            <a:off x="152400" y="1159625"/>
            <a:ext cx="8839200" cy="2114703"/>
          </a:xfrm>
          <a:prstGeom prst="rect">
            <a:avLst/>
          </a:prstGeom>
          <a:noFill/>
          <a:ln>
            <a:noFill/>
          </a:ln>
        </p:spPr>
      </p:pic>
      <p:sp>
        <p:nvSpPr>
          <p:cNvPr id="100" name="Google Shape;100;p19"/>
          <p:cNvSpPr txBox="1"/>
          <p:nvPr/>
        </p:nvSpPr>
        <p:spPr>
          <a:xfrm>
            <a:off x="311700" y="3416225"/>
            <a:ext cx="8520600" cy="12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Interesting insights: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amount of beds tend to go up with the prices since </a:t>
            </a:r>
            <a:r>
              <a:rPr lang="en">
                <a:solidFill>
                  <a:schemeClr val="dk1"/>
                </a:solidFill>
                <a:latin typeface="Average"/>
                <a:ea typeface="Average"/>
                <a:cs typeface="Average"/>
                <a:sym typeface="Average"/>
              </a:rPr>
              <a:t>accommodating</a:t>
            </a:r>
            <a:r>
              <a:rPr lang="en">
                <a:solidFill>
                  <a:schemeClr val="dk1"/>
                </a:solidFill>
                <a:latin typeface="Average"/>
                <a:ea typeface="Average"/>
                <a:cs typeface="Average"/>
                <a:sym typeface="Average"/>
              </a:rPr>
              <a:t> more people would mean higher prices. The review score rating tend to go up with the host’s response rate and if they are a superhost. This is likely because Airbnb review scores also depends on the host’s interactions with their clients.</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pic>
        <p:nvPicPr>
          <p:cNvPr id="106" name="Google Shape;106;p20"/>
          <p:cNvPicPr preferRelativeResize="0"/>
          <p:nvPr/>
        </p:nvPicPr>
        <p:blipFill/>
        <p:spPr>
          <a:xfrm>
            <a:off x="152400" y="1259875"/>
            <a:ext cx="8839201" cy="2093154"/>
          </a:xfrm>
          <a:prstGeom prst="rect">
            <a:avLst/>
          </a:prstGeom>
          <a:noFill/>
          <a:ln>
            <a:noFill/>
          </a:ln>
        </p:spPr>
      </p:pic>
      <p:sp>
        <p:nvSpPr>
          <p:cNvPr id="107" name="Google Shape;107;p20"/>
          <p:cNvSpPr txBox="1"/>
          <p:nvPr/>
        </p:nvSpPr>
        <p:spPr>
          <a:xfrm>
            <a:off x="311700" y="3536175"/>
            <a:ext cx="8520600" cy="1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Interesting Insights: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data did not seem to be has linear as we expected. We are considering using a decision tree because it might perform better, since decision trees tend to work better on non-linear data.</a:t>
            </a:r>
            <a:endParaRPr>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a:t>
            </a:r>
            <a:r>
              <a:rPr lang="en"/>
              <a:t> Component Analysis</a:t>
            </a:r>
            <a:endParaRPr/>
          </a:p>
        </p:txBody>
      </p:sp>
      <p:sp>
        <p:nvSpPr>
          <p:cNvPr id="113" name="Google Shape;113;p21"/>
          <p:cNvSpPr txBox="1"/>
          <p:nvPr>
            <p:ph idx="1" type="body"/>
          </p:nvPr>
        </p:nvSpPr>
        <p:spPr>
          <a:xfrm>
            <a:off x="311700" y="1066750"/>
            <a:ext cx="8520600" cy="114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Principal Component Analysis was conducted on each data set to visualize the data. The graph is color coded into 5 different categories depending on each observation’s star rating. Here is a graph of Amsterdam’s PCA graph:</a:t>
            </a:r>
            <a:endParaRPr/>
          </a:p>
        </p:txBody>
      </p:sp>
      <p:sp>
        <p:nvSpPr>
          <p:cNvPr id="114" name="Google Shape;114;p21"/>
          <p:cNvSpPr txBox="1"/>
          <p:nvPr/>
        </p:nvSpPr>
        <p:spPr>
          <a:xfrm>
            <a:off x="4572000" y="2212450"/>
            <a:ext cx="3418200" cy="26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Amsterdam Data Visualized: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When visualizing the data it seems that observations with a star rating of 4 (light green) dominate most of the data set. Star rating of 5 (yellow) is mostly condensed at the bottom of the PCA graph and the star rating of 1 (purple) is extremely scarce with few instances at the top of the PCA graph</a:t>
            </a:r>
            <a:endParaRPr>
              <a:solidFill>
                <a:schemeClr val="dk1"/>
              </a:solidFill>
              <a:latin typeface="Average"/>
              <a:ea typeface="Average"/>
              <a:cs typeface="Average"/>
              <a:sym typeface="Average"/>
            </a:endParaRPr>
          </a:p>
        </p:txBody>
      </p:sp>
      <p:pic>
        <p:nvPicPr>
          <p:cNvPr id="115" name="Google Shape;115;p21"/>
          <p:cNvPicPr preferRelativeResize="0"/>
          <p:nvPr/>
        </p:nvPicPr>
        <p:blipFill/>
        <p:spPr>
          <a:xfrm>
            <a:off x="311700" y="2261475"/>
            <a:ext cx="3967314" cy="262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