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53" r:id="rId2"/>
    <p:sldId id="414" r:id="rId3"/>
    <p:sldId id="411" r:id="rId4"/>
    <p:sldId id="412" r:id="rId5"/>
    <p:sldId id="438" r:id="rId6"/>
    <p:sldId id="413" r:id="rId7"/>
    <p:sldId id="439" r:id="rId8"/>
    <p:sldId id="417" r:id="rId9"/>
    <p:sldId id="418" r:id="rId10"/>
    <p:sldId id="419" r:id="rId11"/>
    <p:sldId id="430" r:id="rId12"/>
    <p:sldId id="420" r:id="rId13"/>
    <p:sldId id="422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40" r:id="rId22"/>
    <p:sldId id="441" r:id="rId23"/>
    <p:sldId id="426" r:id="rId24"/>
    <p:sldId id="42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00"/>
    <a:srgbClr val="FF1493"/>
    <a:srgbClr val="1E90FF"/>
    <a:srgbClr val="CCCCCC"/>
    <a:srgbClr val="666666"/>
    <a:srgbClr val="333333"/>
    <a:srgbClr val="0033CC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86264" autoAdjust="0"/>
  </p:normalViewPr>
  <p:slideViewPr>
    <p:cSldViewPr snapToGrid="0" snapToObjects="1">
      <p:cViewPr varScale="1">
        <p:scale>
          <a:sx n="117" d="100"/>
          <a:sy n="117" d="100"/>
        </p:scale>
        <p:origin x="168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28610-C74D-B84B-8F5A-772FAE2E661E}" type="datetime1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B80E5-D8F2-9341-BAFD-5FA3E84E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23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8C282-3F3C-1A41-883A-4B416D2F5849}" type="datetime1">
              <a:rPr lang="en-US" smtClean="0"/>
              <a:t>3/26/18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02B42-D49B-5C46-9634-96CA208CE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38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02B42-D49B-5C46-9634-96CA208CE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11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85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8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40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68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8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04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21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09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10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3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29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31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6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47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9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58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4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52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15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2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92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3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90B-5CF7-9E42-A436-BAE7CA4176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1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9524-3BB7-1F42-8429-69C139F11FF3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3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C3C3-2D65-1340-9D02-280985F36ACD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1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FC92-7E7B-5549-BDC3-F01517F07385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5669-4003-8A47-9E67-F01720CAD7A6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5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61F4-6BA8-4745-B200-7FA59C5C4669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9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AAF3-CD27-2B4B-A0A9-F2CD478EA31B}" type="datetime1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9D9F-C5AD-AD4D-9E09-F7F8E1A070AB}" type="datetime1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257D-92DB-4049-A9E4-1C0B452356D4}" type="datetime1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4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295D-9003-E745-B632-76945DC041E6}" type="datetime1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DFA2-1E23-E840-BBD2-C5F9145B5FB7}" type="datetime1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49C5-729B-A849-9899-CD0174AD1543}" type="datetime1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4C262-1E69-FA4C-AF8E-B7C98A15BFBB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74BD6-0479-D444-B341-C4A4D237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rogerdudler.github.io/git-guid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stackoverflow.com/questions/3611256/forking-vs-branching-in-github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cottchacon.com/2011/08/31/github-flow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82" y="2279996"/>
            <a:ext cx="8775037" cy="1561080"/>
          </a:xfrm>
          <a:noFill/>
        </p:spPr>
        <p:txBody>
          <a:bodyPr>
            <a:noAutofit/>
          </a:bodyPr>
          <a:lstStyle/>
          <a:p>
            <a:r>
              <a:rPr lang="en-US" sz="5600" b="1" dirty="0" smtClean="0">
                <a:solidFill>
                  <a:schemeClr val="tx2"/>
                </a:solidFill>
                <a:latin typeface="Helvetica"/>
                <a:cs typeface="Helvetica"/>
              </a:rPr>
              <a:t>Git</a:t>
            </a:r>
            <a:r>
              <a:rPr lang="en-US" sz="5600" b="1" dirty="0">
                <a:solidFill>
                  <a:schemeClr val="tx2"/>
                </a:solidFill>
                <a:latin typeface="Helvetica"/>
                <a:cs typeface="Helvetica"/>
              </a:rPr>
              <a:t>H</a:t>
            </a:r>
            <a:r>
              <a:rPr lang="en-US" sz="5600" b="1" dirty="0" smtClean="0">
                <a:solidFill>
                  <a:schemeClr val="tx2"/>
                </a:solidFill>
                <a:latin typeface="Helvetica"/>
                <a:cs typeface="Helvetica"/>
              </a:rPr>
              <a:t>ub Flow</a:t>
            </a:r>
            <a:r>
              <a:rPr lang="en-US" sz="5600" b="1" dirty="0" smtClean="0">
                <a:solidFill>
                  <a:schemeClr val="tx2"/>
                </a:solidFill>
                <a:latin typeface="Helvetica"/>
                <a:cs typeface="Helvetica"/>
              </a:rPr>
              <a:t/>
            </a:r>
            <a:br>
              <a:rPr lang="en-US" sz="5600" b="1" dirty="0" smtClean="0">
                <a:solidFill>
                  <a:schemeClr val="tx2"/>
                </a:solidFill>
                <a:latin typeface="Helvetica"/>
                <a:cs typeface="Helvetica"/>
              </a:rPr>
            </a:br>
            <a:r>
              <a:rPr lang="en-US" sz="2800" b="1" dirty="0" smtClean="0">
                <a:solidFill>
                  <a:schemeClr val="tx2"/>
                </a:solidFill>
                <a:latin typeface="Helvetica"/>
                <a:cs typeface="Helvetica"/>
              </a:rPr>
              <a:t>Brett Andrews</a:t>
            </a:r>
            <a:br>
              <a:rPr lang="en-US" sz="2800" b="1" dirty="0" smtClean="0">
                <a:solidFill>
                  <a:schemeClr val="tx2"/>
                </a:solidFill>
                <a:latin typeface="Helvetica"/>
                <a:cs typeface="Helvetica"/>
              </a:rPr>
            </a:br>
            <a:r>
              <a:rPr lang="en-US" sz="2000" b="1" dirty="0" smtClean="0">
                <a:solidFill>
                  <a:schemeClr val="tx2"/>
                </a:solidFill>
                <a:latin typeface="Helvetica"/>
                <a:cs typeface="Helvetica"/>
              </a:rPr>
              <a:t>3</a:t>
            </a:r>
            <a:r>
              <a:rPr lang="en-US" sz="2000" b="1" dirty="0" smtClean="0">
                <a:solidFill>
                  <a:schemeClr val="tx2"/>
                </a:solidFill>
                <a:latin typeface="Helvetica"/>
                <a:cs typeface="Helvetica"/>
              </a:rPr>
              <a:t>.27.2018</a:t>
            </a:r>
            <a:endParaRPr lang="en-US" sz="2000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402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New Feature New Branch </a:t>
            </a:r>
            <a:endParaRPr lang="en-US" sz="3600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023" y="1107574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3023" y="1116715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 algn="l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lvl="1" indent="-457200" algn="l">
              <a:buFont typeface="Arial" charset="0"/>
              <a:buChar char="•"/>
            </a:pPr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lvl="1" indent="-457200" algn="l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lvl="1" indent="-457200" algn="l">
              <a:buFont typeface="Arial" charset="0"/>
              <a:buChar char="•"/>
            </a:pPr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lvl="1" indent="-457200" algn="l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One new feature per branch.</a:t>
            </a:r>
          </a:p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Use descriptive names (future-you will thank you).</a:t>
            </a: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Create a new local branch:</a:t>
            </a:r>
          </a:p>
          <a:p>
            <a:pPr marL="0" lvl="1" algn="l"/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checkout </a:t>
            </a:r>
            <a:r>
              <a:rPr lang="mr-IN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github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-flow</a:t>
            </a:r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71" y="1022231"/>
            <a:ext cx="6400800" cy="227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3324327"/>
            <a:ext cx="718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/>
            <a:r>
              <a:rPr lang="en-US" sz="1400" dirty="0">
                <a:solidFill>
                  <a:schemeClr val="tx2"/>
                </a:solidFill>
                <a:latin typeface="Helvetica"/>
                <a:cs typeface="Helvetica"/>
              </a:rPr>
              <a:t>Image credit: </a:t>
            </a:r>
            <a:r>
              <a:rPr lang="en-US" sz="1400" dirty="0">
                <a:solidFill>
                  <a:schemeClr val="tx2"/>
                </a:solidFill>
                <a:latin typeface="Helvetica"/>
                <a:cs typeface="Helvetica"/>
                <a:hlinkClick r:id="rId4"/>
              </a:rPr>
              <a:t>http://</a:t>
            </a:r>
            <a:r>
              <a:rPr lang="en-US" sz="1400" dirty="0" err="1">
                <a:solidFill>
                  <a:schemeClr val="tx2"/>
                </a:solidFill>
                <a:latin typeface="Helvetica"/>
                <a:cs typeface="Helvetica"/>
                <a:hlinkClick r:id="rId4"/>
              </a:rPr>
              <a:t>rogerdudler.github.io</a:t>
            </a:r>
            <a:r>
              <a:rPr lang="en-US" sz="1400" dirty="0">
                <a:solidFill>
                  <a:schemeClr val="tx2"/>
                </a:solidFill>
                <a:latin typeface="Helvetica"/>
                <a:cs typeface="Helvetica"/>
                <a:hlinkClick r:id="rId4"/>
              </a:rPr>
              <a:t>/</a:t>
            </a:r>
            <a:r>
              <a:rPr lang="en-US" sz="1400" dirty="0" err="1">
                <a:solidFill>
                  <a:schemeClr val="tx2"/>
                </a:solidFill>
                <a:latin typeface="Helvetica"/>
                <a:cs typeface="Helvetica"/>
                <a:hlinkClick r:id="rId4"/>
              </a:rPr>
              <a:t>git</a:t>
            </a:r>
            <a:r>
              <a:rPr lang="en-US" sz="1400" dirty="0">
                <a:solidFill>
                  <a:schemeClr val="tx2"/>
                </a:solidFill>
                <a:latin typeface="Helvetica"/>
                <a:cs typeface="Helvetica"/>
                <a:hlinkClick r:id="rId4"/>
              </a:rPr>
              <a:t>-guide/</a:t>
            </a:r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8310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New Feature New Branch </a:t>
            </a:r>
            <a:endParaRPr lang="en-US" sz="3600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023" y="1107574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3023" y="1116715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Sync w/remote branch of same name.</a:t>
            </a:r>
          </a:p>
          <a:p>
            <a:pPr marL="0" lvl="1" algn="l"/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push origin </a:t>
            </a:r>
            <a:r>
              <a:rPr lang="en-US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github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-flow</a:t>
            </a:r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lvl="1" algn="l"/>
            <a:r>
              <a:rPr lang="en-US" dirty="0" smtClean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rPr>
              <a:t>Nomenclature note: </a:t>
            </a:r>
          </a:p>
          <a:p>
            <a:pPr lvl="2" indent="-457200" algn="l">
              <a:buFont typeface="Arial" charset="0"/>
              <a:buChar char="•"/>
            </a:pP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origin</a:t>
            </a: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     = my remote GitHub repo</a:t>
            </a:r>
          </a:p>
          <a:p>
            <a:pPr lvl="2" indent="-457200" algn="l">
              <a:buFont typeface="Arial" charset="0"/>
              <a:buChar char="•"/>
            </a:pP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upstream</a:t>
            </a:r>
            <a:r>
              <a:rPr lang="en-US" dirty="0" smtClean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rPr>
              <a:t> = shared remote GitHub repo.</a:t>
            </a:r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4266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Commit and Push Frequently</a:t>
            </a:r>
            <a:endParaRPr lang="en-US" sz="3600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023" y="1107574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3023" y="1116715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Make frequent commits.</a:t>
            </a:r>
          </a:p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One idea or complete change per commit.</a:t>
            </a:r>
          </a:p>
          <a:p>
            <a:pPr lvl="1" indent="-457200" algn="l">
              <a:buFont typeface="Arial" charset="0"/>
              <a:buChar char="•"/>
            </a:pPr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Regularly push to remote branch (but pull first to incorporate changes):</a:t>
            </a:r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pull origin feature-x</a:t>
            </a:r>
          </a:p>
          <a:p>
            <a:pPr marL="0" lvl="1" algn="l"/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push origin feature-x</a:t>
            </a: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3835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Pull Requests: Code Review</a:t>
            </a:r>
            <a:endParaRPr lang="en-US" sz="3600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023" y="1107574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3023" y="1116715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When you're done or stuck, submit a Pull Request to your collaborators.</a:t>
            </a:r>
          </a:p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Opportunity for you to review and communicate the changes that you made.</a:t>
            </a:r>
          </a:p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Receive </a:t>
            </a: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feedback and help from collaborators.</a:t>
            </a:r>
          </a:p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Incorporate feedback.</a:t>
            </a:r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After the Pull Request gets approved, then merge your branch into 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master</a:t>
            </a: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.</a:t>
            </a:r>
          </a:p>
          <a:p>
            <a:pPr lvl="1" indent="-457200" algn="l">
              <a:buFont typeface="Arial" charset="0"/>
              <a:buChar char="•"/>
            </a:pPr>
            <a:endParaRPr lang="en-US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Create a Pull Request</a:t>
            </a:r>
            <a:endParaRPr lang="en-US" sz="3600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023" y="1107574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800"/>
            <a:ext cx="9144000" cy="420340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029767" y="1818752"/>
            <a:ext cx="1225899" cy="331595"/>
          </a:xfrm>
          <a:prstGeom prst="roundRect">
            <a:avLst/>
          </a:prstGeom>
          <a:noFill/>
          <a:ln w="44450">
            <a:solidFill>
              <a:srgbClr val="00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b="1" dirty="0">
                <a:solidFill>
                  <a:schemeClr val="tx2"/>
                </a:solidFill>
                <a:latin typeface="Helvetica"/>
                <a:cs typeface="Helvetica"/>
              </a:rPr>
              <a:t>Create a </a:t>
            </a:r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Pull Request</a:t>
            </a:r>
            <a:endParaRPr lang="en-US" sz="3600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023" y="1107574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100"/>
            <a:ext cx="9144000" cy="449378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558901" y="2126751"/>
            <a:ext cx="1397003" cy="496208"/>
          </a:xfrm>
          <a:prstGeom prst="roundRect">
            <a:avLst/>
          </a:prstGeom>
          <a:noFill/>
          <a:ln w="44450">
            <a:solidFill>
              <a:srgbClr val="00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Pull Requests: Commit Log</a:t>
            </a:r>
            <a:endParaRPr lang="en-US" sz="3600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023" y="1107574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00"/>
            <a:ext cx="9144000" cy="474893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754002" y="2722652"/>
            <a:ext cx="1430987" cy="496208"/>
          </a:xfrm>
          <a:prstGeom prst="roundRect">
            <a:avLst/>
          </a:prstGeom>
          <a:noFill/>
          <a:ln w="44450">
            <a:solidFill>
              <a:srgbClr val="00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75006" y="1929284"/>
            <a:ext cx="1625971" cy="92333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Still need to merge 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master</a:t>
            </a:r>
            <a:r>
              <a:rPr lang="en-US" dirty="0" smtClean="0">
                <a:solidFill>
                  <a:schemeClr val="tx2"/>
                </a:solidFill>
              </a:rPr>
              <a:t> into 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feedback</a:t>
            </a:r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9796" y="3983917"/>
            <a:ext cx="1340232" cy="496208"/>
          </a:xfrm>
          <a:prstGeom prst="roundRect">
            <a:avLst/>
          </a:prstGeom>
          <a:noFill/>
          <a:ln w="44450">
            <a:solidFill>
              <a:srgbClr val="00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4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653"/>
            <a:ext cx="9144000" cy="5489233"/>
          </a:xfrm>
          <a:prstGeom prst="rect">
            <a:avLst/>
          </a:prstGeom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Pull Requests: Code Changes</a:t>
            </a:r>
            <a:endParaRPr lang="en-US" sz="3600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023" y="1107574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02310" y="3978702"/>
            <a:ext cx="1430987" cy="496208"/>
          </a:xfrm>
          <a:prstGeom prst="roundRect">
            <a:avLst/>
          </a:prstGeom>
          <a:noFill/>
          <a:ln w="44450">
            <a:solidFill>
              <a:srgbClr val="00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495"/>
            <a:ext cx="9144000" cy="5407742"/>
          </a:xfrm>
          <a:prstGeom prst="rect">
            <a:avLst/>
          </a:prstGeom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Pull Requests: Communication</a:t>
            </a:r>
            <a:endParaRPr lang="en-US" sz="3600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023" y="1107574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04506" y="2987649"/>
            <a:ext cx="1996471" cy="1152835"/>
          </a:xfrm>
          <a:prstGeom prst="roundRect">
            <a:avLst/>
          </a:prstGeom>
          <a:noFill/>
          <a:ln w="44450">
            <a:solidFill>
              <a:srgbClr val="00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6029" y="3551580"/>
            <a:ext cx="2389646" cy="3693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</a:rPr>
              <a:t>Describe your changes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65160" y="5806287"/>
            <a:ext cx="1715784" cy="520629"/>
          </a:xfrm>
          <a:prstGeom prst="roundRect">
            <a:avLst/>
          </a:prstGeom>
          <a:noFill/>
          <a:ln w="44450">
            <a:solidFill>
              <a:srgbClr val="00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1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GitHub Issues</a:t>
            </a:r>
            <a:endParaRPr lang="en-US" sz="3600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3023" y="1116715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 algn="l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470"/>
            <a:ext cx="9144000" cy="3555601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95423" y="1259974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95423" y="4771420"/>
            <a:ext cx="8657954" cy="1413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 algn="l">
              <a:buFont typeface="Arial" charset="0"/>
              <a:buChar char="•"/>
            </a:pPr>
            <a:r>
              <a:rPr lang="en-US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rPr>
              <a:t>Communicate ideas (</a:t>
            </a:r>
            <a:r>
              <a:rPr lang="en-US" dirty="0" smtClean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rPr>
              <a:t>including </a:t>
            </a:r>
            <a:r>
              <a:rPr lang="en-US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rPr>
              <a:t>to future-you)</a:t>
            </a:r>
          </a:p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rPr>
              <a:t>Assign tasks</a:t>
            </a:r>
          </a:p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rPr>
              <a:t>Prioritize</a:t>
            </a:r>
          </a:p>
        </p:txBody>
      </p:sp>
    </p:spTree>
    <p:extLst>
      <p:ext uri="{BB962C8B-B14F-4D97-AF65-F5344CB8AC3E}">
        <p14:creationId xmlns:p14="http://schemas.microsoft.com/office/powerpoint/2010/main" val="207180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Bad things happen.</a:t>
            </a:r>
            <a:endParaRPr lang="en-US" sz="3600" b="1" baseline="-25000" dirty="0" smtClean="0">
              <a:solidFill>
                <a:schemeClr val="tx2"/>
              </a:solidFill>
              <a:latin typeface="Calibri"/>
              <a:ea typeface="Apple SD 산돌고딕 Neo 일반체"/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023" y="1107574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3023" y="1116715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Sometimes the Universe is conspiring against you.</a:t>
            </a:r>
          </a:p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Sometimes your collaborators are conspiring against you.</a:t>
            </a:r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Most likely, you're conspiring against you.</a:t>
            </a:r>
          </a:p>
        </p:txBody>
      </p:sp>
    </p:spTree>
    <p:extLst>
      <p:ext uri="{BB962C8B-B14F-4D97-AF65-F5344CB8AC3E}">
        <p14:creationId xmlns:p14="http://schemas.microsoft.com/office/powerpoint/2010/main" val="154608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GitHub Issues</a:t>
            </a:r>
            <a:endParaRPr lang="en-US" sz="3600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023" y="1107574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3023" y="1116715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 algn="l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09700"/>
            <a:ext cx="8686800" cy="381589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904506" y="3090392"/>
            <a:ext cx="1910721" cy="721322"/>
          </a:xfrm>
          <a:prstGeom prst="roundRect">
            <a:avLst/>
          </a:prstGeom>
          <a:noFill/>
          <a:ln w="44450">
            <a:solidFill>
              <a:srgbClr val="00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904506" y="3820855"/>
            <a:ext cx="1910721" cy="997725"/>
          </a:xfrm>
          <a:prstGeom prst="roundRect">
            <a:avLst/>
          </a:prstGeom>
          <a:noFill/>
          <a:ln w="44450">
            <a:solidFill>
              <a:srgbClr val="00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6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Forking: Concept</a:t>
            </a:r>
            <a:endParaRPr lang="en-US" sz="3600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7740"/>
            <a:ext cx="2133600" cy="365125"/>
          </a:xfrm>
        </p:spPr>
        <p:txBody>
          <a:bodyPr/>
          <a:lstStyle/>
          <a:p>
            <a:fld id="{65274BD6-0479-D444-B341-C4A4D237F49F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30" b="55177"/>
          <a:stretch/>
        </p:blipFill>
        <p:spPr>
          <a:xfrm>
            <a:off x="2323587" y="1875998"/>
            <a:ext cx="1786073" cy="20023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5429" y="6346312"/>
            <a:ext cx="718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/>
            <a:r>
              <a:rPr lang="en-US" sz="1400" dirty="0">
                <a:solidFill>
                  <a:schemeClr val="tx2"/>
                </a:solidFill>
                <a:latin typeface="Helvetica"/>
                <a:cs typeface="Helvetica"/>
              </a:rPr>
              <a:t>Image credit: </a:t>
            </a:r>
            <a:r>
              <a:rPr lang="en-US" sz="1400" dirty="0">
                <a:solidFill>
                  <a:schemeClr val="tx2"/>
                </a:solidFill>
                <a:latin typeface="Helvetica"/>
                <a:cs typeface="Helvetica"/>
                <a:hlinkClick r:id="rId4"/>
              </a:rPr>
              <a:t>https://</a:t>
            </a:r>
            <a:r>
              <a:rPr lang="en-US" sz="1400" dirty="0" smtClean="0">
                <a:solidFill>
                  <a:schemeClr val="tx2"/>
                </a:solidFill>
                <a:latin typeface="Helvetica"/>
                <a:cs typeface="Helvetica"/>
                <a:hlinkClick r:id="rId4"/>
              </a:rPr>
              <a:t>stackoverflow.com/questions/3611256/forking-vs-branching-in-github</a:t>
            </a:r>
            <a:endParaRPr lang="en-US" sz="14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77"/>
          <a:stretch/>
        </p:blipFill>
        <p:spPr>
          <a:xfrm>
            <a:off x="2323587" y="1875997"/>
            <a:ext cx="4286250" cy="20023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77" t="41833" r="12787" b="44137"/>
          <a:stretch/>
        </p:blipFill>
        <p:spPr>
          <a:xfrm>
            <a:off x="4551449" y="3744799"/>
            <a:ext cx="1510301" cy="6267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3"/>
          <a:stretch/>
        </p:blipFill>
        <p:spPr>
          <a:xfrm>
            <a:off x="2323587" y="4289329"/>
            <a:ext cx="4286250" cy="20538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87" y="1875997"/>
            <a:ext cx="4286250" cy="4467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88334" y="2459577"/>
            <a:ext cx="55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fork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66711" y="382538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clon</a:t>
            </a:r>
            <a:r>
              <a:rPr lang="en-US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7275" y="4116122"/>
            <a:ext cx="12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add remote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43023" y="926709"/>
            <a:ext cx="8657953" cy="4939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You want to contribute to a project...but you aren't a collaborator, so you can't push to it.</a:t>
            </a:r>
          </a:p>
          <a:p>
            <a:pPr lvl="1" indent="-457200" algn="l">
              <a:buFont typeface="Arial" charset="0"/>
              <a:buChar char="•"/>
            </a:pPr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lvl="1" indent="-457200" algn="l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lvl="1" indent="-457200" algn="l">
              <a:buFont typeface="Arial" charset="0"/>
              <a:buChar char="•"/>
            </a:pPr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lvl="1" indent="-457200" algn="l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lvl="1" indent="-457200" algn="l">
              <a:buFont typeface="Arial" charset="0"/>
              <a:buChar char="•"/>
            </a:pPr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lvl="1" indent="-457200" algn="l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lvl="2" indent="-457200" algn="l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r>
              <a:rPr lang="en-US" dirty="0" smtClean="0">
                <a:solidFill>
                  <a:schemeClr val="tx2"/>
                </a:solidFill>
                <a:latin typeface="Helvetica"/>
                <a:ea typeface="Consolas" charset="0"/>
                <a:cs typeface="Helvetic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4479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Forking: How To</a:t>
            </a:r>
            <a:endParaRPr lang="en-US" sz="3600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023" y="1107574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76392"/>
            <a:ext cx="6400800" cy="761764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7000243" y="1209764"/>
            <a:ext cx="772157" cy="292807"/>
          </a:xfrm>
          <a:prstGeom prst="roundRect">
            <a:avLst/>
          </a:prstGeom>
          <a:noFill/>
          <a:ln w="44450">
            <a:solidFill>
              <a:srgbClr val="00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61200"/>
            <a:ext cx="6400800" cy="297017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371599" y="2092021"/>
            <a:ext cx="1625291" cy="292807"/>
          </a:xfrm>
          <a:prstGeom prst="roundRect">
            <a:avLst/>
          </a:prstGeom>
          <a:noFill/>
          <a:ln w="44450">
            <a:solidFill>
              <a:srgbClr val="00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497204" y="1232908"/>
            <a:ext cx="1314752" cy="292807"/>
          </a:xfrm>
          <a:prstGeom prst="roundRect">
            <a:avLst/>
          </a:prstGeom>
          <a:noFill/>
          <a:ln w="44450">
            <a:solidFill>
              <a:srgbClr val="00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405985" y="4231353"/>
            <a:ext cx="2366416" cy="413093"/>
          </a:xfrm>
          <a:prstGeom prst="roundRect">
            <a:avLst/>
          </a:prstGeom>
          <a:noFill/>
          <a:ln w="44450">
            <a:solidFill>
              <a:srgbClr val="00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7207" y="5210219"/>
            <a:ext cx="7520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2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clone </a:t>
            </a:r>
            <a:r>
              <a:rPr lang="en-US" sz="2000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git@github.com:bretthandrews</a:t>
            </a:r>
            <a:r>
              <a:rPr lang="en-US" sz="2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/Hack-</a:t>
            </a:r>
            <a:r>
              <a:rPr lang="en-US" sz="2000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Hour.git</a:t>
            </a:r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7207" y="5690227"/>
            <a:ext cx="878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2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remote add upstream </a:t>
            </a:r>
            <a:r>
              <a:rPr lang="en-US" sz="2000" b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git@github.com:astropgh</a:t>
            </a:r>
            <a:r>
              <a:rPr lang="en-US" sz="2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/Hack-</a:t>
            </a:r>
            <a:r>
              <a:rPr lang="en-US" sz="2000" b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Hour.git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002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Forking: Contributing</a:t>
            </a:r>
            <a:endParaRPr lang="en-US" sz="3600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023" y="1107574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3023" y="1107574"/>
            <a:ext cx="8657953" cy="4939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Pull from the original repo (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upstream</a:t>
            </a: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) and merge any changes.</a:t>
            </a:r>
          </a:p>
          <a:p>
            <a:pPr marL="457200" lvl="2" algn="l"/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pull upstream </a:t>
            </a:r>
            <a:r>
              <a:rPr lang="en-US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github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-flow</a:t>
            </a:r>
          </a:p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Submit a Pull Request  </a:t>
            </a:r>
          </a:p>
          <a:p>
            <a:pPr lvl="2" indent="-457200" algn="l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lvl="2" indent="-457200" algn="l">
              <a:buFont typeface="Arial" charset="0"/>
              <a:buChar char="•"/>
            </a:pPr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lvl="2" indent="-457200" algn="l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lvl="2" indent="-457200" algn="l">
              <a:buFont typeface="Arial" charset="0"/>
              <a:buChar char="•"/>
            </a:pPr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lvl="2" indent="-457200" algn="l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lvl="2" indent="-457200" algn="l">
              <a:buFont typeface="Arial" charset="0"/>
              <a:buChar char="•"/>
            </a:pPr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lvl="2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The owner of the 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upstream</a:t>
            </a: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 repo will review and possibly merge in your contributions.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090188"/>
            <a:ext cx="7315200" cy="242286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085927" y="4866614"/>
            <a:ext cx="1016870" cy="314904"/>
          </a:xfrm>
          <a:prstGeom prst="roundRect">
            <a:avLst/>
          </a:prstGeom>
          <a:noFill/>
          <a:ln w="44450">
            <a:solidFill>
              <a:srgbClr val="00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0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Summary</a:t>
            </a:r>
            <a:endParaRPr lang="en-US" sz="3600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023" y="1107574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3023" y="1107574"/>
            <a:ext cx="8657953" cy="4939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Don't actively develop on 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master</a:t>
            </a: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.</a:t>
            </a:r>
          </a:p>
          <a:p>
            <a:pPr lvl="1" indent="-457200" algn="l">
              <a:buFont typeface="Arial" charset="0"/>
              <a:buChar char="•"/>
            </a:pP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Make changes to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master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 by </a:t>
            </a: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merging approved 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Pull Requests.</a:t>
            </a:r>
          </a:p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Make Pull Requests to ask for feedback on or review of a branch.</a:t>
            </a:r>
            <a:endParaRPr lang="en-US" dirty="0" smtClean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Each 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branch </a:t>
            </a: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corresponds to 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one new </a:t>
            </a: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feature.</a:t>
            </a:r>
          </a:p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Each commit corresponds to one complete change.</a:t>
            </a:r>
          </a:p>
          <a:p>
            <a:pPr lvl="1" indent="-457200" algn="l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lvl="1" indent="-457200" algn="l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04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Protect </a:t>
            </a:r>
            <a:r>
              <a:rPr lang="en-US" sz="3600" b="1" dirty="0">
                <a:solidFill>
                  <a:schemeClr val="tx2"/>
                </a:solidFill>
                <a:latin typeface="Helvetica"/>
                <a:cs typeface="Helvetica"/>
              </a:rPr>
              <a:t>your work from yourself</a:t>
            </a:r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.</a:t>
            </a:r>
            <a:endParaRPr lang="en-US" sz="3600" b="1" baseline="-25000" dirty="0" smtClean="0">
              <a:solidFill>
                <a:schemeClr val="tx2"/>
              </a:solidFill>
              <a:latin typeface="Calibri"/>
              <a:ea typeface="Apple SD 산돌고딕 Neo 일반체"/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023" y="1107574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3023" y="1116715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 smtClean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rPr>
              <a:t>Turn a project (in a local directory) into a </a:t>
            </a:r>
            <a:r>
              <a:rPr lang="en-US" dirty="0" err="1" smtClean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rPr>
              <a:t>git</a:t>
            </a:r>
            <a:r>
              <a:rPr lang="en-US" dirty="0" smtClean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rPr>
              <a:t> repository (repo):</a:t>
            </a:r>
            <a:endParaRPr lang="en-US" dirty="0" smtClean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lvl="1" algn="l"/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endParaRPr lang="en-US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1" algn="l"/>
            <a:r>
              <a:rPr lang="en-US" dirty="0" smtClean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rPr>
              <a:t>Add files and commit:</a:t>
            </a:r>
          </a:p>
          <a:p>
            <a:pPr marL="0" lvl="1" algn="l"/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add </a:t>
            </a:r>
            <a:r>
              <a:rPr lang="en-US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main.py</a:t>
            </a:r>
            <a:endParaRPr lang="en-US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1" algn="l"/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commit -m "Fixes critical bug"</a:t>
            </a:r>
          </a:p>
        </p:txBody>
      </p:sp>
    </p:spTree>
    <p:extLst>
      <p:ext uri="{BB962C8B-B14F-4D97-AF65-F5344CB8AC3E}">
        <p14:creationId xmlns:p14="http://schemas.microsoft.com/office/powerpoint/2010/main" val="12795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b="1" dirty="0">
                <a:solidFill>
                  <a:schemeClr val="tx2"/>
                </a:solidFill>
                <a:latin typeface="Helvetica"/>
                <a:cs typeface="Helvetica"/>
              </a:rPr>
              <a:t>Protect your work from "water" </a:t>
            </a:r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spills</a:t>
            </a:r>
            <a:r>
              <a:rPr lang="en-US" sz="3600" b="1" dirty="0">
                <a:solidFill>
                  <a:schemeClr val="tx2"/>
                </a:solidFill>
                <a:latin typeface="Helvetica"/>
                <a:cs typeface="Helvetica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023" y="1107574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3023" y="1116715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Setup remote repo on GitHub: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32" y="1775209"/>
            <a:ext cx="566290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4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b="1" dirty="0">
                <a:solidFill>
                  <a:schemeClr val="tx2"/>
                </a:solidFill>
                <a:latin typeface="Helvetica"/>
                <a:cs typeface="Helvetica"/>
              </a:rPr>
              <a:t>Protect your work from "water" </a:t>
            </a:r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spills</a:t>
            </a:r>
            <a:r>
              <a:rPr lang="en-US" sz="3600" b="1" dirty="0">
                <a:solidFill>
                  <a:schemeClr val="tx2"/>
                </a:solidFill>
                <a:latin typeface="Helvetica"/>
                <a:cs typeface="Helvetica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023" y="1107574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3023" y="1116715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Connect local and remote repos:</a:t>
            </a:r>
          </a:p>
          <a:p>
            <a:pPr marL="0" lvl="1" algn="l"/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remote add 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origin &lt;server&gt;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lvl="1" algn="l"/>
            <a:r>
              <a:rPr lang="en-US" sz="1600" dirty="0" smtClean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800" dirty="0" smtClean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rPr>
              <a:t>for me: </a:t>
            </a:r>
            <a:r>
              <a:rPr lang="en-US" sz="1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&lt;server&gt; = </a:t>
            </a:r>
            <a:r>
              <a:rPr lang="en-US" sz="1800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git@github.com:bretthandrews</a:t>
            </a:r>
            <a:r>
              <a:rPr lang="en-US" sz="1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800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github-flow.git</a:t>
            </a:r>
            <a:endParaRPr lang="en-US" sz="1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1" algn="l"/>
            <a:r>
              <a:rPr lang="en-US" dirty="0" smtClean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rPr>
              <a:t>Push to remote repo:</a:t>
            </a:r>
          </a:p>
          <a:p>
            <a:pPr marL="0" lvl="1" algn="l"/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mr-IN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 origin master</a:t>
            </a: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8227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Protect your work from collaborators*</a:t>
            </a:r>
            <a:endParaRPr lang="en-US" sz="3600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023" y="1107574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3023" y="1116715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*including past-you and future-you.</a:t>
            </a: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Work in branches</a:t>
            </a:r>
          </a:p>
          <a:p>
            <a:pPr lvl="1" indent="-457200" algn="l">
              <a:buFont typeface="Arial" charset="0"/>
              <a:buChar char="•"/>
            </a:pP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S</a:t>
            </a: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ubmit Pull Requests</a:t>
            </a:r>
          </a:p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Merge branch into the 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master</a:t>
            </a: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 branch</a:t>
            </a: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876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Protect your work from collaborators</a:t>
            </a:r>
            <a:endParaRPr lang="en-US" sz="3600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023" y="1107574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3023" y="1116715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For now, let's assume that you are a collaborator on the project (i.e., have push-access).</a:t>
            </a: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r>
              <a:rPr lang="en-US" sz="2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lvl="1" algn="l"/>
            <a:r>
              <a:rPr lang="en-US" sz="24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2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clone </a:t>
            </a:r>
            <a:r>
              <a:rPr lang="en-US" sz="2400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git@github.com:sdss</a:t>
            </a:r>
            <a:r>
              <a:rPr lang="en-US" sz="2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400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marvin.git</a:t>
            </a:r>
            <a:endParaRPr lang="en-US" sz="2400" b="1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4" y="2284296"/>
            <a:ext cx="7772400" cy="363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i="1" dirty="0">
                <a:solidFill>
                  <a:schemeClr val="tx2"/>
                </a:solidFill>
                <a:latin typeface="Helvetica"/>
                <a:cs typeface="Helvetica"/>
                <a:hlinkClick r:id="rId3"/>
              </a:rPr>
              <a:t>GitHub </a:t>
            </a:r>
            <a:r>
              <a:rPr lang="en-US" sz="3600" i="1" dirty="0" smtClean="0">
                <a:solidFill>
                  <a:schemeClr val="tx2"/>
                </a:solidFill>
                <a:latin typeface="Helvetica"/>
                <a:cs typeface="Helvetica"/>
                <a:hlinkClick r:id="rId3"/>
              </a:rPr>
              <a:t>Flow</a:t>
            </a:r>
            <a:r>
              <a:rPr lang="en-US" sz="3600" dirty="0" smtClean="0">
                <a:solidFill>
                  <a:schemeClr val="tx2"/>
                </a:solidFill>
                <a:latin typeface="Helvetica"/>
                <a:cs typeface="Helvetica"/>
              </a:rPr>
              <a:t> by </a:t>
            </a:r>
            <a:r>
              <a:rPr lang="en-US" sz="3600" dirty="0">
                <a:solidFill>
                  <a:schemeClr val="tx2"/>
                </a:solidFill>
                <a:latin typeface="Helvetica"/>
                <a:cs typeface="Helvetica"/>
              </a:rPr>
              <a:t>Scott Chacon</a:t>
            </a:r>
            <a:endParaRPr lang="en-US" sz="3600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023" y="1107574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3023" y="1116715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-514350" algn="l"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The 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master</a:t>
            </a: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 branch always works.</a:t>
            </a:r>
          </a:p>
          <a:p>
            <a:pPr marL="514350" lvl="1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Create a descriptively-named branch for each new feature.</a:t>
            </a:r>
          </a:p>
          <a:p>
            <a:pPr marL="514350" lvl="1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Commit locally and regularly push to the same named branch on GitHub.</a:t>
            </a:r>
          </a:p>
          <a:p>
            <a:pPr marL="514350" lvl="1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Submit Pull Requests for feedback, help, and merging.</a:t>
            </a:r>
          </a:p>
          <a:p>
            <a:pPr marL="514350" lvl="1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Only merge into master after someone signs off on your changes.</a:t>
            </a: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8119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43023" y="279698"/>
            <a:ext cx="8657954" cy="686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master</a:t>
            </a:r>
            <a:r>
              <a:rPr lang="en-US" sz="3600" b="1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  <a:latin typeface="Helvetica"/>
                <a:cs typeface="Helvetica"/>
              </a:rPr>
              <a:t>Always Works</a:t>
            </a:r>
            <a:endParaRPr lang="en-US" sz="3600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4BD6-0479-D444-B341-C4A4D237F49F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023" y="1107574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0" lvl="1" algn="l"/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3023" y="1116715"/>
            <a:ext cx="8657954" cy="535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Imperative if you are actively serving a web site.</a:t>
            </a:r>
          </a:p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Even if not, always want a stable version of code.</a:t>
            </a:r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  <a:p>
            <a:pPr lvl="2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Start new branches from 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master</a:t>
            </a: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.</a:t>
            </a:r>
          </a:p>
          <a:p>
            <a:pPr lvl="2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You need to run the last working version of the code.</a:t>
            </a:r>
          </a:p>
          <a:p>
            <a:pPr lvl="1" indent="-457200" algn="l">
              <a:buFont typeface="Arial" charset="0"/>
              <a:buChar char="•"/>
            </a:pPr>
            <a:endParaRPr lang="en-US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lvl="1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Bottom line: </a:t>
            </a:r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don't 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actively develop in </a:t>
            </a:r>
            <a:r>
              <a:rPr 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master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.</a:t>
            </a:r>
          </a:p>
          <a:p>
            <a:pPr lvl="1" indent="-457200" algn="l"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0099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41645</TotalTime>
  <Words>568</Words>
  <Application>Microsoft Macintosh PowerPoint</Application>
  <PresentationFormat>On-screen Show (4:3)</PresentationFormat>
  <Paragraphs>264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Apple SD 산돌고딕 Neo 일반체</vt:lpstr>
      <vt:lpstr>Calibri</vt:lpstr>
      <vt:lpstr>Cambria Math</vt:lpstr>
      <vt:lpstr>Consolas</vt:lpstr>
      <vt:lpstr>Helvetica</vt:lpstr>
      <vt:lpstr>Arial</vt:lpstr>
      <vt:lpstr>Office Theme</vt:lpstr>
      <vt:lpstr>GitHub Flow Brett Andrews 3.27.2018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Ohio State University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Abundance Analysis</dc:title>
  <dc:creator>Brett Andrews</dc:creator>
  <cp:lastModifiedBy>Microsoft Office User</cp:lastModifiedBy>
  <cp:revision>342</cp:revision>
  <dcterms:created xsi:type="dcterms:W3CDTF">2014-02-06T21:05:25Z</dcterms:created>
  <dcterms:modified xsi:type="dcterms:W3CDTF">2018-03-27T18:33:51Z</dcterms:modified>
</cp:coreProperties>
</file>