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0" r:id="rId4"/>
    <p:sldId id="269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21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3246C-F56B-4622-8254-E7EA7821B1D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487E7-91A3-479C-B4CD-C759075A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87E7-91A3-479C-B4CD-C759075A9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Galaxies are made from an</a:t>
            </a:r>
            <a:r>
              <a:rPr lang="en-US" baseline="0" dirty="0" smtClean="0"/>
              <a:t> influx of gases and other cosmic materials. Neutral Hydrogen, or HI, is abundant in younger galaxies, but decreases in younger galaxies.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87E7-91A3-479C-B4CD-C759075A9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combination of things matter </a:t>
            </a:r>
            <a:r>
              <a:rPr lang="en-US" smtClean="0"/>
              <a:t>the most.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87E7-91A3-479C-B4CD-C759075A9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graph pretty much shows that the second principle component is just caused by the HI Mass Fraction. The first principle component is mainly caused by the stellar mass. Aside from </a:t>
            </a:r>
            <a:r>
              <a:rPr lang="en-US" baseline="0" dirty="0" err="1" smtClean="0"/>
              <a:t>HDeltaA</a:t>
            </a:r>
            <a:r>
              <a:rPr lang="en-US" baseline="0" dirty="0" smtClean="0"/>
              <a:t>, all other components are relatively small. The grouping in the lower left is showing that they are, more or less, random. </a:t>
            </a:r>
          </a:p>
          <a:p>
            <a:r>
              <a:rPr lang="en-US" baseline="0" dirty="0" err="1" smtClean="0"/>
              <a:t>HdeltaA</a:t>
            </a:r>
            <a:r>
              <a:rPr lang="en-US" baseline="0" dirty="0" smtClean="0"/>
              <a:t> is the 5-2 transition in Hydrogen.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87E7-91A3-479C-B4CD-C759075A9B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636B-B563-4950-9FFD-03AD49215D9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8E461-B4BE-466A-9604-F5E9F10D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Principle Component Analysis of the Correlation Between HI Mass Fraction and other Galactic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999" y="3509963"/>
            <a:ext cx="10668001" cy="30316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Sean Dillon</a:t>
            </a:r>
          </a:p>
          <a:p>
            <a:r>
              <a:rPr lang="en-US" dirty="0" smtClean="0"/>
              <a:t>California State University, Chico</a:t>
            </a:r>
          </a:p>
          <a:p>
            <a:r>
              <a:rPr lang="en-US" dirty="0" smtClean="0"/>
              <a:t>Karen Masters</a:t>
            </a:r>
          </a:p>
          <a:p>
            <a:r>
              <a:rPr lang="en-US" dirty="0" smtClean="0"/>
              <a:t>Department of Physics and Astronomy</a:t>
            </a:r>
          </a:p>
          <a:p>
            <a:r>
              <a:rPr lang="en-US" dirty="0" smtClean="0"/>
              <a:t>Haverford College</a:t>
            </a:r>
          </a:p>
          <a:p>
            <a:r>
              <a:rPr lang="en-US" dirty="0" smtClean="0"/>
              <a:t>David Stark</a:t>
            </a:r>
          </a:p>
          <a:p>
            <a:r>
              <a:rPr lang="en-US" dirty="0"/>
              <a:t>Department of Physics and Astronomy</a:t>
            </a:r>
          </a:p>
          <a:p>
            <a:r>
              <a:rPr lang="en-US" dirty="0"/>
              <a:t>Haverford College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53" y="1917732"/>
            <a:ext cx="2522117" cy="2551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17" y="4655692"/>
            <a:ext cx="2116319" cy="2127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" y="4655692"/>
            <a:ext cx="3523270" cy="22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87394"/>
              </p:ext>
            </p:extLst>
          </p:nvPr>
        </p:nvGraphicFramePr>
        <p:xfrm>
          <a:off x="2890043" y="1690688"/>
          <a:ext cx="6411913" cy="476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Acrobat Document" r:id="rId3" imgW="3512572" imgH="2613431" progId="AcroExch.Document.DC">
                  <p:embed/>
                </p:oleObj>
              </mc:Choice>
              <mc:Fallback>
                <p:oleObj name="Acrobat Document" r:id="rId3" imgW="3512572" imgH="261343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0043" y="1690688"/>
                        <a:ext cx="6411913" cy="476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9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 in galaxies was determined by PCA to be affected by metallicity, stellar mass, NUV-r color, and g-r color.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gratefully acknowledge the National Science Foundation’s support of the Keck </a:t>
            </a:r>
            <a:r>
              <a:rPr lang="en-US" dirty="0" smtClean="0"/>
              <a:t>Northeast Astronomy </a:t>
            </a:r>
            <a:r>
              <a:rPr lang="en-US" dirty="0"/>
              <a:t>Consortium’s REU program through grant AST-1005024. This research has made </a:t>
            </a:r>
            <a:r>
              <a:rPr lang="en-US" dirty="0" smtClean="0"/>
              <a:t>use of </a:t>
            </a:r>
            <a:r>
              <a:rPr lang="en-US" dirty="0"/>
              <a:t>the SIMBAD database, operated at CDS, Strasbourg, France, and of NASA’s Astrophysics </a:t>
            </a:r>
            <a:r>
              <a:rPr lang="en-US" dirty="0" smtClean="0"/>
              <a:t>Data System</a:t>
            </a:r>
            <a:r>
              <a:rPr lang="en-US" dirty="0"/>
              <a:t>. We would also like to thank Haverford College for allowing me to use their facilities </a:t>
            </a:r>
            <a:r>
              <a:rPr lang="en-US" dirty="0" smtClean="0"/>
              <a:t>for the </a:t>
            </a:r>
            <a:r>
              <a:rPr lang="en-US" dirty="0"/>
              <a:t>duration of my research. I would like to thank Dr. Karen Masters and Dr. David Stark </a:t>
            </a:r>
            <a:r>
              <a:rPr lang="en-US" dirty="0" smtClean="0"/>
              <a:t>for assisting </a:t>
            </a:r>
            <a:r>
              <a:rPr lang="en-US" dirty="0"/>
              <a:t>me with my summer research, as well as providing me information about graduate </a:t>
            </a:r>
            <a:r>
              <a:rPr lang="en-US" dirty="0" smtClean="0"/>
              <a:t>school and </a:t>
            </a:r>
            <a:r>
              <a:rPr lang="en-US" dirty="0"/>
              <a:t>other aspects of academia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Age</a:t>
            </a:r>
          </a:p>
          <a:p>
            <a:r>
              <a:rPr lang="en-US" dirty="0" smtClean="0"/>
              <a:t>How to make a galaxy</a:t>
            </a:r>
          </a:p>
          <a:p>
            <a:r>
              <a:rPr lang="en-US" dirty="0" smtClean="0"/>
              <a:t>What is HI?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correlations between HI Mass Fraction and other galactic properties using data from </a:t>
            </a:r>
            <a:r>
              <a:rPr lang="en-US" dirty="0" err="1" smtClean="0"/>
              <a:t>MaNGA</a:t>
            </a:r>
            <a:endParaRPr lang="en-US" dirty="0" smtClean="0"/>
          </a:p>
          <a:p>
            <a:r>
              <a:rPr lang="en-US" dirty="0" smtClean="0"/>
              <a:t>Determine which galactic properties could affect our HI Mass Fraction the most</a:t>
            </a:r>
          </a:p>
          <a:p>
            <a:r>
              <a:rPr lang="en-US" dirty="0" smtClean="0"/>
              <a:t>What happens to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get 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MaNGA</a:t>
            </a:r>
            <a:r>
              <a:rPr lang="en-US" dirty="0" smtClean="0"/>
              <a:t>?</a:t>
            </a:r>
          </a:p>
          <a:p>
            <a:r>
              <a:rPr lang="en-US" dirty="0"/>
              <a:t>first time we've been able to examine the correlations between HI content and quantities derived from spectroscopy over the whole galaxy (not just the centers</a:t>
            </a:r>
            <a:r>
              <a:rPr lang="en-US" dirty="0" smtClean="0"/>
              <a:t>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Good Correlations</a:t>
            </a:r>
          </a:p>
          <a:p>
            <a:r>
              <a:rPr lang="en-US" dirty="0" smtClean="0"/>
              <a:t>Determine which ones are good and which ones are pure coincidences</a:t>
            </a:r>
          </a:p>
          <a:p>
            <a:r>
              <a:rPr lang="en-US" dirty="0"/>
              <a:t>Determine which combination of variables provides the best correlation with HI-to-stellar mass ratio using Principle component analysis.</a:t>
            </a:r>
          </a:p>
        </p:txBody>
      </p:sp>
    </p:spTree>
    <p:extLst>
      <p:ext uri="{BB962C8B-B14F-4D97-AF65-F5344CB8AC3E}">
        <p14:creationId xmlns:p14="http://schemas.microsoft.com/office/powerpoint/2010/main" val="20123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Good Graphs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48317"/>
              </p:ext>
            </p:extLst>
          </p:nvPr>
        </p:nvGraphicFramePr>
        <p:xfrm>
          <a:off x="6238123" y="1690687"/>
          <a:ext cx="5115677" cy="383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Acrobat Document" r:id="rId3" imgW="3512572" imgH="2636457" progId="AcroExch.Document.DC">
                  <p:embed/>
                </p:oleObj>
              </mc:Choice>
              <mc:Fallback>
                <p:oleObj name="Acrobat Document" r:id="rId3" imgW="3512572" imgH="26364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8123" y="1690687"/>
                        <a:ext cx="5115677" cy="3839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08731"/>
              </p:ext>
            </p:extLst>
          </p:nvPr>
        </p:nvGraphicFramePr>
        <p:xfrm>
          <a:off x="838200" y="1690686"/>
          <a:ext cx="5115676" cy="383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Acrobat Document" r:id="rId5" imgW="3512572" imgH="2636457" progId="AcroExch.Document.DC">
                  <p:embed/>
                </p:oleObj>
              </mc:Choice>
              <mc:Fallback>
                <p:oleObj name="Acrobat Document" r:id="rId5" imgW="3512572" imgH="26364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690686"/>
                        <a:ext cx="5115676" cy="3839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(more) Good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581881"/>
              </p:ext>
            </p:extLst>
          </p:nvPr>
        </p:nvGraphicFramePr>
        <p:xfrm>
          <a:off x="838199" y="1825624"/>
          <a:ext cx="4851979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Acrobat Document" r:id="rId3" imgW="3512572" imgH="2636457" progId="AcroExch.Document.DC">
                  <p:embed/>
                </p:oleObj>
              </mc:Choice>
              <mc:Fallback>
                <p:oleObj name="Acrobat Document" r:id="rId3" imgW="3512572" imgH="26364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1825624"/>
                        <a:ext cx="4851979" cy="364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13366"/>
              </p:ext>
            </p:extLst>
          </p:nvPr>
        </p:nvGraphicFramePr>
        <p:xfrm>
          <a:off x="6505574" y="1825624"/>
          <a:ext cx="4848225" cy="36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Acrobat Document" r:id="rId5" imgW="3512572" imgH="2636457" progId="AcroExch.Document.DC">
                  <p:embed/>
                </p:oleObj>
              </mc:Choice>
              <mc:Fallback>
                <p:oleObj name="Acrobat Document" r:id="rId5" imgW="3512572" imgH="26364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5574" y="1825624"/>
                        <a:ext cx="4848225" cy="363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7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scatterplot</a:t>
            </a:r>
          </a:p>
          <a:p>
            <a:r>
              <a:rPr lang="en-US" dirty="0" smtClean="0"/>
              <a:t>Normalizes it around the origin</a:t>
            </a:r>
          </a:p>
          <a:p>
            <a:r>
              <a:rPr lang="en-US" dirty="0" smtClean="0"/>
              <a:t>Determines dimensions around the origin</a:t>
            </a:r>
          </a:p>
          <a:p>
            <a:r>
              <a:rPr lang="en-US" dirty="0" smtClean="0"/>
              <a:t>Sorts by how much each variable affects each other</a:t>
            </a:r>
          </a:p>
          <a:p>
            <a:r>
              <a:rPr lang="en-US" dirty="0" smtClean="0"/>
              <a:t>Groups them into scatterplot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540022"/>
              </p:ext>
            </p:extLst>
          </p:nvPr>
        </p:nvGraphicFramePr>
        <p:xfrm>
          <a:off x="2975570" y="1825625"/>
          <a:ext cx="6240860" cy="468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Acrobat Document" r:id="rId4" imgW="3512572" imgH="2636457" progId="AcroExch.Document.DC">
                  <p:embed/>
                </p:oleObj>
              </mc:Choice>
              <mc:Fallback>
                <p:oleObj name="Acrobat Document" r:id="rId4" imgW="3512572" imgH="26364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5570" y="1825625"/>
                        <a:ext cx="6240860" cy="468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6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439</Words>
  <Application>Microsoft Office PowerPoint</Application>
  <PresentationFormat>Widescreen</PresentationFormat>
  <Paragraphs>47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Acrobat Document</vt:lpstr>
      <vt:lpstr>A Principle Component Analysis of the Correlation Between HI Mass Fraction and other Galactic Parameters</vt:lpstr>
      <vt:lpstr>Background</vt:lpstr>
      <vt:lpstr>What We Did</vt:lpstr>
      <vt:lpstr>Where we get our data</vt:lpstr>
      <vt:lpstr>Methods</vt:lpstr>
      <vt:lpstr>A Few Good Graphs</vt:lpstr>
      <vt:lpstr>A Few (more) Good Graphs</vt:lpstr>
      <vt:lpstr>What is PCA</vt:lpstr>
      <vt:lpstr>PCA Results</vt:lpstr>
      <vt:lpstr>PCA Results</vt:lpstr>
      <vt:lpstr>Summary</vt:lpstr>
      <vt:lpstr>Acknowledgements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Principle Component Analysis of the Correlation Between HI Mass Fraction and other Galactic Parameters</dc:title>
  <dc:creator>Sean Dillon</dc:creator>
  <cp:lastModifiedBy>Sean Dillon</cp:lastModifiedBy>
  <cp:revision>17</cp:revision>
  <dcterms:created xsi:type="dcterms:W3CDTF">2019-06-17T14:08:35Z</dcterms:created>
  <dcterms:modified xsi:type="dcterms:W3CDTF">2019-12-12T18:22:13Z</dcterms:modified>
</cp:coreProperties>
</file>