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3" r:id="rId8"/>
    <p:sldId id="265" r:id="rId9"/>
  </p:sldIdLst>
  <p:sldSz cx="4389438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803"/>
    <a:srgbClr val="5FB1F6"/>
    <a:srgbClr val="700000"/>
    <a:srgbClr val="480000"/>
    <a:srgbClr val="E6E6E6"/>
    <a:srgbClr val="A8D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4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1197187"/>
            <a:ext cx="3731022" cy="2546773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3842174"/>
            <a:ext cx="3292079" cy="1766146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389467"/>
            <a:ext cx="9464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389467"/>
            <a:ext cx="278455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823722"/>
            <a:ext cx="3785890" cy="3042919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4895429"/>
            <a:ext cx="3785890" cy="160019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947333"/>
            <a:ext cx="1865511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89468"/>
            <a:ext cx="37858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793241"/>
            <a:ext cx="1856938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2672080"/>
            <a:ext cx="185693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793241"/>
            <a:ext cx="1866083" cy="878839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2672080"/>
            <a:ext cx="186608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1053255"/>
            <a:ext cx="2222153" cy="5198533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487680"/>
            <a:ext cx="1415708" cy="17068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1053255"/>
            <a:ext cx="2222153" cy="5198533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2194560"/>
            <a:ext cx="1415708" cy="4065694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389468"/>
            <a:ext cx="37858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947333"/>
            <a:ext cx="37858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207C-D96B-4962-883F-03DCB68881D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6780108"/>
            <a:ext cx="14814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6780108"/>
            <a:ext cx="98762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677B-35F1-4F7C-A53C-BAD99014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76605-D5FC-4F27-93A4-608989497926}"/>
              </a:ext>
            </a:extLst>
          </p:cNvPr>
          <p:cNvSpPr txBox="1"/>
          <p:nvPr/>
        </p:nvSpPr>
        <p:spPr>
          <a:xfrm>
            <a:off x="0" y="2885691"/>
            <a:ext cx="463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Illusions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BCFED-5E7F-4587-93E7-405B99C44ACB}"/>
              </a:ext>
            </a:extLst>
          </p:cNvPr>
          <p:cNvSpPr txBox="1"/>
          <p:nvPr/>
        </p:nvSpPr>
        <p:spPr>
          <a:xfrm>
            <a:off x="0" y="238166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Emergency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7110-B541-4C1F-BDD6-4552CD123718}"/>
              </a:ext>
            </a:extLst>
          </p:cNvPr>
          <p:cNvSpPr txBox="1"/>
          <p:nvPr/>
        </p:nvSpPr>
        <p:spPr>
          <a:xfrm>
            <a:off x="0" y="3421461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7BCA1-ECD9-448C-876D-C68004ECAFA0}"/>
              </a:ext>
            </a:extLst>
          </p:cNvPr>
          <p:cNvSpPr txBox="1"/>
          <p:nvPr/>
        </p:nvSpPr>
        <p:spPr>
          <a:xfrm>
            <a:off x="1" y="3893739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Risk Assessment (PHAK 2-7)</a:t>
            </a:r>
          </a:p>
        </p:txBody>
      </p:sp>
    </p:spTree>
    <p:extLst>
      <p:ext uri="{BB962C8B-B14F-4D97-AF65-F5344CB8AC3E}">
        <p14:creationId xmlns:p14="http://schemas.microsoft.com/office/powerpoint/2010/main" val="25237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B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A68191-8FA2-4FF1-B683-9E5B8427CC70}"/>
              </a:ext>
            </a:extLst>
          </p:cNvPr>
          <p:cNvSpPr/>
          <p:nvPr/>
        </p:nvSpPr>
        <p:spPr>
          <a:xfrm>
            <a:off x="1124970" y="2339909"/>
            <a:ext cx="2139501" cy="3113827"/>
          </a:xfrm>
          <a:prstGeom prst="roundRect">
            <a:avLst/>
          </a:prstGeom>
          <a:solidFill>
            <a:srgbClr val="E6E6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082" tIns="88041" rIns="176082" bIns="88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E6D123-E1A9-4AEE-A025-41651BF8B8ED}"/>
              </a:ext>
            </a:extLst>
          </p:cNvPr>
          <p:cNvSpPr/>
          <p:nvPr/>
        </p:nvSpPr>
        <p:spPr>
          <a:xfrm>
            <a:off x="1255523" y="2529919"/>
            <a:ext cx="1878390" cy="2733807"/>
          </a:xfrm>
          <a:prstGeom prst="roundRect">
            <a:avLst/>
          </a:prstGeom>
          <a:solidFill>
            <a:srgbClr val="5FB1F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082" tIns="88041" rIns="176082" bIns="88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40F805-504A-4E79-8B5E-60C9D741F507}"/>
              </a:ext>
            </a:extLst>
          </p:cNvPr>
          <p:cNvSpPr/>
          <p:nvPr/>
        </p:nvSpPr>
        <p:spPr>
          <a:xfrm>
            <a:off x="1377307" y="2707163"/>
            <a:ext cx="1634822" cy="2379317"/>
          </a:xfrm>
          <a:prstGeom prst="roundRect">
            <a:avLst/>
          </a:prstGeom>
          <a:blipFill dpi="0" rotWithShape="1">
            <a:blip r:embed="rId2"/>
            <a:srcRect/>
            <a:tile tx="0" ty="-762000" sx="25000" sy="25000" flip="none" algn="tl"/>
          </a:blip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082" tIns="88041" rIns="176082" bIns="88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6"/>
          </a:p>
        </p:txBody>
      </p:sp>
    </p:spTree>
    <p:extLst>
      <p:ext uri="{BB962C8B-B14F-4D97-AF65-F5344CB8AC3E}">
        <p14:creationId xmlns:p14="http://schemas.microsoft.com/office/powerpoint/2010/main" val="32465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0D1-CABC-45B7-9C41-CD8BD72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084FD3-6B90-4A8C-82FC-D3FBFFDF3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69" y="2894013"/>
            <a:ext cx="1816100" cy="18161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13C2C-298D-4E4E-8467-0BCF8F27B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2" y="-562075"/>
            <a:ext cx="4754563" cy="8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B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ntent.mycutegraphics.com/graphics/fly/fly-gray.png">
            <a:extLst>
              <a:ext uri="{FF2B5EF4-FFF2-40B4-BE49-F238E27FC236}">
                <a16:creationId xmlns:a16="http://schemas.microsoft.com/office/drawing/2014/main" id="{F731D3F1-CDEE-4103-98E8-ABE54B41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79" y="2928234"/>
            <a:ext cx="2377281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B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726D4-9F71-40B4-8B31-E2A325C9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0"/>
            <a:ext cx="4389120" cy="731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D1778F-767E-43D5-AA2E-EEF2A9FE8E73}"/>
              </a:ext>
            </a:extLst>
          </p:cNvPr>
          <p:cNvSpPr/>
          <p:nvPr/>
        </p:nvSpPr>
        <p:spPr>
          <a:xfrm>
            <a:off x="2118999" y="2564007"/>
            <a:ext cx="986226" cy="215444"/>
          </a:xfrm>
          <a:prstGeom prst="rect">
            <a:avLst/>
          </a:prstGeom>
          <a:solidFill>
            <a:srgbClr val="5FB1F6"/>
          </a:solidFill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67.16159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83F0B-D673-4D07-B2D6-04B10AAA290A}"/>
              </a:ext>
            </a:extLst>
          </p:cNvPr>
          <p:cNvSpPr/>
          <p:nvPr/>
        </p:nvSpPr>
        <p:spPr>
          <a:xfrm>
            <a:off x="2156393" y="2738312"/>
            <a:ext cx="1079601" cy="307777"/>
          </a:xfrm>
          <a:prstGeom prst="rect">
            <a:avLst/>
          </a:prstGeom>
          <a:solidFill>
            <a:srgbClr val="5FB1F6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-16.86248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AD54B-E60E-460A-9A2E-D36A4D1A0152}"/>
              </a:ext>
            </a:extLst>
          </p:cNvPr>
          <p:cNvSpPr/>
          <p:nvPr/>
        </p:nvSpPr>
        <p:spPr>
          <a:xfrm>
            <a:off x="1432721" y="3046089"/>
            <a:ext cx="581249" cy="307777"/>
          </a:xfrm>
          <a:prstGeom prst="rect">
            <a:avLst/>
          </a:prstGeom>
          <a:solidFill>
            <a:srgbClr val="5FB1F6"/>
          </a:solidFill>
        </p:spPr>
        <p:txBody>
          <a:bodyPr wrap="none" rIns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44757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77C4A-7F84-4EF9-B81D-B9BF327DB5EA}"/>
              </a:ext>
            </a:extLst>
          </p:cNvPr>
          <p:cNvSpPr/>
          <p:nvPr/>
        </p:nvSpPr>
        <p:spPr>
          <a:xfrm>
            <a:off x="2375470" y="3046088"/>
            <a:ext cx="972382" cy="307777"/>
          </a:xfrm>
          <a:prstGeom prst="rect">
            <a:avLst/>
          </a:prstGeom>
          <a:solidFill>
            <a:srgbClr val="5FB1F6"/>
          </a:solidFill>
        </p:spPr>
        <p:txBody>
          <a:bodyPr wrap="none" rIns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</a:rPr>
              <a:t>285439914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8FEC9-1C7A-4A83-BFAD-28D71E923337}"/>
              </a:ext>
            </a:extLst>
          </p:cNvPr>
          <p:cNvSpPr/>
          <p:nvPr/>
        </p:nvSpPr>
        <p:spPr>
          <a:xfrm>
            <a:off x="542843" y="5310194"/>
            <a:ext cx="27940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XML Files -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42471-CF1A-4B9E-A97D-72F6B0B0B0F2}"/>
              </a:ext>
            </a:extLst>
          </p:cNvPr>
          <p:cNvSpPr/>
          <p:nvPr/>
        </p:nvSpPr>
        <p:spPr>
          <a:xfrm>
            <a:off x="909556" y="5744731"/>
            <a:ext cx="27940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something_drawer.xml</a:t>
            </a:r>
          </a:p>
          <a:p>
            <a:pPr algn="ctr"/>
            <a:r>
              <a:rPr lang="en-US" sz="800" dirty="0"/>
              <a:t>passengeremergencydrawer_drawer.xml</a:t>
            </a:r>
          </a:p>
          <a:p>
            <a:pPr algn="ctr"/>
            <a:r>
              <a:rPr lang="en-US" sz="600" dirty="0"/>
              <a:t>contains titles in menu and names their id’s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EF8FF-906B-480E-A701-A3008FCEC6DE}"/>
              </a:ext>
            </a:extLst>
          </p:cNvPr>
          <p:cNvSpPr/>
          <p:nvPr/>
        </p:nvSpPr>
        <p:spPr>
          <a:xfrm>
            <a:off x="909556" y="6179268"/>
            <a:ext cx="27940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something.xml</a:t>
            </a:r>
          </a:p>
          <a:p>
            <a:pPr algn="ctr"/>
            <a:r>
              <a:rPr lang="en-US" sz="800" dirty="0"/>
              <a:t>passengeremergencydrawer.xml</a:t>
            </a:r>
          </a:p>
          <a:p>
            <a:pPr algn="ctr"/>
            <a:r>
              <a:rPr lang="en-US" sz="600" dirty="0"/>
              <a:t>hides the drawer settings tab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E7E5-7C1E-43CE-915D-BDE608600CE1}"/>
              </a:ext>
            </a:extLst>
          </p:cNvPr>
          <p:cNvSpPr/>
          <p:nvPr/>
        </p:nvSpPr>
        <p:spPr>
          <a:xfrm>
            <a:off x="542843" y="2496693"/>
            <a:ext cx="27940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XML Files - Layout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9FE86-4F54-429C-AC18-F70FF4127DA2}"/>
              </a:ext>
            </a:extLst>
          </p:cNvPr>
          <p:cNvSpPr/>
          <p:nvPr/>
        </p:nvSpPr>
        <p:spPr>
          <a:xfrm>
            <a:off x="909557" y="2958572"/>
            <a:ext cx="30226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content_something.xml</a:t>
            </a:r>
          </a:p>
          <a:p>
            <a:pPr algn="ctr"/>
            <a:r>
              <a:rPr lang="en-US" sz="800" dirty="0"/>
              <a:t>content_passengeremergencydrawer.xml</a:t>
            </a:r>
          </a:p>
          <a:p>
            <a:pPr algn="ctr"/>
            <a:r>
              <a:rPr lang="en-US" sz="800" dirty="0"/>
              <a:t>drawer home page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BAA1F-BBDC-49F1-A405-4E8098D1B81C}"/>
              </a:ext>
            </a:extLst>
          </p:cNvPr>
          <p:cNvSpPr/>
          <p:nvPr/>
        </p:nvSpPr>
        <p:spPr>
          <a:xfrm>
            <a:off x="909557" y="3409818"/>
            <a:ext cx="30226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activity_something.xml</a:t>
            </a:r>
          </a:p>
          <a:p>
            <a:pPr algn="ctr"/>
            <a:r>
              <a:rPr lang="en-US" sz="800" dirty="0"/>
              <a:t>activity_passengeremergencydrawer.xml</a:t>
            </a:r>
          </a:p>
          <a:p>
            <a:pPr algn="ctr"/>
            <a:r>
              <a:rPr lang="en-US" sz="800" dirty="0"/>
              <a:t>menu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B02F2-E290-4547-A6E0-6AC9FBCD7AFC}"/>
              </a:ext>
            </a:extLst>
          </p:cNvPr>
          <p:cNvSpPr/>
          <p:nvPr/>
        </p:nvSpPr>
        <p:spPr>
          <a:xfrm>
            <a:off x="909556" y="3844355"/>
            <a:ext cx="30226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nav_header.xml</a:t>
            </a:r>
          </a:p>
          <a:p>
            <a:pPr algn="ctr"/>
            <a:r>
              <a:rPr lang="en-US" sz="800" dirty="0" err="1"/>
              <a:t>nav_header</a:t>
            </a:r>
            <a:r>
              <a:rPr lang="en-US" sz="800" dirty="0"/>
              <a:t>_ passengeremergencydrawer.xml</a:t>
            </a:r>
          </a:p>
          <a:p>
            <a:pPr algn="ctr"/>
            <a:r>
              <a:rPr lang="en-US" sz="800" dirty="0"/>
              <a:t>Just delete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3A049-3D42-4EA3-924D-E5D8ED660B0A}"/>
              </a:ext>
            </a:extLst>
          </p:cNvPr>
          <p:cNvSpPr/>
          <p:nvPr/>
        </p:nvSpPr>
        <p:spPr>
          <a:xfrm>
            <a:off x="909555" y="4293962"/>
            <a:ext cx="30226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Something_app_bar.xml</a:t>
            </a:r>
          </a:p>
          <a:p>
            <a:pPr algn="ctr"/>
            <a:r>
              <a:rPr lang="en-US" sz="800" dirty="0" err="1"/>
              <a:t>app_bar</a:t>
            </a:r>
            <a:r>
              <a:rPr lang="en-US" sz="800" dirty="0"/>
              <a:t>_ passengeremergencydrawer.xml</a:t>
            </a:r>
          </a:p>
          <a:p>
            <a:pPr algn="ctr"/>
            <a:r>
              <a:rPr lang="en-US" sz="800" dirty="0"/>
              <a:t>top bar color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6203DD-5D7D-471C-B44F-9F352AF18DFA}"/>
              </a:ext>
            </a:extLst>
          </p:cNvPr>
          <p:cNvCxnSpPr/>
          <p:nvPr/>
        </p:nvCxnSpPr>
        <p:spPr>
          <a:xfrm flipV="1">
            <a:off x="3651250" y="2157414"/>
            <a:ext cx="0" cy="91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1EB26-3FAF-431F-997D-E33DF1814C49}"/>
              </a:ext>
            </a:extLst>
          </p:cNvPr>
          <p:cNvSpPr/>
          <p:nvPr/>
        </p:nvSpPr>
        <p:spPr>
          <a:xfrm>
            <a:off x="1357232" y="2053802"/>
            <a:ext cx="3022683" cy="3465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/>
              <a:t>Exception</a:t>
            </a:r>
            <a:r>
              <a:rPr lang="en-US" sz="800" dirty="0"/>
              <a:t> pilot_emergency_drawer.xml</a:t>
            </a:r>
          </a:p>
          <a:p>
            <a:pPr algn="ctr"/>
            <a:r>
              <a:rPr lang="en-US" sz="800" dirty="0"/>
              <a:t>drawer home page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57A59-328C-4DF5-8E9D-2808652723C6}"/>
              </a:ext>
            </a:extLst>
          </p:cNvPr>
          <p:cNvSpPr/>
          <p:nvPr/>
        </p:nvSpPr>
        <p:spPr>
          <a:xfrm>
            <a:off x="542842" y="245186"/>
            <a:ext cx="27940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Java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4D6F2-D85C-4BDF-B17B-CC48010D51AD}"/>
              </a:ext>
            </a:extLst>
          </p:cNvPr>
          <p:cNvSpPr/>
          <p:nvPr/>
        </p:nvSpPr>
        <p:spPr>
          <a:xfrm>
            <a:off x="928604" y="701748"/>
            <a:ext cx="3451310" cy="55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something.java</a:t>
            </a:r>
          </a:p>
          <a:p>
            <a:pPr algn="ctr"/>
            <a:r>
              <a:rPr lang="en-US" sz="1000" dirty="0"/>
              <a:t>Puts fragments in menu using id’s defined in something_drawer.xml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CEED3-AB57-40EB-9E08-7AD1C0CF93E8}"/>
              </a:ext>
            </a:extLst>
          </p:cNvPr>
          <p:cNvSpPr/>
          <p:nvPr/>
        </p:nvSpPr>
        <p:spPr>
          <a:xfrm>
            <a:off x="928604" y="696329"/>
            <a:ext cx="3451310" cy="55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something.java</a:t>
            </a:r>
          </a:p>
          <a:p>
            <a:pPr algn="ctr"/>
            <a:r>
              <a:rPr lang="en-US" sz="800" dirty="0"/>
              <a:t>passengeremergencydrawer.java</a:t>
            </a:r>
          </a:p>
          <a:p>
            <a:pPr algn="ctr"/>
            <a:r>
              <a:rPr lang="en-US" sz="800" dirty="0"/>
              <a:t>Puts fragments in menu using id’s defined in something_drawer.xml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E835C-71D1-496C-98DD-654D0912DEEE}"/>
              </a:ext>
            </a:extLst>
          </p:cNvPr>
          <p:cNvSpPr/>
          <p:nvPr/>
        </p:nvSpPr>
        <p:spPr>
          <a:xfrm>
            <a:off x="928604" y="1287821"/>
            <a:ext cx="3451310" cy="55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FirstFragmentPassengerEmergency.java</a:t>
            </a:r>
          </a:p>
          <a:p>
            <a:pPr algn="ctr"/>
            <a:r>
              <a:rPr lang="en-US" sz="800" dirty="0"/>
              <a:t>Matches fragments to xml fragment layout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EA527-E23E-4D5B-8B8F-3A583B6C79B9}"/>
              </a:ext>
            </a:extLst>
          </p:cNvPr>
          <p:cNvSpPr/>
          <p:nvPr/>
        </p:nvSpPr>
        <p:spPr>
          <a:xfrm>
            <a:off x="909554" y="4716264"/>
            <a:ext cx="3022683" cy="3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first_layout.xml</a:t>
            </a:r>
          </a:p>
          <a:p>
            <a:pPr algn="ctr"/>
            <a:r>
              <a:rPr lang="en-US" sz="800" dirty="0"/>
              <a:t>first_layout_passengeremergency.xml</a:t>
            </a:r>
          </a:p>
          <a:p>
            <a:pPr algn="ctr"/>
            <a:r>
              <a:rPr lang="en-US" sz="800" dirty="0"/>
              <a:t>layout for first fragment</a:t>
            </a:r>
          </a:p>
        </p:txBody>
      </p:sp>
    </p:spTree>
    <p:extLst>
      <p:ext uri="{BB962C8B-B14F-4D97-AF65-F5344CB8AC3E}">
        <p14:creationId xmlns:p14="http://schemas.microsoft.com/office/powerpoint/2010/main" val="303676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3B38-E43B-47D7-AA00-72EBD5CF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https://www.flyingmag.com/technique/proficiency/what-do-when-pilot-unconscious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48DB-5DBA-470E-8DE3-EB259E71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9" y="2099734"/>
            <a:ext cx="1992462" cy="464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Passenger emergency</a:t>
            </a:r>
          </a:p>
          <a:p>
            <a:r>
              <a:rPr lang="en-US" sz="1100" dirty="0"/>
              <a:t>Ditching</a:t>
            </a:r>
          </a:p>
          <a:p>
            <a:r>
              <a:rPr lang="en-US" sz="1100" dirty="0"/>
              <a:t>Decision-Making</a:t>
            </a:r>
          </a:p>
          <a:p>
            <a:r>
              <a:rPr lang="en-US" sz="1100" dirty="0"/>
              <a:t>Depressurization</a:t>
            </a:r>
          </a:p>
          <a:p>
            <a:r>
              <a:rPr lang="en-US" sz="1100" dirty="0"/>
              <a:t>Emergency Exits</a:t>
            </a:r>
          </a:p>
          <a:p>
            <a:r>
              <a:rPr lang="en-US" sz="1100" dirty="0"/>
              <a:t>Forced Landing</a:t>
            </a:r>
          </a:p>
          <a:p>
            <a:r>
              <a:rPr lang="en-US" sz="1100" dirty="0"/>
              <a:t>Hijacking</a:t>
            </a:r>
          </a:p>
          <a:p>
            <a:r>
              <a:rPr lang="en-US" sz="1100" dirty="0"/>
              <a:t>Illusions (hyperlink)</a:t>
            </a:r>
          </a:p>
          <a:p>
            <a:r>
              <a:rPr lang="en-US" sz="1100" dirty="0"/>
              <a:t>Incapacitated Pilot</a:t>
            </a:r>
          </a:p>
          <a:p>
            <a:r>
              <a:rPr lang="en-US" sz="1100" dirty="0"/>
              <a:t>Medical Conditions (hyperlink)</a:t>
            </a:r>
          </a:p>
          <a:p>
            <a:r>
              <a:rPr lang="en-US" sz="1100" dirty="0"/>
              <a:t>Stressors</a:t>
            </a:r>
          </a:p>
          <a:p>
            <a:r>
              <a:rPr lang="en-US" sz="1100" dirty="0"/>
              <a:t>Turbulence</a:t>
            </a:r>
          </a:p>
          <a:p>
            <a:r>
              <a:rPr lang="en-US" sz="1100" dirty="0"/>
              <a:t>Wilderness Survival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34B8B-0EEC-4E43-8DF7-D52538FF286E}"/>
              </a:ext>
            </a:extLst>
          </p:cNvPr>
          <p:cNvSpPr txBox="1">
            <a:spLocks/>
          </p:cNvSpPr>
          <p:nvPr/>
        </p:nvSpPr>
        <p:spPr>
          <a:xfrm>
            <a:off x="296714" y="2099734"/>
            <a:ext cx="1992462" cy="4641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18872" indent="-118872" algn="l" defTabSz="475488" rtl="0" eaLnBrk="1" latinLnBrk="0" hangingPunct="1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defRPr sz="1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12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2104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9848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7592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5336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20824" indent="-118872" algn="l" defTabSz="475488" rtl="0" eaLnBrk="1" latinLnBrk="0" hangingPunct="1">
              <a:lnSpc>
                <a:spcPct val="90000"/>
              </a:lnSpc>
              <a:spcBef>
                <a:spcPts val="260"/>
              </a:spcBef>
              <a:buFont typeface="Arial" panose="020B0604020202020204" pitchFamily="34" charset="0"/>
              <a:buChar char="•"/>
              <a:defRPr sz="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Pilot emergency</a:t>
            </a:r>
          </a:p>
          <a:p>
            <a:r>
              <a:rPr lang="en-US" dirty="0"/>
              <a:t>Bird Strike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Critical Control Failure</a:t>
            </a:r>
          </a:p>
          <a:p>
            <a:r>
              <a:rPr lang="en-US" dirty="0"/>
              <a:t>Decision-Making</a:t>
            </a:r>
          </a:p>
          <a:p>
            <a:r>
              <a:rPr lang="en-US" dirty="0"/>
              <a:t>Ditching</a:t>
            </a:r>
          </a:p>
          <a:p>
            <a:r>
              <a:rPr lang="en-US" dirty="0"/>
              <a:t>Door Open In-Flight</a:t>
            </a:r>
          </a:p>
          <a:p>
            <a:r>
              <a:rPr lang="en-US" dirty="0"/>
              <a:t>Electrical Failure</a:t>
            </a:r>
          </a:p>
          <a:p>
            <a:r>
              <a:rPr lang="en-US" dirty="0"/>
              <a:t>Electrical Fire</a:t>
            </a:r>
          </a:p>
          <a:p>
            <a:r>
              <a:rPr lang="en-US" dirty="0"/>
              <a:t>Engine Failure</a:t>
            </a:r>
          </a:p>
          <a:p>
            <a:r>
              <a:rPr lang="en-US" dirty="0"/>
              <a:t>Engine Fire</a:t>
            </a:r>
          </a:p>
          <a:p>
            <a:r>
              <a:rPr lang="en-US" dirty="0"/>
              <a:t>Field Landing</a:t>
            </a:r>
          </a:p>
          <a:p>
            <a:r>
              <a:rPr lang="en-US" dirty="0"/>
              <a:t>Hijacking</a:t>
            </a:r>
          </a:p>
          <a:p>
            <a:r>
              <a:rPr lang="en-US" dirty="0"/>
              <a:t>Icing</a:t>
            </a:r>
          </a:p>
          <a:p>
            <a:r>
              <a:rPr lang="en-US" dirty="0"/>
              <a:t>Illusions (hyperlink)</a:t>
            </a:r>
          </a:p>
          <a:p>
            <a:r>
              <a:rPr lang="en-US" dirty="0"/>
              <a:t>Instrument Malfunction</a:t>
            </a:r>
          </a:p>
          <a:p>
            <a:r>
              <a:rPr lang="en-US" dirty="0"/>
              <a:t>Landing Gear Failure</a:t>
            </a:r>
          </a:p>
          <a:p>
            <a:r>
              <a:rPr lang="en-US" dirty="0"/>
              <a:t>Laser Strike</a:t>
            </a:r>
          </a:p>
          <a:p>
            <a:r>
              <a:rPr lang="en-US" dirty="0"/>
              <a:t>Medical Conditions (hyperlink)</a:t>
            </a:r>
          </a:p>
          <a:p>
            <a:r>
              <a:rPr lang="en-US" dirty="0"/>
              <a:t>Mountainous Terrain</a:t>
            </a:r>
          </a:p>
          <a:p>
            <a:r>
              <a:rPr lang="en-US" dirty="0"/>
              <a:t>Night Emergency</a:t>
            </a:r>
          </a:p>
          <a:p>
            <a:r>
              <a:rPr lang="en-US" dirty="0"/>
              <a:t>Power Loss</a:t>
            </a:r>
          </a:p>
          <a:p>
            <a:r>
              <a:rPr lang="en-US" dirty="0"/>
              <a:t>Stressors</a:t>
            </a:r>
          </a:p>
          <a:p>
            <a:r>
              <a:rPr lang="en-US" dirty="0"/>
              <a:t>Volcanic Ash</a:t>
            </a:r>
          </a:p>
          <a:p>
            <a:r>
              <a:rPr lang="en-US" dirty="0"/>
              <a:t>Wake Turbulence</a:t>
            </a:r>
          </a:p>
        </p:txBody>
      </p:sp>
    </p:spTree>
    <p:extLst>
      <p:ext uri="{BB962C8B-B14F-4D97-AF65-F5344CB8AC3E}">
        <p14:creationId xmlns:p14="http://schemas.microsoft.com/office/powerpoint/2010/main" val="189269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DA08-BF4E-4051-BE7D-38C6B54E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1AAA0-1887-457F-865C-0E67C786A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9" y="3101181"/>
            <a:ext cx="2857500" cy="2333625"/>
          </a:xfrm>
          <a:ln>
            <a:solidFill>
              <a:srgbClr val="B91803"/>
            </a:solidFill>
          </a:ln>
        </p:spPr>
      </p:pic>
    </p:spTree>
    <p:extLst>
      <p:ext uri="{BB962C8B-B14F-4D97-AF65-F5344CB8AC3E}">
        <p14:creationId xmlns:p14="http://schemas.microsoft.com/office/powerpoint/2010/main" val="115411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7662</TotalTime>
  <Words>273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https://www.flyingmag.com/technique/proficiency/what-do-when-pilot-unconscious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Shacker</dc:creator>
  <cp:lastModifiedBy>Andrew Shacker</cp:lastModifiedBy>
  <cp:revision>65</cp:revision>
  <dcterms:created xsi:type="dcterms:W3CDTF">2017-12-24T01:34:22Z</dcterms:created>
  <dcterms:modified xsi:type="dcterms:W3CDTF">2018-01-02T06:51:32Z</dcterms:modified>
</cp:coreProperties>
</file>