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9883100" cy="32405638"/>
  <p:notesSz cx="6858000" cy="9144000"/>
  <p:defaultTextStyle>
    <a:defPPr>
      <a:defRPr lang="en-US"/>
    </a:defPPr>
    <a:lvl1pPr marL="0" algn="l" defTabSz="2039617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9617" algn="l" defTabSz="2039617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9234" algn="l" defTabSz="2039617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8851" algn="l" defTabSz="2039617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8468" algn="l" defTabSz="2039617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98085" algn="l" defTabSz="2039617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37703" algn="l" defTabSz="2039617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77319" algn="l" defTabSz="2039617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16937" algn="l" defTabSz="2039617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33" d="100"/>
          <a:sy n="33" d="100"/>
        </p:scale>
        <p:origin x="-648" y="-960"/>
      </p:cViewPr>
      <p:guideLst>
        <p:guide orient="horz" pos="10207"/>
        <p:guide pos="11468"/>
        <p:guide pos="14558"/>
        <p:guide pos="10442"/>
        <p:guide pos="16675"/>
        <p:guide pos="15586"/>
        <p:guide pos="12499"/>
        <p:guide pos="13528"/>
        <p:guide pos="17644"/>
        <p:guide pos="94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1239" y="10066756"/>
            <a:ext cx="25400635" cy="694620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2465" y="18363198"/>
            <a:ext cx="20918170" cy="82814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9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9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8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8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98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37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77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16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4800-2F76-4348-AD30-D10A9018D013}" type="datetimeFigureOut">
              <a:rPr lang="en-US" smtClean="0"/>
              <a:t>16-01-06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AB19-BB0F-9946-A006-88FE72A0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4800-2F76-4348-AD30-D10A9018D013}" type="datetimeFigureOut">
              <a:rPr lang="en-US" smtClean="0"/>
              <a:t>16-01-06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AB19-BB0F-9946-A006-88FE72A0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996967" y="8303947"/>
            <a:ext cx="24202200" cy="177000796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0005" y="8303947"/>
            <a:ext cx="72118917" cy="177000796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4800-2F76-4348-AD30-D10A9018D013}" type="datetimeFigureOut">
              <a:rPr lang="en-US" smtClean="0"/>
              <a:t>16-01-06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AB19-BB0F-9946-A006-88FE72A0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0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4800-2F76-4348-AD30-D10A9018D013}" type="datetimeFigureOut">
              <a:rPr lang="en-US" smtClean="0"/>
              <a:t>16-01-06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AB19-BB0F-9946-A006-88FE72A0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2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565" y="20823626"/>
            <a:ext cx="25400635" cy="643612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0565" y="13734896"/>
            <a:ext cx="25400635" cy="7088730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9617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923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1885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846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9808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377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7731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1693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4800-2F76-4348-AD30-D10A9018D013}" type="datetimeFigureOut">
              <a:rPr lang="en-US" smtClean="0"/>
              <a:t>16-01-06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AB19-BB0F-9946-A006-88FE72A0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80003" y="48405930"/>
            <a:ext cx="48160557" cy="136898818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613" y="48405930"/>
            <a:ext cx="48160561" cy="136898818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4800-2F76-4348-AD30-D10A9018D013}" type="datetimeFigureOut">
              <a:rPr lang="en-US" smtClean="0"/>
              <a:t>16-01-06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AB19-BB0F-9946-A006-88FE72A0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156" y="1297728"/>
            <a:ext cx="26894790" cy="540094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161" y="7253768"/>
            <a:ext cx="13203559" cy="3023023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9617" indent="0">
              <a:buNone/>
              <a:defRPr sz="8900" b="1"/>
            </a:lvl2pPr>
            <a:lvl3pPr marL="4079234" indent="0">
              <a:buNone/>
              <a:defRPr sz="8000" b="1"/>
            </a:lvl3pPr>
            <a:lvl4pPr marL="6118851" indent="0">
              <a:buNone/>
              <a:defRPr sz="7200" b="1"/>
            </a:lvl4pPr>
            <a:lvl5pPr marL="8158468" indent="0">
              <a:buNone/>
              <a:defRPr sz="7200" b="1"/>
            </a:lvl5pPr>
            <a:lvl6pPr marL="10198085" indent="0">
              <a:buNone/>
              <a:defRPr sz="7200" b="1"/>
            </a:lvl6pPr>
            <a:lvl7pPr marL="12237703" indent="0">
              <a:buNone/>
              <a:defRPr sz="7200" b="1"/>
            </a:lvl7pPr>
            <a:lvl8pPr marL="14277319" indent="0">
              <a:buNone/>
              <a:defRPr sz="7200" b="1"/>
            </a:lvl8pPr>
            <a:lvl9pPr marL="16316937" indent="0">
              <a:buNone/>
              <a:defRPr sz="72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161" y="10276793"/>
            <a:ext cx="13203559" cy="18670750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180207" y="7253768"/>
            <a:ext cx="13208745" cy="3023023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9617" indent="0">
              <a:buNone/>
              <a:defRPr sz="8900" b="1"/>
            </a:lvl2pPr>
            <a:lvl3pPr marL="4079234" indent="0">
              <a:buNone/>
              <a:defRPr sz="8000" b="1"/>
            </a:lvl3pPr>
            <a:lvl4pPr marL="6118851" indent="0">
              <a:buNone/>
              <a:defRPr sz="7200" b="1"/>
            </a:lvl4pPr>
            <a:lvl5pPr marL="8158468" indent="0">
              <a:buNone/>
              <a:defRPr sz="7200" b="1"/>
            </a:lvl5pPr>
            <a:lvl6pPr marL="10198085" indent="0">
              <a:buNone/>
              <a:defRPr sz="7200" b="1"/>
            </a:lvl6pPr>
            <a:lvl7pPr marL="12237703" indent="0">
              <a:buNone/>
              <a:defRPr sz="7200" b="1"/>
            </a:lvl7pPr>
            <a:lvl8pPr marL="14277319" indent="0">
              <a:buNone/>
              <a:defRPr sz="7200" b="1"/>
            </a:lvl8pPr>
            <a:lvl9pPr marL="16316937" indent="0">
              <a:buNone/>
              <a:defRPr sz="72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180207" y="10276793"/>
            <a:ext cx="13208745" cy="18670750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4800-2F76-4348-AD30-D10A9018D013}" type="datetimeFigureOut">
              <a:rPr lang="en-US" smtClean="0"/>
              <a:t>16-01-06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AB19-BB0F-9946-A006-88FE72A0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6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4800-2F76-4348-AD30-D10A9018D013}" type="datetimeFigureOut">
              <a:rPr lang="en-US" smtClean="0"/>
              <a:t>16-01-06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AB19-BB0F-9946-A006-88FE72A0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5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4800-2F76-4348-AD30-D10A9018D013}" type="datetimeFigureOut">
              <a:rPr lang="en-US" smtClean="0"/>
              <a:t>16-01-06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AB19-BB0F-9946-A006-88FE72A0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158" y="1290223"/>
            <a:ext cx="9831334" cy="5490956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3467" y="1290229"/>
            <a:ext cx="16705483" cy="27657315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4158" y="6781186"/>
            <a:ext cx="9831334" cy="22166359"/>
          </a:xfrm>
        </p:spPr>
        <p:txBody>
          <a:bodyPr/>
          <a:lstStyle>
            <a:lvl1pPr marL="0" indent="0">
              <a:buNone/>
              <a:defRPr sz="6200"/>
            </a:lvl1pPr>
            <a:lvl2pPr marL="2039617" indent="0">
              <a:buNone/>
              <a:defRPr sz="5400"/>
            </a:lvl2pPr>
            <a:lvl3pPr marL="4079234" indent="0">
              <a:buNone/>
              <a:defRPr sz="4500"/>
            </a:lvl3pPr>
            <a:lvl4pPr marL="6118851" indent="0">
              <a:buNone/>
              <a:defRPr sz="4000"/>
            </a:lvl4pPr>
            <a:lvl5pPr marL="8158468" indent="0">
              <a:buNone/>
              <a:defRPr sz="4000"/>
            </a:lvl5pPr>
            <a:lvl6pPr marL="10198085" indent="0">
              <a:buNone/>
              <a:defRPr sz="4000"/>
            </a:lvl6pPr>
            <a:lvl7pPr marL="12237703" indent="0">
              <a:buNone/>
              <a:defRPr sz="4000"/>
            </a:lvl7pPr>
            <a:lvl8pPr marL="14277319" indent="0">
              <a:buNone/>
              <a:defRPr sz="4000"/>
            </a:lvl8pPr>
            <a:lvl9pPr marL="16316937" indent="0">
              <a:buNone/>
              <a:defRPr sz="4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4800-2F76-4348-AD30-D10A9018D013}" type="datetimeFigureOut">
              <a:rPr lang="en-US" smtClean="0"/>
              <a:t>16-01-06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AB19-BB0F-9946-A006-88FE72A0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3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298" y="22683948"/>
            <a:ext cx="17929860" cy="2677968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7298" y="2895506"/>
            <a:ext cx="17929860" cy="19443383"/>
          </a:xfrm>
        </p:spPr>
        <p:txBody>
          <a:bodyPr/>
          <a:lstStyle>
            <a:lvl1pPr marL="0" indent="0">
              <a:buNone/>
              <a:defRPr sz="14300"/>
            </a:lvl1pPr>
            <a:lvl2pPr marL="2039617" indent="0">
              <a:buNone/>
              <a:defRPr sz="12500"/>
            </a:lvl2pPr>
            <a:lvl3pPr marL="4079234" indent="0">
              <a:buNone/>
              <a:defRPr sz="10700"/>
            </a:lvl3pPr>
            <a:lvl4pPr marL="6118851" indent="0">
              <a:buNone/>
              <a:defRPr sz="8900"/>
            </a:lvl4pPr>
            <a:lvl5pPr marL="8158468" indent="0">
              <a:buNone/>
              <a:defRPr sz="8900"/>
            </a:lvl5pPr>
            <a:lvl6pPr marL="10198085" indent="0">
              <a:buNone/>
              <a:defRPr sz="8900"/>
            </a:lvl6pPr>
            <a:lvl7pPr marL="12237703" indent="0">
              <a:buNone/>
              <a:defRPr sz="8900"/>
            </a:lvl7pPr>
            <a:lvl8pPr marL="14277319" indent="0">
              <a:buNone/>
              <a:defRPr sz="8900"/>
            </a:lvl8pPr>
            <a:lvl9pPr marL="16316937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298" y="25361919"/>
            <a:ext cx="17929860" cy="3803160"/>
          </a:xfrm>
        </p:spPr>
        <p:txBody>
          <a:bodyPr/>
          <a:lstStyle>
            <a:lvl1pPr marL="0" indent="0">
              <a:buNone/>
              <a:defRPr sz="6200"/>
            </a:lvl1pPr>
            <a:lvl2pPr marL="2039617" indent="0">
              <a:buNone/>
              <a:defRPr sz="5400"/>
            </a:lvl2pPr>
            <a:lvl3pPr marL="4079234" indent="0">
              <a:buNone/>
              <a:defRPr sz="4500"/>
            </a:lvl3pPr>
            <a:lvl4pPr marL="6118851" indent="0">
              <a:buNone/>
              <a:defRPr sz="4000"/>
            </a:lvl4pPr>
            <a:lvl5pPr marL="8158468" indent="0">
              <a:buNone/>
              <a:defRPr sz="4000"/>
            </a:lvl5pPr>
            <a:lvl6pPr marL="10198085" indent="0">
              <a:buNone/>
              <a:defRPr sz="4000"/>
            </a:lvl6pPr>
            <a:lvl7pPr marL="12237703" indent="0">
              <a:buNone/>
              <a:defRPr sz="4000"/>
            </a:lvl7pPr>
            <a:lvl8pPr marL="14277319" indent="0">
              <a:buNone/>
              <a:defRPr sz="4000"/>
            </a:lvl8pPr>
            <a:lvl9pPr marL="16316937" indent="0">
              <a:buNone/>
              <a:defRPr sz="4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4800-2F76-4348-AD30-D10A9018D013}" type="datetimeFigureOut">
              <a:rPr lang="en-US" smtClean="0"/>
              <a:t>16-01-06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AB19-BB0F-9946-A006-88FE72A0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4156" y="1297728"/>
            <a:ext cx="26894790" cy="5400940"/>
          </a:xfrm>
          <a:prstGeom prst="rect">
            <a:avLst/>
          </a:prstGeom>
        </p:spPr>
        <p:txBody>
          <a:bodyPr vert="horz" lIns="407924" tIns="203962" rIns="407924" bIns="203962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156" y="7561320"/>
            <a:ext cx="26894790" cy="21386222"/>
          </a:xfrm>
          <a:prstGeom prst="rect">
            <a:avLst/>
          </a:prstGeom>
        </p:spPr>
        <p:txBody>
          <a:bodyPr vert="horz" lIns="407924" tIns="203962" rIns="407924" bIns="203962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4161" y="30035232"/>
            <a:ext cx="6972723" cy="1725299"/>
          </a:xfrm>
          <a:prstGeom prst="rect">
            <a:avLst/>
          </a:prstGeom>
        </p:spPr>
        <p:txBody>
          <a:bodyPr vert="horz" lIns="407924" tIns="203962" rIns="407924" bIns="203962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F4800-2F76-4348-AD30-D10A9018D013}" type="datetimeFigureOut">
              <a:rPr lang="en-US" smtClean="0"/>
              <a:t>16-01-06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10065" y="30035232"/>
            <a:ext cx="9462981" cy="1725299"/>
          </a:xfrm>
          <a:prstGeom prst="rect">
            <a:avLst/>
          </a:prstGeom>
        </p:spPr>
        <p:txBody>
          <a:bodyPr vert="horz" lIns="407924" tIns="203962" rIns="407924" bIns="203962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416227" y="30035232"/>
            <a:ext cx="6972723" cy="1725299"/>
          </a:xfrm>
          <a:prstGeom prst="rect">
            <a:avLst/>
          </a:prstGeom>
        </p:spPr>
        <p:txBody>
          <a:bodyPr vert="horz" lIns="407924" tIns="203962" rIns="407924" bIns="203962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5AB19-BB0F-9946-A006-88FE72A0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8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9617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9712" indent="-1529712" algn="l" defTabSz="2039617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4377" indent="-1274761" algn="l" defTabSz="2039617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9043" indent="-1019808" algn="l" defTabSz="2039617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8660" indent="-1019808" algn="l" defTabSz="2039617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8277" indent="-1019808" algn="l" defTabSz="2039617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17893" indent="-1019808" algn="l" defTabSz="2039617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57511" indent="-1019808" algn="l" defTabSz="2039617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97128" indent="-1019808" algn="l" defTabSz="2039617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36745" indent="-1019808" algn="l" defTabSz="2039617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9617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9617" algn="l" defTabSz="2039617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9234" algn="l" defTabSz="2039617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8851" algn="l" defTabSz="2039617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8468" algn="l" defTabSz="2039617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98085" algn="l" defTabSz="2039617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37703" algn="l" defTabSz="2039617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77319" algn="l" defTabSz="2039617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16937" algn="l" defTabSz="2039617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png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se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122" y="-3095325"/>
            <a:ext cx="30193827" cy="595930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942" y="1218902"/>
            <a:ext cx="28947216" cy="2886573"/>
          </a:xfrm>
          <a:prstGeom prst="rect">
            <a:avLst/>
          </a:prstGeom>
          <a:noFill/>
        </p:spPr>
        <p:txBody>
          <a:bodyPr wrap="square" lIns="84975" tIns="42488" rIns="84975" bIns="42488" rtlCol="0">
            <a:spAutoFit/>
          </a:bodyPr>
          <a:lstStyle/>
          <a:p>
            <a:r>
              <a:rPr lang="en-US" sz="6700" b="1" dirty="0">
                <a:solidFill>
                  <a:schemeClr val="bg1"/>
                </a:solidFill>
                <a:latin typeface="PT Serif"/>
                <a:cs typeface="PT Serif"/>
              </a:rPr>
              <a:t>Infall Signatures of Dense Cores in the Perseus Molecular Cloud</a:t>
            </a:r>
          </a:p>
          <a:p>
            <a:r>
              <a:rPr lang="en-US" sz="5500" dirty="0">
                <a:solidFill>
                  <a:schemeClr val="bg1"/>
                </a:solidFill>
                <a:latin typeface="PT Serif"/>
                <a:cs typeface="PT Serif"/>
              </a:rPr>
              <a:t>Jessica </a:t>
            </a:r>
            <a:r>
              <a:rPr lang="en-US" sz="5500" dirty="0" smtClean="0">
                <a:solidFill>
                  <a:schemeClr val="bg1"/>
                </a:solidFill>
                <a:latin typeface="PT Serif"/>
                <a:cs typeface="PT Serif"/>
              </a:rPr>
              <a:t>Campbell </a:t>
            </a:r>
            <a:r>
              <a:rPr lang="en-US" sz="5500" dirty="0">
                <a:solidFill>
                  <a:schemeClr val="bg1"/>
                </a:solidFill>
                <a:latin typeface="PT Serif"/>
                <a:cs typeface="PT Serif"/>
              </a:rPr>
              <a:t>(Department of Astronomy &amp; Astrophysics)</a:t>
            </a:r>
          </a:p>
          <a:p>
            <a:r>
              <a:rPr lang="en-US" sz="4000" dirty="0">
                <a:solidFill>
                  <a:schemeClr val="bg1"/>
                </a:solidFill>
                <a:latin typeface="PT Serif"/>
                <a:cs typeface="PT Serif"/>
              </a:rPr>
              <a:t>R. K. </a:t>
            </a:r>
            <a:r>
              <a:rPr lang="en-US" sz="4000" dirty="0" smtClean="0">
                <a:solidFill>
                  <a:schemeClr val="bg1"/>
                </a:solidFill>
                <a:latin typeface="PT Serif"/>
                <a:cs typeface="PT Serif"/>
              </a:rPr>
              <a:t>Friesen</a:t>
            </a:r>
            <a:r>
              <a:rPr lang="en-US" sz="4000" baseline="30000" dirty="0">
                <a:solidFill>
                  <a:schemeClr val="bg1"/>
                </a:solidFill>
                <a:latin typeface="PT Serif"/>
                <a:cs typeface="PT Serif"/>
              </a:rPr>
              <a:t>1</a:t>
            </a:r>
            <a:r>
              <a:rPr lang="en-US" sz="4000" dirty="0" smtClean="0">
                <a:solidFill>
                  <a:schemeClr val="bg1"/>
                </a:solidFill>
                <a:latin typeface="PT Serif"/>
                <a:cs typeface="PT Serif"/>
              </a:rPr>
              <a:t>, </a:t>
            </a:r>
            <a:r>
              <a:rPr lang="en-US" sz="4000" dirty="0">
                <a:solidFill>
                  <a:schemeClr val="bg1"/>
                </a:solidFill>
                <a:latin typeface="PT Serif"/>
                <a:cs typeface="PT Serif"/>
              </a:rPr>
              <a:t>P. G. </a:t>
            </a:r>
            <a:r>
              <a:rPr lang="en-US" sz="4000" dirty="0" smtClean="0">
                <a:solidFill>
                  <a:schemeClr val="bg1"/>
                </a:solidFill>
                <a:latin typeface="PT Serif"/>
                <a:cs typeface="PT Serif"/>
              </a:rPr>
              <a:t>Martin</a:t>
            </a:r>
            <a:r>
              <a:rPr lang="en-US" sz="4000" baseline="30000" dirty="0">
                <a:solidFill>
                  <a:schemeClr val="bg1"/>
                </a:solidFill>
                <a:latin typeface="PT Serif"/>
                <a:cs typeface="PT Serif"/>
              </a:rPr>
              <a:t>2</a:t>
            </a:r>
            <a:r>
              <a:rPr lang="en-US" sz="4000" dirty="0" smtClean="0">
                <a:solidFill>
                  <a:schemeClr val="bg1"/>
                </a:solidFill>
                <a:latin typeface="PT Serif"/>
                <a:cs typeface="PT Serif"/>
              </a:rPr>
              <a:t>, </a:t>
            </a:r>
            <a:r>
              <a:rPr lang="en-US" sz="4000" dirty="0">
                <a:solidFill>
                  <a:schemeClr val="bg1"/>
                </a:solidFill>
                <a:latin typeface="PT Serif"/>
                <a:cs typeface="PT Serif"/>
              </a:rPr>
              <a:t>P. </a:t>
            </a:r>
            <a:r>
              <a:rPr lang="en-US" sz="4000" dirty="0" smtClean="0">
                <a:solidFill>
                  <a:schemeClr val="bg1"/>
                </a:solidFill>
                <a:latin typeface="PT Serif"/>
                <a:cs typeface="PT Serif"/>
              </a:rPr>
              <a:t>Caselli</a:t>
            </a:r>
            <a:r>
              <a:rPr lang="en-US" sz="4000" baseline="30000" dirty="0">
                <a:solidFill>
                  <a:schemeClr val="bg1"/>
                </a:solidFill>
                <a:latin typeface="PT Serif"/>
                <a:cs typeface="PT Serif"/>
              </a:rPr>
              <a:t>3</a:t>
            </a:r>
            <a:r>
              <a:rPr lang="en-US" sz="4000" dirty="0" smtClean="0">
                <a:solidFill>
                  <a:schemeClr val="bg1"/>
                </a:solidFill>
                <a:latin typeface="PT Serif"/>
                <a:cs typeface="PT Serif"/>
              </a:rPr>
              <a:t>, </a:t>
            </a:r>
            <a:r>
              <a:rPr lang="en-US" sz="4000" dirty="0">
                <a:solidFill>
                  <a:schemeClr val="bg1"/>
                </a:solidFill>
                <a:latin typeface="PT Serif"/>
                <a:cs typeface="PT Serif"/>
              </a:rPr>
              <a:t>J. </a:t>
            </a:r>
            <a:r>
              <a:rPr lang="en-US" sz="4000" dirty="0" smtClean="0">
                <a:solidFill>
                  <a:schemeClr val="bg1"/>
                </a:solidFill>
                <a:latin typeface="PT Serif"/>
                <a:cs typeface="PT Serif"/>
              </a:rPr>
              <a:t>Kauffmann</a:t>
            </a:r>
            <a:r>
              <a:rPr lang="en-US" sz="4000" baseline="30000" dirty="0">
                <a:solidFill>
                  <a:schemeClr val="bg1"/>
                </a:solidFill>
                <a:latin typeface="PT Serif"/>
                <a:cs typeface="PT Serif"/>
              </a:rPr>
              <a:t>4</a:t>
            </a:r>
            <a:r>
              <a:rPr lang="en-US" sz="4000" dirty="0" smtClean="0">
                <a:solidFill>
                  <a:schemeClr val="bg1"/>
                </a:solidFill>
                <a:latin typeface="PT Serif"/>
                <a:cs typeface="PT Serif"/>
              </a:rPr>
              <a:t>, </a:t>
            </a:r>
            <a:r>
              <a:rPr lang="en-US" sz="4000" dirty="0">
                <a:solidFill>
                  <a:schemeClr val="bg1"/>
                </a:solidFill>
                <a:latin typeface="PT Serif"/>
                <a:cs typeface="PT Serif"/>
              </a:rPr>
              <a:t>J. E. </a:t>
            </a:r>
            <a:r>
              <a:rPr lang="en-US" sz="4000" dirty="0" smtClean="0">
                <a:solidFill>
                  <a:schemeClr val="bg1"/>
                </a:solidFill>
                <a:latin typeface="PT Serif"/>
                <a:cs typeface="PT Serif"/>
              </a:rPr>
              <a:t>Pineda</a:t>
            </a:r>
            <a:r>
              <a:rPr lang="en-US" sz="4000" baseline="30000" dirty="0">
                <a:solidFill>
                  <a:schemeClr val="bg1"/>
                </a:solidFill>
                <a:latin typeface="PT Serif"/>
                <a:cs typeface="PT Serif"/>
              </a:rPr>
              <a:t>3</a:t>
            </a:r>
            <a:endParaRPr lang="en-US" sz="4000" baseline="30000" dirty="0" smtClean="0">
              <a:solidFill>
                <a:srgbClr val="FFFFFF"/>
              </a:solidFill>
              <a:latin typeface="PT Serif"/>
              <a:cs typeface="PT Serif"/>
            </a:endParaRPr>
          </a:p>
          <a:p>
            <a:r>
              <a:rPr lang="en-US" sz="2000" baseline="30000" dirty="0">
                <a:solidFill>
                  <a:srgbClr val="FFFFFF"/>
                </a:solidFill>
                <a:latin typeface="PT Serif"/>
                <a:cs typeface="PT Serif"/>
              </a:rPr>
              <a:t>1</a:t>
            </a:r>
            <a:r>
              <a:rPr lang="en-US" sz="2000" dirty="0" smtClean="0">
                <a:solidFill>
                  <a:srgbClr val="FFFFFF"/>
                </a:solidFill>
                <a:latin typeface="PT Serif"/>
                <a:cs typeface="PT Serif"/>
              </a:rPr>
              <a:t>Dunlap Institute for Astronomy </a:t>
            </a:r>
            <a:r>
              <a:rPr lang="en-US" sz="2000" dirty="0">
                <a:solidFill>
                  <a:srgbClr val="FFFFFF"/>
                </a:solidFill>
                <a:latin typeface="PT Serif"/>
                <a:cs typeface="PT Serif"/>
              </a:rPr>
              <a:t>&amp;</a:t>
            </a:r>
            <a:r>
              <a:rPr lang="en-US" sz="2000" dirty="0" smtClean="0">
                <a:solidFill>
                  <a:srgbClr val="FFFFFF"/>
                </a:solidFill>
                <a:latin typeface="PT Serif"/>
                <a:cs typeface="PT Serif"/>
              </a:rPr>
              <a:t> Astrophysics, </a:t>
            </a:r>
            <a:r>
              <a:rPr lang="en-US" sz="2000" baseline="30000" dirty="0">
                <a:solidFill>
                  <a:srgbClr val="FFFFFF"/>
                </a:solidFill>
                <a:latin typeface="PT Serif"/>
                <a:cs typeface="PT Serif"/>
              </a:rPr>
              <a:t>2</a:t>
            </a:r>
            <a:r>
              <a:rPr lang="en-US" sz="2000" dirty="0" smtClean="0">
                <a:solidFill>
                  <a:srgbClr val="FFFFFF"/>
                </a:solidFill>
                <a:latin typeface="PT Serif"/>
                <a:cs typeface="PT Serif"/>
              </a:rPr>
              <a:t>Canadian Institute for Theoretical Astrophysics, </a:t>
            </a:r>
            <a:r>
              <a:rPr lang="en-US" sz="2000" baseline="30000" dirty="0">
                <a:solidFill>
                  <a:srgbClr val="FFFFFF"/>
                </a:solidFill>
                <a:latin typeface="PT Serif"/>
                <a:cs typeface="PT Serif"/>
              </a:rPr>
              <a:t>3</a:t>
            </a:r>
            <a:r>
              <a:rPr lang="en-US" sz="2000" dirty="0" smtClean="0">
                <a:solidFill>
                  <a:srgbClr val="FFFFFF"/>
                </a:solidFill>
                <a:latin typeface="PT Serif"/>
                <a:cs typeface="PT Serif"/>
              </a:rPr>
              <a:t>Max-Planck-Institut </a:t>
            </a:r>
            <a:r>
              <a:rPr lang="en-US" sz="2000" dirty="0" err="1" smtClean="0">
                <a:solidFill>
                  <a:srgbClr val="FFFFFF"/>
                </a:solidFill>
                <a:latin typeface="PT Serif"/>
                <a:cs typeface="PT Serif"/>
              </a:rPr>
              <a:t>für</a:t>
            </a:r>
            <a:r>
              <a:rPr lang="en-US" sz="2000" dirty="0" smtClean="0">
                <a:solidFill>
                  <a:srgbClr val="FFFFFF"/>
                </a:solidFill>
                <a:latin typeface="PT Serif"/>
                <a:cs typeface="PT Serif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PT Serif"/>
                <a:cs typeface="PT Serif"/>
              </a:rPr>
              <a:t>extraterrestrische</a:t>
            </a:r>
            <a:r>
              <a:rPr lang="en-US" sz="2000" dirty="0" smtClean="0">
                <a:solidFill>
                  <a:srgbClr val="FFFFFF"/>
                </a:solidFill>
                <a:latin typeface="PT Serif"/>
                <a:cs typeface="PT Serif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PT Serif"/>
                <a:cs typeface="PT Serif"/>
              </a:rPr>
              <a:t>Physik</a:t>
            </a:r>
            <a:r>
              <a:rPr lang="en-US" sz="2000" dirty="0" smtClean="0">
                <a:solidFill>
                  <a:srgbClr val="FFFFFF"/>
                </a:solidFill>
                <a:latin typeface="PT Serif"/>
                <a:cs typeface="PT Serif"/>
              </a:rPr>
              <a:t>, </a:t>
            </a:r>
            <a:r>
              <a:rPr lang="en-US" sz="2000" baseline="30000" dirty="0">
                <a:solidFill>
                  <a:srgbClr val="FFFFFF"/>
                </a:solidFill>
                <a:latin typeface="PT Serif"/>
                <a:cs typeface="PT Serif"/>
              </a:rPr>
              <a:t>4</a:t>
            </a:r>
            <a:r>
              <a:rPr lang="en-US" sz="2000" dirty="0" smtClean="0">
                <a:solidFill>
                  <a:srgbClr val="FFFFFF"/>
                </a:solidFill>
                <a:latin typeface="PT Serif"/>
                <a:cs typeface="PT Serif"/>
              </a:rPr>
              <a:t>Max-Planck-Institut </a:t>
            </a:r>
            <a:r>
              <a:rPr lang="en-US" sz="2000" dirty="0" err="1">
                <a:solidFill>
                  <a:srgbClr val="FFFFFF"/>
                </a:solidFill>
                <a:latin typeface="PT Serif"/>
                <a:cs typeface="PT Serif"/>
              </a:rPr>
              <a:t>für</a:t>
            </a:r>
            <a:r>
              <a:rPr lang="en-US" sz="2000" dirty="0">
                <a:solidFill>
                  <a:srgbClr val="FFFFFF"/>
                </a:solidFill>
                <a:latin typeface="PT Serif"/>
                <a:cs typeface="PT Serif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PT Serif"/>
                <a:cs typeface="PT Serif"/>
              </a:rPr>
              <a:t>Radioastronomie</a:t>
            </a:r>
            <a:endParaRPr lang="en-US" sz="2000" dirty="0" smtClean="0">
              <a:solidFill>
                <a:srgbClr val="FFFFFF"/>
              </a:solidFill>
              <a:latin typeface="PT Serif"/>
              <a:cs typeface="PT Serif"/>
            </a:endParaRPr>
          </a:p>
        </p:txBody>
      </p:sp>
      <p:pic>
        <p:nvPicPr>
          <p:cNvPr id="9" name="Picture 8" descr="me_resiz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366" y="1297163"/>
            <a:ext cx="2634781" cy="26495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958" y="4195481"/>
            <a:ext cx="28659184" cy="286232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rgbClr val="1052B4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Abstract: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 Molecules that trace high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density gas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(~10</a:t>
            </a:r>
            <a:r>
              <a:rPr lang="en-US" sz="30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4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cm</a:t>
            </a:r>
            <a:r>
              <a:rPr lang="en-US" sz="30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-3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)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are useful probes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of dense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core kinematics where star formation takes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place.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Blue (red) asymmetries in optically-thick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emission profiles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are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commonly used indicators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of core collapse (expansion).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 We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analyze observations of HCO</a:t>
            </a:r>
            <a:r>
              <a:rPr lang="en-US" sz="30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+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 (3-2) and N</a:t>
            </a:r>
            <a:r>
              <a:rPr lang="en-US" sz="3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2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D</a:t>
            </a:r>
            <a:r>
              <a:rPr lang="en-US" sz="30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+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 (3-2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) rotational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transitions toward 91 dense cores in the Perseus molecular cloud using the James Clerk Maxwell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Telescope.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While N</a:t>
            </a:r>
            <a:r>
              <a:rPr lang="en-US" sz="3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2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D+ is optically-thin and traces the systemic velocity of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the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cores, HCO</a:t>
            </a:r>
            <a:r>
              <a:rPr lang="en-US" sz="30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+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 is often optically-thick and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probes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core kinematics.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We detect significant HCO</a:t>
            </a:r>
            <a:r>
              <a:rPr lang="en-US" sz="30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+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 line asymmetries toward 20 cores using a dimensionless asymmetry parameter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(</a:t>
            </a:r>
            <a:r>
              <a:rPr lang="en-US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ea typeface="Lucida Grande"/>
                <a:cs typeface="PT Serif"/>
              </a:rPr>
              <a:t>δ</a:t>
            </a:r>
            <a:r>
              <a:rPr lang="en-US" sz="3000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v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) and detect contraction (expansion) speeds (V</a:t>
            </a:r>
            <a:r>
              <a:rPr lang="en-US" sz="30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in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)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toward 22 cores using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HILL5, an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analytic </a:t>
            </a:r>
            <a:r>
              <a:rPr lang="en-US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infall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model. Comparing the tracers of core </a:t>
            </a:r>
            <a:r>
              <a:rPr lang="en-US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infall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, we find that line asymmetries are a good tracer of core </a:t>
            </a:r>
            <a:r>
              <a:rPr lang="en-US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infall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Serif"/>
                <a:cs typeface="PT Serif"/>
              </a:rPr>
              <a:t> when the optically-thin emission is aligned with the model-derived systemic velocity, or the line profile center.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PT Serif"/>
              <a:ea typeface="Lucida Grande"/>
              <a:cs typeface="PT Serif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121569" y="21387395"/>
            <a:ext cx="14185577" cy="727280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ita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360" y="168173"/>
            <a:ext cx="1557161" cy="127300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611958" y="7633867"/>
            <a:ext cx="13735664" cy="144016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32038" y="10214916"/>
            <a:ext cx="12462919" cy="1052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 descr="B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24" y="10214916"/>
            <a:ext cx="5993618" cy="4331719"/>
          </a:xfrm>
          <a:prstGeom prst="rect">
            <a:avLst/>
          </a:prstGeom>
        </p:spPr>
      </p:pic>
      <p:pic>
        <p:nvPicPr>
          <p:cNvPr id="45" name="Picture 44" descr="NGC1333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361" y="10214916"/>
            <a:ext cx="5238973" cy="4331719"/>
          </a:xfrm>
          <a:prstGeom prst="rect">
            <a:avLst/>
          </a:prstGeom>
        </p:spPr>
      </p:pic>
      <p:pic>
        <p:nvPicPr>
          <p:cNvPr id="46" name="Picture 45" descr="L1455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81" y="14480285"/>
            <a:ext cx="3678645" cy="2658638"/>
          </a:xfrm>
          <a:prstGeom prst="rect">
            <a:avLst/>
          </a:prstGeom>
        </p:spPr>
      </p:pic>
      <p:pic>
        <p:nvPicPr>
          <p:cNvPr id="47" name="Picture 46" descr="B5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59" y="14514029"/>
            <a:ext cx="3430543" cy="2552886"/>
          </a:xfrm>
          <a:prstGeom prst="rect">
            <a:avLst/>
          </a:prstGeom>
        </p:spPr>
      </p:pic>
      <p:pic>
        <p:nvPicPr>
          <p:cNvPr id="49" name="Picture 48" descr="IC348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06" y="17187955"/>
            <a:ext cx="7931472" cy="311932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660630" y="20113317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RA (J2000)</a:t>
            </a:r>
            <a:endParaRPr lang="en-US" sz="3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420905" y="14665679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Dec (J2000)</a:t>
            </a:r>
            <a:endParaRPr lang="en-US" sz="3000" dirty="0"/>
          </a:p>
        </p:txBody>
      </p:sp>
      <p:sp>
        <p:nvSpPr>
          <p:cNvPr id="52" name="TextBox 51"/>
          <p:cNvSpPr txBox="1"/>
          <p:nvPr/>
        </p:nvSpPr>
        <p:spPr>
          <a:xfrm>
            <a:off x="797300" y="20737289"/>
            <a:ext cx="135503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Figure 1</a:t>
            </a:r>
            <a:r>
              <a:rPr lang="en-US" sz="2300" dirty="0"/>
              <a:t>.</a:t>
            </a:r>
            <a:r>
              <a:rPr lang="en-US" sz="2300" dirty="0" smtClean="0"/>
              <a:t> 1.1 mm continuum images of well known sub-regions within the Perseus molecular cloud taken with Bolocam on the Caltech Submillimeter Observatory 10 m telescope (Enoch et al. 2006). Overlaid are circles (blue) and triangles (red) that indicate core pointings toward starless and protostellar dense cores, respectively.</a:t>
            </a:r>
            <a:endParaRPr lang="en-US" sz="2300" dirty="0"/>
          </a:p>
        </p:txBody>
      </p:sp>
      <p:sp>
        <p:nvSpPr>
          <p:cNvPr id="53" name="TextBox 52"/>
          <p:cNvSpPr txBox="1"/>
          <p:nvPr/>
        </p:nvSpPr>
        <p:spPr>
          <a:xfrm>
            <a:off x="797300" y="7789204"/>
            <a:ext cx="1355032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PT Serif"/>
                <a:cs typeface="PT Serif"/>
              </a:rPr>
              <a:t>HCO</a:t>
            </a:r>
            <a:r>
              <a:rPr lang="en-US" sz="4400" b="1" baseline="30000" dirty="0" smtClean="0">
                <a:latin typeface="PT Serif"/>
                <a:cs typeface="PT Serif"/>
              </a:rPr>
              <a:t>+</a:t>
            </a:r>
            <a:r>
              <a:rPr lang="en-US" sz="4400" b="1" dirty="0" smtClean="0">
                <a:latin typeface="PT Serif"/>
                <a:cs typeface="PT Serif"/>
              </a:rPr>
              <a:t> (3-2) and N</a:t>
            </a:r>
            <a:r>
              <a:rPr lang="en-US" sz="4400" b="1" baseline="-25000" dirty="0" smtClean="0">
                <a:latin typeface="PT Serif"/>
                <a:cs typeface="PT Serif"/>
              </a:rPr>
              <a:t>2</a:t>
            </a:r>
            <a:r>
              <a:rPr lang="en-US" sz="4400" b="1" dirty="0" smtClean="0">
                <a:latin typeface="PT Serif"/>
                <a:cs typeface="PT Serif"/>
              </a:rPr>
              <a:t>D</a:t>
            </a:r>
            <a:r>
              <a:rPr lang="en-US" sz="4400" b="1" baseline="30000" dirty="0" smtClean="0">
                <a:latin typeface="PT Serif"/>
                <a:cs typeface="PT Serif"/>
              </a:rPr>
              <a:t>+</a:t>
            </a:r>
            <a:r>
              <a:rPr lang="en-US" sz="4400" b="1" dirty="0" smtClean="0">
                <a:latin typeface="PT Serif"/>
                <a:cs typeface="PT Serif"/>
              </a:rPr>
              <a:t> (3-2) Observations</a:t>
            </a:r>
            <a:endParaRPr lang="en-US" sz="4400" b="1" baseline="30000" dirty="0" smtClean="0">
              <a:latin typeface="PT Serif"/>
              <a:cs typeface="PT Serif"/>
            </a:endParaRPr>
          </a:p>
          <a:p>
            <a:endParaRPr lang="en-US" sz="1500" dirty="0" smtClean="0">
              <a:latin typeface="PT Serif"/>
              <a:cs typeface="PT Serif"/>
            </a:endParaRPr>
          </a:p>
          <a:p>
            <a:r>
              <a:rPr lang="en-US" sz="2800" dirty="0" smtClean="0">
                <a:latin typeface="PT Serif"/>
                <a:cs typeface="PT Serif"/>
              </a:rPr>
              <a:t>The 91 dense cores in the Perseus molecular cloud observed in the HCO</a:t>
            </a:r>
            <a:r>
              <a:rPr lang="en-US" sz="2800" baseline="30000" dirty="0" smtClean="0">
                <a:latin typeface="PT Serif"/>
                <a:cs typeface="PT Serif"/>
              </a:rPr>
              <a:t>+</a:t>
            </a:r>
            <a:r>
              <a:rPr lang="en-US" sz="2800" dirty="0" smtClean="0">
                <a:latin typeface="PT Serif"/>
                <a:cs typeface="PT Serif"/>
              </a:rPr>
              <a:t> (3-2) and N</a:t>
            </a:r>
            <a:r>
              <a:rPr lang="en-US" sz="2800" baseline="-25000" dirty="0" smtClean="0">
                <a:latin typeface="PT Serif"/>
                <a:cs typeface="PT Serif"/>
              </a:rPr>
              <a:t>2</a:t>
            </a:r>
            <a:r>
              <a:rPr lang="en-US" sz="2800" dirty="0" smtClean="0">
                <a:latin typeface="PT Serif"/>
                <a:cs typeface="PT Serif"/>
              </a:rPr>
              <a:t>D</a:t>
            </a:r>
            <a:r>
              <a:rPr lang="en-US" sz="2800" baseline="30000" dirty="0" smtClean="0">
                <a:latin typeface="PT Serif"/>
                <a:cs typeface="PT Serif"/>
              </a:rPr>
              <a:t>+</a:t>
            </a:r>
            <a:r>
              <a:rPr lang="en-US" sz="2800" dirty="0" smtClean="0">
                <a:latin typeface="PT Serif"/>
                <a:cs typeface="PT Serif"/>
              </a:rPr>
              <a:t> (3-2) rotational transitions are predominantly located in clustered regions, seen in the 1.1 mm continuum images in Figure 1 </a:t>
            </a:r>
            <a:r>
              <a:rPr lang="en-US" sz="2800" dirty="0">
                <a:latin typeface="PT Serif"/>
                <a:cs typeface="PT Serif"/>
              </a:rPr>
              <a:t>(Enoch et al. 2006)</a:t>
            </a:r>
            <a:r>
              <a:rPr lang="en-US" sz="2800" dirty="0" smtClean="0">
                <a:latin typeface="PT Serif"/>
                <a:cs typeface="PT Serif"/>
              </a:rPr>
              <a:t>.</a:t>
            </a:r>
            <a:endParaRPr lang="en-US" sz="2800" dirty="0">
              <a:latin typeface="PT Serif"/>
              <a:cs typeface="PT Serif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121570" y="7633867"/>
            <a:ext cx="14185576" cy="1303344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410105" y="7796164"/>
            <a:ext cx="13356980" cy="8694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PT Serif"/>
                <a:cs typeface="PT Serif"/>
              </a:rPr>
              <a:t>Line Asymmetries and the Analytic Infall Model</a:t>
            </a:r>
            <a:endParaRPr lang="en-US" sz="4400" b="1" baseline="30000" dirty="0" smtClean="0">
              <a:latin typeface="PT Serif"/>
              <a:cs typeface="PT Serif"/>
            </a:endParaRPr>
          </a:p>
          <a:p>
            <a:endParaRPr lang="en-US" sz="1500" dirty="0" smtClean="0">
              <a:latin typeface="PT Serif"/>
              <a:cs typeface="PT Serif"/>
            </a:endParaRPr>
          </a:p>
          <a:p>
            <a:r>
              <a:rPr lang="en-US" sz="2800" dirty="0" smtClean="0">
                <a:latin typeface="PT Serif"/>
                <a:cs typeface="PT Serif"/>
              </a:rPr>
              <a:t>Isolated spherical cores undergoing collapse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PT Serif"/>
                <a:cs typeface="PT Serif"/>
              </a:rPr>
              <a:t>produce red-shifted self-absorption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PT Serif"/>
                <a:cs typeface="PT Serif"/>
              </a:rPr>
              <a:t>results in classic blue asymmetries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PT Serif"/>
                <a:cs typeface="PT Serif"/>
              </a:rPr>
              <a:t>i</a:t>
            </a:r>
            <a:r>
              <a:rPr lang="en-US" sz="2800" dirty="0" smtClean="0">
                <a:latin typeface="PT Serif"/>
                <a:cs typeface="PT Serif"/>
              </a:rPr>
              <a:t>s caused by the combination of radial motion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PT Serif"/>
                <a:cs typeface="PT Serif"/>
              </a:rPr>
              <a:t>and high optical depth. (Leung &amp; Brown 1977)</a:t>
            </a:r>
          </a:p>
          <a:p>
            <a:pPr marL="457200" indent="-457200">
              <a:buFont typeface="Arial"/>
              <a:buChar char="•"/>
            </a:pPr>
            <a:endParaRPr lang="en-US" sz="2000" dirty="0">
              <a:latin typeface="PT Serif"/>
              <a:cs typeface="PT Serif"/>
            </a:endParaRPr>
          </a:p>
          <a:p>
            <a:r>
              <a:rPr lang="en-US" sz="2800" dirty="0" smtClean="0">
                <a:latin typeface="PT Serif"/>
                <a:cs typeface="PT Serif"/>
              </a:rPr>
              <a:t>We used a dimensionless asymmetry parameter,</a:t>
            </a:r>
            <a:endParaRPr lang="en-US" sz="1500" dirty="0" smtClean="0">
              <a:latin typeface="PT Serif"/>
              <a:cs typeface="PT Serif"/>
            </a:endParaRPr>
          </a:p>
          <a:p>
            <a:r>
              <a:rPr lang="en-US" sz="2800" dirty="0" smtClean="0">
                <a:latin typeface="Lucida Grande"/>
                <a:ea typeface="Lucida Grande"/>
                <a:cs typeface="Lucida Grande"/>
              </a:rPr>
              <a:t>                </a:t>
            </a:r>
            <a:r>
              <a:rPr lang="en-US" sz="3000" dirty="0" smtClean="0">
                <a:latin typeface="Lucida Grande"/>
                <a:ea typeface="Lucida Grande"/>
                <a:cs typeface="Lucida Grande"/>
              </a:rPr>
              <a:t>  </a:t>
            </a:r>
            <a:r>
              <a:rPr lang="en-US" sz="3000" dirty="0" err="1" smtClean="0">
                <a:latin typeface="Lucida Grande"/>
                <a:ea typeface="Lucida Grande"/>
                <a:cs typeface="Lucida Grande"/>
              </a:rPr>
              <a:t>δ</a:t>
            </a:r>
            <a:r>
              <a:rPr lang="en-US" sz="3000" baseline="-25000" dirty="0" err="1" smtClean="0">
                <a:latin typeface="Lucida Grande"/>
                <a:ea typeface="Lucida Grande"/>
                <a:cs typeface="Lucida Grande"/>
              </a:rPr>
              <a:t>v</a:t>
            </a:r>
            <a:r>
              <a:rPr lang="en-US" sz="3000" dirty="0" smtClean="0">
                <a:latin typeface="Lucida Grande"/>
                <a:ea typeface="Lucida Grande"/>
                <a:cs typeface="Lucida Grande"/>
              </a:rPr>
              <a:t> = </a:t>
            </a:r>
            <a:r>
              <a:rPr lang="en-US" sz="3000" dirty="0" err="1" smtClean="0">
                <a:latin typeface="Lucida Grande"/>
                <a:ea typeface="Lucida Grande"/>
                <a:cs typeface="Lucida Grande"/>
              </a:rPr>
              <a:t>V</a:t>
            </a:r>
            <a:r>
              <a:rPr lang="en-US" sz="3000" baseline="-25000" dirty="0" err="1" smtClean="0">
                <a:latin typeface="Lucida Grande"/>
                <a:ea typeface="Lucida Grande"/>
                <a:cs typeface="Lucida Grande"/>
              </a:rPr>
              <a:t>thick</a:t>
            </a:r>
            <a:r>
              <a:rPr lang="en-US" sz="3000" dirty="0" smtClean="0">
                <a:latin typeface="Lucida Grande"/>
                <a:ea typeface="Lucida Grande"/>
                <a:cs typeface="Lucida Grande"/>
              </a:rPr>
              <a:t> – </a:t>
            </a:r>
            <a:r>
              <a:rPr lang="en-US" sz="3000" dirty="0" err="1" smtClean="0">
                <a:latin typeface="Lucida Grande"/>
                <a:ea typeface="Lucida Grande"/>
                <a:cs typeface="Lucida Grande"/>
              </a:rPr>
              <a:t>V</a:t>
            </a:r>
            <a:r>
              <a:rPr lang="en-US" sz="3000" baseline="-25000" dirty="0" err="1" smtClean="0">
                <a:latin typeface="Lucida Grande"/>
                <a:ea typeface="Lucida Grande"/>
                <a:cs typeface="Lucida Grande"/>
              </a:rPr>
              <a:t>thin</a:t>
            </a:r>
            <a:r>
              <a:rPr lang="en-US" sz="3000" dirty="0" smtClean="0">
                <a:latin typeface="Lucida Grande"/>
                <a:ea typeface="Lucida Grande"/>
                <a:cs typeface="Lucida Grande"/>
              </a:rPr>
              <a:t> ,</a:t>
            </a:r>
            <a:r>
              <a:rPr lang="en-US" sz="3000" dirty="0" smtClean="0">
                <a:latin typeface="PT Serif"/>
                <a:ea typeface="Lucida Grande"/>
                <a:cs typeface="PT Serif"/>
              </a:rPr>
              <a:t>                     (1)</a:t>
            </a:r>
          </a:p>
          <a:p>
            <a:r>
              <a:rPr lang="en-US" sz="3000" dirty="0">
                <a:latin typeface="PT Serif"/>
                <a:ea typeface="Lucida Grande"/>
                <a:cs typeface="PT Serif"/>
              </a:rPr>
              <a:t> </a:t>
            </a:r>
            <a:r>
              <a:rPr lang="en-US" sz="3000" dirty="0" smtClean="0">
                <a:latin typeface="PT Serif"/>
                <a:ea typeface="Lucida Grande"/>
                <a:cs typeface="PT Serif"/>
              </a:rPr>
              <a:t>                                       </a:t>
            </a:r>
            <a:r>
              <a:rPr lang="en-US" sz="3000" dirty="0" err="1" smtClean="0">
                <a:latin typeface="PT Serif"/>
                <a:ea typeface="Lucida Grande"/>
                <a:cs typeface="PT Serif"/>
              </a:rPr>
              <a:t>Δ</a:t>
            </a:r>
            <a:r>
              <a:rPr lang="en-US" sz="3000" dirty="0" err="1" smtClean="0">
                <a:latin typeface="Lucida Grande"/>
                <a:ea typeface="Lucida Grande"/>
                <a:cs typeface="Lucida Grande"/>
              </a:rPr>
              <a:t>v</a:t>
            </a:r>
            <a:r>
              <a:rPr lang="en-US" sz="3000" baseline="-25000" dirty="0" err="1" smtClean="0">
                <a:latin typeface="PT Serif"/>
                <a:ea typeface="Lucida Grande"/>
                <a:cs typeface="PT Serif"/>
              </a:rPr>
              <a:t>thin</a:t>
            </a:r>
            <a:endParaRPr lang="en-US" sz="3000" baseline="-25000" dirty="0">
              <a:latin typeface="PT Serif"/>
              <a:ea typeface="Lucida Grande"/>
              <a:cs typeface="PT Serif"/>
            </a:endParaRPr>
          </a:p>
          <a:p>
            <a:r>
              <a:rPr lang="en-US" sz="2800" dirty="0" smtClean="0">
                <a:latin typeface="PT Serif"/>
                <a:cs typeface="PT Serif"/>
              </a:rPr>
              <a:t>defined by </a:t>
            </a:r>
            <a:r>
              <a:rPr lang="en-US" sz="2800" dirty="0" err="1" smtClean="0">
                <a:latin typeface="PT Serif"/>
                <a:cs typeface="PT Serif"/>
              </a:rPr>
              <a:t>Mardones</a:t>
            </a:r>
            <a:r>
              <a:rPr lang="en-US" sz="2800" dirty="0" smtClean="0">
                <a:latin typeface="PT Serif"/>
                <a:cs typeface="PT Serif"/>
              </a:rPr>
              <a:t> et al. (1997)  to quantify</a:t>
            </a:r>
          </a:p>
          <a:p>
            <a:r>
              <a:rPr lang="en-US" sz="2800" dirty="0" smtClean="0">
                <a:latin typeface="PT Serif"/>
                <a:cs typeface="PT Serif"/>
              </a:rPr>
              <a:t>HCO</a:t>
            </a:r>
            <a:r>
              <a:rPr lang="en-US" sz="2800" baseline="30000" dirty="0" smtClean="0">
                <a:latin typeface="PT Serif"/>
                <a:cs typeface="PT Serif"/>
              </a:rPr>
              <a:t>+</a:t>
            </a:r>
            <a:r>
              <a:rPr lang="en-US" sz="2800" dirty="0" smtClean="0">
                <a:latin typeface="PT Serif"/>
                <a:cs typeface="PT Serif"/>
              </a:rPr>
              <a:t> asymmetries toward 20 cores</a:t>
            </a:r>
            <a:endParaRPr lang="en-US" sz="2000" baseline="-25000" dirty="0" smtClean="0">
              <a:latin typeface="PT Serif"/>
              <a:ea typeface="Lucida Grande"/>
              <a:cs typeface="PT Serif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>
                <a:latin typeface="PT Serif"/>
                <a:ea typeface="Lucida Grande"/>
                <a:cs typeface="PT Serif"/>
              </a:rPr>
              <a:t>δ</a:t>
            </a:r>
            <a:r>
              <a:rPr lang="en-US" sz="2800" baseline="-25000" dirty="0" err="1" smtClean="0">
                <a:latin typeface="PT Serif"/>
                <a:ea typeface="Lucida Grande"/>
                <a:cs typeface="PT Serif"/>
              </a:rPr>
              <a:t>v</a:t>
            </a:r>
            <a:r>
              <a:rPr lang="en-US" sz="2800" dirty="0" smtClean="0">
                <a:latin typeface="PT Serif"/>
                <a:ea typeface="Lucida Grande"/>
                <a:cs typeface="PT Serif"/>
              </a:rPr>
              <a:t> &lt; 0 indicates collapse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>
                <a:latin typeface="PT Serif"/>
                <a:ea typeface="Lucida Grande"/>
                <a:cs typeface="PT Serif"/>
              </a:rPr>
              <a:t>δ</a:t>
            </a:r>
            <a:r>
              <a:rPr lang="en-US" sz="2800" baseline="-25000" dirty="0" err="1" smtClean="0">
                <a:latin typeface="PT Serif"/>
                <a:ea typeface="Lucida Grande"/>
                <a:cs typeface="PT Serif"/>
              </a:rPr>
              <a:t>v</a:t>
            </a:r>
            <a:r>
              <a:rPr lang="en-US" sz="2800" dirty="0" smtClean="0">
                <a:latin typeface="PT Serif"/>
                <a:ea typeface="Lucida Grande"/>
                <a:cs typeface="PT Serif"/>
              </a:rPr>
              <a:t> &gt; 0 indicates expansion/outflow</a:t>
            </a:r>
          </a:p>
          <a:p>
            <a:endParaRPr lang="en-US" sz="2800" dirty="0">
              <a:latin typeface="PT Serif"/>
              <a:ea typeface="Lucida Grande"/>
              <a:cs typeface="PT Serif"/>
            </a:endParaRPr>
          </a:p>
          <a:p>
            <a:r>
              <a:rPr lang="en-US" sz="2800" dirty="0">
                <a:latin typeface="PT Serif"/>
                <a:ea typeface="Lucida Grande"/>
                <a:cs typeface="PT Serif"/>
              </a:rPr>
              <a:t>The </a:t>
            </a:r>
            <a:r>
              <a:rPr lang="en-US" sz="2800" dirty="0" smtClean="0">
                <a:latin typeface="PT Serif"/>
                <a:ea typeface="Lucida Grande"/>
                <a:cs typeface="PT Serif"/>
              </a:rPr>
              <a:t>analytic HILL5 model of a collapsing core used </a:t>
            </a:r>
            <a:r>
              <a:rPr lang="en-US" sz="2800" dirty="0">
                <a:latin typeface="PT Serif"/>
                <a:ea typeface="Lucida Grande"/>
                <a:cs typeface="PT Serif"/>
              </a:rPr>
              <a:t>to </a:t>
            </a:r>
            <a:r>
              <a:rPr lang="en-US" sz="2800" dirty="0" smtClean="0">
                <a:latin typeface="PT Serif"/>
                <a:ea typeface="Lucida Grande"/>
                <a:cs typeface="PT Serif"/>
              </a:rPr>
              <a:t>model </a:t>
            </a:r>
            <a:r>
              <a:rPr lang="en-US" sz="2800" dirty="0" err="1">
                <a:latin typeface="PT Serif"/>
                <a:ea typeface="Lucida Grande"/>
                <a:cs typeface="PT Serif"/>
              </a:rPr>
              <a:t>infall</a:t>
            </a:r>
            <a:r>
              <a:rPr lang="en-US" sz="2800" dirty="0">
                <a:latin typeface="PT Serif"/>
                <a:ea typeface="Lucida Grande"/>
                <a:cs typeface="PT Serif"/>
              </a:rPr>
              <a:t> </a:t>
            </a:r>
            <a:r>
              <a:rPr lang="en-US" sz="2800" dirty="0" smtClean="0">
                <a:latin typeface="PT Serif"/>
                <a:ea typeface="Lucida Grande"/>
                <a:cs typeface="PT Serif"/>
              </a:rPr>
              <a:t>velocities (V</a:t>
            </a:r>
            <a:r>
              <a:rPr lang="en-US" sz="2800" baseline="-25000" dirty="0" smtClean="0">
                <a:latin typeface="PT Serif"/>
                <a:ea typeface="Lucida Grande"/>
                <a:cs typeface="PT Serif"/>
              </a:rPr>
              <a:t>in</a:t>
            </a:r>
            <a:r>
              <a:rPr lang="en-US" sz="2800" dirty="0" smtClean="0">
                <a:latin typeface="PT Serif"/>
                <a:ea typeface="Lucida Grande"/>
                <a:cs typeface="PT Serif"/>
              </a:rPr>
              <a:t>) toward </a:t>
            </a:r>
            <a:r>
              <a:rPr lang="en-US" sz="2800" dirty="0">
                <a:latin typeface="PT Serif"/>
                <a:ea typeface="Lucida Grande"/>
                <a:cs typeface="PT Serif"/>
              </a:rPr>
              <a:t>22 </a:t>
            </a:r>
            <a:r>
              <a:rPr lang="en-US" sz="2800" dirty="0" smtClean="0">
                <a:latin typeface="PT Serif"/>
                <a:ea typeface="Lucida Grande"/>
                <a:cs typeface="PT Serif"/>
              </a:rPr>
              <a:t>cores assumes: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PT Serif"/>
                <a:ea typeface="Lucida Grande"/>
                <a:cs typeface="PT Serif"/>
              </a:rPr>
              <a:t>two </a:t>
            </a:r>
            <a:r>
              <a:rPr lang="en-US" sz="2800" dirty="0">
                <a:latin typeface="PT Serif"/>
                <a:ea typeface="Lucida Grande"/>
                <a:cs typeface="PT Serif"/>
              </a:rPr>
              <a:t>slabs of gas moving toward or away from each other at a constant speed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PT Serif"/>
                <a:ea typeface="Lucida Grande"/>
                <a:cs typeface="PT Serif"/>
              </a:rPr>
              <a:t>the excitation temperature follows a linear relationship with optical </a:t>
            </a:r>
            <a:r>
              <a:rPr lang="en-US" sz="2800" dirty="0" smtClean="0">
                <a:latin typeface="PT Serif"/>
                <a:ea typeface="Lucida Grande"/>
                <a:cs typeface="PT Serif"/>
              </a:rPr>
              <a:t>depth</a:t>
            </a:r>
            <a:endParaRPr lang="en-US" sz="2800" dirty="0">
              <a:latin typeface="PT Serif"/>
              <a:ea typeface="Lucida Grande"/>
              <a:cs typeface="PT Serif"/>
            </a:endParaRPr>
          </a:p>
        </p:txBody>
      </p:sp>
      <p:pic>
        <p:nvPicPr>
          <p:cNvPr id="2" name="Picture 1" descr="Dunlap_logo_white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7" y="172875"/>
            <a:ext cx="6007070" cy="1268304"/>
          </a:xfrm>
          <a:prstGeom prst="rect">
            <a:avLst/>
          </a:prstGeom>
        </p:spPr>
      </p:pic>
      <p:pic>
        <p:nvPicPr>
          <p:cNvPr id="4" name="Picture 3" descr="DAA_logo_white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470" y="168173"/>
            <a:ext cx="6048678" cy="127300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621768" y="16634867"/>
            <a:ext cx="9805718" cy="36724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tage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510" y="8858003"/>
            <a:ext cx="5224993" cy="33547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3528366" y="12386395"/>
            <a:ext cx="52791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Figure 2.</a:t>
            </a:r>
            <a:r>
              <a:rPr lang="en-US" sz="2300" dirty="0" smtClean="0"/>
              <a:t> A cartoon representation of a </a:t>
            </a:r>
            <a:r>
              <a:rPr lang="en-US" sz="2300" dirty="0" err="1" smtClean="0"/>
              <a:t>prestellar</a:t>
            </a:r>
            <a:r>
              <a:rPr lang="en-US" sz="2300" dirty="0" smtClean="0"/>
              <a:t> core (left) collapsing to form a Class 0 </a:t>
            </a:r>
            <a:r>
              <a:rPr lang="en-US" sz="2300" dirty="0" err="1" smtClean="0"/>
              <a:t>protostar</a:t>
            </a:r>
            <a:r>
              <a:rPr lang="en-US" sz="2300" dirty="0" smtClean="0"/>
              <a:t> with its signature outflows shown (right). Adapted from </a:t>
            </a:r>
            <a:r>
              <a:rPr lang="en-US" sz="2300" dirty="0" err="1" smtClean="0"/>
              <a:t>Persson</a:t>
            </a:r>
            <a:r>
              <a:rPr lang="en-US" sz="2300" dirty="0" smtClean="0"/>
              <a:t> (2013). </a:t>
            </a:r>
            <a:endParaRPr lang="en-US" sz="23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5598735" y="16706875"/>
            <a:ext cx="3600399" cy="327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Figure 3.</a:t>
            </a:r>
            <a:r>
              <a:rPr lang="en-US" sz="2300" dirty="0" smtClean="0"/>
              <a:t> Left: An HCO+ profile (top) toward core B87 overlaid with the HILL5 model (red) and the resulting residuals shown below. Right: A Graphical representation of the HILL5 model. Adapted from De </a:t>
            </a:r>
            <a:r>
              <a:rPr lang="en-US" sz="2300" dirty="0" err="1" smtClean="0"/>
              <a:t>Vries</a:t>
            </a:r>
            <a:r>
              <a:rPr lang="en-US" sz="2300" dirty="0" smtClean="0"/>
              <a:t> et al. (2005).</a:t>
            </a:r>
            <a:endParaRPr lang="en-US" sz="2300" dirty="0"/>
          </a:p>
        </p:txBody>
      </p:sp>
      <p:pic>
        <p:nvPicPr>
          <p:cNvPr id="35" name="Picture 34" descr="B87spectra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509" y="16706875"/>
            <a:ext cx="5190713" cy="3513256"/>
          </a:xfrm>
          <a:prstGeom prst="rect">
            <a:avLst/>
          </a:prstGeom>
        </p:spPr>
      </p:pic>
      <p:pic>
        <p:nvPicPr>
          <p:cNvPr id="39" name="Picture 38" descr="L1448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902" y="14551258"/>
            <a:ext cx="3749951" cy="273168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5458269" y="22395507"/>
            <a:ext cx="13555979" cy="42076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deltaV_Vin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614" y="22467515"/>
            <a:ext cx="6768752" cy="4072291"/>
          </a:xfrm>
          <a:prstGeom prst="rect">
            <a:avLst/>
          </a:prstGeom>
        </p:spPr>
      </p:pic>
      <p:pic>
        <p:nvPicPr>
          <p:cNvPr id="59" name="Picture 58" descr="deltaVstar_Vin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350" y="22467515"/>
            <a:ext cx="6840860" cy="4125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5496521" y="26643979"/>
            <a:ext cx="135503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Figure </a:t>
            </a:r>
            <a:r>
              <a:rPr lang="en-US" sz="2300" b="1" dirty="0"/>
              <a:t>5</a:t>
            </a:r>
            <a:r>
              <a:rPr lang="en-US" sz="2300" dirty="0" smtClean="0"/>
              <a:t>. Left: Modeled </a:t>
            </a:r>
            <a:r>
              <a:rPr lang="en-US" sz="2300" dirty="0" err="1" smtClean="0"/>
              <a:t>infall</a:t>
            </a:r>
            <a:r>
              <a:rPr lang="en-US" sz="2300" dirty="0" smtClean="0"/>
              <a:t> velocities (V</a:t>
            </a:r>
            <a:r>
              <a:rPr lang="en-US" sz="2300" baseline="-25000" dirty="0" smtClean="0"/>
              <a:t>in</a:t>
            </a:r>
            <a:r>
              <a:rPr lang="en-US" sz="2300" dirty="0" smtClean="0"/>
              <a:t>) versus the asymmetry parameter (</a:t>
            </a:r>
            <a:r>
              <a:rPr lang="en-US" sz="2300" dirty="0" err="1" smtClean="0"/>
              <a:t>δ</a:t>
            </a:r>
            <a:r>
              <a:rPr lang="en-US" sz="2300" baseline="-25000" dirty="0" err="1" smtClean="0"/>
              <a:t>v</a:t>
            </a:r>
            <a:r>
              <a:rPr lang="en-US" sz="2300" dirty="0" smtClean="0"/>
              <a:t>). The Pearson correlation coefficient between these two parameters is -0.59. In both plots, starless and protostellar cores are indicated with circles (blue) and triangles (red), respectively. Right: Modeled </a:t>
            </a:r>
            <a:r>
              <a:rPr lang="en-US" sz="2300" dirty="0" err="1" smtClean="0"/>
              <a:t>infall</a:t>
            </a:r>
            <a:r>
              <a:rPr lang="en-US" sz="2300" dirty="0" smtClean="0"/>
              <a:t> velocities (V</a:t>
            </a:r>
            <a:r>
              <a:rPr lang="en-US" sz="2300" baseline="-25000" dirty="0" smtClean="0"/>
              <a:t>in</a:t>
            </a:r>
            <a:r>
              <a:rPr lang="en-US" sz="2300" dirty="0" smtClean="0"/>
              <a:t>) versus the modified asymmetry parameter (</a:t>
            </a:r>
            <a:r>
              <a:rPr lang="en-US" sz="2300" dirty="0" err="1" smtClean="0"/>
              <a:t>δ</a:t>
            </a:r>
            <a:r>
              <a:rPr lang="en-US" sz="2300" baseline="-25000" dirty="0" err="1" smtClean="0"/>
              <a:t>v</a:t>
            </a:r>
            <a:r>
              <a:rPr lang="en-US" sz="2300" baseline="30000" dirty="0" smtClean="0"/>
              <a:t>*</a:t>
            </a:r>
            <a:r>
              <a:rPr lang="en-US" sz="2300" dirty="0" smtClean="0"/>
              <a:t>) where </a:t>
            </a:r>
            <a:r>
              <a:rPr lang="en-US" sz="2300" dirty="0" err="1" smtClean="0"/>
              <a:t>V</a:t>
            </a:r>
            <a:r>
              <a:rPr lang="en-US" sz="2300" baseline="-25000" dirty="0" err="1" smtClean="0"/>
              <a:t>thin</a:t>
            </a:r>
            <a:r>
              <a:rPr lang="en-US" sz="2300" dirty="0" smtClean="0"/>
              <a:t> in Equation (1) is replaced by the model-derived systemic velocity. The Pearson correlation coefficient between these two parameters is -0.69.</a:t>
            </a:r>
            <a:endParaRPr lang="en-US" sz="2300" dirty="0"/>
          </a:p>
        </p:txBody>
      </p:sp>
      <p:sp>
        <p:nvSpPr>
          <p:cNvPr id="40" name="Rectangle 39"/>
          <p:cNvSpPr/>
          <p:nvPr/>
        </p:nvSpPr>
        <p:spPr>
          <a:xfrm>
            <a:off x="608248" y="22693285"/>
            <a:ext cx="13739375" cy="8991254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5974" y="22799863"/>
            <a:ext cx="13609512" cy="8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PT Serif"/>
                <a:cs typeface="PT Serif"/>
              </a:rPr>
              <a:t>Detection Rates and Core </a:t>
            </a:r>
            <a:r>
              <a:rPr lang="en-US" sz="4400" b="1" dirty="0" err="1" smtClean="0">
                <a:latin typeface="PT Serif"/>
                <a:cs typeface="PT Serif"/>
              </a:rPr>
              <a:t>Infall</a:t>
            </a:r>
            <a:r>
              <a:rPr lang="en-US" sz="4400" b="1" dirty="0" smtClean="0">
                <a:latin typeface="PT Serif"/>
                <a:cs typeface="PT Serif"/>
              </a:rPr>
              <a:t> Velocities</a:t>
            </a:r>
            <a:endParaRPr lang="en-US" sz="1000" dirty="0" smtClean="0">
              <a:latin typeface="PT Serif"/>
              <a:cs typeface="PT Serif"/>
            </a:endParaRPr>
          </a:p>
          <a:p>
            <a:endParaRPr lang="en-US" sz="2800" baseline="30000" dirty="0">
              <a:latin typeface="PT Serif"/>
              <a:cs typeface="PT Serif"/>
            </a:endParaRPr>
          </a:p>
          <a:p>
            <a:r>
              <a:rPr lang="en-US" sz="2800" dirty="0" smtClean="0">
                <a:latin typeface="PT Serif"/>
                <a:cs typeface="PT Serif"/>
              </a:rPr>
              <a:t>Protostellar cores: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PT Serif"/>
                <a:cs typeface="PT Serif"/>
              </a:rPr>
              <a:t>had a higher HCO</a:t>
            </a:r>
            <a:r>
              <a:rPr lang="en-US" sz="2800" baseline="30000" dirty="0" smtClean="0">
                <a:latin typeface="PT Serif"/>
                <a:cs typeface="PT Serif"/>
              </a:rPr>
              <a:t>+</a:t>
            </a:r>
            <a:r>
              <a:rPr lang="en-US" sz="2800" dirty="0" smtClean="0">
                <a:latin typeface="PT Serif"/>
                <a:cs typeface="PT Serif"/>
              </a:rPr>
              <a:t> detection rate</a:t>
            </a:r>
          </a:p>
          <a:p>
            <a:pPr marL="1439863" lvl="1" indent="-439738">
              <a:buFont typeface="Courier New"/>
              <a:buChar char="o"/>
            </a:pPr>
            <a:r>
              <a:rPr lang="en-US" sz="2800" dirty="0" smtClean="0">
                <a:latin typeface="PT Serif"/>
                <a:cs typeface="PT Serif"/>
              </a:rPr>
              <a:t>41/43 (95%) protostellar cores</a:t>
            </a:r>
            <a:endParaRPr lang="en-US" sz="2800" baseline="30000" dirty="0" smtClean="0">
              <a:latin typeface="PT Serif"/>
              <a:cs typeface="PT Serif"/>
            </a:endParaRPr>
          </a:p>
          <a:p>
            <a:pPr marL="1439863" lvl="1" indent="-457200">
              <a:buFont typeface="Courier New"/>
              <a:buChar char="o"/>
            </a:pPr>
            <a:r>
              <a:rPr lang="en-US" sz="2800" dirty="0" smtClean="0">
                <a:latin typeface="PT Serif"/>
                <a:cs typeface="PT Serif"/>
              </a:rPr>
              <a:t>31/48 (65%) starless cores,</a:t>
            </a:r>
            <a:endParaRPr lang="en-US" sz="2800" dirty="0">
              <a:latin typeface="PT Serif"/>
              <a:cs typeface="PT Serif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PT Serif"/>
                <a:cs typeface="PT Serif"/>
              </a:rPr>
              <a:t>w</a:t>
            </a:r>
            <a:r>
              <a:rPr lang="en-US" sz="2800" dirty="0" smtClean="0">
                <a:latin typeface="PT Serif"/>
                <a:cs typeface="PT Serif"/>
              </a:rPr>
              <a:t>ere more likely to exhibit asymmetries</a:t>
            </a:r>
          </a:p>
          <a:p>
            <a:pPr marL="1439863" lvl="1" indent="-457200">
              <a:buFont typeface="Courier New"/>
              <a:buChar char="o"/>
            </a:pPr>
            <a:r>
              <a:rPr lang="en-US" sz="2800" dirty="0" smtClean="0">
                <a:latin typeface="PT Serif"/>
                <a:cs typeface="PT Serif"/>
              </a:rPr>
              <a:t>12/20 (60%) protostellar cores</a:t>
            </a:r>
          </a:p>
          <a:p>
            <a:pPr marL="1439863" lvl="1" indent="-457200">
              <a:buFont typeface="Courier New"/>
              <a:buChar char="o"/>
            </a:pPr>
            <a:r>
              <a:rPr lang="en-US" sz="2800" dirty="0" smtClean="0">
                <a:latin typeface="PT Serif"/>
                <a:cs typeface="PT Serif"/>
              </a:rPr>
              <a:t>8/20 (40%) starless cores,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PT Serif"/>
                <a:cs typeface="PT Serif"/>
              </a:rPr>
              <a:t>a</a:t>
            </a:r>
            <a:r>
              <a:rPr lang="en-US" sz="2800" dirty="0" smtClean="0">
                <a:latin typeface="PT Serif"/>
                <a:cs typeface="PT Serif"/>
              </a:rPr>
              <a:t>nd were more likely to be fit with HILL5</a:t>
            </a:r>
          </a:p>
          <a:p>
            <a:pPr marL="1439863" lvl="1" indent="-457200">
              <a:buFont typeface="Courier New"/>
              <a:buChar char="o"/>
            </a:pPr>
            <a:r>
              <a:rPr lang="en-US" sz="2800" dirty="0" smtClean="0">
                <a:latin typeface="PT Serif"/>
                <a:cs typeface="PT Serif"/>
              </a:rPr>
              <a:t>15/22 (68%) protostellar</a:t>
            </a:r>
          </a:p>
          <a:p>
            <a:pPr marL="1439863" lvl="1" indent="-457200">
              <a:buFont typeface="Courier New"/>
              <a:buChar char="o"/>
            </a:pPr>
            <a:r>
              <a:rPr lang="en-US" sz="2800" dirty="0" smtClean="0">
                <a:latin typeface="PT Serif"/>
                <a:cs typeface="PT Serif"/>
              </a:rPr>
              <a:t>7/22 (32%) starless</a:t>
            </a:r>
          </a:p>
          <a:p>
            <a:pPr marL="982663" lvl="1"/>
            <a:endParaRPr lang="en-US" sz="2800" dirty="0" smtClean="0">
              <a:latin typeface="PT Serif"/>
              <a:cs typeface="PT Serif"/>
            </a:endParaRPr>
          </a:p>
          <a:p>
            <a:pPr marL="0" lvl="1"/>
            <a:r>
              <a:rPr lang="en-US" sz="2800" dirty="0" err="1" smtClean="0">
                <a:latin typeface="PT Serif"/>
                <a:cs typeface="PT Serif"/>
              </a:rPr>
              <a:t>Infall</a:t>
            </a:r>
            <a:r>
              <a:rPr lang="en-US" sz="2800" dirty="0" smtClean="0">
                <a:latin typeface="PT Serif"/>
                <a:cs typeface="PT Serif"/>
              </a:rPr>
              <a:t> speeds: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>
                <a:latin typeface="PT Serif"/>
                <a:cs typeface="PT Serif"/>
              </a:rPr>
              <a:t>r</a:t>
            </a:r>
            <a:r>
              <a:rPr lang="en-US" sz="2800" dirty="0" smtClean="0">
                <a:latin typeface="PT Serif"/>
                <a:cs typeface="PT Serif"/>
              </a:rPr>
              <a:t>anged from subsonic (0.03 kms</a:t>
            </a:r>
            <a:r>
              <a:rPr lang="en-US" sz="2800" baseline="30000" dirty="0" smtClean="0">
                <a:latin typeface="PT Serif"/>
                <a:cs typeface="PT Serif"/>
              </a:rPr>
              <a:t>-1</a:t>
            </a:r>
            <a:r>
              <a:rPr lang="en-US" sz="2800" dirty="0" smtClean="0">
                <a:latin typeface="PT Serif"/>
                <a:cs typeface="PT Serif"/>
              </a:rPr>
              <a:t>) to</a:t>
            </a:r>
          </a:p>
          <a:p>
            <a:pPr marL="0" lvl="1"/>
            <a:r>
              <a:rPr lang="en-US" sz="2800" dirty="0">
                <a:latin typeface="PT Serif"/>
                <a:cs typeface="PT Serif"/>
              </a:rPr>
              <a:t> </a:t>
            </a:r>
            <a:r>
              <a:rPr lang="en-US" sz="2800" dirty="0" smtClean="0">
                <a:latin typeface="PT Serif"/>
                <a:cs typeface="PT Serif"/>
              </a:rPr>
              <a:t>    supersonic (0.4 kms</a:t>
            </a:r>
            <a:r>
              <a:rPr lang="en-US" sz="2800" baseline="30000" dirty="0" smtClean="0">
                <a:latin typeface="PT Serif"/>
                <a:cs typeface="PT Serif"/>
              </a:rPr>
              <a:t>-1</a:t>
            </a:r>
            <a:r>
              <a:rPr lang="en-US" sz="2800" dirty="0" smtClean="0">
                <a:latin typeface="PT Serif"/>
                <a:cs typeface="PT Serif"/>
              </a:rPr>
              <a:t>) where supersonic </a:t>
            </a:r>
            <a:r>
              <a:rPr lang="en-US" sz="2800" dirty="0" err="1" smtClean="0">
                <a:latin typeface="PT Serif"/>
                <a:cs typeface="PT Serif"/>
              </a:rPr>
              <a:t>infall</a:t>
            </a:r>
            <a:r>
              <a:rPr lang="en-US" sz="2800" dirty="0" smtClean="0">
                <a:latin typeface="PT Serif"/>
                <a:cs typeface="PT Serif"/>
              </a:rPr>
              <a:t> </a:t>
            </a:r>
          </a:p>
          <a:p>
            <a:pPr marL="0" lvl="1"/>
            <a:r>
              <a:rPr lang="en-US" sz="2800" dirty="0">
                <a:latin typeface="PT Serif"/>
                <a:cs typeface="PT Serif"/>
              </a:rPr>
              <a:t> </a:t>
            </a:r>
            <a:r>
              <a:rPr lang="en-US" sz="2800" dirty="0" smtClean="0">
                <a:latin typeface="PT Serif"/>
                <a:cs typeface="PT Serif"/>
              </a:rPr>
              <a:t>    </a:t>
            </a:r>
            <a:r>
              <a:rPr lang="en-US" sz="2800" smtClean="0">
                <a:latin typeface="PT Serif"/>
                <a:cs typeface="PT Serif"/>
              </a:rPr>
              <a:t>likely traces global </a:t>
            </a:r>
            <a:r>
              <a:rPr lang="en-US" sz="2800" dirty="0" smtClean="0">
                <a:latin typeface="PT Serif"/>
                <a:cs typeface="PT Serif"/>
              </a:rPr>
              <a:t>rather than core </a:t>
            </a:r>
            <a:r>
              <a:rPr lang="en-US" sz="2800" dirty="0" err="1" smtClean="0">
                <a:latin typeface="PT Serif"/>
                <a:cs typeface="PT Serif"/>
              </a:rPr>
              <a:t>infall</a:t>
            </a:r>
            <a:endParaRPr lang="en-US" sz="2800" dirty="0" smtClean="0">
              <a:latin typeface="PT Serif"/>
              <a:cs typeface="PT Serif"/>
            </a:endParaRPr>
          </a:p>
          <a:p>
            <a:pPr marL="457200" lvl="1" indent="-457200">
              <a:buFont typeface="Arial"/>
              <a:buChar char="•"/>
            </a:pPr>
            <a:r>
              <a:rPr lang="en-US" sz="2800" dirty="0" smtClean="0">
                <a:latin typeface="PT Serif"/>
                <a:cs typeface="PT Serif"/>
              </a:rPr>
              <a:t>were often much less than their free-fall</a:t>
            </a:r>
          </a:p>
          <a:p>
            <a:pPr marL="0" lvl="1"/>
            <a:r>
              <a:rPr lang="en-US" sz="2800" dirty="0" smtClean="0">
                <a:latin typeface="PT Serif"/>
                <a:cs typeface="PT Serif"/>
              </a:rPr>
              <a:t>     speeds</a:t>
            </a:r>
          </a:p>
        </p:txBody>
      </p:sp>
      <p:pic>
        <p:nvPicPr>
          <p:cNvPr id="48" name="Picture 47" descr="InfallHist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38" y="23907675"/>
            <a:ext cx="5472608" cy="4464496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604846" y="28472629"/>
            <a:ext cx="5400600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Figure </a:t>
            </a:r>
            <a:r>
              <a:rPr lang="en-US" sz="2300" b="1" dirty="0"/>
              <a:t>4</a:t>
            </a:r>
            <a:r>
              <a:rPr lang="en-US" sz="2300" dirty="0" smtClean="0"/>
              <a:t>. Histograms of V</a:t>
            </a:r>
            <a:r>
              <a:rPr lang="en-US" sz="2300" baseline="-25000" dirty="0" smtClean="0"/>
              <a:t>in</a:t>
            </a:r>
            <a:r>
              <a:rPr lang="en-US" sz="2300" dirty="0" smtClean="0"/>
              <a:t> values of the dense cores modeled with the analytic HILL5 model. Note that V</a:t>
            </a:r>
            <a:r>
              <a:rPr lang="en-US" sz="2300" baseline="-25000" dirty="0" smtClean="0"/>
              <a:t>in</a:t>
            </a:r>
            <a:r>
              <a:rPr lang="en-US" sz="2300" dirty="0" smtClean="0"/>
              <a:t> &lt; 0 implies outward motion. The dashed lines indicate the approximate sound speed of the molecular gas assuming a gas kinetic temperature of 11 K (</a:t>
            </a:r>
            <a:r>
              <a:rPr lang="en-US" sz="2300" dirty="0" err="1" smtClean="0"/>
              <a:t>Rosolowsky</a:t>
            </a:r>
            <a:r>
              <a:rPr lang="en-US" sz="2300" dirty="0" smtClean="0"/>
              <a:t> et al. 2008).</a:t>
            </a:r>
            <a:endParaRPr lang="en-US" sz="2300" dirty="0"/>
          </a:p>
        </p:txBody>
      </p:sp>
      <p:sp>
        <p:nvSpPr>
          <p:cNvPr id="65" name="TextBox 64"/>
          <p:cNvSpPr txBox="1"/>
          <p:nvPr/>
        </p:nvSpPr>
        <p:spPr>
          <a:xfrm>
            <a:off x="15197991" y="21459403"/>
            <a:ext cx="13609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PT Serif"/>
                <a:cs typeface="PT Serif"/>
              </a:rPr>
              <a:t>Comparison of </a:t>
            </a:r>
            <a:r>
              <a:rPr lang="en-US" sz="4400" b="1" dirty="0" err="1" smtClean="0">
                <a:latin typeface="PT Serif"/>
                <a:cs typeface="PT Serif"/>
              </a:rPr>
              <a:t>Infall</a:t>
            </a:r>
            <a:r>
              <a:rPr lang="en-US" sz="4400" b="1" dirty="0" smtClean="0">
                <a:latin typeface="PT Serif"/>
                <a:cs typeface="PT Serif"/>
              </a:rPr>
              <a:t> Tracers</a:t>
            </a:r>
            <a:endParaRPr lang="en-US" sz="1000" baseline="-25000" dirty="0" smtClean="0">
              <a:latin typeface="PT Serif"/>
              <a:cs typeface="PT Serif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18469942" y="12170371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121569" y="29380283"/>
            <a:ext cx="14185577" cy="230425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01590" y="29524299"/>
            <a:ext cx="13681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PT Serif"/>
                <a:cs typeface="PT Serif"/>
              </a:rPr>
              <a:t>References:</a:t>
            </a:r>
          </a:p>
          <a:p>
            <a:r>
              <a:rPr lang="en-US" sz="3000" b="1" dirty="0" smtClean="0">
                <a:latin typeface="PT Serif"/>
                <a:cs typeface="PT Serif"/>
              </a:rPr>
              <a:t>Campbell</a:t>
            </a:r>
            <a:r>
              <a:rPr lang="en-US" sz="3000" dirty="0" smtClean="0">
                <a:latin typeface="PT Serif"/>
                <a:cs typeface="PT Serif"/>
              </a:rPr>
              <a:t> et al. 2016, in press</a:t>
            </a:r>
            <a:r>
              <a:rPr lang="en-US" sz="3000" dirty="0">
                <a:latin typeface="PT Serif"/>
                <a:cs typeface="PT Serif"/>
              </a:rPr>
              <a:t> </a:t>
            </a:r>
            <a:r>
              <a:rPr lang="en-US" sz="30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000" dirty="0">
                <a:latin typeface="PT Serif"/>
                <a:ea typeface="Wingdings"/>
                <a:cs typeface="PT Serif"/>
                <a:sym typeface="Wingdings"/>
              </a:rPr>
              <a:t> </a:t>
            </a:r>
            <a:r>
              <a:rPr lang="en-US" sz="3000" dirty="0" smtClean="0">
                <a:latin typeface="PT Serif"/>
                <a:ea typeface="Wingdings"/>
                <a:cs typeface="PT Serif"/>
                <a:sym typeface="Wingdings"/>
              </a:rPr>
              <a:t>De </a:t>
            </a:r>
            <a:r>
              <a:rPr lang="en-US" sz="3000" dirty="0" err="1" smtClean="0">
                <a:latin typeface="PT Serif"/>
                <a:ea typeface="Wingdings"/>
                <a:cs typeface="PT Serif"/>
                <a:sym typeface="Wingdings"/>
              </a:rPr>
              <a:t>Vries</a:t>
            </a:r>
            <a:r>
              <a:rPr lang="en-US" sz="3000" dirty="0" smtClean="0">
                <a:latin typeface="PT Serif"/>
                <a:ea typeface="Wingdings"/>
                <a:cs typeface="PT Serif"/>
                <a:sym typeface="Wingdings"/>
              </a:rPr>
              <a:t> et al. 2005, </a:t>
            </a:r>
            <a:r>
              <a:rPr lang="en-US" sz="3000" dirty="0" err="1" smtClean="0">
                <a:latin typeface="PT Serif"/>
                <a:ea typeface="Wingdings"/>
                <a:cs typeface="PT Serif"/>
                <a:sym typeface="Wingdings"/>
              </a:rPr>
              <a:t>ApJ</a:t>
            </a:r>
            <a:r>
              <a:rPr lang="en-US" sz="3000" dirty="0" smtClean="0">
                <a:latin typeface="PT Serif"/>
                <a:ea typeface="Wingdings"/>
                <a:cs typeface="PT Serif"/>
                <a:sym typeface="Wingdings"/>
              </a:rPr>
              <a:t>, 620, 800</a:t>
            </a:r>
            <a:r>
              <a:rPr lang="en-US" sz="3000" dirty="0" smtClean="0">
                <a:latin typeface="PT Serif"/>
                <a:cs typeface="PT Serif"/>
              </a:rPr>
              <a:t> </a:t>
            </a:r>
            <a:r>
              <a:rPr lang="en-US" sz="30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000" dirty="0">
                <a:latin typeface="PT Serif"/>
                <a:ea typeface="Wingdings"/>
                <a:cs typeface="PT Serif"/>
                <a:sym typeface="Wingdings"/>
              </a:rPr>
              <a:t> </a:t>
            </a:r>
            <a:r>
              <a:rPr lang="en-US" sz="3000" dirty="0" smtClean="0">
                <a:latin typeface="PT Serif"/>
                <a:cs typeface="PT Serif"/>
              </a:rPr>
              <a:t>Enoch et al. 2006, </a:t>
            </a:r>
            <a:r>
              <a:rPr lang="en-US" sz="3000" dirty="0" err="1" smtClean="0">
                <a:latin typeface="PT Serif"/>
                <a:cs typeface="PT Serif"/>
              </a:rPr>
              <a:t>ApJ</a:t>
            </a:r>
            <a:r>
              <a:rPr lang="en-US" sz="3000" dirty="0" smtClean="0">
                <a:latin typeface="PT Serif"/>
                <a:cs typeface="PT Serif"/>
              </a:rPr>
              <a:t>, 638, 293</a:t>
            </a:r>
            <a:r>
              <a:rPr lang="en-US" sz="3000" dirty="0">
                <a:latin typeface="PT Serif"/>
                <a:cs typeface="PT Serif"/>
              </a:rPr>
              <a:t> </a:t>
            </a:r>
            <a:r>
              <a:rPr lang="en-US" sz="30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000" dirty="0">
                <a:latin typeface="PT Serif"/>
                <a:ea typeface="Wingdings"/>
                <a:cs typeface="PT Serif"/>
                <a:sym typeface="Wingdings"/>
              </a:rPr>
              <a:t> </a:t>
            </a:r>
            <a:r>
              <a:rPr lang="en-US" sz="3000" dirty="0" smtClean="0">
                <a:latin typeface="PT Serif"/>
                <a:ea typeface="Wingdings"/>
                <a:cs typeface="PT Serif"/>
                <a:sym typeface="Wingdings"/>
              </a:rPr>
              <a:t>Leung &amp; Brown 1977, </a:t>
            </a:r>
            <a:r>
              <a:rPr lang="en-US" sz="3000" dirty="0" err="1" smtClean="0">
                <a:latin typeface="PT Serif"/>
                <a:ea typeface="Wingdings"/>
                <a:cs typeface="PT Serif"/>
                <a:sym typeface="Wingdings"/>
              </a:rPr>
              <a:t>ApJ</a:t>
            </a:r>
            <a:r>
              <a:rPr lang="en-US" sz="3000" dirty="0" smtClean="0">
                <a:latin typeface="PT Serif"/>
                <a:ea typeface="Wingdings"/>
                <a:cs typeface="PT Serif"/>
                <a:sym typeface="Wingdings"/>
              </a:rPr>
              <a:t>, 214, L73</a:t>
            </a:r>
            <a:r>
              <a:rPr lang="en-US" sz="3000" dirty="0" smtClean="0">
                <a:latin typeface="PT Serif"/>
                <a:cs typeface="PT Serif"/>
              </a:rPr>
              <a:t> </a:t>
            </a:r>
            <a:r>
              <a:rPr lang="en-US" sz="30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000" dirty="0" smtClean="0">
                <a:latin typeface="PT Serif"/>
                <a:ea typeface="Wingdings"/>
                <a:cs typeface="PT Serif"/>
                <a:sym typeface="Wingdings"/>
              </a:rPr>
              <a:t> </a:t>
            </a:r>
            <a:r>
              <a:rPr lang="en-US" sz="3000" dirty="0" err="1" smtClean="0">
                <a:latin typeface="PT Serif"/>
                <a:ea typeface="Wingdings"/>
                <a:cs typeface="PT Serif"/>
                <a:sym typeface="Wingdings"/>
              </a:rPr>
              <a:t>Mardones</a:t>
            </a:r>
            <a:r>
              <a:rPr lang="en-US" sz="3000" dirty="0" smtClean="0">
                <a:latin typeface="PT Serif"/>
                <a:ea typeface="Wingdings"/>
                <a:cs typeface="PT Serif"/>
                <a:sym typeface="Wingdings"/>
              </a:rPr>
              <a:t> et al. 1997, </a:t>
            </a:r>
            <a:r>
              <a:rPr lang="en-US" sz="3000" dirty="0" err="1" smtClean="0">
                <a:latin typeface="PT Serif"/>
                <a:ea typeface="Wingdings"/>
                <a:cs typeface="PT Serif"/>
                <a:sym typeface="Wingdings"/>
              </a:rPr>
              <a:t>ApJ</a:t>
            </a:r>
            <a:r>
              <a:rPr lang="en-US" sz="3000" dirty="0" smtClean="0">
                <a:latin typeface="PT Serif"/>
                <a:ea typeface="Wingdings"/>
                <a:cs typeface="PT Serif"/>
                <a:sym typeface="Wingdings"/>
              </a:rPr>
              <a:t>, 489, 719</a:t>
            </a:r>
            <a:r>
              <a:rPr lang="en-US" sz="3000" dirty="0" smtClean="0">
                <a:latin typeface="PT Serif"/>
                <a:cs typeface="PT Serif"/>
              </a:rPr>
              <a:t> </a:t>
            </a:r>
            <a:r>
              <a:rPr lang="en-US" sz="30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000" dirty="0">
                <a:latin typeface="PT Serif"/>
                <a:ea typeface="Wingdings"/>
                <a:cs typeface="PT Serif"/>
                <a:sym typeface="Wingdings"/>
              </a:rPr>
              <a:t> </a:t>
            </a:r>
            <a:r>
              <a:rPr lang="en-US" sz="3000" dirty="0" err="1" smtClean="0">
                <a:latin typeface="PT Serif"/>
                <a:ea typeface="Wingdings"/>
                <a:cs typeface="PT Serif"/>
                <a:sym typeface="Wingdings"/>
              </a:rPr>
              <a:t>Persson</a:t>
            </a:r>
            <a:r>
              <a:rPr lang="en-US" sz="3000" dirty="0" smtClean="0">
                <a:latin typeface="PT Serif"/>
                <a:ea typeface="Wingdings"/>
                <a:cs typeface="PT Serif"/>
                <a:sym typeface="Wingdings"/>
              </a:rPr>
              <a:t> 2013</a:t>
            </a:r>
            <a:r>
              <a:rPr lang="en-US" sz="3000" dirty="0">
                <a:latin typeface="PT Serif"/>
                <a:cs typeface="PT Serif"/>
              </a:rPr>
              <a:t> </a:t>
            </a:r>
            <a:r>
              <a:rPr lang="en-US" sz="30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000" dirty="0">
                <a:latin typeface="PT Serif"/>
                <a:ea typeface="Wingdings"/>
                <a:cs typeface="PT Serif"/>
                <a:sym typeface="Wingdings"/>
              </a:rPr>
              <a:t> </a:t>
            </a:r>
            <a:r>
              <a:rPr lang="en-US" sz="3000" dirty="0" err="1" smtClean="0">
                <a:latin typeface="PT Serif"/>
                <a:ea typeface="Wingdings"/>
                <a:cs typeface="PT Serif"/>
                <a:sym typeface="Wingdings"/>
              </a:rPr>
              <a:t>Rosolowsky</a:t>
            </a:r>
            <a:r>
              <a:rPr lang="en-US" sz="3000" dirty="0" smtClean="0">
                <a:latin typeface="PT Serif"/>
                <a:ea typeface="Wingdings"/>
                <a:cs typeface="PT Serif"/>
                <a:sym typeface="Wingdings"/>
              </a:rPr>
              <a:t> et al. 2008 </a:t>
            </a:r>
            <a:r>
              <a:rPr lang="en-US" sz="3000" dirty="0" err="1" smtClean="0">
                <a:latin typeface="PT Serif"/>
                <a:ea typeface="Wingdings"/>
                <a:cs typeface="PT Serif"/>
                <a:sym typeface="Wingdings"/>
              </a:rPr>
              <a:t>ApJS</a:t>
            </a:r>
            <a:r>
              <a:rPr lang="en-US" sz="3000" smtClean="0">
                <a:latin typeface="PT Serif"/>
                <a:ea typeface="Wingdings"/>
                <a:cs typeface="PT Serif"/>
                <a:sym typeface="Wingdings"/>
              </a:rPr>
              <a:t>, 175, 509</a:t>
            </a:r>
            <a:endParaRPr lang="en-US" sz="3000" dirty="0" smtClean="0">
              <a:latin typeface="PT Serif"/>
              <a:ea typeface="Wingdings"/>
              <a:cs typeface="PT Serif"/>
              <a:sym typeface="Wingdings"/>
            </a:endParaRPr>
          </a:p>
        </p:txBody>
      </p:sp>
      <p:pic>
        <p:nvPicPr>
          <p:cNvPr id="7" name="Picture 6" descr="Hill5_1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221" y="16722011"/>
            <a:ext cx="4437265" cy="35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3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990</Words>
  <Application>Microsoft Macintosh PowerPoint</Application>
  <PresentationFormat>Custom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Campbell</dc:creator>
  <cp:lastModifiedBy>Jessica Campbell</cp:lastModifiedBy>
  <cp:revision>366</cp:revision>
  <dcterms:created xsi:type="dcterms:W3CDTF">2016-01-03T21:36:23Z</dcterms:created>
  <dcterms:modified xsi:type="dcterms:W3CDTF">2016-01-06T18:35:29Z</dcterms:modified>
</cp:coreProperties>
</file>