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6" r:id="rId7"/>
    <p:sldId id="259" r:id="rId8"/>
    <p:sldId id="267" r:id="rId9"/>
    <p:sldId id="258" r:id="rId10"/>
    <p:sldId id="261" r:id="rId11"/>
    <p:sldId id="262" r:id="rId12"/>
    <p:sldId id="263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0DE"/>
    <a:srgbClr val="C39BE1"/>
    <a:srgbClr val="AD4545"/>
    <a:srgbClr val="863636"/>
    <a:srgbClr val="FA7C7C"/>
    <a:srgbClr val="C07162"/>
    <a:srgbClr val="D94C31"/>
    <a:srgbClr val="E41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658495" y="1558290"/>
            <a:ext cx="10927130" cy="3740854"/>
            <a:chOff x="1775" y="2690"/>
            <a:chExt cx="15952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4216"/>
              <a:ext cx="12244" cy="2369"/>
              <a:chOff x="5418" y="3926"/>
              <a:chExt cx="11277" cy="2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926"/>
                <a:ext cx="8378" cy="2349"/>
                <a:chOff x="2924" y="3748"/>
                <a:chExt cx="12148" cy="2412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926"/>
                <a:ext cx="2632" cy="23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6580" y="4216"/>
              <a:ext cx="1147" cy="236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output</a:t>
              </a:r>
              <a:endParaRPr lang="en-US" altLang="en-US" i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75" y="4216"/>
              <a:ext cx="1147" cy="236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 cmpd="sng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4">
                      <a:lumMod val="50000"/>
                    </a:schemeClr>
                  </a:solidFill>
                  <a:sym typeface="+mn-ea"/>
                </a:rPr>
                <a:t>input</a:t>
              </a:r>
              <a:endParaRPr lang="en-US" altLang="en-US" i="1">
                <a:solidFill>
                  <a:schemeClr val="accent4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8689" y="3138"/>
              <a:ext cx="2047" cy="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303020" y="378460"/>
            <a:ext cx="8644890" cy="6262370"/>
          </a:xfrm>
          <a:prstGeom prst="roundRect">
            <a:avLst/>
          </a:prstGeom>
          <a:solidFill>
            <a:srgbClr val="C39BE1">
              <a:alpha val="50000"/>
            </a:srgbClr>
          </a:solidFill>
          <a:ln w="508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35150" y="845820"/>
            <a:ext cx="7691237" cy="5157419"/>
            <a:chOff x="1454" y="1095"/>
            <a:chExt cx="13172" cy="8833"/>
          </a:xfrm>
        </p:grpSpPr>
        <p:sp>
          <p:nvSpPr>
            <p:cNvPr id="49" name="Right Arrow Callout 48"/>
            <p:cNvSpPr/>
            <p:nvPr/>
          </p:nvSpPr>
          <p:spPr>
            <a:xfrm>
              <a:off x="1866" y="1318"/>
              <a:ext cx="4605" cy="8291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4" y="1095"/>
              <a:ext cx="3110" cy="8833"/>
              <a:chOff x="2804" y="1545"/>
              <a:chExt cx="3110" cy="883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804" y="1545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CV1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C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04" y="3820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CV2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804" y="6077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CV3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04" y="8334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CV4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B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6687" y="3622"/>
              <a:ext cx="3806" cy="3795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SELECT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BEST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20" y="4241"/>
              <a:ext cx="3806" cy="2444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RETRAIN ON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ALL DATA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 rot="16200000">
            <a:off x="-104775" y="3073400"/>
            <a:ext cx="175641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165715" y="2415540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MODEL</a:t>
            </a:r>
            <a:endParaRPr lang="en-US" b="1">
              <a:solidFill>
                <a:schemeClr val="accent4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65715" y="3491865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PERFs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388620" y="970915"/>
            <a:ext cx="11414760" cy="4904740"/>
            <a:chOff x="3213" y="2690"/>
            <a:chExt cx="12999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3963"/>
              <a:ext cx="12244" cy="1750"/>
              <a:chOff x="5418" y="3675"/>
              <a:chExt cx="11277" cy="173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694"/>
                <a:ext cx="8378" cy="1717"/>
                <a:chOff x="2924" y="3510"/>
                <a:chExt cx="12148" cy="1763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538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524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510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675"/>
                <a:ext cx="2632" cy="168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7015" y="3166"/>
              <a:ext cx="5395" cy="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 HYPERPARAMETERS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1680" y="3986530"/>
            <a:ext cx="2508885" cy="1163955"/>
            <a:chOff x="2574" y="393"/>
            <a:chExt cx="4443" cy="1833"/>
          </a:xfrm>
        </p:grpSpPr>
        <p:grpSp>
          <p:nvGrpSpPr>
            <p:cNvPr id="22" name="Group 21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18" name="Round Single Corner Rectangle 17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ound Single Corner Rectangle 19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Round Single Corner Rectangle 20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Normalization Hyperpars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74085" y="3986530"/>
            <a:ext cx="2508885" cy="1163955"/>
            <a:chOff x="2574" y="393"/>
            <a:chExt cx="4443" cy="1833"/>
          </a:xfrm>
        </p:grpSpPr>
        <p:grpSp>
          <p:nvGrpSpPr>
            <p:cNvPr id="26" name="Group 25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27" name="Round Single Corner Rectangle 26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28" name="Round Single Corner Rectangle 27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Round Single Corner Rectangle 28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Round Single Corner Rectangle 29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Feature Selection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20460" y="3986530"/>
            <a:ext cx="2508885" cy="1163955"/>
            <a:chOff x="2574" y="393"/>
            <a:chExt cx="4443" cy="1833"/>
          </a:xfrm>
        </p:grpSpPr>
        <p:grpSp>
          <p:nvGrpSpPr>
            <p:cNvPr id="33" name="Group 32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34" name="Round Single Corner Rectangle 33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SVC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5" name="Round Single Corner Rectangle 34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RF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6" name="Round Single Corner Rectangle 35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Round Single Corner Rectangle 36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Estimator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84615" y="3986530"/>
            <a:ext cx="2508885" cy="1163955"/>
            <a:chOff x="2574" y="393"/>
            <a:chExt cx="4443" cy="1833"/>
          </a:xfrm>
        </p:grpSpPr>
        <p:grpSp>
          <p:nvGrpSpPr>
            <p:cNvPr id="40" name="Group 39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41" name="Round Single Corner Rectangle 40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42" name="Round Single Corner Rectangle 41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Round Single Corner Rectangle 42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ound Single Corner Rectangle 43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other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638300" y="1945005"/>
            <a:ext cx="8215630" cy="2113280"/>
            <a:chOff x="2580" y="199"/>
            <a:chExt cx="12938" cy="3328"/>
          </a:xfrm>
        </p:grpSpPr>
        <p:sp>
          <p:nvSpPr>
            <p:cNvPr id="5" name="Rounded Rectangle 4"/>
            <p:cNvSpPr/>
            <p:nvPr/>
          </p:nvSpPr>
          <p:spPr>
            <a:xfrm>
              <a:off x="13146" y="1545"/>
              <a:ext cx="2372" cy="1982"/>
            </a:xfrm>
            <a:prstGeom prst="roundRect">
              <a:avLst/>
            </a:prstGeom>
            <a:solidFill>
              <a:srgbClr val="FA7C7C"/>
            </a:solidFill>
            <a:ln w="50800" cmpd="sng">
              <a:solidFill>
                <a:srgbClr val="AD454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863636"/>
                  </a:solidFill>
                  <a:sym typeface="+mn-ea"/>
                </a:rPr>
                <a:t>TEST</a:t>
              </a:r>
              <a:endParaRPr lang="en-US" altLang="en-US" b="1">
                <a:solidFill>
                  <a:srgbClr val="863636"/>
                </a:solidFill>
                <a:sym typeface="+mn-ea"/>
              </a:endParaRPr>
            </a:p>
            <a:p>
              <a:pPr algn="ctr"/>
              <a:r>
                <a:rPr lang="" altLang="en-US" b="1">
                  <a:solidFill>
                    <a:srgbClr val="863636"/>
                  </a:solidFill>
                  <a:sym typeface="+mn-ea"/>
                </a:rPr>
                <a:t>10%</a:t>
              </a:r>
              <a:endParaRPr lang="" altLang="en-US" b="1">
                <a:solidFill>
                  <a:srgbClr val="863636"/>
                </a:solidFill>
                <a:sym typeface="+mn-ea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80" y="1545"/>
              <a:ext cx="7077" cy="19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TRAIN</a:t>
              </a:r>
              <a:endParaRPr lang="" altLang="en-US" b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  <a:p>
              <a:pPr algn="ctr"/>
              <a:r>
                <a:rPr lang="" altLang="en-US" b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70%</a:t>
              </a:r>
              <a:endParaRPr lang="" altLang="en-US" b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897" y="1545"/>
              <a:ext cx="3019" cy="19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chemeClr val="accent2">
                      <a:lumMod val="50000"/>
                    </a:schemeClr>
                  </a:solidFill>
                  <a:sym typeface="+mn-ea"/>
                </a:rPr>
                <a:t>VALIDATION</a:t>
              </a:r>
              <a:endParaRPr lang="" altLang="en-US" b="1">
                <a:solidFill>
                  <a:schemeClr val="accent2">
                    <a:lumMod val="50000"/>
                  </a:schemeClr>
                </a:solidFill>
                <a:sym typeface="+mn-ea"/>
              </a:endParaRPr>
            </a:p>
            <a:p>
              <a:pPr algn="ctr"/>
              <a:r>
                <a:rPr lang="" altLang="en-US" b="1">
                  <a:solidFill>
                    <a:schemeClr val="accent2">
                      <a:lumMod val="50000"/>
                    </a:schemeClr>
                  </a:solidFill>
                  <a:sym typeface="+mn-ea"/>
                </a:rPr>
                <a:t>20%</a:t>
              </a:r>
              <a:endParaRPr lang="" altLang="en-US" b="1">
                <a:solidFill>
                  <a:schemeClr val="accent2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80" y="199"/>
              <a:ext cx="12937" cy="11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DATA</a:t>
              </a:r>
              <a:endParaRPr lang="" altLang="en-US" b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780540" y="98107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020" y="981075"/>
            <a:ext cx="1692910" cy="710565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863636"/>
                </a:solidFill>
                <a:sym typeface="+mn-ea"/>
              </a:rPr>
              <a:t>TEST</a:t>
            </a:r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 rot="0">
            <a:off x="1034415" y="2022475"/>
            <a:ext cx="6193155" cy="4203700"/>
            <a:chOff x="3938" y="938"/>
            <a:chExt cx="9351" cy="7403"/>
          </a:xfrm>
        </p:grpSpPr>
        <p:grpSp>
          <p:nvGrpSpPr>
            <p:cNvPr id="39" name="Group 38"/>
            <p:cNvGrpSpPr/>
            <p:nvPr/>
          </p:nvGrpSpPr>
          <p:grpSpPr>
            <a:xfrm>
              <a:off x="3939" y="2613"/>
              <a:ext cx="9350" cy="5728"/>
              <a:chOff x="1261" y="1467"/>
              <a:chExt cx="12727" cy="796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61" y="1467"/>
                <a:ext cx="12727" cy="1740"/>
                <a:chOff x="1261" y="1467"/>
                <a:chExt cx="12727" cy="174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" name="Rounded Rectangle 1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261" y="3541"/>
                <a:ext cx="12727" cy="1740"/>
                <a:chOff x="1261" y="1467"/>
                <a:chExt cx="12727" cy="174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261" y="5616"/>
                <a:ext cx="12727" cy="1740"/>
                <a:chOff x="1261" y="1467"/>
                <a:chExt cx="12727" cy="174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530" y="7691"/>
                <a:ext cx="9458" cy="1740"/>
                <a:chOff x="4530" y="1467"/>
                <a:chExt cx="9458" cy="174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36" name="Rounded Rectangle 35"/>
              <p:cNvSpPr/>
              <p:nvPr/>
            </p:nvSpPr>
            <p:spPr>
              <a:xfrm>
                <a:off x="7800" y="3541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530" y="5616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261" y="7691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938" y="946"/>
              <a:ext cx="793" cy="46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938" y="1688"/>
              <a:ext cx="793" cy="4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5149" y="938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6">
                      <a:lumMod val="75000"/>
                    </a:schemeClr>
                  </a:solidFill>
                </a:rPr>
                <a:t>TRAINING FOLDS</a:t>
              </a:r>
              <a:endParaRPr lang="en-US" alt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149" y="1671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2">
                      <a:lumMod val="75000"/>
                    </a:schemeClr>
                  </a:solidFill>
                </a:rPr>
                <a:t>VALIDATION FOLD</a:t>
              </a:r>
              <a:endParaRPr lang="en-US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2022475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en-US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4277588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1211580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en-US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3466693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603250" y="2035810"/>
            <a:ext cx="9425799" cy="4230555"/>
            <a:chOff x="1774" y="2073"/>
            <a:chExt cx="14232" cy="7450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4478" cy="5775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585" y="3900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C.1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...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240"/>
              <a:ext cx="2791" cy="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6708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224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10028555" y="4094480"/>
            <a:ext cx="1861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A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B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C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3250" y="44513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72390" y="3181985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1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72390" y="400558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2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16200000">
            <a:off x="-72390" y="486283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3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-72390" y="572389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4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Rounded Rectangle 93"/>
          <p:cNvSpPr/>
          <p:nvPr/>
        </p:nvSpPr>
        <p:spPr>
          <a:xfrm>
            <a:off x="876300" y="2544445"/>
            <a:ext cx="4940935" cy="998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i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35050" y="2171065"/>
            <a:ext cx="524510" cy="2654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5050" y="1749425"/>
            <a:ext cx="524510" cy="265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44" name="Group 43"/>
          <p:cNvGrpSpPr/>
          <p:nvPr/>
        </p:nvGrpSpPr>
        <p:grpSpPr>
          <a:xfrm rot="0">
            <a:off x="1836459" y="1697849"/>
            <a:ext cx="3447265" cy="790430"/>
            <a:chOff x="5149" y="855"/>
            <a:chExt cx="5205" cy="1392"/>
          </a:xfrm>
        </p:grpSpPr>
        <p:sp>
          <p:nvSpPr>
            <p:cNvPr id="42" name="Text Box 41"/>
            <p:cNvSpPr txBox="1"/>
            <p:nvPr/>
          </p:nvSpPr>
          <p:spPr>
            <a:xfrm>
              <a:off x="5149" y="855"/>
              <a:ext cx="5205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1">
                      <a:lumMod val="75000"/>
                    </a:schemeClr>
                  </a:solidFill>
                </a:rPr>
                <a:t>CROSS-VALIDATION FOLDS</a:t>
              </a:r>
              <a:endParaRPr lang="en-US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149" y="1598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AD4545"/>
                  </a:solidFill>
                </a:rPr>
                <a:t>TEST FOLD</a:t>
              </a:r>
              <a:endParaRPr lang="en-US" altLang="en-US" b="1">
                <a:solidFill>
                  <a:srgbClr val="AD4545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816600" y="269621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17035" y="354330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5725" y="4391025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34415" y="523875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3505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2636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217670" y="269684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35050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3505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2636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1767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1767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626360" y="354393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817235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81660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817235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65" name="Group 64"/>
          <p:cNvGrpSpPr/>
          <p:nvPr/>
        </p:nvGrpSpPr>
        <p:grpSpPr>
          <a:xfrm rot="0">
            <a:off x="8028940" y="1491615"/>
            <a:ext cx="2566035" cy="1347470"/>
            <a:chOff x="1261" y="1467"/>
            <a:chExt cx="12727" cy="7964"/>
          </a:xfrm>
        </p:grpSpPr>
        <p:grpSp>
          <p:nvGrpSpPr>
            <p:cNvPr id="66" name="Group 65"/>
            <p:cNvGrpSpPr/>
            <p:nvPr/>
          </p:nvGrpSpPr>
          <p:grpSpPr>
            <a:xfrm>
              <a:off x="1261" y="1467"/>
              <a:ext cx="12727" cy="1740"/>
              <a:chOff x="1261" y="1467"/>
              <a:chExt cx="12727" cy="174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261" y="3541"/>
              <a:ext cx="12727" cy="1740"/>
              <a:chOff x="1261" y="1467"/>
              <a:chExt cx="12727" cy="174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261" y="5616"/>
              <a:ext cx="12727" cy="1740"/>
              <a:chOff x="1261" y="1467"/>
              <a:chExt cx="12727" cy="174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530" y="7691"/>
              <a:ext cx="9458" cy="1740"/>
              <a:chOff x="4530" y="1467"/>
              <a:chExt cx="9458" cy="174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83" name="Rounded Rectangle 82"/>
            <p:cNvSpPr/>
            <p:nvPr/>
          </p:nvSpPr>
          <p:spPr>
            <a:xfrm>
              <a:off x="7800" y="354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530" y="5616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61" y="769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  <p:sp>
        <p:nvSpPr>
          <p:cNvPr id="95" name="Bent Arrow 94"/>
          <p:cNvSpPr/>
          <p:nvPr/>
        </p:nvSpPr>
        <p:spPr>
          <a:xfrm>
            <a:off x="5626100" y="1941195"/>
            <a:ext cx="2204720" cy="394335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3365818" y="6115050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“outer loop”</a:t>
            </a:r>
            <a:endParaRPr lang="en-US" altLang="en-US" i="1"/>
          </a:p>
        </p:txBody>
      </p:sp>
      <p:sp>
        <p:nvSpPr>
          <p:cNvPr id="99" name="Text Box 98"/>
          <p:cNvSpPr txBox="1"/>
          <p:nvPr/>
        </p:nvSpPr>
        <p:spPr>
          <a:xfrm>
            <a:off x="8523923" y="2983865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“inner loop 1”</a:t>
            </a:r>
            <a:endParaRPr lang="en-US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WPS Presentation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P052</vt:lpstr>
      <vt:lpstr>微软雅黑</vt:lpstr>
      <vt:lpstr>Droid Sans Fallback</vt:lpstr>
      <vt:lpstr/>
      <vt:lpstr>Arial Unicode MS</vt:lpstr>
      <vt:lpstr>Calibri</vt:lpstr>
      <vt:lpstr>Calibri Light</vt:lpstr>
      <vt:lpstr>D050000L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peblo</dc:creator>
  <cp:lastModifiedBy>peblo</cp:lastModifiedBy>
  <cp:revision>45</cp:revision>
  <dcterms:created xsi:type="dcterms:W3CDTF">2022-07-02T21:58:05Z</dcterms:created>
  <dcterms:modified xsi:type="dcterms:W3CDTF">2022-07-02T21:58:05Z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