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0" r:id="rId6"/>
    <p:sldId id="259" r:id="rId7"/>
    <p:sldId id="258" r:id="rId8"/>
    <p:sldId id="261" r:id="rId9"/>
    <p:sldId id="262" r:id="rId10"/>
    <p:sldId id="263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90DE"/>
    <a:srgbClr val="C39BE1"/>
    <a:srgbClr val="AD4545"/>
    <a:srgbClr val="863636"/>
    <a:srgbClr val="FA7C7C"/>
    <a:srgbClr val="C07162"/>
    <a:srgbClr val="D94C31"/>
    <a:srgbClr val="E41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Group 13"/>
          <p:cNvGrpSpPr/>
          <p:nvPr/>
        </p:nvGrpSpPr>
        <p:grpSpPr>
          <a:xfrm>
            <a:off x="658495" y="1558290"/>
            <a:ext cx="10927130" cy="3740854"/>
            <a:chOff x="1775" y="2690"/>
            <a:chExt cx="15952" cy="5315"/>
          </a:xfrm>
        </p:grpSpPr>
        <p:sp>
          <p:nvSpPr>
            <p:cNvPr id="12" name="Rounded Rectangle 11"/>
            <p:cNvSpPr/>
            <p:nvPr/>
          </p:nvSpPr>
          <p:spPr>
            <a:xfrm>
              <a:off x="3213" y="2690"/>
              <a:ext cx="12999" cy="531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615" y="4216"/>
              <a:ext cx="12244" cy="2369"/>
              <a:chOff x="5418" y="3926"/>
              <a:chExt cx="11277" cy="235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418" y="3926"/>
                <a:ext cx="8378" cy="2349"/>
                <a:chOff x="2924" y="3748"/>
                <a:chExt cx="12148" cy="2412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2924" y="3748"/>
                  <a:ext cx="3816" cy="241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</a:rPr>
                    <a:t>Normalization</a:t>
                  </a:r>
                  <a:endParaRPr lang="en-US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7080" y="3748"/>
                  <a:ext cx="3816" cy="241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</a:rPr>
                    <a:t>Feature Selection</a:t>
                  </a:r>
                  <a:endParaRPr lang="en-US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11256" y="3748"/>
                  <a:ext cx="3816" cy="241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Estimator</a:t>
                  </a:r>
                  <a:b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</a:br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(</a:t>
                  </a:r>
                  <a:r>
                    <a: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e.g. Classifier</a:t>
                  </a:r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)</a:t>
                  </a:r>
                  <a:endParaRPr lang="en-US" altLang="en-US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8" name="Rounded Rectangle 7"/>
              <p:cNvSpPr/>
              <p:nvPr/>
            </p:nvSpPr>
            <p:spPr>
              <a:xfrm>
                <a:off x="14063" y="3926"/>
                <a:ext cx="2632" cy="235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whatever</a:t>
                </a:r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  <a:p>
                <a:pPr algn="ctr"/>
                <a:r>
                  <a: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else ...</a:t>
                </a:r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16580" y="4216"/>
              <a:ext cx="1147" cy="236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en-US" altLang="en-US" i="1">
                  <a:solidFill>
                    <a:schemeClr val="accent6">
                      <a:lumMod val="50000"/>
                    </a:schemeClr>
                  </a:solidFill>
                  <a:sym typeface="+mn-ea"/>
                </a:rPr>
                <a:t>output</a:t>
              </a:r>
              <a:endParaRPr lang="en-US" altLang="en-US" i="1">
                <a:solidFill>
                  <a:schemeClr val="accent6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775" y="4216"/>
              <a:ext cx="1147" cy="236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 cmpd="sng">
              <a:solidFill>
                <a:schemeClr val="accent4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en-US" altLang="en-US" i="1">
                  <a:solidFill>
                    <a:schemeClr val="accent4">
                      <a:lumMod val="50000"/>
                    </a:schemeClr>
                  </a:solidFill>
                  <a:sym typeface="+mn-ea"/>
                </a:rPr>
                <a:t>input</a:t>
              </a:r>
              <a:endParaRPr lang="en-US" altLang="en-US" i="1">
                <a:solidFill>
                  <a:schemeClr val="accent4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8689" y="3138"/>
              <a:ext cx="2047" cy="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 b="1">
                  <a:solidFill>
                    <a:schemeClr val="accent1">
                      <a:lumMod val="50000"/>
                    </a:schemeClr>
                  </a:solidFill>
                </a:rPr>
                <a:t>MODEL</a:t>
              </a:r>
              <a:endParaRPr lang="en-US" altLang="en-US" sz="24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Group 13"/>
          <p:cNvGrpSpPr/>
          <p:nvPr/>
        </p:nvGrpSpPr>
        <p:grpSpPr>
          <a:xfrm>
            <a:off x="388620" y="970915"/>
            <a:ext cx="11414760" cy="4904740"/>
            <a:chOff x="3213" y="2690"/>
            <a:chExt cx="12999" cy="5315"/>
          </a:xfrm>
        </p:grpSpPr>
        <p:sp>
          <p:nvSpPr>
            <p:cNvPr id="12" name="Rounded Rectangle 11"/>
            <p:cNvSpPr/>
            <p:nvPr/>
          </p:nvSpPr>
          <p:spPr>
            <a:xfrm>
              <a:off x="3213" y="2690"/>
              <a:ext cx="12999" cy="531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615" y="3963"/>
              <a:ext cx="12244" cy="1750"/>
              <a:chOff x="5418" y="3675"/>
              <a:chExt cx="11277" cy="173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418" y="3694"/>
                <a:ext cx="8378" cy="1717"/>
                <a:chOff x="2924" y="3510"/>
                <a:chExt cx="12148" cy="1763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2924" y="3538"/>
                  <a:ext cx="3816" cy="173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</a:rPr>
                    <a:t>Normalization</a:t>
                  </a:r>
                  <a:endParaRPr lang="en-US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7080" y="3524"/>
                  <a:ext cx="3816" cy="173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</a:rPr>
                    <a:t>Feature Selection</a:t>
                  </a:r>
                  <a:endParaRPr lang="en-US" altLang="en-US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11256" y="3510"/>
                  <a:ext cx="3816" cy="173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Estimator</a:t>
                  </a:r>
                  <a:b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</a:br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(</a:t>
                  </a:r>
                  <a:r>
                    <a: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e.g. Classifier</a:t>
                  </a:r>
                  <a:r>
                    <a:rPr lang="en-US" altLang="en-US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rPr>
                    <a:t>)</a:t>
                  </a:r>
                  <a:endParaRPr lang="en-US" altLang="en-US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8" name="Rounded Rectangle 7"/>
              <p:cNvSpPr/>
              <p:nvPr/>
            </p:nvSpPr>
            <p:spPr>
              <a:xfrm>
                <a:off x="14063" y="3675"/>
                <a:ext cx="2632" cy="168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whatever</a:t>
                </a:r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  <a:p>
                <a:pPr algn="ctr"/>
                <a:r>
                  <a: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else ...</a:t>
                </a:r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13" name="Text Box 12"/>
            <p:cNvSpPr txBox="1"/>
            <p:nvPr/>
          </p:nvSpPr>
          <p:spPr>
            <a:xfrm>
              <a:off x="7015" y="3166"/>
              <a:ext cx="5395" cy="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 b="1">
                  <a:solidFill>
                    <a:schemeClr val="accent1">
                      <a:lumMod val="50000"/>
                    </a:schemeClr>
                  </a:solidFill>
                </a:rPr>
                <a:t>MODEL HYPERPARAMETERS</a:t>
              </a:r>
              <a:endParaRPr lang="en-US" altLang="en-US" sz="24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41680" y="3986530"/>
            <a:ext cx="2508885" cy="1163955"/>
            <a:chOff x="2574" y="393"/>
            <a:chExt cx="4443" cy="1833"/>
          </a:xfrm>
        </p:grpSpPr>
        <p:grpSp>
          <p:nvGrpSpPr>
            <p:cNvPr id="22" name="Group 21"/>
            <p:cNvGrpSpPr/>
            <p:nvPr/>
          </p:nvGrpSpPr>
          <p:grpSpPr>
            <a:xfrm>
              <a:off x="2575" y="393"/>
              <a:ext cx="4442" cy="618"/>
              <a:chOff x="2575" y="393"/>
              <a:chExt cx="4442" cy="680"/>
            </a:xfrm>
          </p:grpSpPr>
          <p:sp>
            <p:nvSpPr>
              <p:cNvPr id="18" name="Round Single Corner Rectangle 17"/>
              <p:cNvSpPr/>
              <p:nvPr/>
            </p:nvSpPr>
            <p:spPr>
              <a:xfrm>
                <a:off x="2575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0/1</a:t>
                </a:r>
                <a:endParaRPr lang="en-US" altLang="en-US"/>
              </a:p>
            </p:txBody>
          </p:sp>
          <p:sp>
            <p:nvSpPr>
              <p:cNvPr id="19" name="Round Single Corner Rectangle 18"/>
              <p:cNvSpPr/>
              <p:nvPr/>
            </p:nvSpPr>
            <p:spPr>
              <a:xfrm>
                <a:off x="3722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" name="Round Single Corner Rectangle 19"/>
              <p:cNvSpPr/>
              <p:nvPr/>
            </p:nvSpPr>
            <p:spPr>
              <a:xfrm>
                <a:off x="4880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" name="Round Single Corner Rectangle 20"/>
              <p:cNvSpPr/>
              <p:nvPr/>
            </p:nvSpPr>
            <p:spPr>
              <a:xfrm>
                <a:off x="6027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2574" y="1176"/>
              <a:ext cx="4443" cy="1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Normalization Hyperpars</a:t>
              </a:r>
              <a:endParaRPr lang="en-US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474085" y="3986530"/>
            <a:ext cx="2508885" cy="1163955"/>
            <a:chOff x="2574" y="393"/>
            <a:chExt cx="4443" cy="1833"/>
          </a:xfrm>
        </p:grpSpPr>
        <p:grpSp>
          <p:nvGrpSpPr>
            <p:cNvPr id="26" name="Group 25"/>
            <p:cNvGrpSpPr/>
            <p:nvPr/>
          </p:nvGrpSpPr>
          <p:grpSpPr>
            <a:xfrm>
              <a:off x="2575" y="393"/>
              <a:ext cx="4442" cy="618"/>
              <a:chOff x="2575" y="393"/>
              <a:chExt cx="4442" cy="680"/>
            </a:xfrm>
          </p:grpSpPr>
          <p:sp>
            <p:nvSpPr>
              <p:cNvPr id="27" name="Round Single Corner Rectangle 26"/>
              <p:cNvSpPr/>
              <p:nvPr/>
            </p:nvSpPr>
            <p:spPr>
              <a:xfrm>
                <a:off x="2575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0/1</a:t>
                </a:r>
                <a:endParaRPr lang="en-US" altLang="en-US"/>
              </a:p>
            </p:txBody>
          </p:sp>
          <p:sp>
            <p:nvSpPr>
              <p:cNvPr id="28" name="Round Single Corner Rectangle 27"/>
              <p:cNvSpPr/>
              <p:nvPr/>
            </p:nvSpPr>
            <p:spPr>
              <a:xfrm>
                <a:off x="3722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9" name="Round Single Corner Rectangle 28"/>
              <p:cNvSpPr/>
              <p:nvPr/>
            </p:nvSpPr>
            <p:spPr>
              <a:xfrm>
                <a:off x="4880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" name="Round Single Corner Rectangle 29"/>
              <p:cNvSpPr/>
              <p:nvPr/>
            </p:nvSpPr>
            <p:spPr>
              <a:xfrm>
                <a:off x="6027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2574" y="1176"/>
              <a:ext cx="4443" cy="1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Feature Selection</a:t>
              </a:r>
              <a:endParaRPr lang="en-US" altLang="en-US"/>
            </a:p>
            <a:p>
              <a:pPr algn="ctr"/>
              <a:r>
                <a:rPr lang="en-US" altLang="en-US"/>
                <a:t>Hyperpars</a:t>
              </a:r>
              <a:endParaRPr lang="en-US" alt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220460" y="3986530"/>
            <a:ext cx="2508885" cy="1163955"/>
            <a:chOff x="2574" y="393"/>
            <a:chExt cx="4443" cy="1833"/>
          </a:xfrm>
        </p:grpSpPr>
        <p:grpSp>
          <p:nvGrpSpPr>
            <p:cNvPr id="33" name="Group 32"/>
            <p:cNvGrpSpPr/>
            <p:nvPr/>
          </p:nvGrpSpPr>
          <p:grpSpPr>
            <a:xfrm>
              <a:off x="2575" y="393"/>
              <a:ext cx="4442" cy="618"/>
              <a:chOff x="2575" y="393"/>
              <a:chExt cx="4442" cy="680"/>
            </a:xfrm>
          </p:grpSpPr>
          <p:sp>
            <p:nvSpPr>
              <p:cNvPr id="34" name="Round Single Corner Rectangle 33"/>
              <p:cNvSpPr/>
              <p:nvPr/>
            </p:nvSpPr>
            <p:spPr>
              <a:xfrm>
                <a:off x="2575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000"/>
                  <a:t>SVC</a:t>
                </a:r>
                <a:endParaRPr lang="en-US" altLang="en-US" sz="1000"/>
              </a:p>
              <a:p>
                <a:pPr algn="ctr"/>
                <a:r>
                  <a:rPr lang="en-US" altLang="en-US" sz="1000"/>
                  <a:t>0/1</a:t>
                </a:r>
                <a:endParaRPr lang="en-US" altLang="en-US" sz="1000"/>
              </a:p>
            </p:txBody>
          </p:sp>
          <p:sp>
            <p:nvSpPr>
              <p:cNvPr id="35" name="Round Single Corner Rectangle 34"/>
              <p:cNvSpPr/>
              <p:nvPr/>
            </p:nvSpPr>
            <p:spPr>
              <a:xfrm>
                <a:off x="3722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sz="1000"/>
                  <a:t>RF</a:t>
                </a:r>
                <a:endParaRPr lang="en-US" altLang="en-US" sz="1000"/>
              </a:p>
              <a:p>
                <a:pPr algn="ctr"/>
                <a:r>
                  <a:rPr lang="en-US" altLang="en-US" sz="1000"/>
                  <a:t>0/1</a:t>
                </a:r>
                <a:endParaRPr lang="en-US" altLang="en-US" sz="1000"/>
              </a:p>
            </p:txBody>
          </p:sp>
          <p:sp>
            <p:nvSpPr>
              <p:cNvPr id="36" name="Round Single Corner Rectangle 35"/>
              <p:cNvSpPr/>
              <p:nvPr/>
            </p:nvSpPr>
            <p:spPr>
              <a:xfrm>
                <a:off x="4880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" name="Round Single Corner Rectangle 36"/>
              <p:cNvSpPr/>
              <p:nvPr/>
            </p:nvSpPr>
            <p:spPr>
              <a:xfrm>
                <a:off x="6027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2574" y="1176"/>
              <a:ext cx="4443" cy="1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Estimator</a:t>
              </a:r>
              <a:endParaRPr lang="en-US" altLang="en-US"/>
            </a:p>
            <a:p>
              <a:pPr algn="ctr"/>
              <a:r>
                <a:rPr lang="en-US" altLang="en-US"/>
                <a:t>Hyperpars</a:t>
              </a:r>
              <a:endParaRPr lang="en-US" alt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984615" y="3986530"/>
            <a:ext cx="2508885" cy="1163955"/>
            <a:chOff x="2574" y="393"/>
            <a:chExt cx="4443" cy="1833"/>
          </a:xfrm>
        </p:grpSpPr>
        <p:grpSp>
          <p:nvGrpSpPr>
            <p:cNvPr id="40" name="Group 39"/>
            <p:cNvGrpSpPr/>
            <p:nvPr/>
          </p:nvGrpSpPr>
          <p:grpSpPr>
            <a:xfrm>
              <a:off x="2575" y="393"/>
              <a:ext cx="4442" cy="618"/>
              <a:chOff x="2575" y="393"/>
              <a:chExt cx="4442" cy="680"/>
            </a:xfrm>
          </p:grpSpPr>
          <p:sp>
            <p:nvSpPr>
              <p:cNvPr id="41" name="Round Single Corner Rectangle 40"/>
              <p:cNvSpPr/>
              <p:nvPr/>
            </p:nvSpPr>
            <p:spPr>
              <a:xfrm>
                <a:off x="2575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0/1</a:t>
                </a:r>
                <a:endParaRPr lang="en-US" altLang="en-US"/>
              </a:p>
            </p:txBody>
          </p:sp>
          <p:sp>
            <p:nvSpPr>
              <p:cNvPr id="42" name="Round Single Corner Rectangle 41"/>
              <p:cNvSpPr/>
              <p:nvPr/>
            </p:nvSpPr>
            <p:spPr>
              <a:xfrm>
                <a:off x="3722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" name="Round Single Corner Rectangle 42"/>
              <p:cNvSpPr/>
              <p:nvPr/>
            </p:nvSpPr>
            <p:spPr>
              <a:xfrm>
                <a:off x="4880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" name="Round Single Corner Rectangle 43"/>
              <p:cNvSpPr/>
              <p:nvPr/>
            </p:nvSpPr>
            <p:spPr>
              <a:xfrm>
                <a:off x="6027" y="393"/>
                <a:ext cx="990" cy="680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2574" y="1176"/>
              <a:ext cx="4443" cy="1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/>
                <a:t>other</a:t>
              </a:r>
              <a:endParaRPr lang="en-US" altLang="en-US"/>
            </a:p>
            <a:p>
              <a:pPr algn="ctr"/>
              <a:r>
                <a:rPr lang="en-US" altLang="en-US"/>
                <a:t>Hyperpars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780540" y="981075"/>
            <a:ext cx="6192520" cy="710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accent1">
                    <a:lumMod val="50000"/>
                  </a:schemeClr>
                </a:solidFill>
                <a:sym typeface="+mn-ea"/>
              </a:rPr>
              <a:t>CROSS-VALIDATION DATA</a:t>
            </a:r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61020" y="981075"/>
            <a:ext cx="1692910" cy="710565"/>
          </a:xfrm>
          <a:prstGeom prst="roundRect">
            <a:avLst/>
          </a:prstGeom>
          <a:solidFill>
            <a:srgbClr val="FA7C7C"/>
          </a:solidFill>
          <a:ln w="50800" cmpd="sng">
            <a:solidFill>
              <a:srgbClr val="AD454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b="1">
                <a:solidFill>
                  <a:srgbClr val="863636"/>
                </a:solidFill>
                <a:sym typeface="+mn-ea"/>
              </a:rPr>
              <a:t>TEST</a:t>
            </a:r>
            <a:endParaRPr lang="" altLang="en-US" b="1">
              <a:solidFill>
                <a:srgbClr val="86363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1034415" y="2022475"/>
            <a:ext cx="8967490" cy="4203866"/>
            <a:chOff x="1774" y="2073"/>
            <a:chExt cx="13540" cy="7403"/>
          </a:xfrm>
        </p:grpSpPr>
        <p:sp>
          <p:nvSpPr>
            <p:cNvPr id="49" name="Right Arrow Callout 48"/>
            <p:cNvSpPr/>
            <p:nvPr/>
          </p:nvSpPr>
          <p:spPr>
            <a:xfrm>
              <a:off x="11528" y="3748"/>
              <a:ext cx="3786" cy="5728"/>
            </a:xfrm>
            <a:prstGeom prst="rightArrowCallout">
              <a:avLst/>
            </a:prstGeom>
            <a:solidFill>
              <a:schemeClr val="accent2">
                <a:lumMod val="60000"/>
                <a:lumOff val="40000"/>
                <a:alpha val="0"/>
              </a:schemeClr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774" y="2073"/>
              <a:ext cx="9351" cy="7403"/>
              <a:chOff x="3938" y="938"/>
              <a:chExt cx="9351" cy="740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939" y="2613"/>
                <a:ext cx="9350" cy="5728"/>
                <a:chOff x="1261" y="1467"/>
                <a:chExt cx="12727" cy="7964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261" y="1467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" name="Rounded Rectangle 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261" y="3541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1261" y="5616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25" name="Rounded Rectangle 24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4530" y="7691"/>
                  <a:ext cx="9458" cy="1740"/>
                  <a:chOff x="4530" y="1467"/>
                  <a:chExt cx="9458" cy="1740"/>
                </a:xfrm>
              </p:grpSpPr>
              <p:sp>
                <p:nvSpPr>
                  <p:cNvPr id="32" name="Rounded Rectangle 3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sp>
              <p:nvSpPr>
                <p:cNvPr id="36" name="Rounded Rectangle 35"/>
                <p:cNvSpPr/>
                <p:nvPr/>
              </p:nvSpPr>
              <p:spPr>
                <a:xfrm>
                  <a:off x="7800" y="354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4530" y="5616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1261" y="769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40" name="Rounded Rectangle 39"/>
              <p:cNvSpPr/>
              <p:nvPr/>
            </p:nvSpPr>
            <p:spPr>
              <a:xfrm>
                <a:off x="3938" y="946"/>
                <a:ext cx="793" cy="46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938" y="1688"/>
                <a:ext cx="793" cy="4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>
                <a:off x="5149" y="938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6">
                        <a:lumMod val="75000"/>
                      </a:schemeClr>
                    </a:solidFill>
                  </a:rPr>
                  <a:t>TRAINING FOLDS</a:t>
                </a:r>
                <a:endParaRPr lang="en-US" altLang="en-US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Text Box 42"/>
              <p:cNvSpPr txBox="1"/>
              <p:nvPr/>
            </p:nvSpPr>
            <p:spPr>
              <a:xfrm>
                <a:off x="5149" y="1671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2">
                        <a:lumMod val="75000"/>
                      </a:schemeClr>
                    </a:solidFill>
                  </a:rPr>
                  <a:t>VALIDATION FOLD</a:t>
                </a:r>
                <a:endParaRPr lang="en-US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5" name="Text Box 44"/>
            <p:cNvSpPr txBox="1"/>
            <p:nvPr/>
          </p:nvSpPr>
          <p:spPr>
            <a:xfrm>
              <a:off x="11646" y="4104"/>
              <a:ext cx="2791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1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1646" y="5569"/>
              <a:ext cx="2791" cy="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</a:t>
              </a:r>
              <a:r>
                <a:rPr lang="en-US" altLang="en-US" sz="1600" b="1" i="1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endParaRPr lang="en-US" altLang="en-US" sz="16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7" name="Text Box 46"/>
            <p:cNvSpPr txBox="1"/>
            <p:nvPr/>
          </p:nvSpPr>
          <p:spPr>
            <a:xfrm>
              <a:off x="11646" y="7087"/>
              <a:ext cx="2791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3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11646" y="8580"/>
              <a:ext cx="2791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Text Box 50"/>
          <p:cNvSpPr txBox="1"/>
          <p:nvPr/>
        </p:nvSpPr>
        <p:spPr>
          <a:xfrm>
            <a:off x="9910673" y="4277588"/>
            <a:ext cx="184846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Performance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(average)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34415" y="431800"/>
            <a:ext cx="6192520" cy="710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b="1">
                <a:solidFill>
                  <a:schemeClr val="accent1">
                    <a:lumMod val="50000"/>
                  </a:schemeClr>
                </a:solidFill>
                <a:sym typeface="+mn-ea"/>
              </a:rPr>
              <a:t>CROSS-VALIDATION DATA</a:t>
            </a:r>
            <a:endParaRPr lang="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1034415" y="1211580"/>
            <a:ext cx="8967490" cy="4203866"/>
            <a:chOff x="1774" y="2073"/>
            <a:chExt cx="13540" cy="7403"/>
          </a:xfrm>
        </p:grpSpPr>
        <p:sp>
          <p:nvSpPr>
            <p:cNvPr id="49" name="Right Arrow Callout 48"/>
            <p:cNvSpPr/>
            <p:nvPr/>
          </p:nvSpPr>
          <p:spPr>
            <a:xfrm>
              <a:off x="11528" y="3748"/>
              <a:ext cx="3786" cy="5728"/>
            </a:xfrm>
            <a:prstGeom prst="rightArrowCallout">
              <a:avLst/>
            </a:prstGeom>
            <a:solidFill>
              <a:schemeClr val="accent2">
                <a:lumMod val="60000"/>
                <a:lumOff val="40000"/>
                <a:alpha val="0"/>
              </a:schemeClr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774" y="2073"/>
              <a:ext cx="9351" cy="7403"/>
              <a:chOff x="3938" y="938"/>
              <a:chExt cx="9351" cy="740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939" y="2613"/>
                <a:ext cx="9350" cy="5728"/>
                <a:chOff x="1261" y="1467"/>
                <a:chExt cx="12727" cy="7964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261" y="1467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" name="Rounded Rectangle 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261" y="3541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1261" y="5616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25" name="Rounded Rectangle 24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4530" y="7691"/>
                  <a:ext cx="9458" cy="1740"/>
                  <a:chOff x="4530" y="1467"/>
                  <a:chExt cx="9458" cy="1740"/>
                </a:xfrm>
              </p:grpSpPr>
              <p:sp>
                <p:nvSpPr>
                  <p:cNvPr id="32" name="Rounded Rectangle 3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sp>
              <p:nvSpPr>
                <p:cNvPr id="36" name="Rounded Rectangle 35"/>
                <p:cNvSpPr/>
                <p:nvPr/>
              </p:nvSpPr>
              <p:spPr>
                <a:xfrm>
                  <a:off x="7800" y="354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4530" y="5616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1261" y="769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40" name="Rounded Rectangle 39"/>
              <p:cNvSpPr/>
              <p:nvPr/>
            </p:nvSpPr>
            <p:spPr>
              <a:xfrm>
                <a:off x="3938" y="946"/>
                <a:ext cx="793" cy="46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938" y="1688"/>
                <a:ext cx="793" cy="4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>
                <a:off x="5149" y="938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" altLang="en-US" b="1">
                    <a:solidFill>
                      <a:schemeClr val="accent6">
                        <a:lumMod val="75000"/>
                      </a:schemeClr>
                    </a:solidFill>
                  </a:rPr>
                  <a:t>TRAINING FOLDS</a:t>
                </a:r>
                <a:endParaRPr lang="" altLang="en-US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Text Box 42"/>
              <p:cNvSpPr txBox="1"/>
              <p:nvPr/>
            </p:nvSpPr>
            <p:spPr>
              <a:xfrm>
                <a:off x="5149" y="1671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" altLang="en-US" b="1">
                    <a:solidFill>
                      <a:schemeClr val="accent2">
                        <a:lumMod val="75000"/>
                      </a:schemeClr>
                    </a:solidFill>
                  </a:rPr>
                  <a:t>VALIDATION </a:t>
                </a:r>
                <a:r>
                  <a:rPr lang="en-US" altLang="en-US" b="1">
                    <a:solidFill>
                      <a:schemeClr val="accent2">
                        <a:lumMod val="75000"/>
                      </a:schemeClr>
                    </a:solidFill>
                  </a:rPr>
                  <a:t>FOLD</a:t>
                </a:r>
                <a:endParaRPr lang="en-US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5" name="Text Box 44"/>
            <p:cNvSpPr txBox="1"/>
            <p:nvPr/>
          </p:nvSpPr>
          <p:spPr>
            <a:xfrm>
              <a:off x="11646" y="4104"/>
              <a:ext cx="2791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1</a:t>
              </a:r>
              <a:endParaRPr lang="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1646" y="5569"/>
              <a:ext cx="2791" cy="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</a:t>
              </a:r>
              <a:r>
                <a:rPr lang="" altLang="en-US" sz="1600" b="1" i="1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endParaRPr lang="" altLang="en-US" sz="16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7" name="Text Box 46"/>
            <p:cNvSpPr txBox="1"/>
            <p:nvPr/>
          </p:nvSpPr>
          <p:spPr>
            <a:xfrm>
              <a:off x="11646" y="7087"/>
              <a:ext cx="2791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</a:t>
              </a:r>
              <a:r>
                <a:rPr lang="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endParaRPr lang="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11646" y="8580"/>
              <a:ext cx="2791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Performance </a:t>
              </a:r>
              <a:r>
                <a:rPr lang="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endParaRPr lang="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Text Box 50"/>
          <p:cNvSpPr txBox="1"/>
          <p:nvPr/>
        </p:nvSpPr>
        <p:spPr>
          <a:xfrm>
            <a:off x="9910673" y="3466693"/>
            <a:ext cx="184846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Performance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" altLang="en-US" b="1" i="1">
                <a:solidFill>
                  <a:schemeClr val="accent2">
                    <a:lumMod val="75000"/>
                  </a:schemeClr>
                </a:solidFill>
              </a:rPr>
              <a:t>(average)</a:t>
            </a:r>
            <a:endParaRPr lang="" altLang="en-US" b="1" i="1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603250" y="2035810"/>
            <a:ext cx="9425799" cy="4230555"/>
            <a:chOff x="1774" y="2073"/>
            <a:chExt cx="14232" cy="7450"/>
          </a:xfrm>
        </p:grpSpPr>
        <p:sp>
          <p:nvSpPr>
            <p:cNvPr id="49" name="Right Arrow Callout 48"/>
            <p:cNvSpPr/>
            <p:nvPr/>
          </p:nvSpPr>
          <p:spPr>
            <a:xfrm>
              <a:off x="11528" y="3748"/>
              <a:ext cx="4478" cy="5775"/>
            </a:xfrm>
            <a:prstGeom prst="rightArrowCallout">
              <a:avLst/>
            </a:prstGeom>
            <a:solidFill>
              <a:schemeClr val="accent2">
                <a:lumMod val="60000"/>
                <a:lumOff val="40000"/>
                <a:alpha val="0"/>
              </a:schemeClr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774" y="2073"/>
              <a:ext cx="9351" cy="7403"/>
              <a:chOff x="3938" y="938"/>
              <a:chExt cx="9351" cy="740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939" y="2613"/>
                <a:ext cx="9350" cy="5728"/>
                <a:chOff x="1261" y="1467"/>
                <a:chExt cx="12727" cy="7964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261" y="1467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" name="Rounded Rectangle 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261" y="3541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2" name="Rounded Rectangle 21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1261" y="5616"/>
                  <a:ext cx="12727" cy="1740"/>
                  <a:chOff x="1261" y="1467"/>
                  <a:chExt cx="12727" cy="1740"/>
                </a:xfrm>
              </p:grpSpPr>
              <p:sp>
                <p:nvSpPr>
                  <p:cNvPr id="25" name="Rounded Rectangle 24"/>
                  <p:cNvSpPr/>
                  <p:nvPr/>
                </p:nvSpPr>
                <p:spPr>
                  <a:xfrm>
                    <a:off x="1261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4530" y="7691"/>
                  <a:ext cx="9458" cy="1740"/>
                  <a:chOff x="4530" y="1467"/>
                  <a:chExt cx="9458" cy="1740"/>
                </a:xfrm>
              </p:grpSpPr>
              <p:sp>
                <p:nvSpPr>
                  <p:cNvPr id="32" name="Rounded Rectangle 31"/>
                  <p:cNvSpPr/>
                  <p:nvPr/>
                </p:nvSpPr>
                <p:spPr>
                  <a:xfrm>
                    <a:off x="453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780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11090" y="1467"/>
                    <a:ext cx="2898" cy="1740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50800" cmpd="sng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en-US" i="1">
                      <a:solidFill>
                        <a:schemeClr val="accent1">
                          <a:lumMod val="50000"/>
                        </a:schemeClr>
                      </a:solidFill>
                      <a:sym typeface="+mn-ea"/>
                    </a:endParaRPr>
                  </a:p>
                </p:txBody>
              </p:sp>
            </p:grpSp>
            <p:sp>
              <p:nvSpPr>
                <p:cNvPr id="36" name="Rounded Rectangle 35"/>
                <p:cNvSpPr/>
                <p:nvPr/>
              </p:nvSpPr>
              <p:spPr>
                <a:xfrm>
                  <a:off x="7800" y="354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4530" y="5616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1261" y="7691"/>
                  <a:ext cx="2898" cy="174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508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en-US" i="1">
                    <a:solidFill>
                      <a:schemeClr val="accent1">
                        <a:lumMod val="50000"/>
                      </a:schemeClr>
                    </a:solidFill>
                    <a:sym typeface="+mn-ea"/>
                  </a:endParaRPr>
                </a:p>
              </p:txBody>
            </p:sp>
          </p:grpSp>
          <p:sp>
            <p:nvSpPr>
              <p:cNvPr id="40" name="Rounded Rectangle 39"/>
              <p:cNvSpPr/>
              <p:nvPr/>
            </p:nvSpPr>
            <p:spPr>
              <a:xfrm>
                <a:off x="3938" y="946"/>
                <a:ext cx="793" cy="46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938" y="1688"/>
                <a:ext cx="793" cy="4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>
                <a:off x="5149" y="938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6">
                        <a:lumMod val="75000"/>
                      </a:schemeClr>
                    </a:solidFill>
                  </a:rPr>
                  <a:t>TRAINING FOLDS</a:t>
                </a:r>
                <a:endParaRPr lang="en-US" altLang="en-US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Text Box 42"/>
              <p:cNvSpPr txBox="1"/>
              <p:nvPr/>
            </p:nvSpPr>
            <p:spPr>
              <a:xfrm>
                <a:off x="5149" y="1671"/>
                <a:ext cx="3594" cy="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en-US" b="1">
                    <a:solidFill>
                      <a:schemeClr val="accent2">
                        <a:lumMod val="75000"/>
                      </a:schemeClr>
                    </a:solidFill>
                  </a:rPr>
                  <a:t>VALIDATION FOLD</a:t>
                </a:r>
                <a:endParaRPr lang="en-US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5" name="Text Box 44"/>
            <p:cNvSpPr txBox="1"/>
            <p:nvPr/>
          </p:nvSpPr>
          <p:spPr>
            <a:xfrm>
              <a:off x="11585" y="3900"/>
              <a:ext cx="2791" cy="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</a:t>
              </a:r>
              <a:r>
                <a:rPr lang="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A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</a:t>
              </a:r>
              <a:r>
                <a:rPr lang="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A.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1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B </a:t>
              </a:r>
              <a:r>
                <a:rPr lang="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B.</a:t>
              </a:r>
              <a:r>
                <a:rPr lang="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1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</a:t>
              </a:r>
              <a:r>
                <a:rPr lang="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C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</a:t>
              </a:r>
              <a:r>
                <a:rPr lang="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C</a:t>
              </a:r>
              <a:r>
                <a:rPr lang="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.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1</a:t>
              </a:r>
              <a:r>
                <a:rPr lang="" altLang="en-US" sz="1400" b="1" i="1">
                  <a:solidFill>
                    <a:schemeClr val="accent2">
                      <a:lumMod val="75000"/>
                    </a:schemeClr>
                  </a:solidFill>
                </a:rPr>
                <a:t>...</a:t>
              </a:r>
              <a:endParaRPr lang="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1646" y="5240"/>
              <a:ext cx="2791" cy="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A </a:t>
              </a:r>
              <a:r>
                <a:rPr lang="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A.</a:t>
              </a:r>
              <a:r>
                <a:rPr lang="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2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B </a:t>
              </a:r>
              <a:r>
                <a:rPr lang="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B.2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</a:t>
              </a:r>
              <a:r>
                <a:rPr lang="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C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</a:t>
              </a:r>
              <a:r>
                <a:rPr lang="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C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.</a:t>
              </a:r>
              <a:r>
                <a:rPr lang="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2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endParaRPr lang="en-US" altLang="en-US" sz="16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7" name="Text Box 46"/>
            <p:cNvSpPr txBox="1"/>
            <p:nvPr/>
          </p:nvSpPr>
          <p:spPr>
            <a:xfrm>
              <a:off x="11646" y="6708"/>
              <a:ext cx="2791" cy="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A </a:t>
              </a:r>
              <a:r>
                <a:rPr lang="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A.</a:t>
              </a:r>
              <a:r>
                <a:rPr lang="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3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B </a:t>
              </a:r>
              <a:r>
                <a:rPr lang="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B.</a:t>
              </a:r>
              <a:r>
                <a:rPr lang="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3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</a:t>
              </a:r>
              <a:r>
                <a:rPr lang="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C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</a:t>
              </a:r>
              <a:r>
                <a:rPr lang="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C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.</a:t>
              </a:r>
              <a:r>
                <a:rPr lang="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3</a:t>
              </a:r>
              <a:endParaRPr lang="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11646" y="8224"/>
              <a:ext cx="2791" cy="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A </a:t>
              </a:r>
              <a:r>
                <a:rPr lang="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A.</a:t>
              </a:r>
              <a:r>
                <a:rPr lang="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B </a:t>
              </a:r>
              <a:r>
                <a:rPr lang="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B.</a:t>
              </a:r>
              <a:r>
                <a:rPr lang="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  <a:sym typeface="+mn-ea"/>
              </a:endParaRPr>
            </a:p>
            <a:p>
              <a:r>
                <a:rPr lang="en-US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Model </a:t>
              </a:r>
              <a:r>
                <a:rPr lang="" altLang="en-US" sz="1400" b="1" i="1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C |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 perf </a:t>
              </a:r>
              <a:r>
                <a:rPr lang="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C</a:t>
              </a:r>
              <a:r>
                <a:rPr lang="en-US" altLang="en-US" sz="1400" b="1" i="1">
                  <a:solidFill>
                    <a:schemeClr val="accent2">
                      <a:lumMod val="75000"/>
                    </a:schemeClr>
                  </a:solidFill>
                  <a:sym typeface="+mn-ea"/>
                </a:rPr>
                <a:t>.4</a:t>
              </a:r>
              <a:endParaRPr lang="en-US" altLang="en-US" sz="1400" b="1" i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Text Box 50"/>
          <p:cNvSpPr txBox="1"/>
          <p:nvPr/>
        </p:nvSpPr>
        <p:spPr>
          <a:xfrm>
            <a:off x="10028555" y="4094480"/>
            <a:ext cx="18611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b="1" i="1">
                <a:solidFill>
                  <a:schemeClr val="bg2">
                    <a:lumMod val="50000"/>
                  </a:schemeClr>
                </a:solidFill>
              </a:rPr>
              <a:t>Model A |</a:t>
            </a:r>
            <a:r>
              <a:rPr lang="" altLang="en-US" b="1" i="1">
                <a:solidFill>
                  <a:schemeClr val="accent2">
                    <a:lumMod val="75000"/>
                  </a:schemeClr>
                </a:solidFill>
              </a:rPr>
              <a:t> perf</a:t>
            </a:r>
            <a:endParaRPr lang="" altLang="en-US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" altLang="en-US" b="1" i="1">
                <a:solidFill>
                  <a:schemeClr val="bg2">
                    <a:lumMod val="50000"/>
                  </a:schemeClr>
                </a:solidFill>
              </a:rPr>
              <a:t>Model B |</a:t>
            </a:r>
            <a:r>
              <a:rPr lang="" altLang="en-US" b="1" i="1">
                <a:solidFill>
                  <a:schemeClr val="accent2">
                    <a:lumMod val="75000"/>
                  </a:schemeClr>
                </a:solidFill>
              </a:rPr>
              <a:t> perf</a:t>
            </a:r>
            <a:endParaRPr lang="" altLang="en-US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" altLang="en-US" b="1" i="1">
                <a:solidFill>
                  <a:schemeClr val="bg2">
                    <a:lumMod val="50000"/>
                  </a:schemeClr>
                </a:solidFill>
              </a:rPr>
              <a:t>Model C |</a:t>
            </a:r>
            <a:r>
              <a:rPr lang="" altLang="en-US" b="1" i="1">
                <a:solidFill>
                  <a:schemeClr val="accent2">
                    <a:lumMod val="75000"/>
                  </a:schemeClr>
                </a:solidFill>
              </a:rPr>
              <a:t> perf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</a:rPr>
              <a:t>(average)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3250" y="445135"/>
            <a:ext cx="6192520" cy="7105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accent1">
                    <a:lumMod val="50000"/>
                  </a:schemeClr>
                </a:solidFill>
                <a:sym typeface="+mn-ea"/>
              </a:rPr>
              <a:t>CROSS-VALIDATION DATA</a:t>
            </a:r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 rot="16200000">
            <a:off x="-72390" y="3181985"/>
            <a:ext cx="6972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split 1</a:t>
            </a:r>
            <a:endParaRPr lang="" altLang="en-US" sz="1400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 rot="16200000">
            <a:off x="-72390" y="4005580"/>
            <a:ext cx="6972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split </a:t>
            </a:r>
            <a:r>
              <a:rPr lang="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2</a:t>
            </a:r>
            <a:endParaRPr lang="" altLang="en-US" sz="1400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 rot="16200000">
            <a:off x="-72390" y="4862830"/>
            <a:ext cx="6972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split </a:t>
            </a:r>
            <a:r>
              <a:rPr lang="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3</a:t>
            </a:r>
            <a:endParaRPr lang="" altLang="en-US" sz="1400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 rot="16200000">
            <a:off x="-72390" y="5723890"/>
            <a:ext cx="69723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split </a:t>
            </a:r>
            <a:r>
              <a:rPr lang="" altLang="en-US" sz="1400" b="1">
                <a:solidFill>
                  <a:schemeClr val="accent1">
                    <a:lumMod val="50000"/>
                  </a:schemeClr>
                </a:solidFill>
                <a:sym typeface="+mn-ea"/>
              </a:rPr>
              <a:t>4</a:t>
            </a:r>
            <a:endParaRPr lang="" altLang="en-US" sz="1400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" name="Rounded Rectangle 93"/>
          <p:cNvSpPr/>
          <p:nvPr/>
        </p:nvSpPr>
        <p:spPr>
          <a:xfrm>
            <a:off x="876300" y="2544445"/>
            <a:ext cx="4940935" cy="9982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i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35050" y="2171065"/>
            <a:ext cx="524510" cy="265430"/>
          </a:xfrm>
          <a:prstGeom prst="roundRect">
            <a:avLst/>
          </a:prstGeom>
          <a:solidFill>
            <a:srgbClr val="FA7C7C"/>
          </a:solidFill>
          <a:ln w="50800" cmpd="sng">
            <a:solidFill>
              <a:srgbClr val="AD454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rgbClr val="863636"/>
              </a:solidFill>
              <a:sym typeface="+mn-ea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035050" y="1749425"/>
            <a:ext cx="524510" cy="2654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44" name="Group 43"/>
          <p:cNvGrpSpPr/>
          <p:nvPr/>
        </p:nvGrpSpPr>
        <p:grpSpPr>
          <a:xfrm rot="0">
            <a:off x="1836459" y="1697849"/>
            <a:ext cx="3447265" cy="790430"/>
            <a:chOff x="5149" y="855"/>
            <a:chExt cx="5205" cy="1392"/>
          </a:xfrm>
        </p:grpSpPr>
        <p:sp>
          <p:nvSpPr>
            <p:cNvPr id="42" name="Text Box 41"/>
            <p:cNvSpPr txBox="1"/>
            <p:nvPr/>
          </p:nvSpPr>
          <p:spPr>
            <a:xfrm>
              <a:off x="5149" y="855"/>
              <a:ext cx="5205" cy="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b="1">
                  <a:solidFill>
                    <a:schemeClr val="accent1">
                      <a:lumMod val="75000"/>
                    </a:schemeClr>
                  </a:solidFill>
                </a:rPr>
                <a:t>CROSS-VALIDATION </a:t>
              </a:r>
              <a:r>
                <a:rPr lang="en-US" altLang="en-US" b="1">
                  <a:solidFill>
                    <a:schemeClr val="accent1">
                      <a:lumMod val="75000"/>
                    </a:schemeClr>
                  </a:solidFill>
                </a:rPr>
                <a:t>FOLDS</a:t>
              </a:r>
              <a:endParaRPr lang="en-US" altLang="en-US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Text Box 42"/>
            <p:cNvSpPr txBox="1"/>
            <p:nvPr/>
          </p:nvSpPr>
          <p:spPr>
            <a:xfrm>
              <a:off x="5149" y="1598"/>
              <a:ext cx="3594" cy="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" altLang="en-US" b="1">
                  <a:solidFill>
                    <a:srgbClr val="AD4545"/>
                  </a:solidFill>
                </a:rPr>
                <a:t>TEST </a:t>
              </a:r>
              <a:r>
                <a:rPr lang="en-US" altLang="en-US" b="1">
                  <a:solidFill>
                    <a:srgbClr val="AD4545"/>
                  </a:solidFill>
                </a:rPr>
                <a:t>FOLD</a:t>
              </a:r>
              <a:endParaRPr lang="en-US" altLang="en-US" b="1">
                <a:solidFill>
                  <a:srgbClr val="AD4545"/>
                </a:solidFill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5816600" y="2696210"/>
            <a:ext cx="1410970" cy="709930"/>
          </a:xfrm>
          <a:prstGeom prst="roundRect">
            <a:avLst/>
          </a:prstGeom>
          <a:solidFill>
            <a:srgbClr val="FA7C7C"/>
          </a:solidFill>
          <a:ln w="50800" cmpd="sng">
            <a:solidFill>
              <a:srgbClr val="AD454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rgbClr val="863636"/>
              </a:solidFill>
              <a:sym typeface="+mn-ea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217035" y="3543300"/>
            <a:ext cx="1410970" cy="709930"/>
          </a:xfrm>
          <a:prstGeom prst="roundRect">
            <a:avLst/>
          </a:prstGeom>
          <a:solidFill>
            <a:srgbClr val="FA7C7C"/>
          </a:solidFill>
          <a:ln w="50800" cmpd="sng">
            <a:solidFill>
              <a:srgbClr val="AD454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rgbClr val="863636"/>
              </a:solidFill>
              <a:sym typeface="+mn-ea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25725" y="4391025"/>
            <a:ext cx="1410970" cy="709930"/>
          </a:xfrm>
          <a:prstGeom prst="roundRect">
            <a:avLst/>
          </a:prstGeom>
          <a:solidFill>
            <a:srgbClr val="FA7C7C"/>
          </a:solidFill>
          <a:ln w="50800" cmpd="sng">
            <a:solidFill>
              <a:srgbClr val="AD454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rgbClr val="863636"/>
              </a:solidFill>
              <a:sym typeface="+mn-ea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34415" y="5238750"/>
            <a:ext cx="1410970" cy="709930"/>
          </a:xfrm>
          <a:prstGeom prst="roundRect">
            <a:avLst/>
          </a:prstGeom>
          <a:solidFill>
            <a:srgbClr val="FA7C7C"/>
          </a:solidFill>
          <a:ln w="50800" cmpd="sng">
            <a:solidFill>
              <a:srgbClr val="AD454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rgbClr val="863636"/>
              </a:solidFill>
              <a:sym typeface="+mn-ea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35050" y="269621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626360" y="269621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217670" y="2696845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035050" y="354330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035050" y="439166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26360" y="5239385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217670" y="5239385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217670" y="439166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626360" y="3543935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817235" y="354330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816600" y="4391660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817235" y="5239385"/>
            <a:ext cx="1410335" cy="7092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65" name="Group 64"/>
          <p:cNvGrpSpPr/>
          <p:nvPr/>
        </p:nvGrpSpPr>
        <p:grpSpPr>
          <a:xfrm rot="0">
            <a:off x="8028940" y="1491615"/>
            <a:ext cx="2566035" cy="1347470"/>
            <a:chOff x="1261" y="1467"/>
            <a:chExt cx="12727" cy="7964"/>
          </a:xfrm>
        </p:grpSpPr>
        <p:grpSp>
          <p:nvGrpSpPr>
            <p:cNvPr id="66" name="Group 65"/>
            <p:cNvGrpSpPr/>
            <p:nvPr/>
          </p:nvGrpSpPr>
          <p:grpSpPr>
            <a:xfrm>
              <a:off x="1261" y="1467"/>
              <a:ext cx="12727" cy="1740"/>
              <a:chOff x="1261" y="1467"/>
              <a:chExt cx="12727" cy="1740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1261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453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780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11090" y="1467"/>
                <a:ext cx="2898" cy="174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080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1261" y="3541"/>
              <a:ext cx="12727" cy="1740"/>
              <a:chOff x="1261" y="1467"/>
              <a:chExt cx="12727" cy="1740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1261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453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1109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261" y="5616"/>
              <a:ext cx="12727" cy="1740"/>
              <a:chOff x="1261" y="1467"/>
              <a:chExt cx="12727" cy="1740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1261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780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1109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530" y="7691"/>
              <a:ext cx="9458" cy="1740"/>
              <a:chOff x="4530" y="1467"/>
              <a:chExt cx="9458" cy="1740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453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780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11090" y="1467"/>
                <a:ext cx="2898" cy="174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080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i="1">
                  <a:solidFill>
                    <a:schemeClr val="accent1">
                      <a:lumMod val="50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83" name="Rounded Rectangle 82"/>
            <p:cNvSpPr/>
            <p:nvPr/>
          </p:nvSpPr>
          <p:spPr>
            <a:xfrm>
              <a:off x="7800" y="3541"/>
              <a:ext cx="2898" cy="174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 i="1">
                <a:solidFill>
                  <a:schemeClr val="accent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4530" y="5616"/>
              <a:ext cx="2898" cy="174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 i="1">
                <a:solidFill>
                  <a:schemeClr val="accent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1261" y="7691"/>
              <a:ext cx="2898" cy="174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 i="1">
                <a:solidFill>
                  <a:schemeClr val="accent1">
                    <a:lumMod val="50000"/>
                  </a:schemeClr>
                </a:solidFill>
                <a:sym typeface="+mn-ea"/>
              </a:endParaRPr>
            </a:p>
          </p:txBody>
        </p:sp>
      </p:grpSp>
      <p:sp>
        <p:nvSpPr>
          <p:cNvPr id="95" name="Bent Arrow 94"/>
          <p:cNvSpPr/>
          <p:nvPr/>
        </p:nvSpPr>
        <p:spPr>
          <a:xfrm>
            <a:off x="5626100" y="1941195"/>
            <a:ext cx="2204720" cy="394335"/>
          </a:xfrm>
          <a:prstGeom prst="bentArrow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1034415" y="431800"/>
            <a:ext cx="6192520" cy="71056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ALL DATA</a:t>
            </a:r>
            <a:endParaRPr lang="" alt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8" name="Text Box 97"/>
          <p:cNvSpPr txBox="1"/>
          <p:nvPr/>
        </p:nvSpPr>
        <p:spPr>
          <a:xfrm>
            <a:off x="3365818" y="6115050"/>
            <a:ext cx="1529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" altLang="en-US" b="1" i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“outer loop”</a:t>
            </a:r>
            <a:endParaRPr lang="" altLang="en-US" i="1"/>
          </a:p>
        </p:txBody>
      </p:sp>
      <p:sp>
        <p:nvSpPr>
          <p:cNvPr id="99" name="Text Box 98"/>
          <p:cNvSpPr txBox="1"/>
          <p:nvPr/>
        </p:nvSpPr>
        <p:spPr>
          <a:xfrm>
            <a:off x="8523923" y="2983865"/>
            <a:ext cx="170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en-US" b="1" i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“</a:t>
            </a:r>
            <a:r>
              <a:rPr lang="" altLang="en-US" b="1" i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inner </a:t>
            </a:r>
            <a:r>
              <a:rPr lang="en-US" altLang="en-US" b="1" i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loop </a:t>
            </a:r>
            <a:r>
              <a:rPr lang="" altLang="en-US" b="1" i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1</a:t>
            </a:r>
            <a:r>
              <a:rPr lang="en-US" altLang="en-US" b="1" i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”</a:t>
            </a:r>
            <a:endParaRPr lang="en-US" altLang="en-US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Rounded Rectangle 16"/>
          <p:cNvSpPr/>
          <p:nvPr/>
        </p:nvSpPr>
        <p:spPr>
          <a:xfrm>
            <a:off x="1303020" y="378460"/>
            <a:ext cx="8644890" cy="6262370"/>
          </a:xfrm>
          <a:prstGeom prst="roundRect">
            <a:avLst/>
          </a:prstGeom>
          <a:solidFill>
            <a:srgbClr val="C39BE1">
              <a:alpha val="50000"/>
            </a:srgbClr>
          </a:solidFill>
          <a:ln w="50800" cmpd="sng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35150" y="845820"/>
            <a:ext cx="7691237" cy="5157419"/>
            <a:chOff x="1454" y="1095"/>
            <a:chExt cx="13172" cy="8833"/>
          </a:xfrm>
        </p:grpSpPr>
        <p:sp>
          <p:nvSpPr>
            <p:cNvPr id="49" name="Right Arrow Callout 48"/>
            <p:cNvSpPr/>
            <p:nvPr/>
          </p:nvSpPr>
          <p:spPr>
            <a:xfrm>
              <a:off x="1866" y="1318"/>
              <a:ext cx="4605" cy="8291"/>
            </a:xfrm>
            <a:prstGeom prst="rightArrowCallout">
              <a:avLst/>
            </a:prstGeom>
            <a:solidFill>
              <a:schemeClr val="accent2">
                <a:lumMod val="60000"/>
                <a:lumOff val="40000"/>
                <a:alpha val="0"/>
              </a:schemeClr>
            </a:solidFill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454" y="1095"/>
              <a:ext cx="3110" cy="8833"/>
              <a:chOff x="2804" y="1545"/>
              <a:chExt cx="3110" cy="8833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804" y="1545"/>
                <a:ext cx="3110" cy="20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C</a:t>
                </a:r>
                <a:r>
                  <a:rPr lang="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V1 </a:t>
                </a:r>
                <a:r>
                  <a:rPr lang="en-US">
                    <a:latin typeface="P052" charset="0"/>
                    <a:sym typeface="+mn-ea"/>
                  </a:rPr>
                  <a:t>➡</a:t>
                </a:r>
                <a:endParaRPr lang="en-US">
                  <a:latin typeface="P052" charset="0"/>
                </a:endParaRPr>
              </a:p>
              <a:p>
                <a:pPr algn="ctr"/>
                <a:r>
                  <a:rPr lang="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" altLang="en-US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MODEL C</a:t>
                </a:r>
                <a:endParaRPr lang="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804" y="3820"/>
                <a:ext cx="3110" cy="20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C</a:t>
                </a:r>
                <a:r>
                  <a:rPr lang="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V2 </a:t>
                </a:r>
                <a:r>
                  <a:rPr lang="en-US">
                    <a:latin typeface="P052" charset="0"/>
                    <a:sym typeface="+mn-ea"/>
                  </a:rPr>
                  <a:t>➡</a:t>
                </a:r>
                <a:endParaRPr lang="en-US">
                  <a:latin typeface="P052" charset="0"/>
                </a:endParaRPr>
              </a:p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en-US" altLang="en-US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MODEL A</a:t>
                </a:r>
                <a:endParaRPr lang="en-US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804" y="6077"/>
                <a:ext cx="3110" cy="20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C</a:t>
                </a:r>
                <a:r>
                  <a:rPr lang="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V3 </a:t>
                </a:r>
                <a:r>
                  <a:rPr lang="en-US">
                    <a:latin typeface="P052" charset="0"/>
                    <a:sym typeface="+mn-ea"/>
                  </a:rPr>
                  <a:t>➡</a:t>
                </a:r>
                <a:endParaRPr lang="en-US">
                  <a:latin typeface="P052" charset="0"/>
                </a:endParaRPr>
              </a:p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en-US" altLang="en-US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MODEL A</a:t>
                </a:r>
                <a:endParaRPr lang="en-US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804" y="8334"/>
                <a:ext cx="3110" cy="204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C</a:t>
                </a:r>
                <a:r>
                  <a:rPr lang="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V4 </a:t>
                </a:r>
                <a:r>
                  <a:rPr lang="en-US">
                    <a:latin typeface="P052" charset="0"/>
                    <a:sym typeface="+mn-ea"/>
                  </a:rPr>
                  <a:t>➡</a:t>
                </a:r>
                <a:endParaRPr lang="en-US">
                  <a:latin typeface="P052" charset="0"/>
                </a:endParaRPr>
              </a:p>
              <a:p>
                <a:pPr algn="ctr"/>
                <a:r>
                  <a:rPr lang="en-US" altLang="en-US" b="1">
                    <a:solidFill>
                      <a:schemeClr val="accent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en-US" altLang="en-US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MODEL </a:t>
                </a:r>
                <a:r>
                  <a:rPr lang="" altLang="en-US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B</a:t>
                </a:r>
                <a:endParaRPr lang="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endParaRPr>
              </a:p>
            </p:txBody>
          </p:sp>
        </p:grpSp>
        <p:sp>
          <p:nvSpPr>
            <p:cNvPr id="60" name="Rounded Rectangle 59"/>
            <p:cNvSpPr/>
            <p:nvPr/>
          </p:nvSpPr>
          <p:spPr>
            <a:xfrm>
              <a:off x="6687" y="3622"/>
              <a:ext cx="3806" cy="3795"/>
            </a:xfrm>
            <a:prstGeom prst="roundRect">
              <a:avLst/>
            </a:prstGeom>
            <a:solidFill>
              <a:srgbClr val="BC90DE"/>
            </a:solidFill>
            <a:ln w="50800" cmpd="sng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b="1">
                  <a:solidFill>
                    <a:srgbClr val="7030A0"/>
                  </a:solidFill>
                  <a:sym typeface="+mn-ea"/>
                </a:rPr>
                <a:t>SELECT</a:t>
              </a:r>
              <a:endParaRPr lang="" altLang="en-US" b="1">
                <a:solidFill>
                  <a:srgbClr val="7030A0"/>
                </a:solidFill>
                <a:sym typeface="+mn-ea"/>
              </a:endParaRPr>
            </a:p>
            <a:p>
              <a:pPr algn="ctr"/>
              <a:r>
                <a:rPr lang="" altLang="en-US" b="1">
                  <a:solidFill>
                    <a:srgbClr val="7030A0"/>
                  </a:solidFill>
                  <a:sym typeface="+mn-ea"/>
                </a:rPr>
                <a:t>BEST</a:t>
              </a:r>
              <a:endParaRPr lang="" altLang="en-US" b="1">
                <a:solidFill>
                  <a:srgbClr val="7030A0"/>
                </a:solidFill>
                <a:sym typeface="+mn-ea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820" y="4241"/>
              <a:ext cx="3806" cy="2444"/>
            </a:xfrm>
            <a:prstGeom prst="roundRect">
              <a:avLst/>
            </a:prstGeom>
            <a:solidFill>
              <a:srgbClr val="BC90DE"/>
            </a:solidFill>
            <a:ln w="50800" cmpd="sng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b="1">
                  <a:solidFill>
                    <a:srgbClr val="7030A0"/>
                  </a:solidFill>
                  <a:sym typeface="+mn-ea"/>
                </a:rPr>
                <a:t>RETRAIN ON</a:t>
              </a:r>
              <a:endParaRPr lang="" altLang="en-US" b="1">
                <a:solidFill>
                  <a:srgbClr val="7030A0"/>
                </a:solidFill>
                <a:sym typeface="+mn-ea"/>
              </a:endParaRPr>
            </a:p>
            <a:p>
              <a:pPr algn="ctr"/>
              <a:r>
                <a:rPr lang="" altLang="en-US" b="1">
                  <a:solidFill>
                    <a:srgbClr val="7030A0"/>
                  </a:solidFill>
                  <a:sym typeface="+mn-ea"/>
                </a:rPr>
                <a:t>ALL DATA</a:t>
              </a:r>
              <a:endParaRPr lang="" altLang="en-US" b="1">
                <a:solidFill>
                  <a:srgbClr val="7030A0"/>
                </a:solidFill>
                <a:sym typeface="+mn-ea"/>
              </a:endParaRPr>
            </a:p>
          </p:txBody>
        </p:sp>
      </p:grpSp>
      <p:sp>
        <p:nvSpPr>
          <p:cNvPr id="97" name="Rounded Rectangle 96"/>
          <p:cNvSpPr/>
          <p:nvPr/>
        </p:nvSpPr>
        <p:spPr>
          <a:xfrm rot="16200000">
            <a:off x="-104775" y="3073400"/>
            <a:ext cx="1756410" cy="71056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0800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ALL DATA</a:t>
            </a:r>
            <a:endParaRPr lang="en-US" alt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165715" y="2415540"/>
            <a:ext cx="1640840" cy="7105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08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b="1">
                <a:solidFill>
                  <a:schemeClr val="accent2">
                    <a:lumMod val="75000"/>
                  </a:schemeClr>
                </a:solidFill>
                <a:sym typeface="+mn-ea"/>
              </a:rPr>
              <a:t>MODEL</a:t>
            </a:r>
            <a:endParaRPr lang="" b="1">
              <a:solidFill>
                <a:schemeClr val="accent4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65715" y="3491865"/>
            <a:ext cx="1640840" cy="7105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08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b="1">
                <a:solidFill>
                  <a:schemeClr val="accent2">
                    <a:lumMod val="75000"/>
                  </a:schemeClr>
                </a:solidFill>
                <a:sym typeface="+mn-ea"/>
              </a:rPr>
              <a:t>PERFs</a:t>
            </a:r>
            <a:endParaRPr lang="" altLang="en-US" b="1" i="1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1043</Words>
  <Application>WPS Presentation</Application>
  <PresentationFormat>Widescreen</PresentationFormat>
  <Paragraphs>155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微软雅黑</vt:lpstr>
      <vt:lpstr>Droid Sans Fallback</vt:lpstr>
      <vt:lpstr/>
      <vt:lpstr>Arial Unicode MS</vt:lpstr>
      <vt:lpstr>Calibri Light</vt:lpstr>
      <vt:lpstr>Calibri</vt:lpstr>
      <vt:lpstr>Gubbi</vt:lpstr>
      <vt:lpstr>Times New Roman</vt:lpstr>
      <vt:lpstr>P052</vt:lpstr>
      <vt:lpstr>D050000L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peblo</dc:creator>
  <cp:lastModifiedBy>peblo</cp:lastModifiedBy>
  <cp:revision>43</cp:revision>
  <dcterms:created xsi:type="dcterms:W3CDTF">2022-06-07T16:32:33Z</dcterms:created>
  <dcterms:modified xsi:type="dcterms:W3CDTF">2022-06-07T16:32:33Z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