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0" r:id="rId6"/>
    <p:sldId id="266" r:id="rId7"/>
    <p:sldId id="259" r:id="rId8"/>
    <p:sldId id="267" r:id="rId9"/>
    <p:sldId id="258" r:id="rId10"/>
    <p:sldId id="261" r:id="rId11"/>
    <p:sldId id="278" r:id="rId12"/>
    <p:sldId id="274" r:id="rId13"/>
    <p:sldId id="262" r:id="rId14"/>
    <p:sldId id="263" r:id="rId15"/>
    <p:sldId id="273" r:id="rId1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4545"/>
    <a:srgbClr val="FA7C7C"/>
    <a:srgbClr val="BC90DE"/>
    <a:srgbClr val="C55A11"/>
    <a:srgbClr val="C39BE1"/>
    <a:srgbClr val="863636"/>
    <a:srgbClr val="C07162"/>
    <a:srgbClr val="D94C31"/>
    <a:srgbClr val="E419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Group 13"/>
          <p:cNvGrpSpPr/>
          <p:nvPr/>
        </p:nvGrpSpPr>
        <p:grpSpPr>
          <a:xfrm>
            <a:off x="658495" y="1558290"/>
            <a:ext cx="10927130" cy="3740854"/>
            <a:chOff x="1775" y="2690"/>
            <a:chExt cx="15952" cy="5315"/>
          </a:xfrm>
        </p:grpSpPr>
        <p:sp>
          <p:nvSpPr>
            <p:cNvPr id="12" name="Rounded Rectangle 11"/>
            <p:cNvSpPr/>
            <p:nvPr/>
          </p:nvSpPr>
          <p:spPr>
            <a:xfrm>
              <a:off x="3213" y="2690"/>
              <a:ext cx="12999" cy="531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615" y="4216"/>
              <a:ext cx="12244" cy="2369"/>
              <a:chOff x="5418" y="3926"/>
              <a:chExt cx="11277" cy="235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418" y="3926"/>
                <a:ext cx="8378" cy="2349"/>
                <a:chOff x="2924" y="3748"/>
                <a:chExt cx="12148" cy="2412"/>
              </a:xfrm>
            </p:grpSpPr>
            <p:sp>
              <p:nvSpPr>
                <p:cNvPr id="4" name="Rounded Rectangle 3"/>
                <p:cNvSpPr/>
                <p:nvPr/>
              </p:nvSpPr>
              <p:spPr>
                <a:xfrm>
                  <a:off x="2924" y="3748"/>
                  <a:ext cx="3816" cy="2413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</a:rPr>
                    <a:t>Normalization</a:t>
                  </a:r>
                  <a:endParaRPr lang="en-US" altLang="en-US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5" name="Rounded Rectangle 4"/>
                <p:cNvSpPr/>
                <p:nvPr/>
              </p:nvSpPr>
              <p:spPr>
                <a:xfrm>
                  <a:off x="7080" y="3748"/>
                  <a:ext cx="3816" cy="2413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</a:rPr>
                    <a:t>Feature Selection</a:t>
                  </a:r>
                  <a:endParaRPr lang="en-US" altLang="en-US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11256" y="3748"/>
                  <a:ext cx="3816" cy="2413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rPr>
                    <a:t>Estimator</a:t>
                  </a:r>
                  <a:b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rPr>
                  </a:br>
                  <a: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rPr>
                    <a:t>(</a:t>
                  </a:r>
                  <a:r>
                    <a: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rPr>
                    <a:t>e.g. Classifier</a:t>
                  </a:r>
                  <a: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rPr>
                    <a:t>)</a:t>
                  </a:r>
                  <a:endParaRPr lang="en-US" altLang="en-US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</p:grpSp>
          <p:sp>
            <p:nvSpPr>
              <p:cNvPr id="8" name="Rounded Rectangle 7"/>
              <p:cNvSpPr/>
              <p:nvPr/>
            </p:nvSpPr>
            <p:spPr>
              <a:xfrm>
                <a:off x="14063" y="3926"/>
                <a:ext cx="2632" cy="235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whatever</a:t>
                </a:r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  <a:p>
                <a:pPr algn="ctr"/>
                <a:r>
                  <a: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else ...</a:t>
                </a:r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16580" y="4216"/>
              <a:ext cx="1147" cy="236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080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p>
              <a:pPr algn="ctr"/>
              <a:r>
                <a:rPr lang="en-US" altLang="en-US" i="1">
                  <a:solidFill>
                    <a:schemeClr val="accent6">
                      <a:lumMod val="50000"/>
                    </a:schemeClr>
                  </a:solidFill>
                  <a:sym typeface="+mn-ea"/>
                </a:rPr>
                <a:t>output</a:t>
              </a:r>
              <a:endParaRPr lang="en-US" altLang="en-US" i="1">
                <a:solidFill>
                  <a:schemeClr val="accent6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775" y="4216"/>
              <a:ext cx="1147" cy="236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 cmpd="sng">
              <a:solidFill>
                <a:schemeClr val="accent4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p>
              <a:pPr algn="ctr"/>
              <a:r>
                <a:rPr lang="en-US" altLang="en-US" i="1">
                  <a:solidFill>
                    <a:schemeClr val="accent4">
                      <a:lumMod val="50000"/>
                    </a:schemeClr>
                  </a:solidFill>
                  <a:sym typeface="+mn-ea"/>
                </a:rPr>
                <a:t>input</a:t>
              </a:r>
              <a:endParaRPr lang="en-US" altLang="en-US" i="1">
                <a:solidFill>
                  <a:schemeClr val="accent4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8689" y="3138"/>
              <a:ext cx="2047" cy="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400" b="1">
                  <a:solidFill>
                    <a:schemeClr val="accent1">
                      <a:lumMod val="50000"/>
                    </a:schemeClr>
                  </a:solidFill>
                </a:rPr>
                <a:t>MODEL</a:t>
              </a:r>
              <a:endParaRPr lang="en-US" altLang="en-US" sz="24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0" name="Group 49"/>
          <p:cNvGrpSpPr/>
          <p:nvPr/>
        </p:nvGrpSpPr>
        <p:grpSpPr>
          <a:xfrm>
            <a:off x="603250" y="2035810"/>
            <a:ext cx="9425799" cy="4230555"/>
            <a:chOff x="1774" y="2073"/>
            <a:chExt cx="14232" cy="7450"/>
          </a:xfrm>
        </p:grpSpPr>
        <p:sp>
          <p:nvSpPr>
            <p:cNvPr id="49" name="Right Arrow Callout 48"/>
            <p:cNvSpPr/>
            <p:nvPr/>
          </p:nvSpPr>
          <p:spPr>
            <a:xfrm>
              <a:off x="11528" y="3748"/>
              <a:ext cx="4478" cy="5775"/>
            </a:xfrm>
            <a:prstGeom prst="rightArrowCallout">
              <a:avLst/>
            </a:prstGeom>
            <a:solidFill>
              <a:schemeClr val="accent2">
                <a:lumMod val="60000"/>
                <a:lumOff val="40000"/>
                <a:alpha val="0"/>
              </a:schemeClr>
            </a:solidFill>
            <a:ln w="508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774" y="2073"/>
              <a:ext cx="9351" cy="7403"/>
              <a:chOff x="3938" y="938"/>
              <a:chExt cx="9351" cy="7403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939" y="2613"/>
                <a:ext cx="9350" cy="5728"/>
                <a:chOff x="1261" y="1467"/>
                <a:chExt cx="12727" cy="7964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1261" y="1467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8" name="Rounded Rectangle 7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" name="Rounded Rectangle 1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" name="Rounded Rectangle 2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15" name="Rounded Rectangle 14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2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261" y="3541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19" name="Rounded Rectangle 18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0" name="Rounded Rectangle 19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2" name="Rounded Rectangle 21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1261" y="5616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25" name="Rounded Rectangle 24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4530" y="7691"/>
                  <a:ext cx="9458" cy="1740"/>
                  <a:chOff x="4530" y="1467"/>
                  <a:chExt cx="9458" cy="1740"/>
                </a:xfrm>
              </p:grpSpPr>
              <p:sp>
                <p:nvSpPr>
                  <p:cNvPr id="32" name="Rounded Rectangle 31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3" name="Rounded Rectangle 32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4" name="Rounded Rectangle 33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sp>
              <p:nvSpPr>
                <p:cNvPr id="36" name="Rounded Rectangle 35"/>
                <p:cNvSpPr/>
                <p:nvPr/>
              </p:nvSpPr>
              <p:spPr>
                <a:xfrm>
                  <a:off x="7800" y="3541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4530" y="5616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1261" y="7691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</p:grpSp>
          <p:sp>
            <p:nvSpPr>
              <p:cNvPr id="40" name="Rounded Rectangle 39"/>
              <p:cNvSpPr/>
              <p:nvPr/>
            </p:nvSpPr>
            <p:spPr>
              <a:xfrm>
                <a:off x="3938" y="946"/>
                <a:ext cx="793" cy="467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3938" y="1688"/>
                <a:ext cx="793" cy="4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5080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42" name="Text Box 41"/>
              <p:cNvSpPr txBox="1"/>
              <p:nvPr/>
            </p:nvSpPr>
            <p:spPr>
              <a:xfrm>
                <a:off x="5149" y="938"/>
                <a:ext cx="3594" cy="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b="1">
                    <a:solidFill>
                      <a:schemeClr val="accent6">
                        <a:lumMod val="75000"/>
                      </a:schemeClr>
                    </a:solidFill>
                  </a:rPr>
                  <a:t>TRAINING FOLDS</a:t>
                </a:r>
                <a:endParaRPr lang="en-US" altLang="en-US" b="1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" name="Text Box 42"/>
              <p:cNvSpPr txBox="1"/>
              <p:nvPr/>
            </p:nvSpPr>
            <p:spPr>
              <a:xfrm>
                <a:off x="5149" y="1671"/>
                <a:ext cx="3594" cy="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b="1">
                    <a:solidFill>
                      <a:schemeClr val="accent2">
                        <a:lumMod val="75000"/>
                      </a:schemeClr>
                    </a:solidFill>
                  </a:rPr>
                  <a:t>VALIDATION FOLD</a:t>
                </a:r>
                <a:endParaRPr lang="en-US" altLang="en-US" b="1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45" name="Text Box 44"/>
            <p:cNvSpPr txBox="1"/>
            <p:nvPr/>
          </p:nvSpPr>
          <p:spPr>
            <a:xfrm>
              <a:off x="11585" y="3900"/>
              <a:ext cx="2791" cy="1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A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A.1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B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B.1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C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C.1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</a:rPr>
                <a:t>...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6" name="Text Box 45"/>
            <p:cNvSpPr txBox="1"/>
            <p:nvPr/>
          </p:nvSpPr>
          <p:spPr>
            <a:xfrm>
              <a:off x="11646" y="5240"/>
              <a:ext cx="2791" cy="1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A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A.2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B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B.2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C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C.2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endParaRPr lang="en-US" altLang="en-US" sz="16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7" name="Text Box 46"/>
            <p:cNvSpPr txBox="1"/>
            <p:nvPr/>
          </p:nvSpPr>
          <p:spPr>
            <a:xfrm>
              <a:off x="11646" y="6708"/>
              <a:ext cx="2791" cy="1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A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A.3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B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B.3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C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C.3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</p:txBody>
        </p:sp>
        <p:sp>
          <p:nvSpPr>
            <p:cNvPr id="48" name="Text Box 47"/>
            <p:cNvSpPr txBox="1"/>
            <p:nvPr/>
          </p:nvSpPr>
          <p:spPr>
            <a:xfrm>
              <a:off x="11646" y="8224"/>
              <a:ext cx="2791" cy="1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A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A.4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B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B.4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C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C.4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51" name="Text Box 50"/>
          <p:cNvSpPr txBox="1"/>
          <p:nvPr/>
        </p:nvSpPr>
        <p:spPr>
          <a:xfrm>
            <a:off x="10028555" y="4094480"/>
            <a:ext cx="18611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olidFill>
                  <a:schemeClr val="bg2">
                    <a:lumMod val="50000"/>
                  </a:schemeClr>
                </a:solidFill>
              </a:rPr>
              <a:t>Model A |</a:t>
            </a:r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</a:rPr>
              <a:t> perf</a:t>
            </a:r>
            <a:endParaRPr lang="en-US" altLang="en-US" b="1" i="1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en-US" b="1" i="1">
                <a:solidFill>
                  <a:schemeClr val="bg2">
                    <a:lumMod val="50000"/>
                  </a:schemeClr>
                </a:solidFill>
              </a:rPr>
              <a:t>Model B |</a:t>
            </a:r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</a:rPr>
              <a:t> perf</a:t>
            </a:r>
            <a:endParaRPr lang="en-US" altLang="en-US" b="1" i="1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en-US" b="1" i="1">
                <a:solidFill>
                  <a:schemeClr val="bg2">
                    <a:lumMod val="50000"/>
                  </a:schemeClr>
                </a:solidFill>
              </a:rPr>
              <a:t>Model C |</a:t>
            </a:r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</a:rPr>
              <a:t> perf</a:t>
            </a:r>
            <a:endParaRPr lang="en-US" altLang="en-US" b="1" i="1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</a:rPr>
              <a:t>(average)</a:t>
            </a:r>
            <a:endParaRPr lang="en-US" altLang="en-US" b="1" i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03250" y="445135"/>
            <a:ext cx="6192520" cy="710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accent1">
                    <a:lumMod val="50000"/>
                  </a:schemeClr>
                </a:solidFill>
                <a:sym typeface="+mn-ea"/>
              </a:rPr>
              <a:t>CROSS-VALIDATION DATA</a:t>
            </a:r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 rot="16200000">
            <a:off x="-72390" y="3181985"/>
            <a:ext cx="6972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split 1</a:t>
            </a:r>
            <a:endParaRPr lang="en-US" altLang="en-US" sz="1400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 rot="16200000">
            <a:off x="-72390" y="4005580"/>
            <a:ext cx="6972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split 2</a:t>
            </a:r>
            <a:endParaRPr lang="en-US" altLang="en-US" sz="1400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 rot="16200000">
            <a:off x="-72390" y="4862830"/>
            <a:ext cx="6972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split 3</a:t>
            </a:r>
            <a:endParaRPr lang="en-US" altLang="en-US" sz="1400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 rot="16200000">
            <a:off x="-72390" y="5723890"/>
            <a:ext cx="6972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split 4</a:t>
            </a:r>
            <a:endParaRPr lang="en-US" altLang="en-US" sz="1400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" name="Rounded Rectangle 93"/>
          <p:cNvSpPr/>
          <p:nvPr/>
        </p:nvSpPr>
        <p:spPr>
          <a:xfrm>
            <a:off x="876300" y="2544445"/>
            <a:ext cx="4940935" cy="9982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0800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i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035050" y="2171065"/>
            <a:ext cx="524510" cy="265430"/>
          </a:xfrm>
          <a:prstGeom prst="roundRect">
            <a:avLst/>
          </a:prstGeom>
          <a:solidFill>
            <a:srgbClr val="FA7C7C"/>
          </a:solidFill>
          <a:ln w="50800" cmpd="sng">
            <a:solidFill>
              <a:srgbClr val="AD454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rgbClr val="863636"/>
              </a:solidFill>
              <a:sym typeface="+mn-ea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035050" y="1749425"/>
            <a:ext cx="524510" cy="2654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grpSp>
        <p:nvGrpSpPr>
          <p:cNvPr id="44" name="Group 43"/>
          <p:cNvGrpSpPr/>
          <p:nvPr/>
        </p:nvGrpSpPr>
        <p:grpSpPr>
          <a:xfrm rot="0">
            <a:off x="1836459" y="1697849"/>
            <a:ext cx="3447265" cy="790430"/>
            <a:chOff x="5149" y="855"/>
            <a:chExt cx="5205" cy="1392"/>
          </a:xfrm>
        </p:grpSpPr>
        <p:sp>
          <p:nvSpPr>
            <p:cNvPr id="42" name="Text Box 41"/>
            <p:cNvSpPr txBox="1"/>
            <p:nvPr/>
          </p:nvSpPr>
          <p:spPr>
            <a:xfrm>
              <a:off x="5149" y="855"/>
              <a:ext cx="5205" cy="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b="1">
                  <a:solidFill>
                    <a:schemeClr val="accent1">
                      <a:lumMod val="75000"/>
                    </a:schemeClr>
                  </a:solidFill>
                </a:rPr>
                <a:t>CROSS-VALIDATION FOLDS</a:t>
              </a:r>
              <a:endParaRPr lang="en-US" altLang="en-US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" name="Text Box 42"/>
            <p:cNvSpPr txBox="1"/>
            <p:nvPr/>
          </p:nvSpPr>
          <p:spPr>
            <a:xfrm>
              <a:off x="5149" y="1598"/>
              <a:ext cx="3594" cy="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b="1">
                  <a:solidFill>
                    <a:srgbClr val="AD4545"/>
                  </a:solidFill>
                </a:rPr>
                <a:t>TEST FOLD</a:t>
              </a:r>
              <a:endParaRPr lang="en-US" altLang="en-US" b="1">
                <a:solidFill>
                  <a:srgbClr val="AD4545"/>
                </a:solidFill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5816600" y="2696210"/>
            <a:ext cx="1410970" cy="709930"/>
          </a:xfrm>
          <a:prstGeom prst="roundRect">
            <a:avLst/>
          </a:prstGeom>
          <a:solidFill>
            <a:srgbClr val="FA7C7C"/>
          </a:solidFill>
          <a:ln w="50800" cmpd="sng">
            <a:solidFill>
              <a:srgbClr val="AD454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rgbClr val="863636"/>
              </a:solidFill>
              <a:sym typeface="+mn-ea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217035" y="3543300"/>
            <a:ext cx="1410970" cy="709930"/>
          </a:xfrm>
          <a:prstGeom prst="roundRect">
            <a:avLst/>
          </a:prstGeom>
          <a:solidFill>
            <a:srgbClr val="FA7C7C"/>
          </a:solidFill>
          <a:ln w="50800" cmpd="sng">
            <a:solidFill>
              <a:srgbClr val="AD454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rgbClr val="863636"/>
              </a:solidFill>
              <a:sym typeface="+mn-ea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625725" y="4391025"/>
            <a:ext cx="1410970" cy="709930"/>
          </a:xfrm>
          <a:prstGeom prst="roundRect">
            <a:avLst/>
          </a:prstGeom>
          <a:solidFill>
            <a:srgbClr val="FA7C7C"/>
          </a:solidFill>
          <a:ln w="50800" cmpd="sng">
            <a:solidFill>
              <a:srgbClr val="AD454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rgbClr val="863636"/>
              </a:solidFill>
              <a:sym typeface="+mn-ea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034415" y="5238750"/>
            <a:ext cx="1410970" cy="709930"/>
          </a:xfrm>
          <a:prstGeom prst="roundRect">
            <a:avLst/>
          </a:prstGeom>
          <a:solidFill>
            <a:srgbClr val="FA7C7C"/>
          </a:solidFill>
          <a:ln w="50800" cmpd="sng">
            <a:solidFill>
              <a:srgbClr val="AD454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rgbClr val="863636"/>
              </a:solidFill>
              <a:sym typeface="+mn-ea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035050" y="2696210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626360" y="2696210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4217670" y="2696845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035050" y="3543300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035050" y="4391660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626360" y="5239385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4217670" y="5239385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217670" y="4391660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2626360" y="3543935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5817235" y="3543300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816600" y="4391660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817235" y="5239385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grpSp>
        <p:nvGrpSpPr>
          <p:cNvPr id="65" name="Group 64"/>
          <p:cNvGrpSpPr/>
          <p:nvPr/>
        </p:nvGrpSpPr>
        <p:grpSpPr>
          <a:xfrm rot="0">
            <a:off x="8028940" y="1491615"/>
            <a:ext cx="2566035" cy="1347470"/>
            <a:chOff x="1261" y="1467"/>
            <a:chExt cx="12727" cy="7964"/>
          </a:xfrm>
        </p:grpSpPr>
        <p:grpSp>
          <p:nvGrpSpPr>
            <p:cNvPr id="66" name="Group 65"/>
            <p:cNvGrpSpPr/>
            <p:nvPr/>
          </p:nvGrpSpPr>
          <p:grpSpPr>
            <a:xfrm>
              <a:off x="1261" y="1467"/>
              <a:ext cx="12727" cy="1740"/>
              <a:chOff x="1261" y="1467"/>
              <a:chExt cx="12727" cy="1740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1261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4530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7800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11090" y="1467"/>
                <a:ext cx="2898" cy="174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5080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1261" y="3541"/>
              <a:ext cx="12727" cy="1740"/>
              <a:chOff x="1261" y="1467"/>
              <a:chExt cx="12727" cy="1740"/>
            </a:xfrm>
          </p:grpSpPr>
          <p:sp>
            <p:nvSpPr>
              <p:cNvPr id="72" name="Rounded Rectangle 71"/>
              <p:cNvSpPr/>
              <p:nvPr/>
            </p:nvSpPr>
            <p:spPr>
              <a:xfrm>
                <a:off x="1261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4530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11090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1261" y="5616"/>
              <a:ext cx="12727" cy="1740"/>
              <a:chOff x="1261" y="1467"/>
              <a:chExt cx="12727" cy="1740"/>
            </a:xfrm>
          </p:grpSpPr>
          <p:sp>
            <p:nvSpPr>
              <p:cNvPr id="76" name="Rounded Rectangle 75"/>
              <p:cNvSpPr/>
              <p:nvPr/>
            </p:nvSpPr>
            <p:spPr>
              <a:xfrm>
                <a:off x="1261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7800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11090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530" y="7691"/>
              <a:ext cx="9458" cy="1740"/>
              <a:chOff x="4530" y="1467"/>
              <a:chExt cx="9458" cy="1740"/>
            </a:xfrm>
          </p:grpSpPr>
          <p:sp>
            <p:nvSpPr>
              <p:cNvPr id="80" name="Rounded Rectangle 79"/>
              <p:cNvSpPr/>
              <p:nvPr/>
            </p:nvSpPr>
            <p:spPr>
              <a:xfrm>
                <a:off x="4530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7800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11090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</p:grpSp>
        <p:sp>
          <p:nvSpPr>
            <p:cNvPr id="83" name="Rounded Rectangle 82"/>
            <p:cNvSpPr/>
            <p:nvPr/>
          </p:nvSpPr>
          <p:spPr>
            <a:xfrm>
              <a:off x="7800" y="3541"/>
              <a:ext cx="2898" cy="174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080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en-US" i="1">
                <a:solidFill>
                  <a:schemeClr val="accent1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4530" y="5616"/>
              <a:ext cx="2898" cy="174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080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en-US" i="1">
                <a:solidFill>
                  <a:schemeClr val="accent1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1261" y="7691"/>
              <a:ext cx="2898" cy="174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080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en-US" i="1">
                <a:solidFill>
                  <a:schemeClr val="accent1">
                    <a:lumMod val="50000"/>
                  </a:schemeClr>
                </a:solidFill>
                <a:sym typeface="+mn-ea"/>
              </a:endParaRPr>
            </a:p>
          </p:txBody>
        </p:sp>
      </p:grpSp>
      <p:sp>
        <p:nvSpPr>
          <p:cNvPr id="95" name="Bent Arrow 94"/>
          <p:cNvSpPr/>
          <p:nvPr/>
        </p:nvSpPr>
        <p:spPr>
          <a:xfrm>
            <a:off x="5626100" y="1941195"/>
            <a:ext cx="2204720" cy="394335"/>
          </a:xfrm>
          <a:prstGeom prst="bentArrow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1034415" y="431800"/>
            <a:ext cx="6192520" cy="71056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ALL DATA</a:t>
            </a:r>
            <a:endParaRPr lang="en-US" altLang="en-US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8" name="Text Box 97"/>
          <p:cNvSpPr txBox="1"/>
          <p:nvPr/>
        </p:nvSpPr>
        <p:spPr>
          <a:xfrm>
            <a:off x="3365818" y="6115050"/>
            <a:ext cx="1529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en-US" b="1" i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“outer loop”</a:t>
            </a:r>
            <a:endParaRPr lang="en-US" altLang="en-US" i="1"/>
          </a:p>
        </p:txBody>
      </p:sp>
      <p:sp>
        <p:nvSpPr>
          <p:cNvPr id="99" name="Text Box 98"/>
          <p:cNvSpPr txBox="1"/>
          <p:nvPr/>
        </p:nvSpPr>
        <p:spPr>
          <a:xfrm>
            <a:off x="8523923" y="2983865"/>
            <a:ext cx="170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en-US" b="1" i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“inner loop 1”</a:t>
            </a:r>
            <a:endParaRPr lang="en-US" altLang="en-US"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Rounded Rectangle 16"/>
          <p:cNvSpPr/>
          <p:nvPr/>
        </p:nvSpPr>
        <p:spPr>
          <a:xfrm>
            <a:off x="1303020" y="378460"/>
            <a:ext cx="8644890" cy="6262370"/>
          </a:xfrm>
          <a:prstGeom prst="roundRect">
            <a:avLst/>
          </a:prstGeom>
          <a:solidFill>
            <a:srgbClr val="C39BE1">
              <a:alpha val="50000"/>
            </a:srgbClr>
          </a:solidFill>
          <a:ln w="50800" cmpd="sng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835150" y="845820"/>
            <a:ext cx="7691237" cy="5157419"/>
            <a:chOff x="1454" y="1095"/>
            <a:chExt cx="13172" cy="8833"/>
          </a:xfrm>
        </p:grpSpPr>
        <p:sp>
          <p:nvSpPr>
            <p:cNvPr id="49" name="Right Arrow Callout 48"/>
            <p:cNvSpPr/>
            <p:nvPr/>
          </p:nvSpPr>
          <p:spPr>
            <a:xfrm>
              <a:off x="1866" y="1318"/>
              <a:ext cx="4605" cy="8291"/>
            </a:xfrm>
            <a:prstGeom prst="rightArrowCallout">
              <a:avLst/>
            </a:prstGeom>
            <a:solidFill>
              <a:schemeClr val="accent2">
                <a:lumMod val="60000"/>
                <a:lumOff val="40000"/>
                <a:alpha val="0"/>
              </a:schemeClr>
            </a:solidFill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454" y="1095"/>
              <a:ext cx="3110" cy="8833"/>
              <a:chOff x="2804" y="1545"/>
              <a:chExt cx="3110" cy="8833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2804" y="1545"/>
                <a:ext cx="3110" cy="204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7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+mn-ea"/>
                  </a:rPr>
                  <a:t>CV(</a:t>
                </a:r>
                <a:r>
                  <a:rPr lang="en-US" altLang="en-US" sz="1700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MODEL A</a:t>
                </a:r>
                <a:r>
                  <a:rPr lang="en-US" altLang="en-US" sz="17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+mn-ea"/>
                  </a:rPr>
                  <a:t>)</a:t>
                </a:r>
                <a:endParaRPr lang="en-US" altLang="en-US" sz="1700" b="1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804" y="3820"/>
                <a:ext cx="3110" cy="204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7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+mn-ea"/>
                  </a:rPr>
                  <a:t>CV(</a:t>
                </a:r>
                <a:r>
                  <a:rPr lang="en-US" altLang="en-US" sz="1700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MODEL B</a:t>
                </a:r>
                <a:r>
                  <a:rPr lang="en-US" altLang="en-US" sz="17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+mn-ea"/>
                  </a:rPr>
                  <a:t>)</a:t>
                </a:r>
                <a:endParaRPr lang="en-US" altLang="en-US" sz="1700" b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2804" y="6077"/>
                <a:ext cx="3110" cy="204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7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+mn-ea"/>
                  </a:rPr>
                  <a:t>CV(</a:t>
                </a:r>
                <a:r>
                  <a:rPr lang="en-US" altLang="en-US" sz="1700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MODEL C</a:t>
                </a:r>
                <a:r>
                  <a:rPr lang="en-US" altLang="en-US" sz="17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+mn-ea"/>
                  </a:rPr>
                  <a:t>)</a:t>
                </a:r>
                <a:endParaRPr lang="en-US" altLang="en-US" sz="1700" b="1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2804" y="8334"/>
                <a:ext cx="3110" cy="204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7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+mn-ea"/>
                  </a:rPr>
                  <a:t>CV(</a:t>
                </a:r>
                <a:r>
                  <a:rPr lang="en-US" altLang="en-US" sz="1700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MODEL D</a:t>
                </a:r>
                <a:r>
                  <a:rPr lang="en-US" altLang="en-US" sz="17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+mn-ea"/>
                  </a:rPr>
                  <a:t>)</a:t>
                </a:r>
                <a:endParaRPr lang="en-US" altLang="en-US" sz="1700" b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</p:grpSp>
        <p:sp>
          <p:nvSpPr>
            <p:cNvPr id="60" name="Rounded Rectangle 59"/>
            <p:cNvSpPr/>
            <p:nvPr/>
          </p:nvSpPr>
          <p:spPr>
            <a:xfrm>
              <a:off x="6687" y="3622"/>
              <a:ext cx="3806" cy="3795"/>
            </a:xfrm>
            <a:prstGeom prst="roundRect">
              <a:avLst/>
            </a:prstGeom>
            <a:solidFill>
              <a:srgbClr val="BC90DE"/>
            </a:solidFill>
            <a:ln w="50800" cmpd="sng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rgbClr val="7030A0"/>
                  </a:solidFill>
                  <a:sym typeface="+mn-ea"/>
                </a:rPr>
                <a:t>SELECT</a:t>
              </a:r>
              <a:endParaRPr lang="en-US" altLang="en-US" b="1">
                <a:solidFill>
                  <a:srgbClr val="7030A0"/>
                </a:solidFill>
                <a:sym typeface="+mn-ea"/>
              </a:endParaRPr>
            </a:p>
            <a:p>
              <a:pPr algn="ctr"/>
              <a:r>
                <a:rPr lang="en-US" altLang="en-US" b="1">
                  <a:solidFill>
                    <a:srgbClr val="7030A0"/>
                  </a:solidFill>
                  <a:sym typeface="+mn-ea"/>
                </a:rPr>
                <a:t>BEST</a:t>
              </a:r>
              <a:endParaRPr lang="en-US" altLang="en-US" b="1">
                <a:solidFill>
                  <a:srgbClr val="7030A0"/>
                </a:solidFill>
                <a:sym typeface="+mn-ea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820" y="4241"/>
              <a:ext cx="3806" cy="2444"/>
            </a:xfrm>
            <a:prstGeom prst="roundRect">
              <a:avLst/>
            </a:prstGeom>
            <a:solidFill>
              <a:srgbClr val="BC90DE"/>
            </a:solidFill>
            <a:ln w="50800" cmpd="sng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rgbClr val="7030A0"/>
                  </a:solidFill>
                  <a:sym typeface="+mn-ea"/>
                </a:rPr>
                <a:t>RETRAIN ON</a:t>
              </a:r>
              <a:endParaRPr lang="en-US" altLang="en-US" b="1">
                <a:solidFill>
                  <a:srgbClr val="7030A0"/>
                </a:solidFill>
                <a:sym typeface="+mn-ea"/>
              </a:endParaRPr>
            </a:p>
            <a:p>
              <a:pPr algn="ctr"/>
              <a:r>
                <a:rPr lang="en-US" altLang="en-US" b="1">
                  <a:solidFill>
                    <a:srgbClr val="7030A0"/>
                  </a:solidFill>
                  <a:sym typeface="+mn-ea"/>
                </a:rPr>
                <a:t>ALL DATA</a:t>
              </a:r>
              <a:endParaRPr lang="en-US" altLang="en-US" b="1">
                <a:solidFill>
                  <a:srgbClr val="7030A0"/>
                </a:solidFill>
                <a:sym typeface="+mn-ea"/>
              </a:endParaRPr>
            </a:p>
          </p:txBody>
        </p:sp>
      </p:grpSp>
      <p:sp>
        <p:nvSpPr>
          <p:cNvPr id="97" name="Rounded Rectangle 96"/>
          <p:cNvSpPr/>
          <p:nvPr/>
        </p:nvSpPr>
        <p:spPr>
          <a:xfrm rot="16200000">
            <a:off x="-104775" y="3073400"/>
            <a:ext cx="1756410" cy="71056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ALL DATA</a:t>
            </a:r>
            <a:endParaRPr lang="en-US" altLang="en-US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165715" y="3041650"/>
            <a:ext cx="1640840" cy="7105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508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accent2">
                    <a:lumMod val="75000"/>
                  </a:schemeClr>
                </a:solidFill>
                <a:sym typeface="+mn-ea"/>
              </a:rPr>
              <a:t>MODEL</a:t>
            </a:r>
            <a:endParaRPr lang="en-US" b="1">
              <a:solidFill>
                <a:schemeClr val="accent4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17" name="Rounded Rectangle 16"/>
          <p:cNvSpPr/>
          <p:nvPr/>
        </p:nvSpPr>
        <p:spPr>
          <a:xfrm>
            <a:off x="1303020" y="378460"/>
            <a:ext cx="8644890" cy="6262370"/>
          </a:xfrm>
          <a:prstGeom prst="roundRect">
            <a:avLst/>
          </a:prstGeom>
          <a:solidFill>
            <a:srgbClr val="C39BE1">
              <a:alpha val="50000"/>
            </a:srgbClr>
          </a:solidFill>
          <a:ln w="50800" cmpd="sng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835150" y="845820"/>
            <a:ext cx="7691237" cy="5157419"/>
            <a:chOff x="1454" y="1095"/>
            <a:chExt cx="13172" cy="8833"/>
          </a:xfrm>
        </p:grpSpPr>
        <p:sp>
          <p:nvSpPr>
            <p:cNvPr id="49" name="Right Arrow Callout 48"/>
            <p:cNvSpPr/>
            <p:nvPr/>
          </p:nvSpPr>
          <p:spPr>
            <a:xfrm>
              <a:off x="1866" y="1318"/>
              <a:ext cx="4605" cy="8291"/>
            </a:xfrm>
            <a:prstGeom prst="rightArrowCallout">
              <a:avLst/>
            </a:prstGeom>
            <a:solidFill>
              <a:schemeClr val="accent2">
                <a:lumMod val="60000"/>
                <a:lumOff val="40000"/>
                <a:alpha val="0"/>
              </a:schemeClr>
            </a:solidFill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454" y="1095"/>
              <a:ext cx="3110" cy="8833"/>
              <a:chOff x="2804" y="1545"/>
              <a:chExt cx="3110" cy="8833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2804" y="1545"/>
                <a:ext cx="3110" cy="204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CV1 </a:t>
                </a:r>
                <a:r>
                  <a:rPr lang="en-US">
                    <a:latin typeface="P052" charset="0"/>
                    <a:sym typeface="+mn-ea"/>
                  </a:rPr>
                  <a:t>➡</a:t>
                </a:r>
                <a:endParaRPr lang="en-US">
                  <a:latin typeface="P052" charset="0"/>
                </a:endParaRPr>
              </a:p>
              <a:p>
                <a:pPr algn="ctr"/>
                <a:r>
                  <a:rPr lang="en-US" altLang="en-US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 </a:t>
                </a:r>
                <a:r>
                  <a:rPr lang="en-US" altLang="en-US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MODEL C</a:t>
                </a:r>
                <a:endParaRPr lang="en-US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804" y="3820"/>
                <a:ext cx="3110" cy="204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CV2 </a:t>
                </a:r>
                <a:r>
                  <a:rPr lang="en-US">
                    <a:latin typeface="P052" charset="0"/>
                    <a:sym typeface="+mn-ea"/>
                  </a:rPr>
                  <a:t>➡</a:t>
                </a:r>
                <a:endParaRPr lang="en-US">
                  <a:latin typeface="P052" charset="0"/>
                </a:endParaRPr>
              </a:p>
              <a:p>
                <a:pPr algn="ctr"/>
                <a:r>
                  <a:rPr lang="en-US" altLang="en-US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 </a:t>
                </a:r>
                <a:r>
                  <a:rPr lang="en-US" altLang="en-US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MODEL A</a:t>
                </a:r>
                <a:endParaRPr lang="en-US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2804" y="6077"/>
                <a:ext cx="3110" cy="204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CV3 </a:t>
                </a:r>
                <a:r>
                  <a:rPr lang="en-US">
                    <a:latin typeface="P052" charset="0"/>
                    <a:sym typeface="+mn-ea"/>
                  </a:rPr>
                  <a:t>➡</a:t>
                </a:r>
                <a:endParaRPr lang="en-US">
                  <a:latin typeface="P052" charset="0"/>
                </a:endParaRPr>
              </a:p>
              <a:p>
                <a:pPr algn="ctr"/>
                <a:r>
                  <a:rPr lang="en-US" altLang="en-US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 </a:t>
                </a:r>
                <a:r>
                  <a:rPr lang="en-US" altLang="en-US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MODEL A</a:t>
                </a:r>
                <a:endParaRPr lang="en-US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2804" y="8334"/>
                <a:ext cx="3110" cy="204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CV4 </a:t>
                </a:r>
                <a:r>
                  <a:rPr lang="en-US">
                    <a:latin typeface="P052" charset="0"/>
                    <a:sym typeface="+mn-ea"/>
                  </a:rPr>
                  <a:t>➡</a:t>
                </a:r>
                <a:endParaRPr lang="en-US">
                  <a:latin typeface="P052" charset="0"/>
                </a:endParaRPr>
              </a:p>
              <a:p>
                <a:pPr algn="ctr"/>
                <a:r>
                  <a:rPr lang="en-US" altLang="en-US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 </a:t>
                </a:r>
                <a:r>
                  <a:rPr lang="en-US" altLang="en-US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MODEL B</a:t>
                </a:r>
                <a:endParaRPr lang="en-US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endParaRPr>
              </a:p>
            </p:txBody>
          </p:sp>
        </p:grpSp>
        <p:sp>
          <p:nvSpPr>
            <p:cNvPr id="60" name="Rounded Rectangle 59"/>
            <p:cNvSpPr/>
            <p:nvPr/>
          </p:nvSpPr>
          <p:spPr>
            <a:xfrm>
              <a:off x="6687" y="3622"/>
              <a:ext cx="3806" cy="3795"/>
            </a:xfrm>
            <a:prstGeom prst="roundRect">
              <a:avLst/>
            </a:prstGeom>
            <a:solidFill>
              <a:srgbClr val="BC90DE"/>
            </a:solidFill>
            <a:ln w="50800" cmpd="sng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rgbClr val="7030A0"/>
                  </a:solidFill>
                  <a:sym typeface="+mn-ea"/>
                </a:rPr>
                <a:t>SELECT</a:t>
              </a:r>
              <a:endParaRPr lang="en-US" altLang="en-US" b="1">
                <a:solidFill>
                  <a:srgbClr val="7030A0"/>
                </a:solidFill>
                <a:sym typeface="+mn-ea"/>
              </a:endParaRPr>
            </a:p>
            <a:p>
              <a:pPr algn="ctr"/>
              <a:r>
                <a:rPr lang="en-US" altLang="en-US" b="1">
                  <a:solidFill>
                    <a:srgbClr val="7030A0"/>
                  </a:solidFill>
                  <a:sym typeface="+mn-ea"/>
                </a:rPr>
                <a:t>BEST</a:t>
              </a:r>
              <a:endParaRPr lang="en-US" altLang="en-US" b="1">
                <a:solidFill>
                  <a:srgbClr val="7030A0"/>
                </a:solidFill>
                <a:sym typeface="+mn-ea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820" y="4241"/>
              <a:ext cx="3806" cy="2444"/>
            </a:xfrm>
            <a:prstGeom prst="roundRect">
              <a:avLst/>
            </a:prstGeom>
            <a:solidFill>
              <a:srgbClr val="BC90DE"/>
            </a:solidFill>
            <a:ln w="50800" cmpd="sng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rgbClr val="7030A0"/>
                  </a:solidFill>
                  <a:sym typeface="+mn-ea"/>
                </a:rPr>
                <a:t>RETRAIN ON</a:t>
              </a:r>
              <a:endParaRPr lang="en-US" altLang="en-US" b="1">
                <a:solidFill>
                  <a:srgbClr val="7030A0"/>
                </a:solidFill>
                <a:sym typeface="+mn-ea"/>
              </a:endParaRPr>
            </a:p>
            <a:p>
              <a:pPr algn="ctr"/>
              <a:r>
                <a:rPr lang="en-US" altLang="en-US" b="1">
                  <a:solidFill>
                    <a:srgbClr val="7030A0"/>
                  </a:solidFill>
                  <a:sym typeface="+mn-ea"/>
                </a:rPr>
                <a:t>ALL DATA</a:t>
              </a:r>
              <a:endParaRPr lang="en-US" altLang="en-US" b="1">
                <a:solidFill>
                  <a:srgbClr val="7030A0"/>
                </a:solidFill>
                <a:sym typeface="+mn-ea"/>
              </a:endParaRPr>
            </a:p>
          </p:txBody>
        </p:sp>
      </p:grpSp>
      <p:sp>
        <p:nvSpPr>
          <p:cNvPr id="97" name="Rounded Rectangle 96"/>
          <p:cNvSpPr/>
          <p:nvPr/>
        </p:nvSpPr>
        <p:spPr>
          <a:xfrm rot="16200000">
            <a:off x="-104775" y="3073400"/>
            <a:ext cx="1756410" cy="71056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ALL DATA</a:t>
            </a:r>
            <a:endParaRPr lang="en-US" altLang="en-US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165715" y="2415540"/>
            <a:ext cx="1640840" cy="7105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508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accent2">
                    <a:lumMod val="75000"/>
                  </a:schemeClr>
                </a:solidFill>
                <a:sym typeface="+mn-ea"/>
              </a:rPr>
              <a:t>MODEL</a:t>
            </a:r>
            <a:endParaRPr lang="en-US" b="1">
              <a:solidFill>
                <a:schemeClr val="accent4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65715" y="3491865"/>
            <a:ext cx="1640840" cy="7105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508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accent2">
                    <a:lumMod val="75000"/>
                  </a:schemeClr>
                </a:solidFill>
                <a:sym typeface="+mn-ea"/>
              </a:rPr>
              <a:t>PERFs</a:t>
            </a:r>
            <a:endParaRPr lang="en-US" altLang="en-US" b="1" i="1">
              <a:solidFill>
                <a:schemeClr val="accent2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Group 13"/>
          <p:cNvGrpSpPr/>
          <p:nvPr/>
        </p:nvGrpSpPr>
        <p:grpSpPr>
          <a:xfrm>
            <a:off x="388620" y="970915"/>
            <a:ext cx="11414760" cy="4904740"/>
            <a:chOff x="3213" y="2690"/>
            <a:chExt cx="12999" cy="5315"/>
          </a:xfrm>
        </p:grpSpPr>
        <p:sp>
          <p:nvSpPr>
            <p:cNvPr id="12" name="Rounded Rectangle 11"/>
            <p:cNvSpPr/>
            <p:nvPr/>
          </p:nvSpPr>
          <p:spPr>
            <a:xfrm>
              <a:off x="3213" y="2690"/>
              <a:ext cx="12999" cy="531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615" y="3963"/>
              <a:ext cx="12244" cy="1750"/>
              <a:chOff x="5418" y="3675"/>
              <a:chExt cx="11277" cy="173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418" y="3694"/>
                <a:ext cx="8378" cy="1717"/>
                <a:chOff x="2924" y="3510"/>
                <a:chExt cx="12148" cy="1763"/>
              </a:xfrm>
            </p:grpSpPr>
            <p:sp>
              <p:nvSpPr>
                <p:cNvPr id="4" name="Rounded Rectangle 3"/>
                <p:cNvSpPr/>
                <p:nvPr/>
              </p:nvSpPr>
              <p:spPr>
                <a:xfrm>
                  <a:off x="2924" y="3538"/>
                  <a:ext cx="3816" cy="173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</a:rPr>
                    <a:t>Normalization</a:t>
                  </a:r>
                  <a:endParaRPr lang="en-US" altLang="en-US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5" name="Rounded Rectangle 4"/>
                <p:cNvSpPr/>
                <p:nvPr/>
              </p:nvSpPr>
              <p:spPr>
                <a:xfrm>
                  <a:off x="7080" y="3524"/>
                  <a:ext cx="3816" cy="173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</a:rPr>
                    <a:t>Feature Selection</a:t>
                  </a:r>
                  <a:endParaRPr lang="en-US" altLang="en-US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11256" y="3510"/>
                  <a:ext cx="3816" cy="173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rPr>
                    <a:t>Estimator</a:t>
                  </a:r>
                  <a:b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rPr>
                  </a:br>
                  <a: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rPr>
                    <a:t>(</a:t>
                  </a:r>
                  <a:r>
                    <a: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rPr>
                    <a:t>e.g. Classifier</a:t>
                  </a:r>
                  <a: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rPr>
                    <a:t>)</a:t>
                  </a:r>
                  <a:endParaRPr lang="en-US" altLang="en-US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</p:grpSp>
          <p:sp>
            <p:nvSpPr>
              <p:cNvPr id="8" name="Rounded Rectangle 7"/>
              <p:cNvSpPr/>
              <p:nvPr/>
            </p:nvSpPr>
            <p:spPr>
              <a:xfrm>
                <a:off x="14063" y="3675"/>
                <a:ext cx="2632" cy="168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whatever</a:t>
                </a:r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  <a:p>
                <a:pPr algn="ctr"/>
                <a:r>
                  <a: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else ...</a:t>
                </a:r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</p:grpSp>
        <p:sp>
          <p:nvSpPr>
            <p:cNvPr id="13" name="Text Box 12"/>
            <p:cNvSpPr txBox="1"/>
            <p:nvPr/>
          </p:nvSpPr>
          <p:spPr>
            <a:xfrm>
              <a:off x="7015" y="3166"/>
              <a:ext cx="5395" cy="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400" b="1">
                  <a:solidFill>
                    <a:schemeClr val="accent1">
                      <a:lumMod val="50000"/>
                    </a:schemeClr>
                  </a:solidFill>
                </a:rPr>
                <a:t>MODEL HYPERPARAMETERS</a:t>
              </a:r>
              <a:endParaRPr lang="en-US" altLang="en-US" sz="24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41680" y="3986530"/>
            <a:ext cx="2508885" cy="1163955"/>
            <a:chOff x="2574" y="393"/>
            <a:chExt cx="4443" cy="1833"/>
          </a:xfrm>
        </p:grpSpPr>
        <p:grpSp>
          <p:nvGrpSpPr>
            <p:cNvPr id="22" name="Group 21"/>
            <p:cNvGrpSpPr/>
            <p:nvPr/>
          </p:nvGrpSpPr>
          <p:grpSpPr>
            <a:xfrm>
              <a:off x="2575" y="393"/>
              <a:ext cx="4442" cy="618"/>
              <a:chOff x="2575" y="393"/>
              <a:chExt cx="4442" cy="680"/>
            </a:xfrm>
          </p:grpSpPr>
          <p:sp>
            <p:nvSpPr>
              <p:cNvPr id="18" name="Round Single Corner Rectangle 17"/>
              <p:cNvSpPr/>
              <p:nvPr/>
            </p:nvSpPr>
            <p:spPr>
              <a:xfrm>
                <a:off x="2575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0/1</a:t>
                </a:r>
                <a:endParaRPr lang="en-US" altLang="en-US"/>
              </a:p>
            </p:txBody>
          </p:sp>
          <p:sp>
            <p:nvSpPr>
              <p:cNvPr id="19" name="Round Single Corner Rectangle 18"/>
              <p:cNvSpPr/>
              <p:nvPr/>
            </p:nvSpPr>
            <p:spPr>
              <a:xfrm>
                <a:off x="3722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" name="Round Single Corner Rectangle 19"/>
              <p:cNvSpPr/>
              <p:nvPr/>
            </p:nvSpPr>
            <p:spPr>
              <a:xfrm>
                <a:off x="4880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" name="Round Single Corner Rectangle 20"/>
              <p:cNvSpPr/>
              <p:nvPr/>
            </p:nvSpPr>
            <p:spPr>
              <a:xfrm>
                <a:off x="6027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2574" y="1176"/>
              <a:ext cx="4443" cy="1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Normalization Hyperpars</a:t>
              </a:r>
              <a:endParaRPr lang="en-US" alt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474085" y="3986530"/>
            <a:ext cx="2508885" cy="1163955"/>
            <a:chOff x="2574" y="393"/>
            <a:chExt cx="4443" cy="1833"/>
          </a:xfrm>
        </p:grpSpPr>
        <p:grpSp>
          <p:nvGrpSpPr>
            <p:cNvPr id="26" name="Group 25"/>
            <p:cNvGrpSpPr/>
            <p:nvPr/>
          </p:nvGrpSpPr>
          <p:grpSpPr>
            <a:xfrm>
              <a:off x="2575" y="393"/>
              <a:ext cx="4442" cy="618"/>
              <a:chOff x="2575" y="393"/>
              <a:chExt cx="4442" cy="680"/>
            </a:xfrm>
          </p:grpSpPr>
          <p:sp>
            <p:nvSpPr>
              <p:cNvPr id="27" name="Round Single Corner Rectangle 26"/>
              <p:cNvSpPr/>
              <p:nvPr/>
            </p:nvSpPr>
            <p:spPr>
              <a:xfrm>
                <a:off x="2575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0/1</a:t>
                </a:r>
                <a:endParaRPr lang="en-US" altLang="en-US"/>
              </a:p>
            </p:txBody>
          </p:sp>
          <p:sp>
            <p:nvSpPr>
              <p:cNvPr id="28" name="Round Single Corner Rectangle 27"/>
              <p:cNvSpPr/>
              <p:nvPr/>
            </p:nvSpPr>
            <p:spPr>
              <a:xfrm>
                <a:off x="3722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9" name="Round Single Corner Rectangle 28"/>
              <p:cNvSpPr/>
              <p:nvPr/>
            </p:nvSpPr>
            <p:spPr>
              <a:xfrm>
                <a:off x="4880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0" name="Round Single Corner Rectangle 29"/>
              <p:cNvSpPr/>
              <p:nvPr/>
            </p:nvSpPr>
            <p:spPr>
              <a:xfrm>
                <a:off x="6027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2574" y="1176"/>
              <a:ext cx="4443" cy="1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Feature Selection</a:t>
              </a:r>
              <a:endParaRPr lang="en-US" altLang="en-US"/>
            </a:p>
            <a:p>
              <a:pPr algn="ctr"/>
              <a:r>
                <a:rPr lang="en-US" altLang="en-US"/>
                <a:t>Hyperpars</a:t>
              </a:r>
              <a:endParaRPr lang="en-US" alt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220460" y="3986530"/>
            <a:ext cx="2508885" cy="1163955"/>
            <a:chOff x="2574" y="393"/>
            <a:chExt cx="4443" cy="1833"/>
          </a:xfrm>
        </p:grpSpPr>
        <p:grpSp>
          <p:nvGrpSpPr>
            <p:cNvPr id="33" name="Group 32"/>
            <p:cNvGrpSpPr/>
            <p:nvPr/>
          </p:nvGrpSpPr>
          <p:grpSpPr>
            <a:xfrm>
              <a:off x="2575" y="393"/>
              <a:ext cx="4442" cy="618"/>
              <a:chOff x="2575" y="393"/>
              <a:chExt cx="4442" cy="680"/>
            </a:xfrm>
          </p:grpSpPr>
          <p:sp>
            <p:nvSpPr>
              <p:cNvPr id="34" name="Round Single Corner Rectangle 33"/>
              <p:cNvSpPr/>
              <p:nvPr/>
            </p:nvSpPr>
            <p:spPr>
              <a:xfrm>
                <a:off x="2575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000"/>
                  <a:t>SVC</a:t>
                </a:r>
                <a:endParaRPr lang="en-US" altLang="en-US" sz="1000"/>
              </a:p>
              <a:p>
                <a:pPr algn="ctr"/>
                <a:r>
                  <a:rPr lang="en-US" altLang="en-US" sz="1000"/>
                  <a:t>0/1</a:t>
                </a:r>
                <a:endParaRPr lang="en-US" altLang="en-US" sz="1000"/>
              </a:p>
            </p:txBody>
          </p:sp>
          <p:sp>
            <p:nvSpPr>
              <p:cNvPr id="35" name="Round Single Corner Rectangle 34"/>
              <p:cNvSpPr/>
              <p:nvPr/>
            </p:nvSpPr>
            <p:spPr>
              <a:xfrm>
                <a:off x="3722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000"/>
                  <a:t>RF</a:t>
                </a:r>
                <a:endParaRPr lang="en-US" altLang="en-US" sz="1000"/>
              </a:p>
              <a:p>
                <a:pPr algn="ctr"/>
                <a:r>
                  <a:rPr lang="en-US" altLang="en-US" sz="1000"/>
                  <a:t>0/1</a:t>
                </a:r>
                <a:endParaRPr lang="en-US" altLang="en-US" sz="1000"/>
              </a:p>
            </p:txBody>
          </p:sp>
          <p:sp>
            <p:nvSpPr>
              <p:cNvPr id="36" name="Round Single Corner Rectangle 35"/>
              <p:cNvSpPr/>
              <p:nvPr/>
            </p:nvSpPr>
            <p:spPr>
              <a:xfrm>
                <a:off x="4880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7" name="Round Single Corner Rectangle 36"/>
              <p:cNvSpPr/>
              <p:nvPr/>
            </p:nvSpPr>
            <p:spPr>
              <a:xfrm>
                <a:off x="6027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2574" y="1176"/>
              <a:ext cx="4443" cy="1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Estimator</a:t>
              </a:r>
              <a:endParaRPr lang="en-US" altLang="en-US"/>
            </a:p>
            <a:p>
              <a:pPr algn="ctr"/>
              <a:r>
                <a:rPr lang="en-US" altLang="en-US"/>
                <a:t>Hyperpars</a:t>
              </a:r>
              <a:endParaRPr lang="en-US" alt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984615" y="3986530"/>
            <a:ext cx="2508885" cy="1163955"/>
            <a:chOff x="2574" y="393"/>
            <a:chExt cx="4443" cy="1833"/>
          </a:xfrm>
        </p:grpSpPr>
        <p:grpSp>
          <p:nvGrpSpPr>
            <p:cNvPr id="40" name="Group 39"/>
            <p:cNvGrpSpPr/>
            <p:nvPr/>
          </p:nvGrpSpPr>
          <p:grpSpPr>
            <a:xfrm>
              <a:off x="2575" y="393"/>
              <a:ext cx="4442" cy="618"/>
              <a:chOff x="2575" y="393"/>
              <a:chExt cx="4442" cy="680"/>
            </a:xfrm>
          </p:grpSpPr>
          <p:sp>
            <p:nvSpPr>
              <p:cNvPr id="41" name="Round Single Corner Rectangle 40"/>
              <p:cNvSpPr/>
              <p:nvPr/>
            </p:nvSpPr>
            <p:spPr>
              <a:xfrm>
                <a:off x="2575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0/1</a:t>
                </a:r>
                <a:endParaRPr lang="en-US" altLang="en-US"/>
              </a:p>
            </p:txBody>
          </p:sp>
          <p:sp>
            <p:nvSpPr>
              <p:cNvPr id="42" name="Round Single Corner Rectangle 41"/>
              <p:cNvSpPr/>
              <p:nvPr/>
            </p:nvSpPr>
            <p:spPr>
              <a:xfrm>
                <a:off x="3722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" name="Round Single Corner Rectangle 42"/>
              <p:cNvSpPr/>
              <p:nvPr/>
            </p:nvSpPr>
            <p:spPr>
              <a:xfrm>
                <a:off x="4880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" name="Round Single Corner Rectangle 43"/>
              <p:cNvSpPr/>
              <p:nvPr/>
            </p:nvSpPr>
            <p:spPr>
              <a:xfrm>
                <a:off x="6027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2574" y="1176"/>
              <a:ext cx="4443" cy="1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other</a:t>
              </a:r>
              <a:endParaRPr lang="en-US" altLang="en-US"/>
            </a:p>
            <a:p>
              <a:pPr algn="ctr"/>
              <a:r>
                <a:rPr lang="en-US" altLang="en-US"/>
                <a:t>Hyperpars</a:t>
              </a:r>
              <a:endParaRPr lang="en-US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1638300" y="1945005"/>
            <a:ext cx="8215630" cy="2113280"/>
            <a:chOff x="2580" y="199"/>
            <a:chExt cx="12938" cy="3328"/>
          </a:xfrm>
        </p:grpSpPr>
        <p:sp>
          <p:nvSpPr>
            <p:cNvPr id="5" name="Rounded Rectangle 4"/>
            <p:cNvSpPr/>
            <p:nvPr/>
          </p:nvSpPr>
          <p:spPr>
            <a:xfrm>
              <a:off x="13146" y="1545"/>
              <a:ext cx="2372" cy="1982"/>
            </a:xfrm>
            <a:prstGeom prst="roundRect">
              <a:avLst/>
            </a:prstGeom>
            <a:solidFill>
              <a:srgbClr val="FA7C7C"/>
            </a:solidFill>
            <a:ln w="50800" cmpd="sng">
              <a:solidFill>
                <a:srgbClr val="AD454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rgbClr val="863636"/>
                  </a:solidFill>
                  <a:sym typeface="+mn-ea"/>
                </a:rPr>
                <a:t>TEST</a:t>
              </a:r>
              <a:endParaRPr lang="en-US" altLang="en-US" b="1">
                <a:solidFill>
                  <a:srgbClr val="863636"/>
                </a:solidFill>
                <a:sym typeface="+mn-ea"/>
              </a:endParaRPr>
            </a:p>
            <a:p>
              <a:pPr algn="ctr"/>
              <a:r>
                <a:rPr lang="en-US" altLang="en-US" b="1">
                  <a:solidFill>
                    <a:srgbClr val="863636"/>
                  </a:solidFill>
                  <a:sym typeface="+mn-ea"/>
                </a:rPr>
                <a:t>10%</a:t>
              </a:r>
              <a:endParaRPr lang="en-US" altLang="en-US" b="1">
                <a:solidFill>
                  <a:srgbClr val="863636"/>
                </a:solidFill>
                <a:sym typeface="+mn-ea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580" y="1545"/>
              <a:ext cx="7077" cy="198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080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chemeClr val="accent6">
                      <a:lumMod val="50000"/>
                    </a:schemeClr>
                  </a:solidFill>
                  <a:sym typeface="+mn-ea"/>
                </a:rPr>
                <a:t>TRAIN</a:t>
              </a:r>
              <a:endParaRPr lang="en-US" altLang="en-US" b="1">
                <a:solidFill>
                  <a:schemeClr val="accent6">
                    <a:lumMod val="50000"/>
                  </a:schemeClr>
                </a:solidFill>
                <a:sym typeface="+mn-ea"/>
              </a:endParaRPr>
            </a:p>
            <a:p>
              <a:pPr algn="ctr"/>
              <a:r>
                <a:rPr lang="en-US" altLang="en-US" b="1">
                  <a:solidFill>
                    <a:schemeClr val="accent6">
                      <a:lumMod val="50000"/>
                    </a:schemeClr>
                  </a:solidFill>
                  <a:sym typeface="+mn-ea"/>
                </a:rPr>
                <a:t>70%</a:t>
              </a:r>
              <a:endParaRPr lang="en-US" altLang="en-US" b="1">
                <a:solidFill>
                  <a:schemeClr val="accent6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9897" y="1545"/>
              <a:ext cx="3019" cy="198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080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chemeClr val="accent2">
                      <a:lumMod val="50000"/>
                    </a:schemeClr>
                  </a:solidFill>
                  <a:sym typeface="+mn-ea"/>
                </a:rPr>
                <a:t>VALIDATION</a:t>
              </a:r>
              <a:endParaRPr lang="en-US" altLang="en-US" b="1">
                <a:solidFill>
                  <a:schemeClr val="accent2">
                    <a:lumMod val="50000"/>
                  </a:schemeClr>
                </a:solidFill>
                <a:sym typeface="+mn-ea"/>
              </a:endParaRPr>
            </a:p>
            <a:p>
              <a:pPr algn="ctr"/>
              <a:r>
                <a:rPr lang="en-US" altLang="en-US" b="1">
                  <a:solidFill>
                    <a:schemeClr val="accent2">
                      <a:lumMod val="50000"/>
                    </a:schemeClr>
                  </a:solidFill>
                  <a:sym typeface="+mn-ea"/>
                </a:rPr>
                <a:t>20%</a:t>
              </a:r>
              <a:endParaRPr lang="en-US" altLang="en-US" b="1">
                <a:solidFill>
                  <a:schemeClr val="accent2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580" y="199"/>
              <a:ext cx="12937" cy="111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chemeClr val="accent1">
                      <a:lumMod val="50000"/>
                    </a:schemeClr>
                  </a:solidFill>
                  <a:sym typeface="+mn-ea"/>
                </a:rPr>
                <a:t>DATA</a:t>
              </a:r>
              <a:endParaRPr lang="en-US" altLang="en-US" b="1">
                <a:solidFill>
                  <a:schemeClr val="accent1">
                    <a:lumMod val="50000"/>
                  </a:schemeClr>
                </a:solidFill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780540" y="981075"/>
            <a:ext cx="6192520" cy="710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accent1">
                    <a:lumMod val="50000"/>
                  </a:schemeClr>
                </a:solidFill>
                <a:sym typeface="+mn-ea"/>
              </a:rPr>
              <a:t>CROSS-VALIDATION DATA</a:t>
            </a:r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161020" y="981075"/>
            <a:ext cx="1692910" cy="710565"/>
          </a:xfrm>
          <a:prstGeom prst="roundRect">
            <a:avLst/>
          </a:prstGeom>
          <a:solidFill>
            <a:srgbClr val="FA7C7C"/>
          </a:solidFill>
          <a:ln w="50800" cmpd="sng">
            <a:solidFill>
              <a:srgbClr val="AD454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863636"/>
                </a:solidFill>
                <a:sym typeface="+mn-ea"/>
              </a:rPr>
              <a:t>TEST</a:t>
            </a:r>
            <a:endParaRPr lang="en-US" altLang="en-US" b="1">
              <a:solidFill>
                <a:srgbClr val="863636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4" name="Group 43"/>
          <p:cNvGrpSpPr/>
          <p:nvPr/>
        </p:nvGrpSpPr>
        <p:grpSpPr>
          <a:xfrm rot="0">
            <a:off x="1034415" y="2022475"/>
            <a:ext cx="6193155" cy="4203700"/>
            <a:chOff x="3938" y="938"/>
            <a:chExt cx="9351" cy="7403"/>
          </a:xfrm>
        </p:grpSpPr>
        <p:grpSp>
          <p:nvGrpSpPr>
            <p:cNvPr id="39" name="Group 38"/>
            <p:cNvGrpSpPr/>
            <p:nvPr/>
          </p:nvGrpSpPr>
          <p:grpSpPr>
            <a:xfrm>
              <a:off x="3939" y="2613"/>
              <a:ext cx="9350" cy="5728"/>
              <a:chOff x="1261" y="1467"/>
              <a:chExt cx="12727" cy="7964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261" y="1467"/>
                <a:ext cx="12727" cy="1740"/>
                <a:chOff x="1261" y="1467"/>
                <a:chExt cx="12727" cy="1740"/>
              </a:xfrm>
            </p:grpSpPr>
            <p:sp>
              <p:nvSpPr>
                <p:cNvPr id="8" name="Rounded Rectangle 7"/>
                <p:cNvSpPr/>
                <p:nvPr/>
              </p:nvSpPr>
              <p:spPr>
                <a:xfrm>
                  <a:off x="1261" y="1467"/>
                  <a:ext cx="2898" cy="174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080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2" name="Rounded Rectangle 1"/>
                <p:cNvSpPr/>
                <p:nvPr/>
              </p:nvSpPr>
              <p:spPr>
                <a:xfrm>
                  <a:off x="4530" y="1467"/>
                  <a:ext cx="2898" cy="174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080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3" name="Rounded Rectangle 2"/>
                <p:cNvSpPr/>
                <p:nvPr/>
              </p:nvSpPr>
              <p:spPr>
                <a:xfrm>
                  <a:off x="7800" y="1467"/>
                  <a:ext cx="2898" cy="174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080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11090" y="1467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261" y="3541"/>
                <a:ext cx="12727" cy="1740"/>
                <a:chOff x="1261" y="1467"/>
                <a:chExt cx="12727" cy="174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1261" y="1467"/>
                  <a:ext cx="2898" cy="174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080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4530" y="1467"/>
                  <a:ext cx="2898" cy="174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080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11090" y="1467"/>
                  <a:ext cx="2898" cy="174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080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1261" y="5616"/>
                <a:ext cx="12727" cy="1740"/>
                <a:chOff x="1261" y="1467"/>
                <a:chExt cx="12727" cy="1740"/>
              </a:xfrm>
            </p:grpSpPr>
            <p:sp>
              <p:nvSpPr>
                <p:cNvPr id="25" name="Rounded Rectangle 24"/>
                <p:cNvSpPr/>
                <p:nvPr/>
              </p:nvSpPr>
              <p:spPr>
                <a:xfrm>
                  <a:off x="1261" y="1467"/>
                  <a:ext cx="2898" cy="174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080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7800" y="1467"/>
                  <a:ext cx="2898" cy="174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080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11090" y="1467"/>
                  <a:ext cx="2898" cy="174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080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4530" y="7691"/>
                <a:ext cx="9458" cy="1740"/>
                <a:chOff x="4530" y="1467"/>
                <a:chExt cx="9458" cy="1740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4530" y="1467"/>
                  <a:ext cx="2898" cy="174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080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7800" y="1467"/>
                  <a:ext cx="2898" cy="174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080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11090" y="1467"/>
                  <a:ext cx="2898" cy="174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080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</p:grpSp>
          <p:sp>
            <p:nvSpPr>
              <p:cNvPr id="36" name="Rounded Rectangle 35"/>
              <p:cNvSpPr/>
              <p:nvPr/>
            </p:nvSpPr>
            <p:spPr>
              <a:xfrm>
                <a:off x="7800" y="3541"/>
                <a:ext cx="2898" cy="174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5080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4530" y="5616"/>
                <a:ext cx="2898" cy="174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5080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1261" y="7691"/>
                <a:ext cx="2898" cy="174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5080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</p:grpSp>
        <p:sp>
          <p:nvSpPr>
            <p:cNvPr id="40" name="Rounded Rectangle 39"/>
            <p:cNvSpPr/>
            <p:nvPr/>
          </p:nvSpPr>
          <p:spPr>
            <a:xfrm>
              <a:off x="3938" y="946"/>
              <a:ext cx="793" cy="46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080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en-US" i="1">
                <a:solidFill>
                  <a:schemeClr val="accent1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938" y="1688"/>
              <a:ext cx="793" cy="46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080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en-US" i="1">
                <a:solidFill>
                  <a:schemeClr val="accent1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42" name="Text Box 41"/>
            <p:cNvSpPr txBox="1"/>
            <p:nvPr/>
          </p:nvSpPr>
          <p:spPr>
            <a:xfrm>
              <a:off x="5149" y="938"/>
              <a:ext cx="3594" cy="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b="1">
                  <a:solidFill>
                    <a:schemeClr val="accent6">
                      <a:lumMod val="75000"/>
                    </a:schemeClr>
                  </a:solidFill>
                </a:rPr>
                <a:t>TRAINING FOLDS</a:t>
              </a:r>
              <a:endParaRPr lang="en-US" altLang="en-US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3" name="Text Box 42"/>
            <p:cNvSpPr txBox="1"/>
            <p:nvPr/>
          </p:nvSpPr>
          <p:spPr>
            <a:xfrm>
              <a:off x="5149" y="1671"/>
              <a:ext cx="3594" cy="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b="1">
                  <a:solidFill>
                    <a:schemeClr val="accent2">
                      <a:lumMod val="75000"/>
                    </a:schemeClr>
                  </a:solidFill>
                </a:rPr>
                <a:t>VALIDATION FOLD</a:t>
              </a:r>
              <a:endParaRPr lang="en-US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1034415" y="431800"/>
            <a:ext cx="6192520" cy="710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accent1">
                    <a:lumMod val="50000"/>
                  </a:schemeClr>
                </a:solidFill>
                <a:sym typeface="+mn-ea"/>
              </a:rPr>
              <a:t>CROSS-VALIDATION DATA</a:t>
            </a:r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0" name="Group 49"/>
          <p:cNvGrpSpPr/>
          <p:nvPr/>
        </p:nvGrpSpPr>
        <p:grpSpPr>
          <a:xfrm>
            <a:off x="1034415" y="2022475"/>
            <a:ext cx="8967490" cy="4203866"/>
            <a:chOff x="1774" y="2073"/>
            <a:chExt cx="13540" cy="7403"/>
          </a:xfrm>
        </p:grpSpPr>
        <p:sp>
          <p:nvSpPr>
            <p:cNvPr id="49" name="Right Arrow Callout 48"/>
            <p:cNvSpPr/>
            <p:nvPr/>
          </p:nvSpPr>
          <p:spPr>
            <a:xfrm>
              <a:off x="11528" y="3748"/>
              <a:ext cx="3786" cy="5728"/>
            </a:xfrm>
            <a:prstGeom prst="rightArrowCallout">
              <a:avLst/>
            </a:prstGeom>
            <a:solidFill>
              <a:schemeClr val="accent2">
                <a:lumMod val="60000"/>
                <a:lumOff val="40000"/>
                <a:alpha val="0"/>
              </a:schemeClr>
            </a:solidFill>
            <a:ln w="508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774" y="2073"/>
              <a:ext cx="9351" cy="7403"/>
              <a:chOff x="3938" y="938"/>
              <a:chExt cx="9351" cy="7403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939" y="2613"/>
                <a:ext cx="9350" cy="5728"/>
                <a:chOff x="1261" y="1467"/>
                <a:chExt cx="12727" cy="7964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1261" y="1467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8" name="Rounded Rectangle 7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" name="Rounded Rectangle 1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" name="Rounded Rectangle 2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15" name="Rounded Rectangle 14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2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261" y="3541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19" name="Rounded Rectangle 18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0" name="Rounded Rectangle 19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2" name="Rounded Rectangle 21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1261" y="5616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25" name="Rounded Rectangle 24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4530" y="7691"/>
                  <a:ext cx="9458" cy="1740"/>
                  <a:chOff x="4530" y="1467"/>
                  <a:chExt cx="9458" cy="1740"/>
                </a:xfrm>
              </p:grpSpPr>
              <p:sp>
                <p:nvSpPr>
                  <p:cNvPr id="32" name="Rounded Rectangle 31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3" name="Rounded Rectangle 32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4" name="Rounded Rectangle 33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sp>
              <p:nvSpPr>
                <p:cNvPr id="36" name="Rounded Rectangle 35"/>
                <p:cNvSpPr/>
                <p:nvPr/>
              </p:nvSpPr>
              <p:spPr>
                <a:xfrm>
                  <a:off x="7800" y="3541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4530" y="5616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1261" y="7691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</p:grpSp>
          <p:sp>
            <p:nvSpPr>
              <p:cNvPr id="40" name="Rounded Rectangle 39"/>
              <p:cNvSpPr/>
              <p:nvPr/>
            </p:nvSpPr>
            <p:spPr>
              <a:xfrm>
                <a:off x="3938" y="946"/>
                <a:ext cx="793" cy="467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3938" y="1688"/>
                <a:ext cx="793" cy="4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5080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42" name="Text Box 41"/>
              <p:cNvSpPr txBox="1"/>
              <p:nvPr/>
            </p:nvSpPr>
            <p:spPr>
              <a:xfrm>
                <a:off x="5149" y="938"/>
                <a:ext cx="3594" cy="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b="1">
                    <a:solidFill>
                      <a:schemeClr val="accent6">
                        <a:lumMod val="75000"/>
                      </a:schemeClr>
                    </a:solidFill>
                  </a:rPr>
                  <a:t>TRAINING FOLDS</a:t>
                </a:r>
                <a:endParaRPr lang="en-US" altLang="en-US" b="1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" name="Text Box 42"/>
              <p:cNvSpPr txBox="1"/>
              <p:nvPr/>
            </p:nvSpPr>
            <p:spPr>
              <a:xfrm>
                <a:off x="5149" y="1671"/>
                <a:ext cx="3594" cy="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b="1">
                    <a:solidFill>
                      <a:schemeClr val="accent2">
                        <a:lumMod val="75000"/>
                      </a:schemeClr>
                    </a:solidFill>
                  </a:rPr>
                  <a:t>VALIDATION FOLD</a:t>
                </a:r>
                <a:endParaRPr lang="en-US" altLang="en-US" b="1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45" name="Text Box 44"/>
            <p:cNvSpPr txBox="1"/>
            <p:nvPr/>
          </p:nvSpPr>
          <p:spPr>
            <a:xfrm>
              <a:off x="11646" y="4104"/>
              <a:ext cx="2791" cy="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</a:rPr>
                <a:t>Performance 1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6" name="Text Box 45"/>
            <p:cNvSpPr txBox="1"/>
            <p:nvPr/>
          </p:nvSpPr>
          <p:spPr>
            <a:xfrm>
              <a:off x="11646" y="5569"/>
              <a:ext cx="2791" cy="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</a:rPr>
                <a:t>Performance </a:t>
              </a:r>
              <a:r>
                <a:rPr lang="en-US" altLang="en-US" sz="1600" b="1" i="1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endParaRPr lang="en-US" altLang="en-US" sz="16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7" name="Text Box 46"/>
            <p:cNvSpPr txBox="1"/>
            <p:nvPr/>
          </p:nvSpPr>
          <p:spPr>
            <a:xfrm>
              <a:off x="11646" y="7087"/>
              <a:ext cx="2791" cy="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</a:rPr>
                <a:t>Performance 3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8" name="Text Box 47"/>
            <p:cNvSpPr txBox="1"/>
            <p:nvPr/>
          </p:nvSpPr>
          <p:spPr>
            <a:xfrm>
              <a:off x="11646" y="8580"/>
              <a:ext cx="2791" cy="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</a:rPr>
                <a:t>Performance 4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51" name="Text Box 50"/>
          <p:cNvSpPr txBox="1"/>
          <p:nvPr/>
        </p:nvSpPr>
        <p:spPr>
          <a:xfrm>
            <a:off x="9910673" y="4277588"/>
            <a:ext cx="184846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</a:rPr>
              <a:t>Performance</a:t>
            </a:r>
            <a:endParaRPr lang="en-US" altLang="en-US" b="1" i="1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</a:rPr>
              <a:t>(average)</a:t>
            </a:r>
            <a:endParaRPr lang="en-US" altLang="en-US" b="1" i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34415" y="431800"/>
            <a:ext cx="6192520" cy="710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accent1">
                    <a:lumMod val="50000"/>
                  </a:schemeClr>
                </a:solidFill>
                <a:sym typeface="+mn-ea"/>
              </a:rPr>
              <a:t>CROSS-VALIDATION DATA</a:t>
            </a:r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0" name="Group 49"/>
          <p:cNvGrpSpPr/>
          <p:nvPr/>
        </p:nvGrpSpPr>
        <p:grpSpPr>
          <a:xfrm>
            <a:off x="1034415" y="1211580"/>
            <a:ext cx="8967490" cy="4203866"/>
            <a:chOff x="1774" y="2073"/>
            <a:chExt cx="13540" cy="7403"/>
          </a:xfrm>
        </p:grpSpPr>
        <p:sp>
          <p:nvSpPr>
            <p:cNvPr id="49" name="Right Arrow Callout 48"/>
            <p:cNvSpPr/>
            <p:nvPr/>
          </p:nvSpPr>
          <p:spPr>
            <a:xfrm>
              <a:off x="11528" y="3748"/>
              <a:ext cx="3786" cy="5728"/>
            </a:xfrm>
            <a:prstGeom prst="rightArrowCallout">
              <a:avLst/>
            </a:prstGeom>
            <a:solidFill>
              <a:schemeClr val="accent2">
                <a:lumMod val="60000"/>
                <a:lumOff val="40000"/>
                <a:alpha val="0"/>
              </a:schemeClr>
            </a:solidFill>
            <a:ln w="508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774" y="2073"/>
              <a:ext cx="9351" cy="7403"/>
              <a:chOff x="3938" y="938"/>
              <a:chExt cx="9351" cy="7403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939" y="2613"/>
                <a:ext cx="9350" cy="5728"/>
                <a:chOff x="1261" y="1467"/>
                <a:chExt cx="12727" cy="7964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1261" y="1467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8" name="Rounded Rectangle 7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" name="Rounded Rectangle 1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" name="Rounded Rectangle 2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15" name="Rounded Rectangle 14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2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261" y="3541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19" name="Rounded Rectangle 18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0" name="Rounded Rectangle 19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2" name="Rounded Rectangle 21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1261" y="5616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25" name="Rounded Rectangle 24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4530" y="7691"/>
                  <a:ext cx="9458" cy="1740"/>
                  <a:chOff x="4530" y="1467"/>
                  <a:chExt cx="9458" cy="1740"/>
                </a:xfrm>
              </p:grpSpPr>
              <p:sp>
                <p:nvSpPr>
                  <p:cNvPr id="32" name="Rounded Rectangle 31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3" name="Rounded Rectangle 32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4" name="Rounded Rectangle 33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sp>
              <p:nvSpPr>
                <p:cNvPr id="36" name="Rounded Rectangle 35"/>
                <p:cNvSpPr/>
                <p:nvPr/>
              </p:nvSpPr>
              <p:spPr>
                <a:xfrm>
                  <a:off x="7800" y="3541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4530" y="5616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1261" y="7691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</p:grpSp>
          <p:sp>
            <p:nvSpPr>
              <p:cNvPr id="40" name="Rounded Rectangle 39"/>
              <p:cNvSpPr/>
              <p:nvPr/>
            </p:nvSpPr>
            <p:spPr>
              <a:xfrm>
                <a:off x="3938" y="946"/>
                <a:ext cx="793" cy="467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3938" y="1688"/>
                <a:ext cx="793" cy="4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5080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42" name="Text Box 41"/>
              <p:cNvSpPr txBox="1"/>
              <p:nvPr/>
            </p:nvSpPr>
            <p:spPr>
              <a:xfrm>
                <a:off x="5149" y="938"/>
                <a:ext cx="3594" cy="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b="1">
                    <a:solidFill>
                      <a:schemeClr val="accent6">
                        <a:lumMod val="75000"/>
                      </a:schemeClr>
                    </a:solidFill>
                  </a:rPr>
                  <a:t>TRAINING FOLDS</a:t>
                </a:r>
                <a:endParaRPr lang="en-US" altLang="en-US" b="1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" name="Text Box 42"/>
              <p:cNvSpPr txBox="1"/>
              <p:nvPr/>
            </p:nvSpPr>
            <p:spPr>
              <a:xfrm>
                <a:off x="5149" y="1671"/>
                <a:ext cx="3594" cy="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b="1">
                    <a:solidFill>
                      <a:schemeClr val="accent2">
                        <a:lumMod val="75000"/>
                      </a:schemeClr>
                    </a:solidFill>
                  </a:rPr>
                  <a:t>VALIDATION FOLD</a:t>
                </a:r>
                <a:endParaRPr lang="en-US" altLang="en-US" b="1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45" name="Text Box 44"/>
            <p:cNvSpPr txBox="1"/>
            <p:nvPr/>
          </p:nvSpPr>
          <p:spPr>
            <a:xfrm>
              <a:off x="11646" y="4104"/>
              <a:ext cx="2791" cy="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</a:rPr>
                <a:t>Performance 1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6" name="Text Box 45"/>
            <p:cNvSpPr txBox="1"/>
            <p:nvPr/>
          </p:nvSpPr>
          <p:spPr>
            <a:xfrm>
              <a:off x="11646" y="5569"/>
              <a:ext cx="2791" cy="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</a:rPr>
                <a:t>Performance </a:t>
              </a:r>
              <a:r>
                <a:rPr lang="en-US" altLang="en-US" sz="1600" b="1" i="1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endParaRPr lang="en-US" altLang="en-US" sz="16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7" name="Text Box 46"/>
            <p:cNvSpPr txBox="1"/>
            <p:nvPr/>
          </p:nvSpPr>
          <p:spPr>
            <a:xfrm>
              <a:off x="11646" y="7087"/>
              <a:ext cx="2791" cy="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</a:rPr>
                <a:t>Performance 3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8" name="Text Box 47"/>
            <p:cNvSpPr txBox="1"/>
            <p:nvPr/>
          </p:nvSpPr>
          <p:spPr>
            <a:xfrm>
              <a:off x="11646" y="8580"/>
              <a:ext cx="2791" cy="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</a:rPr>
                <a:t>Performance 4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51" name="Text Box 50"/>
          <p:cNvSpPr txBox="1"/>
          <p:nvPr/>
        </p:nvSpPr>
        <p:spPr>
          <a:xfrm>
            <a:off x="9910673" y="3466693"/>
            <a:ext cx="184846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</a:rPr>
              <a:t>Performance</a:t>
            </a:r>
            <a:endParaRPr lang="en-US" altLang="en-US" b="1" i="1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</a:rPr>
              <a:t>(average)</a:t>
            </a:r>
            <a:endParaRPr lang="en-US" altLang="en-US" b="1" i="1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0" name="Group 49"/>
          <p:cNvGrpSpPr/>
          <p:nvPr/>
        </p:nvGrpSpPr>
        <p:grpSpPr>
          <a:xfrm>
            <a:off x="603250" y="1466850"/>
            <a:ext cx="9731118" cy="4230555"/>
            <a:chOff x="1774" y="2073"/>
            <a:chExt cx="14693" cy="7450"/>
          </a:xfrm>
        </p:grpSpPr>
        <p:sp>
          <p:nvSpPr>
            <p:cNvPr id="49" name="Right Arrow Callout 48"/>
            <p:cNvSpPr/>
            <p:nvPr/>
          </p:nvSpPr>
          <p:spPr>
            <a:xfrm>
              <a:off x="11327" y="3748"/>
              <a:ext cx="5140" cy="5775"/>
            </a:xfrm>
            <a:prstGeom prst="rightArrowCallout">
              <a:avLst/>
            </a:prstGeom>
            <a:solidFill>
              <a:schemeClr val="accent2">
                <a:lumMod val="60000"/>
                <a:lumOff val="40000"/>
                <a:alpha val="0"/>
              </a:schemeClr>
            </a:solidFill>
            <a:ln w="508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774" y="2073"/>
              <a:ext cx="9351" cy="7403"/>
              <a:chOff x="3938" y="938"/>
              <a:chExt cx="9351" cy="7403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939" y="2613"/>
                <a:ext cx="9350" cy="5728"/>
                <a:chOff x="1261" y="1467"/>
                <a:chExt cx="12727" cy="7964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1261" y="1467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8" name="Rounded Rectangle 7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" name="Rounded Rectangle 1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" name="Rounded Rectangle 2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15" name="Rounded Rectangle 14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2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261" y="3541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19" name="Rounded Rectangle 18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0" name="Rounded Rectangle 19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2" name="Rounded Rectangle 21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1261" y="5616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25" name="Rounded Rectangle 24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4530" y="7691"/>
                  <a:ext cx="9458" cy="1740"/>
                  <a:chOff x="4530" y="1467"/>
                  <a:chExt cx="9458" cy="1740"/>
                </a:xfrm>
              </p:grpSpPr>
              <p:sp>
                <p:nvSpPr>
                  <p:cNvPr id="32" name="Rounded Rectangle 31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3" name="Rounded Rectangle 32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4" name="Rounded Rectangle 33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sp>
              <p:nvSpPr>
                <p:cNvPr id="36" name="Rounded Rectangle 35"/>
                <p:cNvSpPr/>
                <p:nvPr/>
              </p:nvSpPr>
              <p:spPr>
                <a:xfrm>
                  <a:off x="7800" y="3541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4530" y="5616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1261" y="7691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</p:grpSp>
          <p:sp>
            <p:nvSpPr>
              <p:cNvPr id="40" name="Rounded Rectangle 39"/>
              <p:cNvSpPr/>
              <p:nvPr/>
            </p:nvSpPr>
            <p:spPr>
              <a:xfrm>
                <a:off x="3938" y="946"/>
                <a:ext cx="793" cy="467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3938" y="1688"/>
                <a:ext cx="793" cy="4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5080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42" name="Text Box 41"/>
              <p:cNvSpPr txBox="1"/>
              <p:nvPr/>
            </p:nvSpPr>
            <p:spPr>
              <a:xfrm>
                <a:off x="5149" y="938"/>
                <a:ext cx="3594" cy="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b="1">
                    <a:solidFill>
                      <a:schemeClr val="accent6">
                        <a:lumMod val="75000"/>
                      </a:schemeClr>
                    </a:solidFill>
                  </a:rPr>
                  <a:t>TRAINING FOLDS</a:t>
                </a:r>
                <a:endParaRPr lang="en-US" altLang="en-US" b="1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" name="Text Box 42"/>
              <p:cNvSpPr txBox="1"/>
              <p:nvPr/>
            </p:nvSpPr>
            <p:spPr>
              <a:xfrm>
                <a:off x="5149" y="1671"/>
                <a:ext cx="3594" cy="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b="1">
                    <a:solidFill>
                      <a:schemeClr val="accent2">
                        <a:lumMod val="75000"/>
                      </a:schemeClr>
                    </a:solidFill>
                  </a:rPr>
                  <a:t>VALIDATION FOLD</a:t>
                </a:r>
                <a:endParaRPr lang="en-US" altLang="en-US" b="1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45" name="Text Box 44"/>
            <p:cNvSpPr txBox="1"/>
            <p:nvPr/>
          </p:nvSpPr>
          <p:spPr>
            <a:xfrm>
              <a:off x="11408" y="3900"/>
              <a:ext cx="3335" cy="1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Estimator A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A.1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Estimator B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B.1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Estimator C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C.1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</a:rPr>
                <a:t>...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6" name="Text Box 45"/>
            <p:cNvSpPr txBox="1"/>
            <p:nvPr/>
          </p:nvSpPr>
          <p:spPr>
            <a:xfrm>
              <a:off x="11469" y="5240"/>
              <a:ext cx="3274" cy="1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Estimator A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A.2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Estimator B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B.2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Estimator C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C.2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endParaRPr lang="en-US" altLang="en-US" sz="16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7" name="Text Box 46"/>
            <p:cNvSpPr txBox="1"/>
            <p:nvPr/>
          </p:nvSpPr>
          <p:spPr>
            <a:xfrm>
              <a:off x="11469" y="6708"/>
              <a:ext cx="3274" cy="1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Estimator A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A.3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Estimator B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B.3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Estimator C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C.3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</p:txBody>
        </p:sp>
        <p:sp>
          <p:nvSpPr>
            <p:cNvPr id="48" name="Text Box 47"/>
            <p:cNvSpPr txBox="1"/>
            <p:nvPr/>
          </p:nvSpPr>
          <p:spPr>
            <a:xfrm>
              <a:off x="11469" y="8224"/>
              <a:ext cx="3274" cy="1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Estimator A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A.4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Estimator B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B.4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Estimator C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C.4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51" name="Text Box 50"/>
          <p:cNvSpPr txBox="1"/>
          <p:nvPr/>
        </p:nvSpPr>
        <p:spPr>
          <a:xfrm>
            <a:off x="10334625" y="3669665"/>
            <a:ext cx="18611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 b="1" i="1">
                <a:solidFill>
                  <a:schemeClr val="bg2">
                    <a:lumMod val="50000"/>
                  </a:schemeClr>
                </a:solidFill>
                <a:sym typeface="+mn-ea"/>
              </a:rPr>
              <a:t>Estimator </a:t>
            </a:r>
            <a:r>
              <a:rPr lang="en-US" altLang="en-US" sz="1400" b="1" i="1">
                <a:solidFill>
                  <a:schemeClr val="bg2">
                    <a:lumMod val="50000"/>
                  </a:schemeClr>
                </a:solidFill>
              </a:rPr>
              <a:t>A |</a:t>
            </a:r>
            <a:r>
              <a:rPr lang="en-US" altLang="en-US" sz="1400" b="1" i="1">
                <a:solidFill>
                  <a:schemeClr val="accent2">
                    <a:lumMod val="75000"/>
                  </a:schemeClr>
                </a:solidFill>
              </a:rPr>
              <a:t> perf</a:t>
            </a:r>
            <a:endParaRPr lang="en-US" altLang="en-US" sz="1400" b="1" i="1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en-US" sz="1400" b="1" i="1">
                <a:solidFill>
                  <a:schemeClr val="bg2">
                    <a:lumMod val="50000"/>
                  </a:schemeClr>
                </a:solidFill>
                <a:sym typeface="+mn-ea"/>
              </a:rPr>
              <a:t>Estimator </a:t>
            </a:r>
            <a:r>
              <a:rPr lang="en-US" altLang="en-US" sz="1400" b="1" i="1">
                <a:solidFill>
                  <a:schemeClr val="bg2">
                    <a:lumMod val="50000"/>
                  </a:schemeClr>
                </a:solidFill>
              </a:rPr>
              <a:t>B |</a:t>
            </a:r>
            <a:r>
              <a:rPr lang="en-US" altLang="en-US" sz="1400" b="1" i="1">
                <a:solidFill>
                  <a:schemeClr val="accent2">
                    <a:lumMod val="75000"/>
                  </a:schemeClr>
                </a:solidFill>
              </a:rPr>
              <a:t> perf</a:t>
            </a:r>
            <a:endParaRPr lang="en-US" altLang="en-US" sz="1400" b="1" i="1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en-US" sz="1400" b="1" i="1">
                <a:solidFill>
                  <a:schemeClr val="bg2">
                    <a:lumMod val="50000"/>
                  </a:schemeClr>
                </a:solidFill>
                <a:sym typeface="+mn-ea"/>
              </a:rPr>
              <a:t>Estimator </a:t>
            </a:r>
            <a:r>
              <a:rPr lang="en-US" altLang="en-US" sz="1400" b="1" i="1">
                <a:solidFill>
                  <a:schemeClr val="bg2">
                    <a:lumMod val="50000"/>
                  </a:schemeClr>
                </a:solidFill>
              </a:rPr>
              <a:t>C |</a:t>
            </a:r>
            <a:r>
              <a:rPr lang="en-US" altLang="en-US" sz="1400" b="1" i="1">
                <a:solidFill>
                  <a:schemeClr val="accent2">
                    <a:lumMod val="75000"/>
                  </a:schemeClr>
                </a:solidFill>
              </a:rPr>
              <a:t> perf</a:t>
            </a:r>
            <a:endParaRPr lang="en-US" altLang="en-US" sz="1400" b="1" i="1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en-US" sz="1400" b="1" i="1">
                <a:solidFill>
                  <a:schemeClr val="accent2">
                    <a:lumMod val="75000"/>
                  </a:schemeClr>
                </a:solidFill>
              </a:rPr>
              <a:t>(average)</a:t>
            </a:r>
            <a:endParaRPr lang="en-US" altLang="en-US" sz="1400" b="1" i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03250" y="502920"/>
            <a:ext cx="6192520" cy="710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accent1">
                    <a:lumMod val="50000"/>
                  </a:schemeClr>
                </a:solidFill>
                <a:sym typeface="+mn-ea"/>
              </a:rPr>
              <a:t>CROSS-VALIDATION DATA</a:t>
            </a:r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 rot="16200000">
            <a:off x="-72390" y="2613025"/>
            <a:ext cx="6972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split 1</a:t>
            </a:r>
            <a:endParaRPr lang="en-US" altLang="en-US" sz="1400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 rot="16200000">
            <a:off x="-72390" y="3436620"/>
            <a:ext cx="6972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split 2</a:t>
            </a:r>
            <a:endParaRPr lang="en-US" altLang="en-US" sz="1400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 rot="16200000">
            <a:off x="-72390" y="4293870"/>
            <a:ext cx="6972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split 3</a:t>
            </a:r>
            <a:endParaRPr lang="en-US" altLang="en-US" sz="1400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 rot="16200000">
            <a:off x="-72390" y="5154930"/>
            <a:ext cx="6972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split 4</a:t>
            </a:r>
            <a:endParaRPr lang="en-US" altLang="en-US" sz="1400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4" name="Down Arrow 13"/>
          <p:cNvSpPr/>
          <p:nvPr/>
        </p:nvSpPr>
        <p:spPr>
          <a:xfrm rot="10800000">
            <a:off x="10979785" y="2755900"/>
            <a:ext cx="571500" cy="812800"/>
          </a:xfrm>
          <a:prstGeom prst="downArrow">
            <a:avLst/>
          </a:prstGeom>
          <a:noFill/>
          <a:ln w="50800">
            <a:solidFill>
              <a:srgbClr val="C39B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510520" y="1892935"/>
            <a:ext cx="1509395" cy="721360"/>
          </a:xfrm>
          <a:prstGeom prst="rect">
            <a:avLst/>
          </a:prstGeom>
          <a:solidFill>
            <a:srgbClr val="BC9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/>
              <a:t>SELECT BEST</a:t>
            </a:r>
            <a:endParaRPr lang="en-US" altLang="en-US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0" name="Group 49"/>
          <p:cNvGrpSpPr/>
          <p:nvPr/>
        </p:nvGrpSpPr>
        <p:grpSpPr>
          <a:xfrm>
            <a:off x="603250" y="1466850"/>
            <a:ext cx="9731118" cy="4230555"/>
            <a:chOff x="1774" y="2073"/>
            <a:chExt cx="14693" cy="7450"/>
          </a:xfrm>
        </p:grpSpPr>
        <p:sp>
          <p:nvSpPr>
            <p:cNvPr id="49" name="Right Arrow Callout 48"/>
            <p:cNvSpPr/>
            <p:nvPr/>
          </p:nvSpPr>
          <p:spPr>
            <a:xfrm>
              <a:off x="11327" y="3748"/>
              <a:ext cx="5140" cy="5775"/>
            </a:xfrm>
            <a:prstGeom prst="rightArrowCallout">
              <a:avLst/>
            </a:prstGeom>
            <a:solidFill>
              <a:schemeClr val="accent2">
                <a:lumMod val="60000"/>
                <a:lumOff val="40000"/>
                <a:alpha val="0"/>
              </a:schemeClr>
            </a:solidFill>
            <a:ln w="508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774" y="2073"/>
              <a:ext cx="9351" cy="7403"/>
              <a:chOff x="3938" y="938"/>
              <a:chExt cx="9351" cy="7403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939" y="2613"/>
                <a:ext cx="9350" cy="5728"/>
                <a:chOff x="1261" y="1467"/>
                <a:chExt cx="12727" cy="7964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1261" y="1467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8" name="Rounded Rectangle 7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" name="Rounded Rectangle 1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" name="Rounded Rectangle 2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15" name="Rounded Rectangle 14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2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261" y="3541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19" name="Rounded Rectangle 18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0" name="Rounded Rectangle 19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2" name="Rounded Rectangle 21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1261" y="5616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25" name="Rounded Rectangle 24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4530" y="7691"/>
                  <a:ext cx="9458" cy="1740"/>
                  <a:chOff x="4530" y="1467"/>
                  <a:chExt cx="9458" cy="1740"/>
                </a:xfrm>
              </p:grpSpPr>
              <p:sp>
                <p:nvSpPr>
                  <p:cNvPr id="32" name="Rounded Rectangle 31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3" name="Rounded Rectangle 32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4" name="Rounded Rectangle 33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sp>
              <p:nvSpPr>
                <p:cNvPr id="36" name="Rounded Rectangle 35"/>
                <p:cNvSpPr/>
                <p:nvPr/>
              </p:nvSpPr>
              <p:spPr>
                <a:xfrm>
                  <a:off x="7800" y="3541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4530" y="5616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1261" y="7691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</p:grpSp>
          <p:sp>
            <p:nvSpPr>
              <p:cNvPr id="40" name="Rounded Rectangle 39"/>
              <p:cNvSpPr/>
              <p:nvPr/>
            </p:nvSpPr>
            <p:spPr>
              <a:xfrm>
                <a:off x="3938" y="946"/>
                <a:ext cx="793" cy="467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3938" y="1688"/>
                <a:ext cx="793" cy="4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5080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42" name="Text Box 41"/>
              <p:cNvSpPr txBox="1"/>
              <p:nvPr/>
            </p:nvSpPr>
            <p:spPr>
              <a:xfrm>
                <a:off x="5149" y="938"/>
                <a:ext cx="3594" cy="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b="1">
                    <a:solidFill>
                      <a:schemeClr val="accent6">
                        <a:lumMod val="75000"/>
                      </a:schemeClr>
                    </a:solidFill>
                  </a:rPr>
                  <a:t>TRAINING FOLDS</a:t>
                </a:r>
                <a:endParaRPr lang="en-US" altLang="en-US" b="1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" name="Text Box 42"/>
              <p:cNvSpPr txBox="1"/>
              <p:nvPr/>
            </p:nvSpPr>
            <p:spPr>
              <a:xfrm>
                <a:off x="5149" y="1671"/>
                <a:ext cx="3594" cy="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b="1">
                    <a:solidFill>
                      <a:schemeClr val="accent2">
                        <a:lumMod val="75000"/>
                      </a:schemeClr>
                    </a:solidFill>
                  </a:rPr>
                  <a:t>VALIDATION FOLD</a:t>
                </a:r>
                <a:endParaRPr lang="en-US" altLang="en-US" b="1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45" name="Text Box 44"/>
            <p:cNvSpPr txBox="1"/>
            <p:nvPr/>
          </p:nvSpPr>
          <p:spPr>
            <a:xfrm>
              <a:off x="11408" y="3900"/>
              <a:ext cx="3335" cy="1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</a:t>
              </a:r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A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A.1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</a:t>
              </a:r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B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B.1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</a:t>
              </a:r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C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C.1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</a:rPr>
                <a:t>...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6" name="Text Box 45"/>
            <p:cNvSpPr txBox="1"/>
            <p:nvPr/>
          </p:nvSpPr>
          <p:spPr>
            <a:xfrm>
              <a:off x="11469" y="5240"/>
              <a:ext cx="3274" cy="1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</a:t>
              </a:r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A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A.2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</a:t>
              </a:r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B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B.2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</a:t>
              </a:r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C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C.2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endParaRPr lang="en-US" altLang="en-US" sz="16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7" name="Text Box 46"/>
            <p:cNvSpPr txBox="1"/>
            <p:nvPr/>
          </p:nvSpPr>
          <p:spPr>
            <a:xfrm>
              <a:off x="11469" y="6708"/>
              <a:ext cx="3274" cy="1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</a:t>
              </a:r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A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A.3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</a:t>
              </a:r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B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B.3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</a:t>
              </a:r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C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C.3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</p:txBody>
        </p:sp>
        <p:sp>
          <p:nvSpPr>
            <p:cNvPr id="48" name="Text Box 47"/>
            <p:cNvSpPr txBox="1"/>
            <p:nvPr/>
          </p:nvSpPr>
          <p:spPr>
            <a:xfrm>
              <a:off x="11469" y="8224"/>
              <a:ext cx="3274" cy="1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</a:t>
              </a:r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A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A.4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</a:t>
              </a:r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B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B.4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</a:t>
              </a:r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C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C.4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51" name="Text Box 50"/>
          <p:cNvSpPr txBox="1"/>
          <p:nvPr/>
        </p:nvSpPr>
        <p:spPr>
          <a:xfrm>
            <a:off x="10334625" y="3669665"/>
            <a:ext cx="18611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 b="1" i="1">
                <a:solidFill>
                  <a:schemeClr val="bg2">
                    <a:lumMod val="50000"/>
                  </a:schemeClr>
                </a:solidFill>
                <a:sym typeface="+mn-ea"/>
              </a:rPr>
              <a:t>Model </a:t>
            </a:r>
            <a:r>
              <a:rPr lang="en-US" altLang="en-US" sz="1400" b="1" i="1">
                <a:solidFill>
                  <a:schemeClr val="bg2">
                    <a:lumMod val="50000"/>
                  </a:schemeClr>
                </a:solidFill>
              </a:rPr>
              <a:t>A |</a:t>
            </a:r>
            <a:r>
              <a:rPr lang="en-US" altLang="en-US" sz="1400" b="1" i="1">
                <a:solidFill>
                  <a:schemeClr val="accent2">
                    <a:lumMod val="75000"/>
                  </a:schemeClr>
                </a:solidFill>
              </a:rPr>
              <a:t> perf</a:t>
            </a:r>
            <a:endParaRPr lang="en-US" altLang="en-US" sz="1400" b="1" i="1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en-US" sz="1400" b="1" i="1">
                <a:solidFill>
                  <a:schemeClr val="bg2">
                    <a:lumMod val="50000"/>
                  </a:schemeClr>
                </a:solidFill>
                <a:sym typeface="+mn-ea"/>
              </a:rPr>
              <a:t>Model </a:t>
            </a:r>
            <a:r>
              <a:rPr lang="en-US" altLang="en-US" sz="1400" b="1" i="1">
                <a:solidFill>
                  <a:schemeClr val="bg2">
                    <a:lumMod val="50000"/>
                  </a:schemeClr>
                </a:solidFill>
              </a:rPr>
              <a:t>B |</a:t>
            </a:r>
            <a:r>
              <a:rPr lang="en-US" altLang="en-US" sz="1400" b="1" i="1">
                <a:solidFill>
                  <a:schemeClr val="accent2">
                    <a:lumMod val="75000"/>
                  </a:schemeClr>
                </a:solidFill>
              </a:rPr>
              <a:t> perf</a:t>
            </a:r>
            <a:endParaRPr lang="en-US" altLang="en-US" sz="1400" b="1" i="1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en-US" sz="1400" b="1" i="1">
                <a:solidFill>
                  <a:schemeClr val="bg2">
                    <a:lumMod val="50000"/>
                  </a:schemeClr>
                </a:solidFill>
                <a:sym typeface="+mn-ea"/>
              </a:rPr>
              <a:t>Model </a:t>
            </a:r>
            <a:r>
              <a:rPr lang="en-US" altLang="en-US" sz="1400" b="1" i="1">
                <a:solidFill>
                  <a:schemeClr val="bg2">
                    <a:lumMod val="50000"/>
                  </a:schemeClr>
                </a:solidFill>
              </a:rPr>
              <a:t>C |</a:t>
            </a:r>
            <a:r>
              <a:rPr lang="en-US" altLang="en-US" sz="1400" b="1" i="1">
                <a:solidFill>
                  <a:schemeClr val="accent2">
                    <a:lumMod val="75000"/>
                  </a:schemeClr>
                </a:solidFill>
              </a:rPr>
              <a:t> perf</a:t>
            </a:r>
            <a:endParaRPr lang="en-US" altLang="en-US" sz="1400" b="1" i="1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en-US" sz="1400" b="1" i="1">
                <a:solidFill>
                  <a:schemeClr val="accent2">
                    <a:lumMod val="75000"/>
                  </a:schemeClr>
                </a:solidFill>
              </a:rPr>
              <a:t>(average)</a:t>
            </a:r>
            <a:endParaRPr lang="en-US" altLang="en-US" sz="1400" b="1" i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03250" y="502920"/>
            <a:ext cx="6192520" cy="710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accent1">
                    <a:lumMod val="50000"/>
                  </a:schemeClr>
                </a:solidFill>
                <a:sym typeface="+mn-ea"/>
              </a:rPr>
              <a:t>CROSS-VALIDATION DATA</a:t>
            </a:r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 rot="16200000">
            <a:off x="-72390" y="2613025"/>
            <a:ext cx="6972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split 1</a:t>
            </a:r>
            <a:endParaRPr lang="en-US" altLang="en-US" sz="1400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 rot="16200000">
            <a:off x="-72390" y="3436620"/>
            <a:ext cx="6972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split 2</a:t>
            </a:r>
            <a:endParaRPr lang="en-US" altLang="en-US" sz="1400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 rot="16200000">
            <a:off x="-72390" y="4293870"/>
            <a:ext cx="6972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split 3</a:t>
            </a:r>
            <a:endParaRPr lang="en-US" altLang="en-US" sz="1400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 rot="16200000">
            <a:off x="-72390" y="5154930"/>
            <a:ext cx="6972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split 4</a:t>
            </a:r>
            <a:endParaRPr lang="en-US" altLang="en-US" sz="1400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4" name="Down Arrow 13"/>
          <p:cNvSpPr/>
          <p:nvPr/>
        </p:nvSpPr>
        <p:spPr>
          <a:xfrm rot="10800000">
            <a:off x="10979785" y="2755900"/>
            <a:ext cx="571500" cy="812800"/>
          </a:xfrm>
          <a:prstGeom prst="downArrow">
            <a:avLst/>
          </a:prstGeom>
          <a:noFill/>
          <a:ln w="50800">
            <a:solidFill>
              <a:srgbClr val="C39B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510520" y="1892935"/>
            <a:ext cx="1509395" cy="721360"/>
          </a:xfrm>
          <a:prstGeom prst="rect">
            <a:avLst/>
          </a:prstGeom>
          <a:solidFill>
            <a:srgbClr val="BC9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/>
              <a:t>SELECT BEST</a:t>
            </a:r>
            <a:endParaRPr lang="en-US" altLang="en-US" b="1"/>
          </a:p>
        </p:txBody>
      </p:sp>
      <p:sp>
        <p:nvSpPr>
          <p:cNvPr id="10" name="Rounded Rectangle 9"/>
          <p:cNvSpPr/>
          <p:nvPr/>
        </p:nvSpPr>
        <p:spPr>
          <a:xfrm>
            <a:off x="6930390" y="502920"/>
            <a:ext cx="1692910" cy="710565"/>
          </a:xfrm>
          <a:prstGeom prst="roundRect">
            <a:avLst/>
          </a:prstGeom>
          <a:solidFill>
            <a:srgbClr val="FA7C7C"/>
          </a:solidFill>
          <a:ln w="50800" cmpd="sng">
            <a:solidFill>
              <a:srgbClr val="AD454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863636"/>
                </a:solidFill>
                <a:sym typeface="+mn-ea"/>
              </a:rPr>
              <a:t>TEST</a:t>
            </a:r>
            <a:endParaRPr lang="en-US" altLang="en-US" b="1">
              <a:solidFill>
                <a:srgbClr val="863636"/>
              </a:solidFill>
              <a:sym typeface="+mn-ea"/>
            </a:endParaRPr>
          </a:p>
        </p:txBody>
      </p:sp>
      <p:sp>
        <p:nvSpPr>
          <p:cNvPr id="11" name="Bent Arrow 10"/>
          <p:cNvSpPr/>
          <p:nvPr/>
        </p:nvSpPr>
        <p:spPr>
          <a:xfrm flipH="1">
            <a:off x="8846820" y="578485"/>
            <a:ext cx="2554605" cy="1143635"/>
          </a:xfrm>
          <a:prstGeom prst="bentArrow">
            <a:avLst/>
          </a:prstGeom>
          <a:solidFill>
            <a:srgbClr val="FA7C7C"/>
          </a:solidFill>
          <a:ln w="50800" cmpd="sng">
            <a:solidFill>
              <a:srgbClr val="AD454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9632950" y="1213485"/>
            <a:ext cx="982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" altLang="en-US" b="1" i="1">
                <a:solidFill>
                  <a:srgbClr val="AD4545"/>
                </a:solidFill>
                <a:sym typeface="+mn-ea"/>
              </a:rPr>
              <a:t>Assess</a:t>
            </a:r>
            <a:endParaRPr lang="" altLang="en-US" b="1" i="1">
              <a:solidFill>
                <a:srgbClr val="AD4545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1998</Words>
  <Application>WPS Presentation</Application>
  <PresentationFormat>Widescreen</PresentationFormat>
  <Paragraphs>270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P052</vt:lpstr>
      <vt:lpstr>微软雅黑</vt:lpstr>
      <vt:lpstr>Droid Sans Fallback</vt:lpstr>
      <vt:lpstr>Arial Unicode MS</vt:lpstr>
      <vt:lpstr>Calibri</vt:lpstr>
      <vt:lpstr>Calibri Light</vt:lpstr>
      <vt:lpstr>D050000L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peblo</dc:creator>
  <cp:lastModifiedBy>peblo</cp:lastModifiedBy>
  <cp:revision>60</cp:revision>
  <dcterms:created xsi:type="dcterms:W3CDTF">2023-05-22T15:53:59Z</dcterms:created>
  <dcterms:modified xsi:type="dcterms:W3CDTF">2023-05-22T15:53:59Z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